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87" r:id="rId6"/>
    <p:sldId id="273" r:id="rId7"/>
    <p:sldId id="274" r:id="rId8"/>
    <p:sldId id="263" r:id="rId9"/>
    <p:sldId id="264" r:id="rId10"/>
    <p:sldId id="265" r:id="rId11"/>
    <p:sldId id="275" r:id="rId12"/>
    <p:sldId id="276" r:id="rId13"/>
    <p:sldId id="266" r:id="rId14"/>
    <p:sldId id="283" r:id="rId15"/>
    <p:sldId id="278" r:id="rId16"/>
    <p:sldId id="280" r:id="rId17"/>
    <p:sldId id="281" r:id="rId18"/>
    <p:sldId id="282" r:id="rId19"/>
    <p:sldId id="279" r:id="rId20"/>
    <p:sldId id="285" r:id="rId21"/>
    <p:sldId id="286" r:id="rId22"/>
    <p:sldId id="284" r:id="rId23"/>
    <p:sldId id="267" r:id="rId24"/>
    <p:sldId id="269" r:id="rId25"/>
  </p:sldIdLst>
  <p:sldSz cx="10693400" cy="7562850"/>
  <p:notesSz cx="10693400" cy="75628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jExjZgpNgscENIl94ahxo5McQH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CF7EF7F-16C6-43A9-A037-75DA46D7A6C7}">
  <a:tblStyle styleId="{2CF7EF7F-16C6-43A9-A037-75DA46D7A6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43" autoAdjust="0"/>
  </p:normalViewPr>
  <p:slideViewPr>
    <p:cSldViewPr snapToGrid="0">
      <p:cViewPr varScale="1">
        <p:scale>
          <a:sx n="66" d="100"/>
          <a:sy n="66" d="100"/>
        </p:scale>
        <p:origin x="-1188" y="-114"/>
      </p:cViewPr>
      <p:guideLst>
        <p:guide orient="horz" pos="288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82575" y="567200"/>
            <a:ext cx="7129275" cy="28360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69325" y="3592350"/>
            <a:ext cx="8554700" cy="3403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41" name="Google Shape;41;p1: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55" name="Google Shape;155;p7: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55" name="Google Shape;155;p7: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69" name="Google Shape;169;p8: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69" name="Google Shape;169;p8: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69" name="Google Shape;169;p8: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69" name="Google Shape;169;p8: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69" name="Google Shape;169;p8: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69" name="Google Shape;169;p8: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69" name="Google Shape;169;p8: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69" name="Google Shape;169;p8: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6" name="Google Shape;56;p2: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69" name="Google Shape;169;p8: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69" name="Google Shape;169;p8: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69" name="Google Shape;169;p8: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82" name="Google Shape;182;p9: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07" name="Google Shape;207;p10: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69" name="Google Shape;69;p3: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2" name="Google Shape;82;p4: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2" name="Google Shape;82;p4: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82" name="Google Shape;82;p4: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609319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82" name="Google Shape;82;p4: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07331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1" name="Google Shape;131;p6: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fa8a7583cb_0_14:notes"/>
          <p:cNvSpPr>
            <a:spLocks noGrp="1" noRot="1" noChangeAspect="1"/>
          </p:cNvSpPr>
          <p:nvPr>
            <p:ph type="sldImg" idx="2"/>
          </p:nvPr>
        </p:nvSpPr>
        <p:spPr>
          <a:xfrm>
            <a:off x="3341688" y="566738"/>
            <a:ext cx="4011612" cy="28368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fa8a7583cb_0_14:notes"/>
          <p:cNvSpPr txBox="1">
            <a:spLocks noGrp="1"/>
          </p:cNvSpPr>
          <p:nvPr>
            <p:ph type="body" idx="1"/>
          </p:nvPr>
        </p:nvSpPr>
        <p:spPr>
          <a:xfrm>
            <a:off x="1069325" y="3592350"/>
            <a:ext cx="8554800" cy="34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2"/>
          <p:cNvSpPr txBox="1">
            <a:spLocks noGrp="1"/>
          </p:cNvSpPr>
          <p:nvPr>
            <p:ph type="title"/>
          </p:nvPr>
        </p:nvSpPr>
        <p:spPr>
          <a:xfrm>
            <a:off x="901700" y="947738"/>
            <a:ext cx="8890000" cy="3302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2400" b="1" i="0">
                <a:solidFill>
                  <a:schemeClr val="dk1"/>
                </a:solidFill>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12"/>
          <p:cNvSpPr txBox="1">
            <a:spLocks noGrp="1"/>
          </p:cNvSpPr>
          <p:nvPr>
            <p:ph type="body" idx="1"/>
          </p:nvPr>
        </p:nvSpPr>
        <p:spPr>
          <a:xfrm>
            <a:off x="901700" y="1395413"/>
            <a:ext cx="8890000" cy="2855912"/>
          </a:xfrm>
          <a:prstGeom prst="rect">
            <a:avLst/>
          </a:prstGeom>
          <a:noFill/>
          <a:ln>
            <a:noFill/>
          </a:ln>
        </p:spPr>
        <p:txBody>
          <a:bodyPr spcFirstLastPara="1" wrap="square" lIns="0" tIns="0" rIns="0" bIns="0" anchor="t" anchorCtr="0">
            <a:spAutoFit/>
          </a:bodyPr>
          <a:lstStyle>
            <a:lvl1pPr marL="457200" lvl="0" indent="-304800" algn="l">
              <a:spcBef>
                <a:spcPts val="240"/>
              </a:spcBef>
              <a:spcAft>
                <a:spcPts val="0"/>
              </a:spcAft>
              <a:buClr>
                <a:schemeClr val="dk1"/>
              </a:buClr>
              <a:buSzPts val="1200"/>
              <a:buFont typeface="Times New Roman"/>
              <a:buChar char="•"/>
              <a:defRPr sz="1200" b="1" i="0">
                <a:solidFill>
                  <a:schemeClr val="dk1"/>
                </a:solidFill>
                <a:latin typeface="Times New Roman"/>
                <a:ea typeface="Times New Roman"/>
                <a:cs typeface="Times New Roman"/>
                <a:sym typeface="Times New Roman"/>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12"/>
          <p:cNvSpPr txBox="1">
            <a:spLocks noGrp="1"/>
          </p:cNvSpPr>
          <p:nvPr>
            <p:ph type="ftr" idx="11"/>
          </p:nvPr>
        </p:nvSpPr>
        <p:spPr>
          <a:xfrm>
            <a:off x="3635375" y="7034213"/>
            <a:ext cx="3422650" cy="37782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dt" idx="10"/>
          </p:nvPr>
        </p:nvSpPr>
        <p:spPr>
          <a:xfrm>
            <a:off x="534988" y="7034213"/>
            <a:ext cx="2459037" cy="3778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lvl1pPr marL="0" marR="0" lvl="0" indent="0" algn="r">
              <a:spcBef>
                <a:spcPts val="0"/>
              </a:spcBef>
              <a:spcAft>
                <a:spcPts val="0"/>
              </a:spcAft>
              <a:buNone/>
              <a:defRPr sz="18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8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8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8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8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8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8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8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7"/>
        <p:cNvGrpSpPr/>
        <p:nvPr/>
      </p:nvGrpSpPr>
      <p:grpSpPr>
        <a:xfrm>
          <a:off x="0" y="0"/>
          <a:ext cx="0" cy="0"/>
          <a:chOff x="0" y="0"/>
          <a:chExt cx="0" cy="0"/>
        </a:xfrm>
      </p:grpSpPr>
      <p:sp>
        <p:nvSpPr>
          <p:cNvPr id="18" name="Google Shape;18;p13"/>
          <p:cNvSpPr txBox="1">
            <a:spLocks noGrp="1"/>
          </p:cNvSpPr>
          <p:nvPr>
            <p:ph type="ftr" idx="11"/>
          </p:nvPr>
        </p:nvSpPr>
        <p:spPr>
          <a:xfrm>
            <a:off x="3635375" y="7034213"/>
            <a:ext cx="3422650" cy="37782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dt" idx="10"/>
          </p:nvPr>
        </p:nvSpPr>
        <p:spPr>
          <a:xfrm>
            <a:off x="534988" y="7034213"/>
            <a:ext cx="2459037" cy="3778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lvl1pPr marL="0" marR="0" lvl="0" indent="0" algn="r">
              <a:spcBef>
                <a:spcPts val="0"/>
              </a:spcBef>
              <a:spcAft>
                <a:spcPts val="0"/>
              </a:spcAft>
              <a:buNone/>
              <a:defRPr sz="18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8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8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8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8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8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8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8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1"/>
        <p:cNvGrpSpPr/>
        <p:nvPr/>
      </p:nvGrpSpPr>
      <p:grpSpPr>
        <a:xfrm>
          <a:off x="0" y="0"/>
          <a:ext cx="0" cy="0"/>
          <a:chOff x="0" y="0"/>
          <a:chExt cx="0" cy="0"/>
        </a:xfrm>
      </p:grpSpPr>
      <p:sp>
        <p:nvSpPr>
          <p:cNvPr id="22" name="Google Shape;22;p14"/>
          <p:cNvSpPr txBox="1">
            <a:spLocks noGrp="1"/>
          </p:cNvSpPr>
          <p:nvPr>
            <p:ph type="ctrTitle"/>
          </p:nvPr>
        </p:nvSpPr>
        <p:spPr>
          <a:xfrm>
            <a:off x="802005" y="2344483"/>
            <a:ext cx="9089390" cy="1588198"/>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14"/>
          <p:cNvSpPr txBox="1">
            <a:spLocks noGrp="1"/>
          </p:cNvSpPr>
          <p:nvPr>
            <p:ph type="subTitle" idx="1"/>
          </p:nvPr>
        </p:nvSpPr>
        <p:spPr>
          <a:xfrm>
            <a:off x="1604010" y="4235196"/>
            <a:ext cx="7485379" cy="1890712"/>
          </a:xfrm>
          <a:prstGeom prst="rect">
            <a:avLst/>
          </a:prstGeom>
          <a:noFill/>
          <a:ln>
            <a:noFill/>
          </a:ln>
        </p:spPr>
        <p:txBody>
          <a:bodyPr spcFirstLastPara="1" wrap="square" lIns="0" tIns="0" rIns="0" bIns="0" anchor="t" anchorCtr="0">
            <a:spAutoFit/>
          </a:bodyPr>
          <a:lstStyle>
            <a:lvl1pPr lvl="0" algn="l">
              <a:spcBef>
                <a:spcPts val="640"/>
              </a:spcBef>
              <a:spcAft>
                <a:spcPts val="0"/>
              </a:spcAft>
              <a:buClr>
                <a:schemeClr val="dk1"/>
              </a:buClr>
              <a:buSzPts val="3200"/>
              <a:buFont typeface="Calibri"/>
              <a:buChar char="•"/>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txBox="1">
            <a:spLocks noGrp="1"/>
          </p:cNvSpPr>
          <p:nvPr>
            <p:ph type="ftr" idx="11"/>
          </p:nvPr>
        </p:nvSpPr>
        <p:spPr>
          <a:xfrm>
            <a:off x="3635375" y="7034213"/>
            <a:ext cx="3422650" cy="37782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dt" idx="10"/>
          </p:nvPr>
        </p:nvSpPr>
        <p:spPr>
          <a:xfrm>
            <a:off x="534988" y="7034213"/>
            <a:ext cx="2459037" cy="3778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lvl1pPr marL="0" marR="0" lvl="0" indent="0" algn="r">
              <a:spcBef>
                <a:spcPts val="0"/>
              </a:spcBef>
              <a:spcAft>
                <a:spcPts val="0"/>
              </a:spcAft>
              <a:buNone/>
              <a:defRPr>
                <a:solidFill>
                  <a:srgbClr val="888888"/>
                </a:solidFill>
                <a:latin typeface="Calibri"/>
                <a:ea typeface="Calibri"/>
                <a:cs typeface="Calibri"/>
                <a:sym typeface="Calibri"/>
              </a:defRPr>
            </a:lvl1pPr>
            <a:lvl2pPr marL="0" marR="0" lvl="1" indent="0" algn="r">
              <a:spcBef>
                <a:spcPts val="0"/>
              </a:spcBef>
              <a:spcAft>
                <a:spcPts val="0"/>
              </a:spcAft>
              <a:buNone/>
              <a:defRPr>
                <a:solidFill>
                  <a:srgbClr val="888888"/>
                </a:solidFill>
                <a:latin typeface="Calibri"/>
                <a:ea typeface="Calibri"/>
                <a:cs typeface="Calibri"/>
                <a:sym typeface="Calibri"/>
              </a:defRPr>
            </a:lvl2pPr>
            <a:lvl3pPr marL="0" marR="0" lvl="2" indent="0" algn="r">
              <a:spcBef>
                <a:spcPts val="0"/>
              </a:spcBef>
              <a:spcAft>
                <a:spcPts val="0"/>
              </a:spcAft>
              <a:buNone/>
              <a:defRPr>
                <a:solidFill>
                  <a:srgbClr val="888888"/>
                </a:solidFill>
                <a:latin typeface="Calibri"/>
                <a:ea typeface="Calibri"/>
                <a:cs typeface="Calibri"/>
                <a:sym typeface="Calibri"/>
              </a:defRPr>
            </a:lvl3pPr>
            <a:lvl4pPr marL="0" marR="0" lvl="3" indent="0" algn="r">
              <a:spcBef>
                <a:spcPts val="0"/>
              </a:spcBef>
              <a:spcAft>
                <a:spcPts val="0"/>
              </a:spcAft>
              <a:buNone/>
              <a:defRPr>
                <a:solidFill>
                  <a:srgbClr val="888888"/>
                </a:solidFill>
                <a:latin typeface="Calibri"/>
                <a:ea typeface="Calibri"/>
                <a:cs typeface="Calibri"/>
                <a:sym typeface="Calibri"/>
              </a:defRPr>
            </a:lvl4pPr>
            <a:lvl5pPr marL="0" marR="0" lvl="4" indent="0" algn="r">
              <a:spcBef>
                <a:spcPts val="0"/>
              </a:spcBef>
              <a:spcAft>
                <a:spcPts val="0"/>
              </a:spcAft>
              <a:buNone/>
              <a:defRPr>
                <a:solidFill>
                  <a:srgbClr val="888888"/>
                </a:solidFill>
                <a:latin typeface="Calibri"/>
                <a:ea typeface="Calibri"/>
                <a:cs typeface="Calibri"/>
                <a:sym typeface="Calibri"/>
              </a:defRPr>
            </a:lvl5pPr>
            <a:lvl6pPr marL="0" marR="0" lvl="5" indent="0" algn="r">
              <a:spcBef>
                <a:spcPts val="0"/>
              </a:spcBef>
              <a:spcAft>
                <a:spcPts val="0"/>
              </a:spcAft>
              <a:buNone/>
              <a:defRPr>
                <a:solidFill>
                  <a:srgbClr val="888888"/>
                </a:solidFill>
                <a:latin typeface="Calibri"/>
                <a:ea typeface="Calibri"/>
                <a:cs typeface="Calibri"/>
                <a:sym typeface="Calibri"/>
              </a:defRPr>
            </a:lvl6pPr>
            <a:lvl7pPr marL="0" marR="0" lvl="6" indent="0" algn="r">
              <a:spcBef>
                <a:spcPts val="0"/>
              </a:spcBef>
              <a:spcAft>
                <a:spcPts val="0"/>
              </a:spcAft>
              <a:buNone/>
              <a:defRPr>
                <a:solidFill>
                  <a:srgbClr val="888888"/>
                </a:solidFill>
                <a:latin typeface="Calibri"/>
                <a:ea typeface="Calibri"/>
                <a:cs typeface="Calibri"/>
                <a:sym typeface="Calibri"/>
              </a:defRPr>
            </a:lvl7pPr>
            <a:lvl8pPr marL="0" marR="0" lvl="7" indent="0" algn="r">
              <a:spcBef>
                <a:spcPts val="0"/>
              </a:spcBef>
              <a:spcAft>
                <a:spcPts val="0"/>
              </a:spcAft>
              <a:buNone/>
              <a:defRPr>
                <a:solidFill>
                  <a:srgbClr val="888888"/>
                </a:solidFill>
                <a:latin typeface="Calibri"/>
                <a:ea typeface="Calibri"/>
                <a:cs typeface="Calibri"/>
                <a:sym typeface="Calibri"/>
              </a:defRPr>
            </a:lvl8pPr>
            <a:lvl9pPr marL="0" marR="0" lvl="8" indent="0" algn="r">
              <a:spcBef>
                <a:spcPts val="0"/>
              </a:spcBef>
              <a:spcAft>
                <a:spcPts val="0"/>
              </a:spcAft>
              <a:buNone/>
              <a:defRPr>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901700" y="947738"/>
            <a:ext cx="8890000" cy="3302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2400" b="1" i="0">
                <a:solidFill>
                  <a:schemeClr val="dk1"/>
                </a:solidFill>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534670" y="1739455"/>
            <a:ext cx="4651629" cy="4991481"/>
          </a:xfrm>
          <a:prstGeom prst="rect">
            <a:avLst/>
          </a:prstGeom>
          <a:noFill/>
          <a:ln>
            <a:noFill/>
          </a:ln>
        </p:spPr>
        <p:txBody>
          <a:bodyPr spcFirstLastPara="1" wrap="square" lIns="0" tIns="0" rIns="0" bIns="0" anchor="t" anchorCtr="0">
            <a:spAutoFit/>
          </a:bodyPr>
          <a:lstStyle>
            <a:lvl1pPr marL="457200" lvl="0" indent="-431800" algn="l">
              <a:spcBef>
                <a:spcPts val="640"/>
              </a:spcBef>
              <a:spcAft>
                <a:spcPts val="0"/>
              </a:spcAft>
              <a:buClr>
                <a:schemeClr val="dk1"/>
              </a:buClr>
              <a:buSzPts val="3200"/>
              <a:buFont typeface="Calibri"/>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15"/>
          <p:cNvSpPr txBox="1">
            <a:spLocks noGrp="1"/>
          </p:cNvSpPr>
          <p:nvPr>
            <p:ph type="body" idx="2"/>
          </p:nvPr>
        </p:nvSpPr>
        <p:spPr>
          <a:xfrm>
            <a:off x="5507100" y="1739455"/>
            <a:ext cx="4651629" cy="4991481"/>
          </a:xfrm>
          <a:prstGeom prst="rect">
            <a:avLst/>
          </a:prstGeom>
          <a:noFill/>
          <a:ln>
            <a:noFill/>
          </a:ln>
        </p:spPr>
        <p:txBody>
          <a:bodyPr spcFirstLastPara="1" wrap="square" lIns="0" tIns="0" rIns="0" bIns="0" anchor="t" anchorCtr="0">
            <a:spAutoFit/>
          </a:bodyPr>
          <a:lstStyle>
            <a:lvl1pPr marL="457200" lvl="0" indent="-431800" algn="l">
              <a:spcBef>
                <a:spcPts val="640"/>
              </a:spcBef>
              <a:spcAft>
                <a:spcPts val="0"/>
              </a:spcAft>
              <a:buClr>
                <a:schemeClr val="dk1"/>
              </a:buClr>
              <a:buSzPts val="3200"/>
              <a:buFont typeface="Calibri"/>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635375" y="7034213"/>
            <a:ext cx="3422650" cy="37782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dt" idx="10"/>
          </p:nvPr>
        </p:nvSpPr>
        <p:spPr>
          <a:xfrm>
            <a:off x="534988" y="7034213"/>
            <a:ext cx="2459037" cy="3778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5"/>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lvl1pPr marL="0" marR="0" lvl="0" indent="0" algn="r">
              <a:spcBef>
                <a:spcPts val="0"/>
              </a:spcBef>
              <a:spcAft>
                <a:spcPts val="0"/>
              </a:spcAft>
              <a:buNone/>
              <a:defRPr>
                <a:solidFill>
                  <a:srgbClr val="888888"/>
                </a:solidFill>
                <a:latin typeface="Calibri"/>
                <a:ea typeface="Calibri"/>
                <a:cs typeface="Calibri"/>
                <a:sym typeface="Calibri"/>
              </a:defRPr>
            </a:lvl1pPr>
            <a:lvl2pPr marL="0" marR="0" lvl="1" indent="0" algn="r">
              <a:spcBef>
                <a:spcPts val="0"/>
              </a:spcBef>
              <a:spcAft>
                <a:spcPts val="0"/>
              </a:spcAft>
              <a:buNone/>
              <a:defRPr>
                <a:solidFill>
                  <a:srgbClr val="888888"/>
                </a:solidFill>
                <a:latin typeface="Calibri"/>
                <a:ea typeface="Calibri"/>
                <a:cs typeface="Calibri"/>
                <a:sym typeface="Calibri"/>
              </a:defRPr>
            </a:lvl2pPr>
            <a:lvl3pPr marL="0" marR="0" lvl="2" indent="0" algn="r">
              <a:spcBef>
                <a:spcPts val="0"/>
              </a:spcBef>
              <a:spcAft>
                <a:spcPts val="0"/>
              </a:spcAft>
              <a:buNone/>
              <a:defRPr>
                <a:solidFill>
                  <a:srgbClr val="888888"/>
                </a:solidFill>
                <a:latin typeface="Calibri"/>
                <a:ea typeface="Calibri"/>
                <a:cs typeface="Calibri"/>
                <a:sym typeface="Calibri"/>
              </a:defRPr>
            </a:lvl3pPr>
            <a:lvl4pPr marL="0" marR="0" lvl="3" indent="0" algn="r">
              <a:spcBef>
                <a:spcPts val="0"/>
              </a:spcBef>
              <a:spcAft>
                <a:spcPts val="0"/>
              </a:spcAft>
              <a:buNone/>
              <a:defRPr>
                <a:solidFill>
                  <a:srgbClr val="888888"/>
                </a:solidFill>
                <a:latin typeface="Calibri"/>
                <a:ea typeface="Calibri"/>
                <a:cs typeface="Calibri"/>
                <a:sym typeface="Calibri"/>
              </a:defRPr>
            </a:lvl4pPr>
            <a:lvl5pPr marL="0" marR="0" lvl="4" indent="0" algn="r">
              <a:spcBef>
                <a:spcPts val="0"/>
              </a:spcBef>
              <a:spcAft>
                <a:spcPts val="0"/>
              </a:spcAft>
              <a:buNone/>
              <a:defRPr>
                <a:solidFill>
                  <a:srgbClr val="888888"/>
                </a:solidFill>
                <a:latin typeface="Calibri"/>
                <a:ea typeface="Calibri"/>
                <a:cs typeface="Calibri"/>
                <a:sym typeface="Calibri"/>
              </a:defRPr>
            </a:lvl5pPr>
            <a:lvl6pPr marL="0" marR="0" lvl="5" indent="0" algn="r">
              <a:spcBef>
                <a:spcPts val="0"/>
              </a:spcBef>
              <a:spcAft>
                <a:spcPts val="0"/>
              </a:spcAft>
              <a:buNone/>
              <a:defRPr>
                <a:solidFill>
                  <a:srgbClr val="888888"/>
                </a:solidFill>
                <a:latin typeface="Calibri"/>
                <a:ea typeface="Calibri"/>
                <a:cs typeface="Calibri"/>
                <a:sym typeface="Calibri"/>
              </a:defRPr>
            </a:lvl6pPr>
            <a:lvl7pPr marL="0" marR="0" lvl="6" indent="0" algn="r">
              <a:spcBef>
                <a:spcPts val="0"/>
              </a:spcBef>
              <a:spcAft>
                <a:spcPts val="0"/>
              </a:spcAft>
              <a:buNone/>
              <a:defRPr>
                <a:solidFill>
                  <a:srgbClr val="888888"/>
                </a:solidFill>
                <a:latin typeface="Calibri"/>
                <a:ea typeface="Calibri"/>
                <a:cs typeface="Calibri"/>
                <a:sym typeface="Calibri"/>
              </a:defRPr>
            </a:lvl7pPr>
            <a:lvl8pPr marL="0" marR="0" lvl="7" indent="0" algn="r">
              <a:spcBef>
                <a:spcPts val="0"/>
              </a:spcBef>
              <a:spcAft>
                <a:spcPts val="0"/>
              </a:spcAft>
              <a:buNone/>
              <a:defRPr>
                <a:solidFill>
                  <a:srgbClr val="888888"/>
                </a:solidFill>
                <a:latin typeface="Calibri"/>
                <a:ea typeface="Calibri"/>
                <a:cs typeface="Calibri"/>
                <a:sym typeface="Calibri"/>
              </a:defRPr>
            </a:lvl8pPr>
            <a:lvl9pPr marL="0" marR="0" lvl="8" indent="0" algn="r">
              <a:spcBef>
                <a:spcPts val="0"/>
              </a:spcBef>
              <a:spcAft>
                <a:spcPts val="0"/>
              </a:spcAft>
              <a:buNone/>
              <a:defRPr>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6"/>
          <p:cNvSpPr txBox="1">
            <a:spLocks noGrp="1"/>
          </p:cNvSpPr>
          <p:nvPr>
            <p:ph type="title"/>
          </p:nvPr>
        </p:nvSpPr>
        <p:spPr>
          <a:xfrm>
            <a:off x="901700" y="947738"/>
            <a:ext cx="8890000" cy="3302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2400" b="1" i="0">
                <a:solidFill>
                  <a:schemeClr val="dk1"/>
                </a:solidFill>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6" name="Google Shape;36;p16"/>
          <p:cNvSpPr txBox="1">
            <a:spLocks noGrp="1"/>
          </p:cNvSpPr>
          <p:nvPr>
            <p:ph type="ftr" idx="11"/>
          </p:nvPr>
        </p:nvSpPr>
        <p:spPr>
          <a:xfrm>
            <a:off x="3635375" y="7034213"/>
            <a:ext cx="3422650" cy="37782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dt" idx="10"/>
          </p:nvPr>
        </p:nvSpPr>
        <p:spPr>
          <a:xfrm>
            <a:off x="534988" y="7034213"/>
            <a:ext cx="2459037" cy="3778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lvl1pPr marL="0" marR="0" lvl="0" indent="0" algn="r">
              <a:spcBef>
                <a:spcPts val="0"/>
              </a:spcBef>
              <a:spcAft>
                <a:spcPts val="0"/>
              </a:spcAft>
              <a:buNone/>
              <a:defRPr>
                <a:solidFill>
                  <a:srgbClr val="888888"/>
                </a:solidFill>
                <a:latin typeface="Calibri"/>
                <a:ea typeface="Calibri"/>
                <a:cs typeface="Calibri"/>
                <a:sym typeface="Calibri"/>
              </a:defRPr>
            </a:lvl1pPr>
            <a:lvl2pPr marL="0" marR="0" lvl="1" indent="0" algn="r">
              <a:spcBef>
                <a:spcPts val="0"/>
              </a:spcBef>
              <a:spcAft>
                <a:spcPts val="0"/>
              </a:spcAft>
              <a:buNone/>
              <a:defRPr>
                <a:solidFill>
                  <a:srgbClr val="888888"/>
                </a:solidFill>
                <a:latin typeface="Calibri"/>
                <a:ea typeface="Calibri"/>
                <a:cs typeface="Calibri"/>
                <a:sym typeface="Calibri"/>
              </a:defRPr>
            </a:lvl2pPr>
            <a:lvl3pPr marL="0" marR="0" lvl="2" indent="0" algn="r">
              <a:spcBef>
                <a:spcPts val="0"/>
              </a:spcBef>
              <a:spcAft>
                <a:spcPts val="0"/>
              </a:spcAft>
              <a:buNone/>
              <a:defRPr>
                <a:solidFill>
                  <a:srgbClr val="888888"/>
                </a:solidFill>
                <a:latin typeface="Calibri"/>
                <a:ea typeface="Calibri"/>
                <a:cs typeface="Calibri"/>
                <a:sym typeface="Calibri"/>
              </a:defRPr>
            </a:lvl3pPr>
            <a:lvl4pPr marL="0" marR="0" lvl="3" indent="0" algn="r">
              <a:spcBef>
                <a:spcPts val="0"/>
              </a:spcBef>
              <a:spcAft>
                <a:spcPts val="0"/>
              </a:spcAft>
              <a:buNone/>
              <a:defRPr>
                <a:solidFill>
                  <a:srgbClr val="888888"/>
                </a:solidFill>
                <a:latin typeface="Calibri"/>
                <a:ea typeface="Calibri"/>
                <a:cs typeface="Calibri"/>
                <a:sym typeface="Calibri"/>
              </a:defRPr>
            </a:lvl4pPr>
            <a:lvl5pPr marL="0" marR="0" lvl="4" indent="0" algn="r">
              <a:spcBef>
                <a:spcPts val="0"/>
              </a:spcBef>
              <a:spcAft>
                <a:spcPts val="0"/>
              </a:spcAft>
              <a:buNone/>
              <a:defRPr>
                <a:solidFill>
                  <a:srgbClr val="888888"/>
                </a:solidFill>
                <a:latin typeface="Calibri"/>
                <a:ea typeface="Calibri"/>
                <a:cs typeface="Calibri"/>
                <a:sym typeface="Calibri"/>
              </a:defRPr>
            </a:lvl5pPr>
            <a:lvl6pPr marL="0" marR="0" lvl="5" indent="0" algn="r">
              <a:spcBef>
                <a:spcPts val="0"/>
              </a:spcBef>
              <a:spcAft>
                <a:spcPts val="0"/>
              </a:spcAft>
              <a:buNone/>
              <a:defRPr>
                <a:solidFill>
                  <a:srgbClr val="888888"/>
                </a:solidFill>
                <a:latin typeface="Calibri"/>
                <a:ea typeface="Calibri"/>
                <a:cs typeface="Calibri"/>
                <a:sym typeface="Calibri"/>
              </a:defRPr>
            </a:lvl6pPr>
            <a:lvl7pPr marL="0" marR="0" lvl="6" indent="0" algn="r">
              <a:spcBef>
                <a:spcPts val="0"/>
              </a:spcBef>
              <a:spcAft>
                <a:spcPts val="0"/>
              </a:spcAft>
              <a:buNone/>
              <a:defRPr>
                <a:solidFill>
                  <a:srgbClr val="888888"/>
                </a:solidFill>
                <a:latin typeface="Calibri"/>
                <a:ea typeface="Calibri"/>
                <a:cs typeface="Calibri"/>
                <a:sym typeface="Calibri"/>
              </a:defRPr>
            </a:lvl7pPr>
            <a:lvl8pPr marL="0" marR="0" lvl="7" indent="0" algn="r">
              <a:spcBef>
                <a:spcPts val="0"/>
              </a:spcBef>
              <a:spcAft>
                <a:spcPts val="0"/>
              </a:spcAft>
              <a:buNone/>
              <a:defRPr>
                <a:solidFill>
                  <a:srgbClr val="888888"/>
                </a:solidFill>
                <a:latin typeface="Calibri"/>
                <a:ea typeface="Calibri"/>
                <a:cs typeface="Calibri"/>
                <a:sym typeface="Calibri"/>
              </a:defRPr>
            </a:lvl8pPr>
            <a:lvl9pPr marL="0" marR="0" lvl="8" indent="0" algn="r">
              <a:spcBef>
                <a:spcPts val="0"/>
              </a:spcBef>
              <a:spcAft>
                <a:spcPts val="0"/>
              </a:spcAft>
              <a:buNone/>
              <a:defRPr>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901700" y="947738"/>
            <a:ext cx="8890000" cy="3302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7" name="Google Shape;7;p11"/>
          <p:cNvSpPr txBox="1">
            <a:spLocks noGrp="1"/>
          </p:cNvSpPr>
          <p:nvPr>
            <p:ph type="body" idx="1"/>
          </p:nvPr>
        </p:nvSpPr>
        <p:spPr>
          <a:xfrm>
            <a:off x="901700" y="1395413"/>
            <a:ext cx="8890000" cy="2855912"/>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1"/>
          <p:cNvSpPr txBox="1">
            <a:spLocks noGrp="1"/>
          </p:cNvSpPr>
          <p:nvPr>
            <p:ph type="ftr" idx="11"/>
          </p:nvPr>
        </p:nvSpPr>
        <p:spPr>
          <a:xfrm>
            <a:off x="3635375" y="7034213"/>
            <a:ext cx="3422650" cy="37782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dt" idx="10"/>
          </p:nvPr>
        </p:nvSpPr>
        <p:spPr>
          <a:xfrm>
            <a:off x="534988" y="7034213"/>
            <a:ext cx="2459037" cy="37782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lvl1pPr marL="0" marR="0" lvl="0" indent="0" algn="r" rtl="0">
              <a:spcBef>
                <a:spcPts val="0"/>
              </a:spcBef>
              <a:spcAft>
                <a:spcPts val="0"/>
              </a:spcAft>
              <a:buNone/>
              <a:defRPr sz="18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8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8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8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8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8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8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8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sp>
        <p:nvSpPr>
          <p:cNvPr id="43" name="Google Shape;43;p1"/>
          <p:cNvSpPr txBox="1"/>
          <p:nvPr/>
        </p:nvSpPr>
        <p:spPr>
          <a:xfrm>
            <a:off x="0" y="1724025"/>
            <a:ext cx="10693400" cy="1477328"/>
          </a:xfrm>
          <a:prstGeom prst="rect">
            <a:avLst/>
          </a:prstGeom>
          <a:solidFill>
            <a:srgbClr val="CCC0D9"/>
          </a:solidFill>
          <a:ln w="9525" cap="flat" cmpd="sng">
            <a:solidFill>
              <a:srgbClr val="FABF8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0" tIns="0" rIns="0" bIns="0" anchor="t" anchorCtr="0">
            <a:spAutoFit/>
          </a:bodyPr>
          <a:lstStyle/>
          <a:p>
            <a:pPr marL="0" marR="0" lvl="0" indent="0" algn="ctr" rtl="0">
              <a:spcBef>
                <a:spcPts val="0"/>
              </a:spcBef>
              <a:spcAft>
                <a:spcPts val="0"/>
              </a:spcAft>
              <a:buNone/>
            </a:pPr>
            <a:r>
              <a:rPr lang="en-US" sz="2400" b="1" i="0" u="none" strike="noStrike" cap="none" dirty="0">
                <a:solidFill>
                  <a:srgbClr val="0070C0"/>
                </a:solidFill>
                <a:latin typeface="Times New Roman"/>
                <a:ea typeface="Times New Roman"/>
                <a:cs typeface="Times New Roman"/>
                <a:sym typeface="Times New Roman"/>
              </a:rPr>
              <a:t>Project Presentation </a:t>
            </a:r>
            <a:endParaRPr/>
          </a:p>
          <a:p>
            <a:pPr marL="0" marR="0" lvl="0" indent="0" algn="ctr" rtl="0">
              <a:spcBef>
                <a:spcPts val="0"/>
              </a:spcBef>
              <a:spcAft>
                <a:spcPts val="0"/>
              </a:spcAft>
              <a:buNone/>
            </a:pPr>
            <a:r>
              <a:rPr lang="en-US" sz="2400" b="1" i="0" u="none" strike="noStrike" cap="none" dirty="0">
                <a:solidFill>
                  <a:srgbClr val="0070C0"/>
                </a:solidFill>
                <a:latin typeface="Times New Roman"/>
                <a:ea typeface="Times New Roman"/>
                <a:cs typeface="Times New Roman"/>
                <a:sym typeface="Times New Roman"/>
              </a:rPr>
              <a:t>On</a:t>
            </a:r>
            <a:endParaRPr/>
          </a:p>
          <a:p>
            <a:pPr marL="0" marR="0" lvl="0" indent="0" algn="ctr" rtl="0">
              <a:spcBef>
                <a:spcPts val="0"/>
              </a:spcBef>
              <a:spcAft>
                <a:spcPts val="0"/>
              </a:spcAft>
              <a:buNone/>
            </a:pPr>
            <a:endParaRPr sz="4800" b="1" i="0" u="none" strike="noStrike" cap="none">
              <a:solidFill>
                <a:srgbClr val="002060"/>
              </a:solidFill>
              <a:latin typeface="Times New Roman"/>
              <a:ea typeface="Times New Roman"/>
              <a:cs typeface="Times New Roman"/>
              <a:sym typeface="Times New Roman"/>
            </a:endParaRPr>
          </a:p>
        </p:txBody>
      </p:sp>
      <p:sp>
        <p:nvSpPr>
          <p:cNvPr id="44" name="Google Shape;44;p1"/>
          <p:cNvSpPr txBox="1"/>
          <p:nvPr/>
        </p:nvSpPr>
        <p:spPr>
          <a:xfrm>
            <a:off x="546100" y="2607250"/>
            <a:ext cx="9677400" cy="1515800"/>
          </a:xfrm>
          <a:prstGeom prst="rect">
            <a:avLst/>
          </a:prstGeom>
          <a:noFill/>
          <a:ln>
            <a:noFill/>
          </a:ln>
        </p:spPr>
        <p:txBody>
          <a:bodyPr spcFirstLastPara="1" wrap="square" lIns="0" tIns="0" rIns="0" bIns="0" anchor="t" anchorCtr="0">
            <a:spAutoFit/>
          </a:bodyPr>
          <a:lstStyle/>
          <a:p>
            <a:pPr lvl="0" algn="ctr">
              <a:buClr>
                <a:schemeClr val="dk1"/>
              </a:buClr>
              <a:buSzPts val="4400"/>
            </a:pPr>
            <a:r>
              <a:rPr lang="en-IN" sz="3600" b="1" dirty="0" smtClean="0">
                <a:latin typeface="Times New Roman" panose="02020603050405020304" pitchFamily="18" charset="0"/>
                <a:cs typeface="Times New Roman" panose="02020603050405020304" pitchFamily="18" charset="0"/>
              </a:rPr>
              <a:t>CUSTOMER LOAN </a:t>
            </a:r>
            <a:r>
              <a:rPr lang="en-IN" sz="3600" b="1" dirty="0">
                <a:latin typeface="Times New Roman" panose="02020603050405020304" pitchFamily="18" charset="0"/>
                <a:cs typeface="Times New Roman" panose="02020603050405020304" pitchFamily="18" charset="0"/>
              </a:rPr>
              <a:t>PREDICTION ANALYSIS </a:t>
            </a:r>
            <a:r>
              <a:rPr lang="en-US" sz="2650" b="1" dirty="0" smtClean="0">
                <a:solidFill>
                  <a:srgbClr val="002060"/>
                </a:solidFill>
                <a:latin typeface="Times New Roman"/>
                <a:ea typeface="Times New Roman"/>
                <a:cs typeface="Times New Roman"/>
                <a:sym typeface="Times New Roman"/>
              </a:rPr>
              <a:t>Domain</a:t>
            </a:r>
            <a:r>
              <a:rPr lang="en-US" sz="2650" b="1" dirty="0">
                <a:solidFill>
                  <a:srgbClr val="002060"/>
                </a:solidFill>
                <a:latin typeface="Times New Roman"/>
                <a:ea typeface="Times New Roman"/>
                <a:cs typeface="Times New Roman"/>
                <a:sym typeface="Times New Roman"/>
              </a:rPr>
              <a:t>: </a:t>
            </a:r>
            <a:r>
              <a:rPr lang="en-US" sz="2650" b="1" dirty="0" smtClean="0">
                <a:solidFill>
                  <a:srgbClr val="002060"/>
                </a:solidFill>
                <a:latin typeface="Times New Roman"/>
                <a:ea typeface="Times New Roman"/>
                <a:cs typeface="Times New Roman"/>
                <a:sym typeface="Times New Roman"/>
              </a:rPr>
              <a:t>Python</a:t>
            </a:r>
            <a:endParaRPr sz="2650"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1" dirty="0">
              <a:solidFill>
                <a:schemeClr val="dk1"/>
              </a:solidFill>
              <a:latin typeface="Times New Roman"/>
              <a:ea typeface="Times New Roman"/>
              <a:cs typeface="Times New Roman"/>
              <a:sym typeface="Times New Roman"/>
            </a:endParaRPr>
          </a:p>
        </p:txBody>
      </p:sp>
      <p:sp>
        <p:nvSpPr>
          <p:cNvPr id="45" name="Google Shape;45;p1"/>
          <p:cNvSpPr txBox="1"/>
          <p:nvPr/>
        </p:nvSpPr>
        <p:spPr>
          <a:xfrm>
            <a:off x="469900" y="4848225"/>
            <a:ext cx="3999000" cy="1944122"/>
          </a:xfrm>
          <a:prstGeom prst="rect">
            <a:avLst/>
          </a:prstGeom>
          <a:noFill/>
          <a:ln>
            <a:noFill/>
          </a:ln>
        </p:spPr>
        <p:txBody>
          <a:bodyPr spcFirstLastPara="1" wrap="square" lIns="0" tIns="0" rIns="0" bIns="0" anchor="t" anchorCtr="0">
            <a:spAutoFit/>
          </a:bodyPr>
          <a:lstStyle/>
          <a:p>
            <a:pPr marL="19050" marR="0" lvl="0" indent="0" rtl="0">
              <a:spcBef>
                <a:spcPts val="0"/>
              </a:spcBef>
              <a:spcAft>
                <a:spcPts val="0"/>
              </a:spcAft>
              <a:buNone/>
            </a:pPr>
            <a:r>
              <a:rPr lang="en-US" sz="1800" i="0" u="none" strike="noStrike" cap="none" dirty="0">
                <a:solidFill>
                  <a:schemeClr val="dk1"/>
                </a:solidFill>
                <a:latin typeface="Times New Roman"/>
                <a:ea typeface="Times New Roman"/>
                <a:cs typeface="Times New Roman"/>
                <a:sym typeface="Times New Roman"/>
              </a:rPr>
              <a:t>Presented By:</a:t>
            </a:r>
            <a:endParaRPr sz="1800" dirty="0">
              <a:latin typeface="Times New Roman"/>
              <a:ea typeface="Times New Roman"/>
              <a:cs typeface="Times New Roman"/>
              <a:sym typeface="Times New Roman"/>
            </a:endParaRPr>
          </a:p>
          <a:p>
            <a:pPr marL="0" lvl="0" indent="0" algn="just" rtl="0">
              <a:spcBef>
                <a:spcPts val="1000"/>
              </a:spcBef>
              <a:spcAft>
                <a:spcPts val="0"/>
              </a:spcAft>
              <a:buClr>
                <a:schemeClr val="dk1"/>
              </a:buClr>
              <a:buSzPts val="2400"/>
              <a:buFont typeface="Arial"/>
              <a:buNone/>
            </a:pPr>
            <a:r>
              <a:rPr lang="en-US" sz="1500" dirty="0" smtClean="0">
                <a:solidFill>
                  <a:schemeClr val="tx1"/>
                </a:solidFill>
                <a:latin typeface="Times New Roman"/>
                <a:ea typeface="Times New Roman"/>
                <a:cs typeface="Times New Roman"/>
                <a:sym typeface="Times New Roman"/>
              </a:rPr>
              <a:t>M. SUJITHA (19ME1A05B1)</a:t>
            </a:r>
            <a:endParaRPr sz="1500" dirty="0">
              <a:solidFill>
                <a:schemeClr val="tx1"/>
              </a:solidFill>
              <a:latin typeface="Times New Roman"/>
              <a:ea typeface="Times New Roman"/>
              <a:cs typeface="Times New Roman"/>
              <a:sym typeface="Times New Roman"/>
            </a:endParaRPr>
          </a:p>
          <a:p>
            <a:pPr marL="0" lvl="0" indent="0" algn="just" rtl="0">
              <a:spcBef>
                <a:spcPts val="1000"/>
              </a:spcBef>
              <a:spcAft>
                <a:spcPts val="0"/>
              </a:spcAft>
              <a:buClr>
                <a:schemeClr val="dk1"/>
              </a:buClr>
              <a:buSzPts val="2400"/>
              <a:buFont typeface="Arial"/>
              <a:buNone/>
            </a:pPr>
            <a:r>
              <a:rPr lang="en-US" sz="1500" dirty="0">
                <a:solidFill>
                  <a:schemeClr val="tx1"/>
                </a:solidFill>
                <a:latin typeface="Times New Roman"/>
                <a:ea typeface="Times New Roman"/>
                <a:cs typeface="Times New Roman"/>
                <a:sym typeface="Times New Roman"/>
              </a:rPr>
              <a:t>M</a:t>
            </a:r>
            <a:r>
              <a:rPr lang="en-US" sz="1500" dirty="0" smtClean="0">
                <a:solidFill>
                  <a:schemeClr val="tx1"/>
                </a:solidFill>
                <a:latin typeface="Times New Roman"/>
                <a:ea typeface="Times New Roman"/>
                <a:cs typeface="Times New Roman"/>
                <a:sym typeface="Times New Roman"/>
              </a:rPr>
              <a:t>. RAJENDRA </a:t>
            </a:r>
            <a:r>
              <a:rPr lang="en-US" sz="1500" dirty="0">
                <a:solidFill>
                  <a:schemeClr val="tx1"/>
                </a:solidFill>
                <a:latin typeface="Times New Roman"/>
                <a:ea typeface="Times New Roman"/>
                <a:cs typeface="Times New Roman"/>
                <a:sym typeface="Times New Roman"/>
              </a:rPr>
              <a:t>(</a:t>
            </a:r>
            <a:r>
              <a:rPr lang="en-US" sz="1500" dirty="0" smtClean="0">
                <a:solidFill>
                  <a:schemeClr val="tx1"/>
                </a:solidFill>
                <a:latin typeface="Times New Roman"/>
                <a:ea typeface="Times New Roman"/>
                <a:cs typeface="Times New Roman"/>
                <a:sym typeface="Times New Roman"/>
              </a:rPr>
              <a:t>19ME1A05C3)</a:t>
            </a:r>
            <a:endParaRPr sz="1500" dirty="0">
              <a:solidFill>
                <a:schemeClr val="tx1"/>
              </a:solidFill>
              <a:latin typeface="Times New Roman"/>
              <a:ea typeface="Times New Roman"/>
              <a:cs typeface="Times New Roman"/>
              <a:sym typeface="Times New Roman"/>
            </a:endParaRPr>
          </a:p>
          <a:p>
            <a:pPr marL="0" lvl="0" indent="0" algn="just" rtl="0">
              <a:spcBef>
                <a:spcPts val="1000"/>
              </a:spcBef>
              <a:spcAft>
                <a:spcPts val="0"/>
              </a:spcAft>
              <a:buClr>
                <a:schemeClr val="dk1"/>
              </a:buClr>
              <a:buSzPts val="2400"/>
              <a:buFont typeface="Arial"/>
              <a:buNone/>
            </a:pPr>
            <a:r>
              <a:rPr lang="en-US" sz="1500" dirty="0">
                <a:solidFill>
                  <a:schemeClr val="tx1"/>
                </a:solidFill>
                <a:latin typeface="Times New Roman"/>
                <a:ea typeface="Times New Roman"/>
                <a:cs typeface="Times New Roman"/>
                <a:sym typeface="Times New Roman"/>
              </a:rPr>
              <a:t>K</a:t>
            </a:r>
            <a:r>
              <a:rPr lang="en-US" sz="1500" dirty="0" smtClean="0">
                <a:solidFill>
                  <a:schemeClr val="tx1"/>
                </a:solidFill>
                <a:latin typeface="Times New Roman"/>
                <a:ea typeface="Times New Roman"/>
                <a:cs typeface="Times New Roman"/>
                <a:sym typeface="Times New Roman"/>
              </a:rPr>
              <a:t>. GEETHIKA</a:t>
            </a:r>
            <a:r>
              <a:rPr lang="fi-FI" sz="1500" dirty="0" smtClean="0">
                <a:solidFill>
                  <a:schemeClr val="tx1"/>
                </a:solidFill>
                <a:latin typeface="Times New Roman"/>
                <a:ea typeface="Times New Roman"/>
                <a:cs typeface="Times New Roman"/>
                <a:sym typeface="Times New Roman"/>
              </a:rPr>
              <a:t>(19ME1A0589)</a:t>
            </a:r>
          </a:p>
          <a:p>
            <a:pPr marL="0" lvl="0" indent="0" algn="just" rtl="0">
              <a:spcBef>
                <a:spcPts val="1000"/>
              </a:spcBef>
              <a:spcAft>
                <a:spcPts val="0"/>
              </a:spcAft>
              <a:buClr>
                <a:schemeClr val="dk1"/>
              </a:buClr>
              <a:buSzPts val="2400"/>
              <a:buFont typeface="Arial"/>
              <a:buNone/>
            </a:pPr>
            <a:r>
              <a:rPr lang="fi-FI" sz="1500" dirty="0" smtClean="0">
                <a:solidFill>
                  <a:schemeClr val="tx1"/>
                </a:solidFill>
                <a:latin typeface="Times New Roman"/>
                <a:ea typeface="Times New Roman"/>
                <a:cs typeface="Times New Roman"/>
                <a:sym typeface="Times New Roman"/>
              </a:rPr>
              <a:t>K. SARVANEE</a:t>
            </a:r>
            <a:r>
              <a:rPr lang="en-US" sz="1500" dirty="0" smtClean="0">
                <a:solidFill>
                  <a:schemeClr val="tx1"/>
                </a:solidFill>
                <a:latin typeface="Times New Roman"/>
                <a:ea typeface="Times New Roman"/>
                <a:cs typeface="Times New Roman"/>
                <a:sym typeface="Times New Roman"/>
              </a:rPr>
              <a:t>(19ME1A0590)</a:t>
            </a:r>
            <a:endParaRPr sz="1500" dirty="0">
              <a:solidFill>
                <a:schemeClr val="tx1"/>
              </a:solidFill>
              <a:latin typeface="Times New Roman"/>
              <a:ea typeface="Times New Roman"/>
              <a:cs typeface="Times New Roman"/>
              <a:sym typeface="Times New Roman"/>
            </a:endParaRPr>
          </a:p>
          <a:p>
            <a:pPr marL="19050" marR="0" lvl="0" indent="0" algn="just" rtl="0">
              <a:spcBef>
                <a:spcPts val="0"/>
              </a:spcBef>
              <a:spcAft>
                <a:spcPts val="0"/>
              </a:spcAft>
              <a:buNone/>
            </a:pPr>
            <a:endParaRPr sz="1500" dirty="0">
              <a:solidFill>
                <a:schemeClr val="dk1"/>
              </a:solidFill>
              <a:latin typeface="Times New Roman"/>
              <a:ea typeface="Times New Roman"/>
              <a:cs typeface="Times New Roman"/>
              <a:sym typeface="Times New Roman"/>
            </a:endParaRPr>
          </a:p>
        </p:txBody>
      </p:sp>
      <p:sp>
        <p:nvSpPr>
          <p:cNvPr id="46" name="Google Shape;46;p1"/>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8100" cap="flat" cmpd="sng">
            <a:solidFill>
              <a:schemeClr val="accent1"/>
            </a:solidFill>
            <a:prstDash val="solid"/>
            <a:round/>
            <a:headEnd type="none" w="med" len="med"/>
            <a:tailEnd type="none" w="med" len="med"/>
          </a:ln>
          <a:effectLst>
            <a:outerShdw blurRad="40000" dist="23000" dir="5400000" rotWithShape="0">
              <a:srgbClr val="000000">
                <a:alpha val="34901"/>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7" name="Google Shape;47;p1"/>
          <p:cNvSpPr/>
          <p:nvPr/>
        </p:nvSpPr>
        <p:spPr>
          <a:xfrm>
            <a:off x="323850" y="341313"/>
            <a:ext cx="0" cy="6881812"/>
          </a:xfrm>
          <a:custGeom>
            <a:avLst/>
            <a:gdLst/>
            <a:ahLst/>
            <a:cxnLst/>
            <a:rect l="l" t="t" r="r" b="b"/>
            <a:pathLst>
              <a:path w="120000" h="6882130" extrusionOk="0">
                <a:moveTo>
                  <a:pt x="0" y="0"/>
                </a:moveTo>
                <a:lnTo>
                  <a:pt x="0" y="6881743"/>
                </a:lnTo>
              </a:path>
            </a:pathLst>
          </a:custGeom>
          <a:noFill/>
          <a:ln w="38100" cap="flat" cmpd="sng">
            <a:solidFill>
              <a:schemeClr val="accent1"/>
            </a:solidFill>
            <a:prstDash val="solid"/>
            <a:round/>
            <a:headEnd type="none" w="med" len="med"/>
            <a:tailEnd type="none" w="med" len="med"/>
          </a:ln>
          <a:effectLst>
            <a:outerShdw blurRad="40000" dist="23000" dir="5400000" rotWithShape="0">
              <a:srgbClr val="000000">
                <a:alpha val="34901"/>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8" name="Google Shape;48;p1"/>
          <p:cNvSpPr/>
          <p:nvPr/>
        </p:nvSpPr>
        <p:spPr>
          <a:xfrm>
            <a:off x="10375900" y="341313"/>
            <a:ext cx="0" cy="6881812"/>
          </a:xfrm>
          <a:custGeom>
            <a:avLst/>
            <a:gdLst/>
            <a:ahLst/>
            <a:cxnLst/>
            <a:rect l="l" t="t" r="r" b="b"/>
            <a:pathLst>
              <a:path w="120000" h="6882130" extrusionOk="0">
                <a:moveTo>
                  <a:pt x="0" y="0"/>
                </a:moveTo>
                <a:lnTo>
                  <a:pt x="0" y="6881743"/>
                </a:lnTo>
              </a:path>
            </a:pathLst>
          </a:custGeom>
          <a:noFill/>
          <a:ln w="38100" cap="flat" cmpd="sng">
            <a:solidFill>
              <a:schemeClr val="accent1"/>
            </a:solidFill>
            <a:prstDash val="solid"/>
            <a:round/>
            <a:headEnd type="none" w="med" len="med"/>
            <a:tailEnd type="none" w="med" len="med"/>
          </a:ln>
          <a:effectLst>
            <a:outerShdw blurRad="40000" dist="23000" dir="5400000" rotWithShape="0">
              <a:srgbClr val="000000">
                <a:alpha val="34901"/>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9" name="Google Shape;49;p1"/>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8100" cap="flat" cmpd="sng">
            <a:solidFill>
              <a:schemeClr val="accent1"/>
            </a:solidFill>
            <a:prstDash val="solid"/>
            <a:round/>
            <a:headEnd type="none" w="med" len="med"/>
            <a:tailEnd type="none" w="med" len="med"/>
          </a:ln>
          <a:effectLst>
            <a:outerShdw blurRad="40000" dist="23000" dir="5400000" rotWithShape="0">
              <a:srgbClr val="000000">
                <a:alpha val="34901"/>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50" name="Google Shape;50;p1"/>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pic>
        <p:nvPicPr>
          <p:cNvPr id="51" name="Google Shape;51;p1" descr="HEADER.jpg"/>
          <p:cNvPicPr preferRelativeResize="0"/>
          <p:nvPr/>
        </p:nvPicPr>
        <p:blipFill rotWithShape="1">
          <a:blip r:embed="rId3">
            <a:alphaModFix/>
          </a:blip>
          <a:srcRect/>
          <a:stretch/>
        </p:blipFill>
        <p:spPr>
          <a:xfrm>
            <a:off x="546100" y="428625"/>
            <a:ext cx="9677400" cy="1066800"/>
          </a:xfrm>
          <a:prstGeom prst="rect">
            <a:avLst/>
          </a:prstGeom>
          <a:noFill/>
          <a:ln>
            <a:noFill/>
          </a:ln>
        </p:spPr>
      </p:pic>
      <p:sp>
        <p:nvSpPr>
          <p:cNvPr id="53" name="Google Shape;53;p1"/>
          <p:cNvSpPr txBox="1"/>
          <p:nvPr/>
        </p:nvSpPr>
        <p:spPr>
          <a:xfrm>
            <a:off x="5118100" y="4934857"/>
            <a:ext cx="3999000" cy="969496"/>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Clr>
                <a:schemeClr val="dk1"/>
              </a:buClr>
              <a:buFont typeface="Arial"/>
              <a:buNone/>
            </a:pPr>
            <a:r>
              <a:rPr lang="en-US" sz="1800" dirty="0">
                <a:solidFill>
                  <a:schemeClr val="dk1"/>
                </a:solidFill>
                <a:latin typeface="Times New Roman"/>
                <a:ea typeface="Times New Roman"/>
                <a:cs typeface="Times New Roman"/>
                <a:sym typeface="Times New Roman"/>
              </a:rPr>
              <a:t>Guided By</a:t>
            </a:r>
            <a:endParaRPr sz="18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US" sz="1500" dirty="0">
                <a:solidFill>
                  <a:schemeClr val="dk1"/>
                </a:solidFill>
                <a:latin typeface="Times New Roman"/>
                <a:ea typeface="Times New Roman"/>
                <a:cs typeface="Times New Roman"/>
                <a:sym typeface="Times New Roman"/>
              </a:rPr>
              <a:t>Mr. P. </a:t>
            </a:r>
            <a:r>
              <a:rPr lang="en-US" sz="1500" dirty="0" smtClean="0">
                <a:solidFill>
                  <a:schemeClr val="dk1"/>
                </a:solidFill>
                <a:latin typeface="Times New Roman"/>
                <a:ea typeface="Times New Roman"/>
                <a:cs typeface="Times New Roman"/>
                <a:sym typeface="Times New Roman"/>
              </a:rPr>
              <a:t>V.KISHORE KUMAR</a:t>
            </a:r>
          </a:p>
          <a:p>
            <a:pPr marL="0" lvl="0" indent="0" algn="ctr" rtl="0">
              <a:spcBef>
                <a:spcPts val="0"/>
              </a:spcBef>
              <a:spcAft>
                <a:spcPts val="0"/>
              </a:spcAft>
              <a:buClr>
                <a:schemeClr val="dk1"/>
              </a:buClr>
              <a:buFont typeface="Arial"/>
              <a:buNone/>
            </a:pPr>
            <a:r>
              <a:rPr lang="en-US" sz="1500" dirty="0" smtClean="0">
                <a:solidFill>
                  <a:schemeClr val="dk1"/>
                </a:solidFill>
                <a:latin typeface="Times New Roman"/>
                <a:ea typeface="Times New Roman"/>
                <a:cs typeface="Times New Roman"/>
                <a:sym typeface="Times New Roman"/>
              </a:rPr>
              <a:t>ASSISTANT PROFESSOR.</a:t>
            </a:r>
            <a:endParaRPr sz="1500" dirty="0">
              <a:solidFill>
                <a:schemeClr val="dk1"/>
              </a:solidFill>
              <a:latin typeface="Times New Roman"/>
              <a:ea typeface="Times New Roman"/>
              <a:cs typeface="Times New Roman"/>
              <a:sym typeface="Times New Roman"/>
            </a:endParaRPr>
          </a:p>
          <a:p>
            <a:pPr marL="19050" marR="0" lvl="0" indent="0" algn="ctr" rtl="0">
              <a:spcBef>
                <a:spcPts val="0"/>
              </a:spcBef>
              <a:spcAft>
                <a:spcPts val="0"/>
              </a:spcAft>
              <a:buNone/>
            </a:pPr>
            <a:endParaRPr sz="15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7"/>
          <p:cNvSpPr txBox="1"/>
          <p:nvPr/>
        </p:nvSpPr>
        <p:spPr>
          <a:xfrm>
            <a:off x="2527300" y="809625"/>
            <a:ext cx="5791200" cy="73866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1" dirty="0" smtClean="0">
                <a:solidFill>
                  <a:schemeClr val="tx1"/>
                </a:solidFill>
                <a:latin typeface="Times New Roman"/>
                <a:ea typeface="Times New Roman"/>
                <a:cs typeface="Times New Roman"/>
                <a:sym typeface="Times New Roman"/>
              </a:rPr>
              <a:t>HARDWARE &amp;SOFTWARE REQUIREMENTS</a:t>
            </a:r>
            <a:endParaRPr sz="2400">
              <a:solidFill>
                <a:schemeClr val="tx1"/>
              </a:solidFill>
              <a:latin typeface="Times New Roman"/>
              <a:ea typeface="Times New Roman"/>
              <a:cs typeface="Times New Roman"/>
              <a:sym typeface="Times New Roman"/>
            </a:endParaRPr>
          </a:p>
        </p:txBody>
      </p:sp>
      <p:sp>
        <p:nvSpPr>
          <p:cNvPr id="158" name="Google Shape;158;p7"/>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7"/>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7"/>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7"/>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7"/>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7"/>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
        <p:nvSpPr>
          <p:cNvPr id="165" name="Google Shape;165;p7"/>
          <p:cNvSpPr txBox="1"/>
          <p:nvPr/>
        </p:nvSpPr>
        <p:spPr>
          <a:xfrm>
            <a:off x="1193428" y="1447856"/>
            <a:ext cx="8182800" cy="4006195"/>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US" sz="2400" b="1" dirty="0">
                <a:solidFill>
                  <a:schemeClr val="dk1"/>
                </a:solidFill>
                <a:latin typeface="Times New Roman"/>
                <a:ea typeface="Times New Roman"/>
                <a:cs typeface="Times New Roman"/>
                <a:sym typeface="Times New Roman"/>
              </a:rPr>
              <a:t>Hardware Requirements</a:t>
            </a:r>
            <a:endParaRPr sz="2400" b="1" dirty="0">
              <a:solidFill>
                <a:schemeClr val="dk1"/>
              </a:solidFill>
              <a:latin typeface="Times New Roman"/>
              <a:ea typeface="Times New Roman"/>
              <a:cs typeface="Times New Roman"/>
              <a:sym typeface="Times New Roman"/>
            </a:endParaRPr>
          </a:p>
          <a:p>
            <a:pPr marL="342900" lvl="0" indent="-342900" algn="just" fontAlgn="base">
              <a:lnSpc>
                <a:spcPct val="150000"/>
              </a:lnSpc>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System : Pentium Dual Core.  </a:t>
            </a:r>
          </a:p>
          <a:p>
            <a:pPr marL="342900" lvl="0" indent="-342900" algn="just" fontAlgn="base">
              <a:lnSpc>
                <a:spcPct val="150000"/>
              </a:lnSpc>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Hard </a:t>
            </a:r>
            <a:r>
              <a:rPr lang="en-IN" sz="2000" dirty="0">
                <a:solidFill>
                  <a:schemeClr val="tx1"/>
                </a:solidFill>
                <a:latin typeface="Times New Roman" panose="02020603050405020304" pitchFamily="18" charset="0"/>
                <a:cs typeface="Times New Roman" panose="02020603050405020304" pitchFamily="18" charset="0"/>
              </a:rPr>
              <a:t>Disk : 120 GB. </a:t>
            </a:r>
          </a:p>
          <a:p>
            <a:pPr marL="342900" lvl="0" indent="-342900" algn="just" fontAlgn="base">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Monitor : 15 LED </a:t>
            </a:r>
          </a:p>
          <a:p>
            <a:pPr marL="342900" lvl="0" indent="-342900" algn="just" fontAlgn="base">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Input Devices : Keyboard, Mouse </a:t>
            </a:r>
          </a:p>
          <a:p>
            <a:pPr marL="342900" lvl="0" indent="-342900" algn="just" fontAlgn="base">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Ram : </a:t>
            </a:r>
            <a:r>
              <a:rPr lang="en-IN" sz="2000" dirty="0" smtClean="0">
                <a:solidFill>
                  <a:schemeClr val="tx1"/>
                </a:solidFill>
                <a:latin typeface="Times New Roman" panose="02020603050405020304" pitchFamily="18" charset="0"/>
                <a:cs typeface="Times New Roman" panose="02020603050405020304" pitchFamily="18" charset="0"/>
              </a:rPr>
              <a:t>8 GB</a:t>
            </a:r>
            <a:endParaRPr lang="en-IN" sz="2000" dirty="0">
              <a:solidFill>
                <a:schemeClr val="tx1"/>
              </a:solidFill>
              <a:latin typeface="Times New Roman" panose="02020603050405020304" pitchFamily="18" charset="0"/>
              <a:cs typeface="Times New Roman" panose="02020603050405020304" pitchFamily="18" charset="0"/>
            </a:endParaRPr>
          </a:p>
          <a:p>
            <a:pPr marL="342900" lvl="0" indent="-203200" algn="l" rtl="0">
              <a:lnSpc>
                <a:spcPct val="150000"/>
              </a:lnSpc>
              <a:spcBef>
                <a:spcPts val="1000"/>
              </a:spcBef>
              <a:spcAft>
                <a:spcPts val="0"/>
              </a:spcAft>
              <a:buClr>
                <a:schemeClr val="dk1"/>
              </a:buClr>
              <a:buSzPts val="2200"/>
              <a:buFont typeface="Arial"/>
              <a:buNone/>
            </a:pPr>
            <a:endParaRPr sz="1800" dirty="0">
              <a:solidFill>
                <a:srgbClr val="3F3F3F"/>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800" dirty="0">
              <a:latin typeface="Times New Roman"/>
              <a:ea typeface="Times New Roman"/>
              <a:cs typeface="Times New Roman"/>
              <a:sym typeface="Times New Roman"/>
            </a:endParaRPr>
          </a:p>
        </p:txBody>
      </p:sp>
      <p:sp>
        <p:nvSpPr>
          <p:cNvPr id="166" name="Google Shape;166;p7"/>
          <p:cNvSpPr txBox="1"/>
          <p:nvPr/>
        </p:nvSpPr>
        <p:spPr>
          <a:xfrm>
            <a:off x="1135850" y="3916830"/>
            <a:ext cx="7100100" cy="249296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lang="en-US" sz="1800" b="1" dirty="0" smtClean="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2400" b="1" dirty="0" smtClean="0">
                <a:solidFill>
                  <a:schemeClr val="dk1"/>
                </a:solidFill>
                <a:latin typeface="Times New Roman"/>
                <a:ea typeface="Times New Roman"/>
                <a:cs typeface="Times New Roman"/>
                <a:sym typeface="Times New Roman"/>
              </a:rPr>
              <a:t>Software </a:t>
            </a:r>
            <a:r>
              <a:rPr lang="en-US" sz="2400" b="1" dirty="0">
                <a:solidFill>
                  <a:schemeClr val="dk1"/>
                </a:solidFill>
                <a:latin typeface="Times New Roman"/>
                <a:ea typeface="Times New Roman"/>
                <a:cs typeface="Times New Roman"/>
                <a:sym typeface="Times New Roman"/>
              </a:rPr>
              <a:t>Requirements</a:t>
            </a:r>
            <a:endParaRPr sz="2400" b="1" dirty="0">
              <a:solidFill>
                <a:schemeClr val="dk1"/>
              </a:solidFill>
              <a:latin typeface="Times New Roman"/>
              <a:ea typeface="Times New Roman"/>
              <a:cs typeface="Times New Roman"/>
              <a:sym typeface="Times New Roman"/>
            </a:endParaRPr>
          </a:p>
          <a:p>
            <a:pPr marL="342900" lvl="0" indent="-342900" algn="just" fontAlgn="base">
              <a:lnSpc>
                <a:spcPct val="150000"/>
              </a:lnSpc>
              <a:buFont typeface="Arial" panose="020B0604020202020204" pitchFamily="34" charset="0"/>
              <a:buChar char="•"/>
            </a:pPr>
            <a:r>
              <a:rPr lang="en-IN" sz="2000" smtClean="0">
                <a:solidFill>
                  <a:schemeClr val="tx1"/>
                </a:solidFill>
                <a:latin typeface="Times New Roman" panose="02020603050405020304" pitchFamily="18" charset="0"/>
                <a:cs typeface="Times New Roman" panose="02020603050405020304" pitchFamily="18" charset="0"/>
              </a:rPr>
              <a:t>Operating system : Windows 10 or 11. </a:t>
            </a:r>
          </a:p>
          <a:p>
            <a:pPr marL="342900" lvl="0" indent="-342900" algn="just" fontAlgn="base">
              <a:lnSpc>
                <a:spcPct val="150000"/>
              </a:lnSpc>
              <a:buFont typeface="Arial" panose="020B0604020202020204" pitchFamily="34" charset="0"/>
              <a:buChar char="•"/>
            </a:pPr>
            <a:r>
              <a:rPr lang="en-IN" sz="2000" smtClean="0">
                <a:solidFill>
                  <a:schemeClr val="tx1"/>
                </a:solidFill>
                <a:latin typeface="Times New Roman" panose="02020603050405020304" pitchFamily="18" charset="0"/>
                <a:cs typeface="Times New Roman" panose="02020603050405020304" pitchFamily="18" charset="0"/>
              </a:rPr>
              <a:t>Coding Language : PYTHON</a:t>
            </a:r>
            <a:endParaRPr sz="2000" smtClean="0">
              <a:solidFill>
                <a:srgbClr val="3F3F3F"/>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800" dirty="0">
              <a:latin typeface="Times New Roman"/>
              <a:ea typeface="Times New Roman"/>
              <a:cs typeface="Times New Roman"/>
              <a:sym typeface="Times New Roman"/>
            </a:endParaRPr>
          </a:p>
        </p:txBody>
      </p:sp>
      <p:pic>
        <p:nvPicPr>
          <p:cNvPr id="12" name="Google Shape;65;p2" descr="C:\Users\KAMESH\Downloads\IMG-20210706-WA0006.jpg"/>
          <p:cNvPicPr preferRelativeResize="0"/>
          <p:nvPr/>
        </p:nvPicPr>
        <p:blipFill rotWithShape="1">
          <a:blip r:embed="rId4">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7"/>
          <p:cNvSpPr txBox="1"/>
          <p:nvPr/>
        </p:nvSpPr>
        <p:spPr>
          <a:xfrm>
            <a:off x="2527300" y="809625"/>
            <a:ext cx="57912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1" dirty="0" smtClean="0">
                <a:solidFill>
                  <a:schemeClr val="tx1"/>
                </a:solidFill>
                <a:latin typeface="Times New Roman"/>
                <a:ea typeface="Times New Roman"/>
                <a:cs typeface="Times New Roman"/>
                <a:sym typeface="Times New Roman"/>
              </a:rPr>
              <a:t>SYSTEM ARCHITECTURE</a:t>
            </a:r>
            <a:endParaRPr sz="2400">
              <a:solidFill>
                <a:schemeClr val="tx1"/>
              </a:solidFill>
              <a:latin typeface="Times New Roman"/>
              <a:ea typeface="Times New Roman"/>
              <a:cs typeface="Times New Roman"/>
              <a:sym typeface="Times New Roman"/>
            </a:endParaRPr>
          </a:p>
        </p:txBody>
      </p:sp>
      <p:sp>
        <p:nvSpPr>
          <p:cNvPr id="158" name="Google Shape;158;p7"/>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7"/>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7"/>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7"/>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7"/>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7"/>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
        <p:nvSpPr>
          <p:cNvPr id="165" name="Google Shape;165;p7"/>
          <p:cNvSpPr txBox="1"/>
          <p:nvPr/>
        </p:nvSpPr>
        <p:spPr>
          <a:xfrm>
            <a:off x="1207942" y="1364343"/>
            <a:ext cx="8182800" cy="5216782"/>
          </a:xfrm>
          <a:prstGeom prst="rect">
            <a:avLst/>
          </a:prstGeom>
          <a:noFill/>
          <a:ln>
            <a:noFill/>
          </a:ln>
        </p:spPr>
        <p:txBody>
          <a:bodyPr spcFirstLastPara="1" wrap="square" lIns="91425" tIns="91425" rIns="91425" bIns="91425" anchor="t" anchorCtr="0">
            <a:spAutoFit/>
          </a:bodyPr>
          <a:lstStyle/>
          <a:p>
            <a:pPr algn="just">
              <a:lnSpc>
                <a:spcPct val="150000"/>
              </a:lnSpc>
            </a:pPr>
            <a:r>
              <a:rPr lang="en-IN" sz="2000" b="1" dirty="0" smtClean="0">
                <a:latin typeface="Times New Roman" pitchFamily="18" charset="0"/>
                <a:cs typeface="Times New Roman" pitchFamily="18" charset="0"/>
              </a:rPr>
              <a:t>(</a:t>
            </a:r>
            <a:r>
              <a:rPr lang="en-IN" sz="2000" b="1" dirty="0" err="1" smtClean="0">
                <a:latin typeface="Times New Roman" pitchFamily="18" charset="0"/>
                <a:cs typeface="Times New Roman" pitchFamily="18" charset="0"/>
              </a:rPr>
              <a:t>i</a:t>
            </a:r>
            <a:r>
              <a:rPr lang="en-IN" sz="2000" b="1" dirty="0" smtClean="0">
                <a:latin typeface="Times New Roman" pitchFamily="18" charset="0"/>
                <a:cs typeface="Times New Roman" pitchFamily="18" charset="0"/>
              </a:rPr>
              <a:t>) Input Data: </a:t>
            </a:r>
            <a:r>
              <a:rPr lang="en-IN" sz="2000" dirty="0" smtClean="0">
                <a:latin typeface="Times New Roman" pitchFamily="18" charset="0"/>
                <a:cs typeface="Times New Roman" pitchFamily="18" charset="0"/>
              </a:rPr>
              <a:t>We input the data in the learning algorithm as a set of inputs, which is called as Features. </a:t>
            </a:r>
            <a:endParaRPr lang="en-US" sz="2000" b="1" dirty="0" smtClean="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(ii) Training Models: </a:t>
            </a:r>
            <a:r>
              <a:rPr lang="en-US" sz="2000" dirty="0" smtClean="0">
                <a:latin typeface="Times New Roman" pitchFamily="18" charset="0"/>
                <a:cs typeface="Times New Roman" pitchFamily="18" charset="0"/>
              </a:rPr>
              <a:t>In training, we pass the prepared data to our machine learning model to find patterns and make predictions.</a:t>
            </a:r>
          </a:p>
          <a:p>
            <a:pPr algn="just">
              <a:lnSpc>
                <a:spcPct val="150000"/>
              </a:lnSpc>
            </a:pPr>
            <a:r>
              <a:rPr lang="en-US" sz="2000" b="1" dirty="0" smtClean="0">
                <a:latin typeface="Times New Roman" pitchFamily="18" charset="0"/>
                <a:cs typeface="Times New Roman" pitchFamily="18" charset="0"/>
              </a:rPr>
              <a:t>    Supervised Learning:</a:t>
            </a:r>
            <a:r>
              <a:rPr lang="en-US" sz="2000" dirty="0" smtClean="0">
                <a:latin typeface="Times New Roman" pitchFamily="18" charset="0"/>
                <a:cs typeface="Times New Roman" pitchFamily="18" charset="0"/>
              </a:rPr>
              <a:t> This type of machine learning involves algorithms    that train on labeled data.</a:t>
            </a:r>
          </a:p>
          <a:p>
            <a:pPr algn="just">
              <a:lnSpc>
                <a:spcPct val="150000"/>
              </a:lnSpc>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Unsupervised Learning: </a:t>
            </a:r>
            <a:r>
              <a:rPr lang="en-US" sz="2000" dirty="0" smtClean="0">
                <a:latin typeface="Times New Roman" pitchFamily="18" charset="0"/>
                <a:cs typeface="Times New Roman" pitchFamily="18" charset="0"/>
              </a:rPr>
              <a:t>This type of machine learning involves algorithms that train on unlabeled data.</a:t>
            </a:r>
          </a:p>
          <a:p>
            <a:pPr algn="just">
              <a:lnSpc>
                <a:spcPct val="150000"/>
              </a:lnSpc>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Reinforcement Learning: </a:t>
            </a:r>
            <a:r>
              <a:rPr lang="en-US" sz="2000" dirty="0" smtClean="0">
                <a:latin typeface="Times New Roman" pitchFamily="18" charset="0"/>
                <a:cs typeface="Times New Roman" pitchFamily="18" charset="0"/>
              </a:rPr>
              <a:t>This type of machine learning involves trail and         error method.</a:t>
            </a:r>
          </a:p>
          <a:p>
            <a:pPr marL="0" lvl="0" indent="0" algn="l" rtl="0">
              <a:lnSpc>
                <a:spcPct val="150000"/>
              </a:lnSpc>
              <a:spcBef>
                <a:spcPts val="0"/>
              </a:spcBef>
              <a:spcAft>
                <a:spcPts val="0"/>
              </a:spcAft>
              <a:buNone/>
            </a:pPr>
            <a:endParaRPr sz="1800" dirty="0">
              <a:latin typeface="Times New Roman"/>
              <a:ea typeface="Times New Roman"/>
              <a:cs typeface="Times New Roman"/>
              <a:sym typeface="Times New Roman"/>
            </a:endParaRPr>
          </a:p>
        </p:txBody>
      </p:sp>
      <p:sp>
        <p:nvSpPr>
          <p:cNvPr id="166" name="Google Shape;166;p7"/>
          <p:cNvSpPr txBox="1"/>
          <p:nvPr/>
        </p:nvSpPr>
        <p:spPr>
          <a:xfrm>
            <a:off x="1135850" y="3916830"/>
            <a:ext cx="7100100" cy="600134"/>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1800" dirty="0">
              <a:latin typeface="Times New Roman"/>
              <a:ea typeface="Times New Roman"/>
              <a:cs typeface="Times New Roman"/>
              <a:sym typeface="Times New Roman"/>
            </a:endParaRPr>
          </a:p>
        </p:txBody>
      </p:sp>
      <p:pic>
        <p:nvPicPr>
          <p:cNvPr id="12" name="Google Shape;65;p2" descr="C:\Users\KAMESH\Downloads\IMG-20210706-WA0006.jpg"/>
          <p:cNvPicPr preferRelativeResize="0"/>
          <p:nvPr/>
        </p:nvPicPr>
        <p:blipFill rotWithShape="1">
          <a:blip r:embed="rId4">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2" name="Google Shape;172;p8"/>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8"/>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8"/>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8"/>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8"/>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
        <p:nvSpPr>
          <p:cNvPr id="179" name="Google Shape;179;p8"/>
          <p:cNvSpPr txBox="1"/>
          <p:nvPr/>
        </p:nvSpPr>
        <p:spPr>
          <a:xfrm>
            <a:off x="1144792" y="3499466"/>
            <a:ext cx="8643300" cy="2954625"/>
          </a:xfrm>
          <a:prstGeom prst="rect">
            <a:avLst/>
          </a:prstGeom>
          <a:noFill/>
          <a:ln>
            <a:noFill/>
          </a:ln>
        </p:spPr>
        <p:txBody>
          <a:bodyPr spcFirstLastPara="1" wrap="square" lIns="91425" tIns="91425" rIns="91425" bIns="91425" anchor="t" anchorCtr="0">
            <a:spAutoFit/>
          </a:bodyPr>
          <a:lstStyle/>
          <a:p>
            <a:pPr algn="just">
              <a:lnSpc>
                <a:spcPct val="150000"/>
              </a:lnSpc>
            </a:pPr>
            <a:r>
              <a:rPr lang="en-US" sz="2000" b="1" dirty="0" smtClean="0">
                <a:latin typeface="Times New Roman" pitchFamily="18" charset="0"/>
                <a:cs typeface="Times New Roman" pitchFamily="18" charset="0"/>
              </a:rPr>
              <a:t>(iii) Model Evaluation:  </a:t>
            </a:r>
            <a:r>
              <a:rPr lang="en-US" sz="2000" dirty="0" smtClean="0">
                <a:latin typeface="Times New Roman" pitchFamily="18" charset="0"/>
                <a:cs typeface="Times New Roman" pitchFamily="18" charset="0"/>
              </a:rPr>
              <a:t>Evaluation in machine learning refers to assessment or test of entire machine learning model and its performance in various circumstances.</a:t>
            </a:r>
          </a:p>
          <a:p>
            <a:pPr algn="just">
              <a:lnSpc>
                <a:spcPct val="150000"/>
              </a:lnSpc>
            </a:pPr>
            <a:r>
              <a:rPr lang="en-US" sz="2000" b="1" dirty="0" smtClean="0">
                <a:latin typeface="Times New Roman" pitchFamily="18" charset="0"/>
                <a:cs typeface="Times New Roman" pitchFamily="18" charset="0"/>
              </a:rPr>
              <a:t>(iv) Model Output:  </a:t>
            </a:r>
            <a:r>
              <a:rPr lang="en-US" sz="2000" dirty="0" smtClean="0">
                <a:latin typeface="Times New Roman" pitchFamily="18" charset="0"/>
                <a:cs typeface="Times New Roman" pitchFamily="18" charset="0"/>
              </a:rPr>
              <a:t>Model output is the prediction or decision made by a machine learning model based on input data. </a:t>
            </a:r>
          </a:p>
          <a:p>
            <a:pPr>
              <a:lnSpc>
                <a:spcPct val="150000"/>
              </a:lnSpc>
              <a:buFont typeface="Wingdings" panose="05000000000000000000" pitchFamily="2" charset="2"/>
              <a:buChar char="Ø"/>
            </a:pPr>
            <a:endParaRPr sz="2000" dirty="0">
              <a:latin typeface="Times New Roman"/>
              <a:ea typeface="Times New Roman"/>
              <a:cs typeface="Times New Roman"/>
              <a:sym typeface="Times New Roman"/>
            </a:endParaRPr>
          </a:p>
        </p:txBody>
      </p:sp>
      <p:pic>
        <p:nvPicPr>
          <p:cNvPr id="11" name="Picture 10" descr="Screenshot 2023-03-25 135005.png"/>
          <p:cNvPicPr/>
          <p:nvPr/>
        </p:nvPicPr>
        <p:blipFill>
          <a:blip r:embed="rId4"/>
          <a:stretch>
            <a:fillRect/>
          </a:stretch>
        </p:blipFill>
        <p:spPr>
          <a:xfrm>
            <a:off x="1582058" y="740229"/>
            <a:ext cx="7213599" cy="2627086"/>
          </a:xfrm>
          <a:prstGeom prst="rect">
            <a:avLst/>
          </a:prstGeom>
        </p:spPr>
      </p:pic>
      <p:pic>
        <p:nvPicPr>
          <p:cNvPr id="12" name="Google Shape;65;p2" descr="C:\Users\KAMESH\Downloads\IMG-20210706-WA0006.jpg"/>
          <p:cNvPicPr preferRelativeResize="0"/>
          <p:nvPr/>
        </p:nvPicPr>
        <p:blipFill rotWithShape="1">
          <a:blip r:embed="rId5">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8"/>
          <p:cNvSpPr txBox="1"/>
          <p:nvPr/>
        </p:nvSpPr>
        <p:spPr>
          <a:xfrm>
            <a:off x="2512786" y="606425"/>
            <a:ext cx="57912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1" dirty="0" smtClean="0">
                <a:solidFill>
                  <a:schemeClr val="tx1"/>
                </a:solidFill>
                <a:latin typeface="Times New Roman"/>
                <a:ea typeface="Times New Roman"/>
                <a:cs typeface="Times New Roman"/>
                <a:sym typeface="Times New Roman"/>
              </a:rPr>
              <a:t>METHODOLOGIES</a:t>
            </a:r>
            <a:endParaRPr sz="2400" dirty="0">
              <a:solidFill>
                <a:schemeClr val="tx1"/>
              </a:solidFill>
              <a:latin typeface="Times New Roman"/>
              <a:ea typeface="Times New Roman"/>
              <a:cs typeface="Times New Roman"/>
              <a:sym typeface="Times New Roman"/>
            </a:endParaRPr>
          </a:p>
        </p:txBody>
      </p:sp>
      <p:sp>
        <p:nvSpPr>
          <p:cNvPr id="172" name="Google Shape;172;p8"/>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8"/>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8"/>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8"/>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8"/>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
        <p:nvSpPr>
          <p:cNvPr id="179" name="Google Shape;179;p8"/>
          <p:cNvSpPr txBox="1"/>
          <p:nvPr/>
        </p:nvSpPr>
        <p:spPr>
          <a:xfrm>
            <a:off x="1072222" y="914908"/>
            <a:ext cx="9000692" cy="5724614"/>
          </a:xfrm>
          <a:prstGeom prst="rect">
            <a:avLst/>
          </a:prstGeom>
          <a:noFill/>
          <a:ln>
            <a:noFill/>
          </a:ln>
        </p:spPr>
        <p:txBody>
          <a:bodyPr spcFirstLastPara="1" wrap="square" lIns="91425" tIns="91425" rIns="91425" bIns="91425" anchor="t" anchorCtr="0">
            <a:spAutoFit/>
          </a:bodyPr>
          <a:lstStyle/>
          <a:p>
            <a:pPr algn="just">
              <a:lnSpc>
                <a:spcPct val="150000"/>
              </a:lnSpc>
            </a:pPr>
            <a:r>
              <a:rPr lang="en-IN" sz="2000" b="1" dirty="0" smtClean="0">
                <a:latin typeface="Times New Roman"/>
                <a:ea typeface="Times New Roman"/>
                <a:cs typeface="Times New Roman"/>
                <a:sym typeface="Times New Roman"/>
              </a:rPr>
              <a:t>PassiveAgressive Classifier: </a:t>
            </a:r>
            <a:r>
              <a:rPr lang="en-US" sz="2000" dirty="0" smtClean="0">
                <a:latin typeface="Times New Roman" pitchFamily="18" charset="0"/>
                <a:cs typeface="Times New Roman" pitchFamily="18" charset="0"/>
              </a:rPr>
              <a:t>It is a type of machine learning algorithm used for binary classification tasks. This algorithm is particularly useful in situations where data is noisy.</a:t>
            </a:r>
          </a:p>
          <a:p>
            <a:pPr algn="just">
              <a:lnSpc>
                <a:spcPct val="150000"/>
              </a:lnSpc>
            </a:pPr>
            <a:r>
              <a:rPr lang="en-IN" sz="2000" b="1" dirty="0" smtClean="0">
                <a:latin typeface="Times New Roman" pitchFamily="18" charset="0"/>
                <a:cs typeface="Times New Roman" pitchFamily="18" charset="0"/>
              </a:rPr>
              <a:t>MultinomialNB: </a:t>
            </a:r>
            <a:r>
              <a:rPr lang="en-US" sz="2000" dirty="0" smtClean="0">
                <a:latin typeface="Times New Roman" pitchFamily="18" charset="0"/>
                <a:cs typeface="Times New Roman" pitchFamily="18" charset="0"/>
              </a:rPr>
              <a:t>MNB is a fast and efficient algorithm that works on large datasets. The algorithm calculates the probability of an attribute belonging to a particular class (e.g., positive or negative).</a:t>
            </a:r>
          </a:p>
          <a:p>
            <a:pPr algn="just">
              <a:lnSpc>
                <a:spcPct val="150000"/>
              </a:lnSpc>
            </a:pPr>
            <a:r>
              <a:rPr lang="en-IN" sz="2000" b="1" dirty="0" smtClean="0">
                <a:latin typeface="Times New Roman" pitchFamily="18" charset="0"/>
                <a:cs typeface="Times New Roman" pitchFamily="18" charset="0"/>
              </a:rPr>
              <a:t>SupportVector Classifier</a:t>
            </a:r>
            <a:r>
              <a:rPr lang="en-IN" sz="2000" dirty="0" smtClean="0">
                <a:latin typeface="Times New Roman" pitchFamily="18" charset="0"/>
                <a:cs typeface="Times New Roman" pitchFamily="18" charset="0"/>
              </a:rPr>
              <a:t>: SupportVector Classifier (SVC) is a supervised learning algorithm used for classification tasks. SVC can be computationally expensive for large datasets.</a:t>
            </a:r>
          </a:p>
          <a:p>
            <a:pPr algn="just">
              <a:lnSpc>
                <a:spcPct val="150000"/>
              </a:lnSpc>
            </a:pPr>
            <a:r>
              <a:rPr lang="en-IN" sz="2000" b="1" dirty="0" smtClean="0">
                <a:latin typeface="Times New Roman" pitchFamily="18" charset="0"/>
                <a:cs typeface="Times New Roman" pitchFamily="18" charset="0"/>
              </a:rPr>
              <a:t>Adaboost Classifier: </a:t>
            </a:r>
            <a:r>
              <a:rPr lang="en-IN" sz="2000" dirty="0" smtClean="0">
                <a:latin typeface="Times New Roman" pitchFamily="18" charset="0"/>
                <a:cs typeface="Times New Roman" pitchFamily="18" charset="0"/>
              </a:rPr>
              <a:t>Adaboost (Adaptive Boosting) is used for classification. It works by combining multiple “weak” learners to create a “strong” learner that can make accurate predictions.</a:t>
            </a:r>
            <a:endParaRPr lang="en-US" sz="2000" dirty="0" smtClean="0">
              <a:latin typeface="Times New Roman" pitchFamily="18" charset="0"/>
              <a:cs typeface="Times New Roman" pitchFamily="18" charset="0"/>
            </a:endParaRPr>
          </a:p>
        </p:txBody>
      </p:sp>
      <p:pic>
        <p:nvPicPr>
          <p:cNvPr id="11" name="Google Shape;65;p2" descr="C:\Users\KAMESH\Downloads\IMG-20210706-WA0006.jpg"/>
          <p:cNvPicPr preferRelativeResize="0"/>
          <p:nvPr/>
        </p:nvPicPr>
        <p:blipFill rotWithShape="1">
          <a:blip r:embed="rId4">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8"/>
          <p:cNvSpPr txBox="1"/>
          <p:nvPr/>
        </p:nvSpPr>
        <p:spPr>
          <a:xfrm>
            <a:off x="2512786" y="606425"/>
            <a:ext cx="57912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1" dirty="0" smtClean="0">
                <a:solidFill>
                  <a:schemeClr val="tx1"/>
                </a:solidFill>
                <a:latin typeface="Times New Roman"/>
                <a:ea typeface="Times New Roman"/>
                <a:cs typeface="Times New Roman"/>
                <a:sym typeface="Times New Roman"/>
              </a:rPr>
              <a:t>MODULES</a:t>
            </a:r>
            <a:endParaRPr sz="2400" dirty="0">
              <a:solidFill>
                <a:schemeClr val="tx1"/>
              </a:solidFill>
              <a:latin typeface="Times New Roman"/>
              <a:ea typeface="Times New Roman"/>
              <a:cs typeface="Times New Roman"/>
              <a:sym typeface="Times New Roman"/>
            </a:endParaRPr>
          </a:p>
        </p:txBody>
      </p:sp>
      <p:sp>
        <p:nvSpPr>
          <p:cNvPr id="172" name="Google Shape;172;p8"/>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8"/>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8"/>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8"/>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8"/>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
        <p:nvSpPr>
          <p:cNvPr id="179" name="Google Shape;179;p8"/>
          <p:cNvSpPr txBox="1"/>
          <p:nvPr/>
        </p:nvSpPr>
        <p:spPr>
          <a:xfrm>
            <a:off x="1072222" y="914910"/>
            <a:ext cx="8782978" cy="6168061"/>
          </a:xfrm>
          <a:prstGeom prst="rect">
            <a:avLst/>
          </a:prstGeom>
          <a:noFill/>
          <a:ln>
            <a:noFill/>
          </a:ln>
        </p:spPr>
        <p:txBody>
          <a:bodyPr spcFirstLastPara="1" wrap="square" lIns="91425" tIns="91425" rIns="91425" bIns="91425" anchor="t" anchorCtr="0">
            <a:spAutoFit/>
          </a:bodyPr>
          <a:lstStyle/>
          <a:p>
            <a:pPr algn="just">
              <a:lnSpc>
                <a:spcPct val="150000"/>
              </a:lnSpc>
            </a:pPr>
            <a:r>
              <a:rPr lang="en-US" sz="2000" b="1" dirty="0" smtClean="0">
                <a:latin typeface="Times New Roman" pitchFamily="18" charset="0"/>
                <a:cs typeface="Times New Roman" pitchFamily="18" charset="0"/>
              </a:rPr>
              <a:t>Register: </a:t>
            </a:r>
            <a:r>
              <a:rPr lang="en-US" sz="2000" dirty="0" smtClean="0">
                <a:latin typeface="Times New Roman" pitchFamily="18" charset="0"/>
                <a:cs typeface="Times New Roman" pitchFamily="18" charset="0"/>
              </a:rPr>
              <a:t>In register phase the user will register using his details like first name, password, email,  address etc., these details will save into the mysql database.</a:t>
            </a:r>
          </a:p>
          <a:p>
            <a:pPr algn="just">
              <a:lnSpc>
                <a:spcPct val="150000"/>
              </a:lnSpc>
            </a:pPr>
            <a:r>
              <a:rPr lang="en-US" sz="2000" b="1" dirty="0" smtClean="0">
                <a:latin typeface="Times New Roman" pitchFamily="18" charset="0"/>
                <a:cs typeface="Times New Roman" pitchFamily="18" charset="0"/>
              </a:rPr>
              <a:t>Login: </a:t>
            </a:r>
            <a:r>
              <a:rPr lang="en-US" sz="2000" dirty="0" smtClean="0">
                <a:latin typeface="Times New Roman" pitchFamily="18" charset="0"/>
                <a:cs typeface="Times New Roman" pitchFamily="18" charset="0"/>
              </a:rPr>
              <a:t>The user will login with his credentials like username and password. If he enter the correct user name and password then he will get home page of the application.</a:t>
            </a:r>
          </a:p>
          <a:p>
            <a:pPr algn="just">
              <a:lnSpc>
                <a:spcPct val="150000"/>
              </a:lnSpc>
            </a:pPr>
            <a:r>
              <a:rPr lang="en-US" sz="2000" b="1" dirty="0" smtClean="0">
                <a:latin typeface="Times New Roman" pitchFamily="18" charset="0"/>
                <a:cs typeface="Times New Roman" pitchFamily="18" charset="0"/>
              </a:rPr>
              <a:t>Choosing algorithms: </a:t>
            </a:r>
            <a:r>
              <a:rPr lang="en-US" sz="2000" dirty="0" smtClean="0">
                <a:latin typeface="Times New Roman" pitchFamily="18" charset="0"/>
                <a:cs typeface="Times New Roman" pitchFamily="18" charset="0"/>
              </a:rPr>
              <a:t>The given algorithm need to be select and follows the following steps:</a:t>
            </a:r>
          </a:p>
          <a:p>
            <a:pPr algn="just">
              <a:lnSpc>
                <a:spcPct val="150000"/>
              </a:lnSpc>
            </a:pPr>
            <a:r>
              <a:rPr lang="en-US" sz="2000" b="1" dirty="0" smtClean="0">
                <a:latin typeface="Times New Roman" pitchFamily="18" charset="0"/>
                <a:cs typeface="Times New Roman" pitchFamily="18" charset="0"/>
              </a:rPr>
              <a:t>Load Dataset: </a:t>
            </a:r>
            <a:r>
              <a:rPr lang="en-US" sz="2000" dirty="0" smtClean="0">
                <a:latin typeface="Times New Roman" pitchFamily="18" charset="0"/>
                <a:cs typeface="Times New Roman" pitchFamily="18" charset="0"/>
              </a:rPr>
              <a:t>Load data set using pandas read_csv() method.</a:t>
            </a:r>
          </a:p>
          <a:p>
            <a:pPr algn="just">
              <a:lnSpc>
                <a:spcPct val="150000"/>
              </a:lnSpc>
            </a:pPr>
            <a:r>
              <a:rPr lang="en-US" sz="2000" b="1" dirty="0" smtClean="0">
                <a:latin typeface="Times New Roman" pitchFamily="18" charset="0"/>
                <a:cs typeface="Times New Roman" pitchFamily="18" charset="0"/>
              </a:rPr>
              <a:t>Split Data Set: </a:t>
            </a:r>
            <a:r>
              <a:rPr lang="en-US" sz="2000" dirty="0" smtClean="0">
                <a:latin typeface="Times New Roman" pitchFamily="18" charset="0"/>
                <a:cs typeface="Times New Roman" pitchFamily="18" charset="0"/>
              </a:rPr>
              <a:t>One is train data test and another one is test data set.</a:t>
            </a:r>
          </a:p>
          <a:p>
            <a:pPr algn="just">
              <a:lnSpc>
                <a:spcPct val="150000"/>
              </a:lnSpc>
            </a:pPr>
            <a:r>
              <a:rPr lang="en-US" sz="2000" b="1" dirty="0" smtClean="0">
                <a:latin typeface="Times New Roman" pitchFamily="18" charset="0"/>
                <a:cs typeface="Times New Roman" pitchFamily="18" charset="0"/>
              </a:rPr>
              <a:t>Train data set: </a:t>
            </a:r>
            <a:r>
              <a:rPr lang="en-US" sz="2000" dirty="0" smtClean="0">
                <a:latin typeface="Times New Roman" pitchFamily="18" charset="0"/>
                <a:cs typeface="Times New Roman" pitchFamily="18" charset="0"/>
              </a:rPr>
              <a:t>Train data set will train our data set using fit method.</a:t>
            </a:r>
          </a:p>
          <a:p>
            <a:pPr algn="just">
              <a:lnSpc>
                <a:spcPct val="150000"/>
              </a:lnSpc>
            </a:pPr>
            <a:r>
              <a:rPr lang="en-US" sz="2000" b="1" dirty="0" smtClean="0">
                <a:latin typeface="Times New Roman" pitchFamily="18" charset="0"/>
                <a:cs typeface="Times New Roman" pitchFamily="18" charset="0"/>
              </a:rPr>
              <a:t>Test data set: </a:t>
            </a:r>
            <a:r>
              <a:rPr lang="en-US" sz="2000" dirty="0" smtClean="0">
                <a:latin typeface="Times New Roman" pitchFamily="18" charset="0"/>
                <a:cs typeface="Times New Roman" pitchFamily="18" charset="0"/>
              </a:rPr>
              <a:t>Test data set will test the data set using algorithm.</a:t>
            </a:r>
          </a:p>
          <a:p>
            <a:pPr algn="just">
              <a:lnSpc>
                <a:spcPct val="150000"/>
              </a:lnSpc>
            </a:pPr>
            <a:r>
              <a:rPr lang="en-US" sz="2000" b="1" dirty="0" smtClean="0">
                <a:latin typeface="Times New Roman" pitchFamily="18" charset="0"/>
                <a:cs typeface="Times New Roman" pitchFamily="18" charset="0"/>
              </a:rPr>
              <a:t>Predict data set: </a:t>
            </a:r>
            <a:r>
              <a:rPr lang="en-US" sz="2000" dirty="0" smtClean="0">
                <a:latin typeface="Times New Roman" pitchFamily="18" charset="0"/>
                <a:cs typeface="Times New Roman" pitchFamily="18" charset="0"/>
              </a:rPr>
              <a:t>Predict() method will predict the results.</a:t>
            </a:r>
          </a:p>
          <a:p>
            <a:pPr algn="just">
              <a:lnSpc>
                <a:spcPct val="150000"/>
              </a:lnSpc>
            </a:pPr>
            <a:r>
              <a:rPr lang="en-US" sz="2000" b="1" dirty="0" smtClean="0">
                <a:latin typeface="Times New Roman" pitchFamily="18" charset="0"/>
                <a:cs typeface="Times New Roman" pitchFamily="18" charset="0"/>
              </a:rPr>
              <a:t>Logout: </a:t>
            </a:r>
            <a:r>
              <a:rPr lang="en-US" sz="2000" dirty="0" smtClean="0">
                <a:latin typeface="Times New Roman" pitchFamily="18" charset="0"/>
                <a:cs typeface="Times New Roman" pitchFamily="18" charset="0"/>
              </a:rPr>
              <a:t>If we click on the logout link it will come out form the home page.</a:t>
            </a:r>
            <a:endParaRPr lang="en-US" sz="2000" dirty="0">
              <a:latin typeface="Times New Roman" pitchFamily="18" charset="0"/>
              <a:cs typeface="Times New Roman" pitchFamily="18" charset="0"/>
            </a:endParaRPr>
          </a:p>
        </p:txBody>
      </p:sp>
      <p:pic>
        <p:nvPicPr>
          <p:cNvPr id="11" name="Google Shape;65;p2" descr="C:\Users\KAMESH\Downloads\IMG-20210706-WA0006.jpg"/>
          <p:cNvPicPr preferRelativeResize="0"/>
          <p:nvPr/>
        </p:nvPicPr>
        <p:blipFill rotWithShape="1">
          <a:blip r:embed="rId4">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8"/>
          <p:cNvSpPr txBox="1"/>
          <p:nvPr/>
        </p:nvSpPr>
        <p:spPr>
          <a:xfrm>
            <a:off x="2541814" y="824140"/>
            <a:ext cx="57912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IN" sz="2400" b="1" dirty="0" smtClean="0">
                <a:solidFill>
                  <a:schemeClr val="tx1"/>
                </a:solidFill>
                <a:latin typeface="Times New Roman"/>
                <a:ea typeface="Times New Roman"/>
                <a:cs typeface="Times New Roman"/>
                <a:sym typeface="Times New Roman"/>
              </a:rPr>
              <a:t>UML DIAGRAMS</a:t>
            </a:r>
            <a:endParaRPr sz="2400" dirty="0">
              <a:solidFill>
                <a:schemeClr val="tx1"/>
              </a:solidFill>
              <a:latin typeface="Times New Roman"/>
              <a:ea typeface="Times New Roman"/>
              <a:cs typeface="Times New Roman"/>
              <a:sym typeface="Times New Roman"/>
            </a:endParaRPr>
          </a:p>
        </p:txBody>
      </p:sp>
      <p:sp>
        <p:nvSpPr>
          <p:cNvPr id="172" name="Google Shape;172;p8"/>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8"/>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8"/>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8"/>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8"/>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
        <p:nvSpPr>
          <p:cNvPr id="179" name="Google Shape;179;p8"/>
          <p:cNvSpPr txBox="1"/>
          <p:nvPr/>
        </p:nvSpPr>
        <p:spPr>
          <a:xfrm>
            <a:off x="1057707" y="1714208"/>
            <a:ext cx="8643300" cy="1107965"/>
          </a:xfrm>
          <a:prstGeom prst="rect">
            <a:avLst/>
          </a:prstGeom>
          <a:noFill/>
          <a:ln>
            <a:noFill/>
          </a:ln>
        </p:spPr>
        <p:txBody>
          <a:bodyPr spcFirstLastPara="1" wrap="square" lIns="91425" tIns="91425" rIns="91425" bIns="91425" anchor="t" anchorCtr="0">
            <a:spAutoFit/>
          </a:bodyPr>
          <a:lstStyle/>
          <a:p>
            <a:pPr marL="342900" indent="-342900" algn="just">
              <a:lnSpc>
                <a:spcPct val="150000"/>
              </a:lnSpc>
            </a:pPr>
            <a:r>
              <a:rPr lang="en-US" sz="2000" dirty="0" smtClean="0">
                <a:latin typeface="Times New Roman"/>
                <a:ea typeface="Times New Roman"/>
                <a:cs typeface="Times New Roman"/>
                <a:sym typeface="Times New Roman"/>
              </a:rPr>
              <a:t>	</a:t>
            </a:r>
            <a:r>
              <a:rPr lang="en-US" sz="2000" b="1" dirty="0" smtClean="0">
                <a:latin typeface="Times New Roman"/>
                <a:ea typeface="Times New Roman"/>
                <a:cs typeface="Times New Roman"/>
                <a:sym typeface="Times New Roman"/>
              </a:rPr>
              <a:t>USECASE DIAGRAM:</a:t>
            </a:r>
            <a:r>
              <a:rPr lang="en-US" sz="2000" dirty="0" smtClean="0">
                <a:latin typeface="Times New Roman"/>
                <a:ea typeface="Times New Roman"/>
                <a:cs typeface="Times New Roman"/>
                <a:sym typeface="Times New Roman"/>
              </a:rPr>
              <a:t> </a:t>
            </a:r>
            <a:r>
              <a:rPr lang="en-US" sz="2000" dirty="0" smtClean="0">
                <a:latin typeface="Times New Roman" pitchFamily="18" charset="0"/>
                <a:ea typeface="Times New Roman"/>
                <a:cs typeface="Times New Roman" pitchFamily="18" charset="0"/>
                <a:sym typeface="Times New Roman"/>
              </a:rPr>
              <a:t>It </a:t>
            </a:r>
            <a:r>
              <a:rPr lang="en-US" sz="2000" dirty="0" smtClean="0">
                <a:latin typeface="Times New Roman" pitchFamily="18" charset="0"/>
                <a:cs typeface="Times New Roman" pitchFamily="18" charset="0"/>
              </a:rPr>
              <a:t>depicts the interactions between a system and its users or external systems.</a:t>
            </a:r>
            <a:endParaRPr sz="2000" b="1" dirty="0">
              <a:latin typeface="Times New Roman" pitchFamily="18" charset="0"/>
              <a:ea typeface="Times New Roman"/>
              <a:cs typeface="Times New Roman" pitchFamily="18" charset="0"/>
              <a:sym typeface="Times New Roman"/>
            </a:endParaRPr>
          </a:p>
        </p:txBody>
      </p:sp>
      <p:pic>
        <p:nvPicPr>
          <p:cNvPr id="12" name="Picture 11" descr="usecase.PNG"/>
          <p:cNvPicPr>
            <a:picLocks noChangeAspect="1"/>
          </p:cNvPicPr>
          <p:nvPr/>
        </p:nvPicPr>
        <p:blipFill>
          <a:blip r:embed="rId4"/>
          <a:stretch>
            <a:fillRect/>
          </a:stretch>
        </p:blipFill>
        <p:spPr>
          <a:xfrm>
            <a:off x="2980756" y="2754251"/>
            <a:ext cx="4906060" cy="4115375"/>
          </a:xfrm>
          <a:prstGeom prst="rect">
            <a:avLst/>
          </a:prstGeom>
        </p:spPr>
      </p:pic>
      <p:pic>
        <p:nvPicPr>
          <p:cNvPr id="13" name="Google Shape;65;p2" descr="C:\Users\KAMESH\Downloads\IMG-20210706-WA0006.jpg"/>
          <p:cNvPicPr preferRelativeResize="0"/>
          <p:nvPr/>
        </p:nvPicPr>
        <p:blipFill rotWithShape="1">
          <a:blip r:embed="rId5">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2" name="Google Shape;172;p8"/>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8"/>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8"/>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8"/>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8"/>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
        <p:nvSpPr>
          <p:cNvPr id="179" name="Google Shape;179;p8"/>
          <p:cNvSpPr txBox="1"/>
          <p:nvPr/>
        </p:nvSpPr>
        <p:spPr>
          <a:xfrm>
            <a:off x="1043192" y="857865"/>
            <a:ext cx="8643300" cy="1107965"/>
          </a:xfrm>
          <a:prstGeom prst="rect">
            <a:avLst/>
          </a:prstGeom>
          <a:noFill/>
          <a:ln>
            <a:noFill/>
          </a:ln>
        </p:spPr>
        <p:txBody>
          <a:bodyPr spcFirstLastPara="1" wrap="square" lIns="91425" tIns="91425" rIns="91425" bIns="91425" anchor="t" anchorCtr="0">
            <a:spAutoFit/>
          </a:bodyPr>
          <a:lstStyle/>
          <a:p>
            <a:pPr marL="342900" indent="-342900" algn="just">
              <a:lnSpc>
                <a:spcPct val="150000"/>
              </a:lnSpc>
            </a:pPr>
            <a:r>
              <a:rPr lang="en-US" sz="2000" dirty="0" smtClean="0">
                <a:latin typeface="Times New Roman"/>
                <a:ea typeface="Times New Roman"/>
                <a:cs typeface="Times New Roman"/>
                <a:sym typeface="Times New Roman"/>
              </a:rPr>
              <a:t>	</a:t>
            </a:r>
            <a:r>
              <a:rPr lang="en-US" sz="2000" b="1" dirty="0" smtClean="0">
                <a:latin typeface="Times New Roman"/>
                <a:ea typeface="Times New Roman"/>
                <a:cs typeface="Times New Roman"/>
                <a:sym typeface="Times New Roman"/>
              </a:rPr>
              <a:t>CLASS DIAGRAM: </a:t>
            </a:r>
            <a:r>
              <a:rPr lang="en-US" sz="2000" dirty="0" smtClean="0">
                <a:latin typeface="Times New Roman" pitchFamily="18" charset="0"/>
                <a:cs typeface="Times New Roman" pitchFamily="18" charset="0"/>
              </a:rPr>
              <a:t>A Class diagram is a visual representation of class objects in a model system, categorized by class type.</a:t>
            </a:r>
            <a:endParaRPr sz="2000" b="1" dirty="0">
              <a:latin typeface="Times New Roman" pitchFamily="18" charset="0"/>
              <a:ea typeface="Times New Roman"/>
              <a:cs typeface="Times New Roman" pitchFamily="18" charset="0"/>
              <a:sym typeface="Times New Roman"/>
            </a:endParaRPr>
          </a:p>
        </p:txBody>
      </p:sp>
      <p:pic>
        <p:nvPicPr>
          <p:cNvPr id="13" name="Picture 12" descr="class.PNG"/>
          <p:cNvPicPr>
            <a:picLocks noChangeAspect="1"/>
          </p:cNvPicPr>
          <p:nvPr/>
        </p:nvPicPr>
        <p:blipFill>
          <a:blip r:embed="rId4"/>
          <a:stretch>
            <a:fillRect/>
          </a:stretch>
        </p:blipFill>
        <p:spPr>
          <a:xfrm>
            <a:off x="2641600" y="2365829"/>
            <a:ext cx="5588000" cy="3280228"/>
          </a:xfrm>
          <a:prstGeom prst="rect">
            <a:avLst/>
          </a:prstGeom>
        </p:spPr>
      </p:pic>
      <p:pic>
        <p:nvPicPr>
          <p:cNvPr id="11" name="Google Shape;65;p2" descr="C:\Users\KAMESH\Downloads\IMG-20210706-WA0006.jpg"/>
          <p:cNvPicPr preferRelativeResize="0"/>
          <p:nvPr/>
        </p:nvPicPr>
        <p:blipFill rotWithShape="1">
          <a:blip r:embed="rId5">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2" name="Google Shape;172;p8"/>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8"/>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8"/>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8"/>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8"/>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
        <p:nvSpPr>
          <p:cNvPr id="179" name="Google Shape;179;p8"/>
          <p:cNvSpPr txBox="1"/>
          <p:nvPr/>
        </p:nvSpPr>
        <p:spPr>
          <a:xfrm>
            <a:off x="1043192" y="857865"/>
            <a:ext cx="8643300" cy="1107965"/>
          </a:xfrm>
          <a:prstGeom prst="rect">
            <a:avLst/>
          </a:prstGeom>
          <a:noFill/>
          <a:ln>
            <a:noFill/>
          </a:ln>
        </p:spPr>
        <p:txBody>
          <a:bodyPr spcFirstLastPara="1" wrap="square" lIns="91425" tIns="91425" rIns="91425" bIns="91425" anchor="t" anchorCtr="0">
            <a:spAutoFit/>
          </a:bodyPr>
          <a:lstStyle/>
          <a:p>
            <a:pPr marL="342900" indent="-342900" algn="just">
              <a:lnSpc>
                <a:spcPct val="150000"/>
              </a:lnSpc>
            </a:pPr>
            <a:r>
              <a:rPr lang="en-US" sz="2000" dirty="0" smtClean="0">
                <a:latin typeface="Times New Roman"/>
                <a:ea typeface="Times New Roman"/>
                <a:cs typeface="Times New Roman"/>
                <a:sym typeface="Times New Roman"/>
              </a:rPr>
              <a:t>	</a:t>
            </a:r>
            <a:r>
              <a:rPr lang="en-US" sz="2000" b="1" dirty="0" smtClean="0">
                <a:latin typeface="Times New Roman"/>
                <a:ea typeface="Times New Roman"/>
                <a:cs typeface="Times New Roman"/>
                <a:sym typeface="Times New Roman"/>
              </a:rPr>
              <a:t>SEQUENCE DIAGRAM: </a:t>
            </a:r>
            <a:r>
              <a:rPr lang="en-US" sz="2000" dirty="0" smtClean="0">
                <a:latin typeface="Times New Roman" pitchFamily="18" charset="0"/>
                <a:ea typeface="Times New Roman"/>
                <a:cs typeface="Times New Roman" pitchFamily="18" charset="0"/>
                <a:sym typeface="Times New Roman"/>
              </a:rPr>
              <a:t>It </a:t>
            </a:r>
            <a:r>
              <a:rPr lang="en-IN" sz="2000" dirty="0" smtClean="0">
                <a:latin typeface="Times New Roman" pitchFamily="18" charset="0"/>
                <a:cs typeface="Times New Roman" pitchFamily="18" charset="0"/>
              </a:rPr>
              <a:t>illustrates the sequence of messages between objects in an interaction.</a:t>
            </a:r>
            <a:endParaRPr sz="2000" dirty="0">
              <a:latin typeface="Times New Roman" pitchFamily="18" charset="0"/>
              <a:ea typeface="Times New Roman"/>
              <a:cs typeface="Times New Roman" pitchFamily="18" charset="0"/>
              <a:sym typeface="Times New Roman"/>
            </a:endParaRPr>
          </a:p>
        </p:txBody>
      </p:sp>
      <p:pic>
        <p:nvPicPr>
          <p:cNvPr id="11" name="Picture 10"/>
          <p:cNvPicPr/>
          <p:nvPr/>
        </p:nvPicPr>
        <p:blipFill>
          <a:blip r:embed="rId4">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828801" y="2017486"/>
            <a:ext cx="7213600" cy="4708966"/>
          </a:xfrm>
          <a:prstGeom prst="rect">
            <a:avLst/>
          </a:prstGeom>
          <a:noFill/>
          <a:ln>
            <a:noFill/>
          </a:ln>
        </p:spPr>
      </p:pic>
      <p:pic>
        <p:nvPicPr>
          <p:cNvPr id="12" name="Google Shape;65;p2" descr="C:\Users\KAMESH\Downloads\IMG-20210706-WA0006.jpg"/>
          <p:cNvPicPr preferRelativeResize="0"/>
          <p:nvPr/>
        </p:nvPicPr>
        <p:blipFill rotWithShape="1">
          <a:blip r:embed="rId5">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2" name="Google Shape;172;p8"/>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8"/>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8"/>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8"/>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8"/>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
        <p:nvSpPr>
          <p:cNvPr id="179" name="Google Shape;179;p8"/>
          <p:cNvSpPr txBox="1"/>
          <p:nvPr/>
        </p:nvSpPr>
        <p:spPr>
          <a:xfrm>
            <a:off x="1043192" y="857865"/>
            <a:ext cx="8643300" cy="1107965"/>
          </a:xfrm>
          <a:prstGeom prst="rect">
            <a:avLst/>
          </a:prstGeom>
          <a:noFill/>
          <a:ln>
            <a:noFill/>
          </a:ln>
        </p:spPr>
        <p:txBody>
          <a:bodyPr spcFirstLastPara="1" wrap="square" lIns="91425" tIns="91425" rIns="91425" bIns="91425" anchor="t" anchorCtr="0">
            <a:spAutoFit/>
          </a:bodyPr>
          <a:lstStyle/>
          <a:p>
            <a:pPr marL="342900" indent="-342900" algn="just">
              <a:lnSpc>
                <a:spcPct val="150000"/>
              </a:lnSpc>
            </a:pPr>
            <a:r>
              <a:rPr lang="en-US" sz="2000" dirty="0" smtClean="0">
                <a:latin typeface="Times New Roman"/>
                <a:ea typeface="Times New Roman"/>
                <a:cs typeface="Times New Roman"/>
                <a:sym typeface="Times New Roman"/>
              </a:rPr>
              <a:t>	</a:t>
            </a:r>
            <a:r>
              <a:rPr lang="en-US" sz="2000" b="1" dirty="0" smtClean="0">
                <a:latin typeface="Times New Roman"/>
                <a:ea typeface="Times New Roman"/>
                <a:cs typeface="Times New Roman"/>
                <a:sym typeface="Times New Roman"/>
              </a:rPr>
              <a:t>ACTIVITY DIAGRAM: </a:t>
            </a:r>
            <a:r>
              <a:rPr lang="en-US" sz="2000" dirty="0" smtClean="0">
                <a:latin typeface="Times New Roman" pitchFamily="18" charset="0"/>
                <a:cs typeface="Times New Roman" pitchFamily="18" charset="0"/>
              </a:rPr>
              <a:t>Activity diagrams are similar to flowcharts because they show the flow between the actions.</a:t>
            </a:r>
            <a:endParaRPr sz="2000" dirty="0">
              <a:latin typeface="Times New Roman" pitchFamily="18" charset="0"/>
              <a:ea typeface="Times New Roman"/>
              <a:cs typeface="Times New Roman" pitchFamily="18" charset="0"/>
              <a:sym typeface="Times New Roman"/>
            </a:endParaRPr>
          </a:p>
        </p:txBody>
      </p:sp>
      <p:pic>
        <p:nvPicPr>
          <p:cNvPr id="12" name="Picture 11"/>
          <p:cNvPicPr/>
          <p:nvPr/>
        </p:nvPicPr>
        <p:blipFill>
          <a:blip r:embed="rId4">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480458" y="2075544"/>
            <a:ext cx="7315199" cy="4702628"/>
          </a:xfrm>
          <a:prstGeom prst="rect">
            <a:avLst/>
          </a:prstGeom>
          <a:noFill/>
          <a:ln>
            <a:noFill/>
          </a:ln>
        </p:spPr>
      </p:pic>
      <p:pic>
        <p:nvPicPr>
          <p:cNvPr id="11" name="Google Shape;65;p2" descr="C:\Users\KAMESH\Downloads\IMG-20210706-WA0006.jpg"/>
          <p:cNvPicPr preferRelativeResize="0"/>
          <p:nvPr/>
        </p:nvPicPr>
        <p:blipFill rotWithShape="1">
          <a:blip r:embed="rId5">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8"/>
          <p:cNvSpPr txBox="1"/>
          <p:nvPr/>
        </p:nvSpPr>
        <p:spPr>
          <a:xfrm>
            <a:off x="2599871" y="940254"/>
            <a:ext cx="57912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IN" sz="2400" b="1" dirty="0" smtClean="0">
                <a:solidFill>
                  <a:schemeClr val="tx1"/>
                </a:solidFill>
                <a:latin typeface="Times New Roman"/>
                <a:ea typeface="Times New Roman"/>
                <a:cs typeface="Times New Roman"/>
                <a:sym typeface="Times New Roman"/>
              </a:rPr>
              <a:t>OUTPUT SCREENSHOTS</a:t>
            </a:r>
            <a:endParaRPr sz="2400" dirty="0">
              <a:solidFill>
                <a:schemeClr val="tx1"/>
              </a:solidFill>
              <a:latin typeface="Times New Roman"/>
              <a:ea typeface="Times New Roman"/>
              <a:cs typeface="Times New Roman"/>
              <a:sym typeface="Times New Roman"/>
            </a:endParaRPr>
          </a:p>
        </p:txBody>
      </p:sp>
      <p:sp>
        <p:nvSpPr>
          <p:cNvPr id="172" name="Google Shape;172;p8"/>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8"/>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8"/>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8"/>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8"/>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
        <p:nvSpPr>
          <p:cNvPr id="179" name="Google Shape;179;p8"/>
          <p:cNvSpPr txBox="1"/>
          <p:nvPr/>
        </p:nvSpPr>
        <p:spPr>
          <a:xfrm>
            <a:off x="1101250" y="1801293"/>
            <a:ext cx="8643300" cy="1107965"/>
          </a:xfrm>
          <a:prstGeom prst="rect">
            <a:avLst/>
          </a:prstGeom>
          <a:noFill/>
          <a:ln>
            <a:noFill/>
          </a:ln>
        </p:spPr>
        <p:txBody>
          <a:bodyPr spcFirstLastPara="1" wrap="square" lIns="91425" tIns="91425" rIns="91425" bIns="91425" anchor="t" anchorCtr="0">
            <a:spAutoFit/>
          </a:bodyPr>
          <a:lstStyle/>
          <a:p>
            <a:pPr marL="342900" indent="-342900" algn="just">
              <a:lnSpc>
                <a:spcPct val="150000"/>
              </a:lnSpc>
            </a:pPr>
            <a:r>
              <a:rPr lang="en-IN" sz="2000" b="1" dirty="0" smtClean="0">
                <a:latin typeface="Times New Roman"/>
                <a:ea typeface="Times New Roman"/>
                <a:cs typeface="Times New Roman"/>
                <a:sym typeface="Times New Roman"/>
              </a:rPr>
              <a:t>Register Page:</a:t>
            </a:r>
          </a:p>
          <a:p>
            <a:pPr marL="342900" indent="-342900" algn="just">
              <a:lnSpc>
                <a:spcPct val="150000"/>
              </a:lnSpc>
            </a:pPr>
            <a:endParaRPr sz="2000" b="1" dirty="0">
              <a:latin typeface="Times New Roman"/>
              <a:ea typeface="Times New Roman"/>
              <a:cs typeface="Times New Roman"/>
              <a:sym typeface="Times New Roman"/>
            </a:endParaRPr>
          </a:p>
        </p:txBody>
      </p:sp>
      <p:pic>
        <p:nvPicPr>
          <p:cNvPr id="11" name="Picture 10" descr="register.PNG"/>
          <p:cNvPicPr/>
          <p:nvPr/>
        </p:nvPicPr>
        <p:blipFill>
          <a:blip r:embed="rId4"/>
          <a:stretch>
            <a:fillRect/>
          </a:stretch>
        </p:blipFill>
        <p:spPr>
          <a:xfrm>
            <a:off x="1814286" y="2686445"/>
            <a:ext cx="6981371" cy="3525274"/>
          </a:xfrm>
          <a:prstGeom prst="rect">
            <a:avLst/>
          </a:prstGeom>
        </p:spPr>
      </p:pic>
      <p:pic>
        <p:nvPicPr>
          <p:cNvPr id="12" name="Google Shape;65;p2" descr="C:\Users\KAMESH\Downloads\IMG-20210706-WA0006.jpg"/>
          <p:cNvPicPr preferRelativeResize="0"/>
          <p:nvPr/>
        </p:nvPicPr>
        <p:blipFill rotWithShape="1">
          <a:blip r:embed="rId5">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7"/>
        <p:cNvGrpSpPr/>
        <p:nvPr/>
      </p:nvGrpSpPr>
      <p:grpSpPr>
        <a:xfrm>
          <a:off x="0" y="0"/>
          <a:ext cx="0" cy="0"/>
          <a:chOff x="0" y="0"/>
          <a:chExt cx="0" cy="0"/>
        </a:xfrm>
      </p:grpSpPr>
      <p:sp>
        <p:nvSpPr>
          <p:cNvPr id="58" name="Google Shape;58;p2"/>
          <p:cNvSpPr txBox="1"/>
          <p:nvPr/>
        </p:nvSpPr>
        <p:spPr>
          <a:xfrm>
            <a:off x="2324100" y="591911"/>
            <a:ext cx="57912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1" i="0" u="none" strike="noStrike" cap="none" dirty="0" smtClean="0">
                <a:solidFill>
                  <a:schemeClr val="tx1"/>
                </a:solidFill>
                <a:latin typeface="Times New Roman"/>
                <a:ea typeface="Times New Roman"/>
                <a:cs typeface="Times New Roman"/>
                <a:sym typeface="Times New Roman"/>
              </a:rPr>
              <a:t>INDEX</a:t>
            </a:r>
            <a:endParaRPr sz="2400" b="0" i="0" u="none" strike="noStrike" cap="none" dirty="0">
              <a:solidFill>
                <a:schemeClr val="tx1"/>
              </a:solidFill>
              <a:latin typeface="Times New Roman"/>
              <a:ea typeface="Times New Roman"/>
              <a:cs typeface="Times New Roman"/>
              <a:sym typeface="Times New Roman"/>
            </a:endParaRPr>
          </a:p>
        </p:txBody>
      </p:sp>
      <p:sp>
        <p:nvSpPr>
          <p:cNvPr id="59" name="Google Shape;59;p2"/>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2"/>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2"/>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2"/>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2"/>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2"/>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pic>
        <p:nvPicPr>
          <p:cNvPr id="65" name="Google Shape;65;p2" descr="C:\Users\KAMESH\Downloads\IMG-20210706-WA0006.jpg"/>
          <p:cNvPicPr preferRelativeResize="0"/>
          <p:nvPr/>
        </p:nvPicPr>
        <p:blipFill rotWithShape="1">
          <a:blip r:embed="rId4">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
        <p:nvSpPr>
          <p:cNvPr id="66" name="Google Shape;66;p2"/>
          <p:cNvSpPr txBox="1"/>
          <p:nvPr/>
        </p:nvSpPr>
        <p:spPr>
          <a:xfrm>
            <a:off x="1098910" y="960971"/>
            <a:ext cx="8520600" cy="6494055"/>
          </a:xfrm>
          <a:prstGeom prst="rect">
            <a:avLst/>
          </a:prstGeom>
          <a:noFill/>
          <a:ln>
            <a:noFill/>
          </a:ln>
        </p:spPr>
        <p:txBody>
          <a:bodyPr spcFirstLastPara="1" wrap="square" lIns="91425" tIns="91425" rIns="91425" bIns="91425" anchor="t" anchorCtr="0">
            <a:spAutoFit/>
          </a:bodyPr>
          <a:lstStyle/>
          <a:p>
            <a:pPr marL="457200" lvl="0" indent="-323850" algn="just" rtl="0">
              <a:lnSpc>
                <a:spcPct val="150000"/>
              </a:lnSpc>
              <a:spcBef>
                <a:spcPts val="0"/>
              </a:spcBef>
              <a:spcAft>
                <a:spcPts val="0"/>
              </a:spcAft>
              <a:buClr>
                <a:schemeClr val="dk1"/>
              </a:buClr>
              <a:buSzPts val="1500"/>
              <a:buFont typeface="Times New Roman"/>
              <a:buAutoNum type="arabicPeriod"/>
            </a:pPr>
            <a:r>
              <a:rPr lang="en-US" sz="2000" dirty="0">
                <a:solidFill>
                  <a:schemeClr val="dk1"/>
                </a:solidFill>
                <a:latin typeface="Times New Roman" pitchFamily="18" charset="0"/>
                <a:ea typeface="Times New Roman"/>
                <a:cs typeface="Times New Roman" pitchFamily="18" charset="0"/>
                <a:sym typeface="Times New Roman"/>
              </a:rPr>
              <a:t>Abstract</a:t>
            </a:r>
            <a:endParaRPr sz="2000" dirty="0">
              <a:solidFill>
                <a:schemeClr val="dk1"/>
              </a:solidFill>
              <a:latin typeface="Times New Roman" pitchFamily="18" charset="0"/>
              <a:ea typeface="Times New Roman"/>
              <a:cs typeface="Times New Roman" pitchFamily="18" charset="0"/>
              <a:sym typeface="Times New Roman"/>
            </a:endParaRPr>
          </a:p>
          <a:p>
            <a:pPr marL="457200" lvl="0" indent="-323850" algn="just" rtl="0">
              <a:lnSpc>
                <a:spcPct val="150000"/>
              </a:lnSpc>
              <a:spcBef>
                <a:spcPts val="0"/>
              </a:spcBef>
              <a:spcAft>
                <a:spcPts val="0"/>
              </a:spcAft>
              <a:buClr>
                <a:schemeClr val="dk1"/>
              </a:buClr>
              <a:buSzPts val="1500"/>
              <a:buFont typeface="Times New Roman"/>
              <a:buAutoNum type="arabicPeriod"/>
            </a:pPr>
            <a:r>
              <a:rPr lang="en-US" sz="2000" dirty="0">
                <a:solidFill>
                  <a:schemeClr val="dk1"/>
                </a:solidFill>
                <a:latin typeface="Times New Roman" pitchFamily="18" charset="0"/>
                <a:ea typeface="Times New Roman"/>
                <a:cs typeface="Times New Roman" pitchFamily="18" charset="0"/>
                <a:sym typeface="Times New Roman"/>
              </a:rPr>
              <a:t>Introduction</a:t>
            </a:r>
            <a:endParaRPr sz="2000" dirty="0">
              <a:solidFill>
                <a:schemeClr val="dk1"/>
              </a:solidFill>
              <a:latin typeface="Times New Roman" pitchFamily="18" charset="0"/>
              <a:ea typeface="Times New Roman"/>
              <a:cs typeface="Times New Roman" pitchFamily="18" charset="0"/>
              <a:sym typeface="Times New Roman"/>
            </a:endParaRPr>
          </a:p>
          <a:p>
            <a:pPr marL="457200" lvl="0" indent="-323850" algn="just" rtl="0">
              <a:lnSpc>
                <a:spcPct val="150000"/>
              </a:lnSpc>
              <a:spcBef>
                <a:spcPts val="0"/>
              </a:spcBef>
              <a:spcAft>
                <a:spcPts val="0"/>
              </a:spcAft>
              <a:buClr>
                <a:schemeClr val="dk1"/>
              </a:buClr>
              <a:buSzPts val="1500"/>
              <a:buFont typeface="Times New Roman"/>
              <a:buAutoNum type="arabicPeriod"/>
            </a:pPr>
            <a:r>
              <a:rPr lang="en-US" sz="2000" dirty="0">
                <a:solidFill>
                  <a:schemeClr val="dk1"/>
                </a:solidFill>
                <a:latin typeface="Times New Roman" pitchFamily="18" charset="0"/>
                <a:ea typeface="Times New Roman"/>
                <a:cs typeface="Times New Roman" pitchFamily="18" charset="0"/>
                <a:sym typeface="Times New Roman"/>
              </a:rPr>
              <a:t>Literature </a:t>
            </a:r>
            <a:r>
              <a:rPr lang="en-US" sz="2000" dirty="0" smtClean="0">
                <a:solidFill>
                  <a:schemeClr val="dk1"/>
                </a:solidFill>
                <a:latin typeface="Times New Roman" pitchFamily="18" charset="0"/>
                <a:ea typeface="Times New Roman"/>
                <a:cs typeface="Times New Roman" pitchFamily="18" charset="0"/>
                <a:sym typeface="Times New Roman"/>
              </a:rPr>
              <a:t>Survey</a:t>
            </a:r>
          </a:p>
          <a:p>
            <a:pPr marL="457200" lvl="0" indent="-323850" algn="just" rtl="0">
              <a:lnSpc>
                <a:spcPct val="150000"/>
              </a:lnSpc>
              <a:spcBef>
                <a:spcPts val="0"/>
              </a:spcBef>
              <a:spcAft>
                <a:spcPts val="0"/>
              </a:spcAft>
              <a:buClr>
                <a:schemeClr val="dk1"/>
              </a:buClr>
              <a:buSzPts val="1500"/>
              <a:buFont typeface="Times New Roman"/>
              <a:buAutoNum type="arabicPeriod"/>
            </a:pPr>
            <a:r>
              <a:rPr lang="en-US" sz="2000" dirty="0" smtClean="0">
                <a:solidFill>
                  <a:schemeClr val="dk1"/>
                </a:solidFill>
                <a:latin typeface="Times New Roman" pitchFamily="18" charset="0"/>
                <a:ea typeface="Times New Roman"/>
                <a:cs typeface="Times New Roman" pitchFamily="18" charset="0"/>
                <a:sym typeface="Times New Roman"/>
              </a:rPr>
              <a:t>Existing System</a:t>
            </a:r>
            <a:endParaRPr sz="2000" dirty="0">
              <a:solidFill>
                <a:schemeClr val="dk1"/>
              </a:solidFill>
              <a:latin typeface="Times New Roman" pitchFamily="18" charset="0"/>
              <a:ea typeface="Times New Roman"/>
              <a:cs typeface="Times New Roman" pitchFamily="18" charset="0"/>
              <a:sym typeface="Times New Roman"/>
            </a:endParaRPr>
          </a:p>
          <a:p>
            <a:pPr marL="457200" lvl="0" indent="-323850" algn="just" rtl="0">
              <a:lnSpc>
                <a:spcPct val="150000"/>
              </a:lnSpc>
              <a:spcBef>
                <a:spcPts val="0"/>
              </a:spcBef>
              <a:spcAft>
                <a:spcPts val="0"/>
              </a:spcAft>
              <a:buClr>
                <a:schemeClr val="dk1"/>
              </a:buClr>
              <a:buSzPts val="1500"/>
              <a:buFont typeface="Times New Roman"/>
              <a:buAutoNum type="arabicPeriod"/>
            </a:pPr>
            <a:r>
              <a:rPr lang="en-US" sz="2000" dirty="0">
                <a:solidFill>
                  <a:schemeClr val="dk1"/>
                </a:solidFill>
                <a:latin typeface="Times New Roman" pitchFamily="18" charset="0"/>
                <a:ea typeface="Times New Roman"/>
                <a:cs typeface="Times New Roman" pitchFamily="18" charset="0"/>
                <a:sym typeface="Times New Roman"/>
              </a:rPr>
              <a:t>Proposed System</a:t>
            </a:r>
            <a:endParaRPr sz="2000" dirty="0">
              <a:solidFill>
                <a:schemeClr val="dk1"/>
              </a:solidFill>
              <a:latin typeface="Times New Roman" pitchFamily="18" charset="0"/>
              <a:ea typeface="Times New Roman"/>
              <a:cs typeface="Times New Roman" pitchFamily="18" charset="0"/>
              <a:sym typeface="Times New Roman"/>
            </a:endParaRPr>
          </a:p>
          <a:p>
            <a:pPr marL="457200" lvl="0" indent="-323850" algn="just" rtl="0">
              <a:lnSpc>
                <a:spcPct val="150000"/>
              </a:lnSpc>
              <a:spcBef>
                <a:spcPts val="0"/>
              </a:spcBef>
              <a:spcAft>
                <a:spcPts val="0"/>
              </a:spcAft>
              <a:buClr>
                <a:schemeClr val="dk1"/>
              </a:buClr>
              <a:buSzPts val="1500"/>
              <a:buFont typeface="Times New Roman"/>
              <a:buAutoNum type="arabicPeriod"/>
            </a:pPr>
            <a:r>
              <a:rPr lang="en-US" sz="2000" dirty="0">
                <a:solidFill>
                  <a:schemeClr val="dk1"/>
                </a:solidFill>
                <a:latin typeface="Times New Roman" pitchFamily="18" charset="0"/>
                <a:ea typeface="Times New Roman"/>
                <a:cs typeface="Times New Roman" pitchFamily="18" charset="0"/>
                <a:sym typeface="Times New Roman"/>
              </a:rPr>
              <a:t>Hardware &amp; Software </a:t>
            </a:r>
            <a:r>
              <a:rPr lang="en-US" sz="2000" dirty="0" smtClean="0">
                <a:solidFill>
                  <a:schemeClr val="dk1"/>
                </a:solidFill>
                <a:latin typeface="Times New Roman" pitchFamily="18" charset="0"/>
                <a:ea typeface="Times New Roman"/>
                <a:cs typeface="Times New Roman" pitchFamily="18" charset="0"/>
                <a:sym typeface="Times New Roman"/>
              </a:rPr>
              <a:t>Requirements</a:t>
            </a:r>
          </a:p>
          <a:p>
            <a:pPr marL="457200" lvl="0" indent="-323850" algn="just" rtl="0">
              <a:lnSpc>
                <a:spcPct val="150000"/>
              </a:lnSpc>
              <a:spcBef>
                <a:spcPts val="0"/>
              </a:spcBef>
              <a:spcAft>
                <a:spcPts val="0"/>
              </a:spcAft>
              <a:buClr>
                <a:schemeClr val="dk1"/>
              </a:buClr>
              <a:buSzPts val="1500"/>
              <a:buFont typeface="Times New Roman"/>
              <a:buAutoNum type="arabicPeriod"/>
            </a:pPr>
            <a:r>
              <a:rPr lang="en-IN" sz="2000" dirty="0" smtClean="0">
                <a:solidFill>
                  <a:schemeClr val="dk1"/>
                </a:solidFill>
                <a:latin typeface="Times New Roman" pitchFamily="18" charset="0"/>
                <a:ea typeface="Times New Roman"/>
                <a:cs typeface="Times New Roman" pitchFamily="18" charset="0"/>
                <a:sym typeface="Times New Roman"/>
              </a:rPr>
              <a:t>System Architecture</a:t>
            </a:r>
          </a:p>
          <a:p>
            <a:pPr marL="457200" lvl="0" indent="-323850" algn="just" rtl="0">
              <a:lnSpc>
                <a:spcPct val="150000"/>
              </a:lnSpc>
              <a:spcBef>
                <a:spcPts val="0"/>
              </a:spcBef>
              <a:spcAft>
                <a:spcPts val="0"/>
              </a:spcAft>
              <a:buClr>
                <a:schemeClr val="dk1"/>
              </a:buClr>
              <a:buSzPts val="1500"/>
              <a:buFont typeface="Times New Roman"/>
              <a:buAutoNum type="arabicPeriod"/>
            </a:pPr>
            <a:r>
              <a:rPr lang="en-IN" sz="2000" dirty="0" smtClean="0">
                <a:solidFill>
                  <a:schemeClr val="dk1"/>
                </a:solidFill>
                <a:latin typeface="Times New Roman" pitchFamily="18" charset="0"/>
                <a:ea typeface="Times New Roman"/>
                <a:cs typeface="Times New Roman" pitchFamily="18" charset="0"/>
                <a:sym typeface="Times New Roman"/>
              </a:rPr>
              <a:t>Methodologies</a:t>
            </a:r>
          </a:p>
          <a:p>
            <a:pPr marL="457200" lvl="0" indent="-323850" algn="just" rtl="0">
              <a:lnSpc>
                <a:spcPct val="150000"/>
              </a:lnSpc>
              <a:spcBef>
                <a:spcPts val="0"/>
              </a:spcBef>
              <a:spcAft>
                <a:spcPts val="0"/>
              </a:spcAft>
              <a:buClr>
                <a:schemeClr val="dk1"/>
              </a:buClr>
              <a:buSzPts val="1500"/>
              <a:buFont typeface="Times New Roman"/>
              <a:buAutoNum type="arabicPeriod"/>
            </a:pPr>
            <a:r>
              <a:rPr lang="en-IN" sz="2000" dirty="0" smtClean="0">
                <a:solidFill>
                  <a:schemeClr val="dk1"/>
                </a:solidFill>
                <a:latin typeface="Times New Roman" pitchFamily="18" charset="0"/>
                <a:ea typeface="Times New Roman"/>
                <a:cs typeface="Times New Roman" pitchFamily="18" charset="0"/>
                <a:sym typeface="Times New Roman"/>
              </a:rPr>
              <a:t>Modules</a:t>
            </a:r>
          </a:p>
          <a:p>
            <a:pPr marL="457200" lvl="0" indent="-323850" algn="just" rtl="0">
              <a:lnSpc>
                <a:spcPct val="150000"/>
              </a:lnSpc>
              <a:spcBef>
                <a:spcPts val="0"/>
              </a:spcBef>
              <a:spcAft>
                <a:spcPts val="0"/>
              </a:spcAft>
              <a:buClr>
                <a:schemeClr val="dk1"/>
              </a:buClr>
              <a:buSzPts val="1500"/>
              <a:buFont typeface="Times New Roman"/>
              <a:buAutoNum type="arabicPeriod"/>
            </a:pPr>
            <a:r>
              <a:rPr lang="en-IN" sz="2000" dirty="0" smtClean="0">
                <a:solidFill>
                  <a:schemeClr val="dk1"/>
                </a:solidFill>
                <a:latin typeface="Times New Roman" pitchFamily="18" charset="0"/>
                <a:ea typeface="Times New Roman"/>
                <a:cs typeface="Times New Roman" pitchFamily="18" charset="0"/>
                <a:sym typeface="Times New Roman"/>
              </a:rPr>
              <a:t>UML Diagrams</a:t>
            </a:r>
          </a:p>
          <a:p>
            <a:pPr marL="457200" lvl="0" indent="-323850" algn="just" rtl="0">
              <a:lnSpc>
                <a:spcPct val="150000"/>
              </a:lnSpc>
              <a:spcBef>
                <a:spcPts val="0"/>
              </a:spcBef>
              <a:spcAft>
                <a:spcPts val="0"/>
              </a:spcAft>
              <a:buClr>
                <a:schemeClr val="dk1"/>
              </a:buClr>
              <a:buSzPts val="1500"/>
              <a:buFont typeface="Times New Roman"/>
              <a:buAutoNum type="arabicPeriod"/>
            </a:pPr>
            <a:r>
              <a:rPr lang="en-IN" sz="2000" dirty="0" smtClean="0">
                <a:solidFill>
                  <a:schemeClr val="dk1"/>
                </a:solidFill>
                <a:latin typeface="Times New Roman" pitchFamily="18" charset="0"/>
                <a:ea typeface="Times New Roman"/>
                <a:cs typeface="Times New Roman" pitchFamily="18" charset="0"/>
                <a:sym typeface="Times New Roman"/>
              </a:rPr>
              <a:t>Output Screenshots</a:t>
            </a:r>
            <a:endParaRPr sz="2000" dirty="0">
              <a:solidFill>
                <a:schemeClr val="dk1"/>
              </a:solidFill>
              <a:latin typeface="Times New Roman" pitchFamily="18" charset="0"/>
              <a:ea typeface="Times New Roman"/>
              <a:cs typeface="Times New Roman" pitchFamily="18" charset="0"/>
              <a:sym typeface="Times New Roman"/>
            </a:endParaRPr>
          </a:p>
          <a:p>
            <a:pPr marL="457200" lvl="0" indent="-323850" algn="just" rtl="0">
              <a:lnSpc>
                <a:spcPct val="150000"/>
              </a:lnSpc>
              <a:spcBef>
                <a:spcPts val="0"/>
              </a:spcBef>
              <a:spcAft>
                <a:spcPts val="0"/>
              </a:spcAft>
              <a:buClr>
                <a:schemeClr val="dk1"/>
              </a:buClr>
              <a:buSzPts val="1500"/>
              <a:buFont typeface="Times New Roman"/>
              <a:buAutoNum type="arabicPeriod"/>
            </a:pPr>
            <a:r>
              <a:rPr lang="en-US" sz="2000" dirty="0">
                <a:solidFill>
                  <a:schemeClr val="dk1"/>
                </a:solidFill>
                <a:latin typeface="Times New Roman" pitchFamily="18" charset="0"/>
                <a:ea typeface="Times New Roman"/>
                <a:cs typeface="Times New Roman" pitchFamily="18" charset="0"/>
                <a:sym typeface="Times New Roman"/>
              </a:rPr>
              <a:t>Conclusion</a:t>
            </a:r>
            <a:endParaRPr sz="2000" dirty="0">
              <a:solidFill>
                <a:schemeClr val="dk1"/>
              </a:solidFill>
              <a:latin typeface="Times New Roman" pitchFamily="18" charset="0"/>
              <a:ea typeface="Times New Roman"/>
              <a:cs typeface="Times New Roman" pitchFamily="18" charset="0"/>
              <a:sym typeface="Times New Roman"/>
            </a:endParaRPr>
          </a:p>
          <a:p>
            <a:pPr marL="457200" lvl="0" indent="-323850" algn="just" rtl="0">
              <a:lnSpc>
                <a:spcPct val="150000"/>
              </a:lnSpc>
              <a:spcBef>
                <a:spcPts val="0"/>
              </a:spcBef>
              <a:spcAft>
                <a:spcPts val="0"/>
              </a:spcAft>
              <a:buClr>
                <a:schemeClr val="dk1"/>
              </a:buClr>
              <a:buSzPts val="1500"/>
              <a:buFont typeface="Times New Roman"/>
              <a:buAutoNum type="arabicPeriod"/>
            </a:pPr>
            <a:r>
              <a:rPr lang="en-US" sz="2000" dirty="0">
                <a:solidFill>
                  <a:schemeClr val="dk1"/>
                </a:solidFill>
                <a:latin typeface="Times New Roman" pitchFamily="18" charset="0"/>
                <a:ea typeface="Times New Roman"/>
                <a:cs typeface="Times New Roman" pitchFamily="18" charset="0"/>
                <a:sym typeface="Times New Roman"/>
              </a:rPr>
              <a:t>References</a:t>
            </a:r>
            <a:endParaRPr sz="2000" dirty="0">
              <a:solidFill>
                <a:schemeClr val="dk1"/>
              </a:solidFill>
              <a:latin typeface="Times New Roman" pitchFamily="18" charset="0"/>
              <a:ea typeface="Times New Roman"/>
              <a:cs typeface="Times New Roman" pitchFamily="18" charset="0"/>
              <a:sym typeface="Times New Roman"/>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2" name="Google Shape;172;p8"/>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8"/>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8"/>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8"/>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8"/>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
        <p:nvSpPr>
          <p:cNvPr id="179" name="Google Shape;179;p8"/>
          <p:cNvSpPr txBox="1"/>
          <p:nvPr/>
        </p:nvSpPr>
        <p:spPr>
          <a:xfrm>
            <a:off x="1057707" y="1191693"/>
            <a:ext cx="8643300" cy="1107965"/>
          </a:xfrm>
          <a:prstGeom prst="rect">
            <a:avLst/>
          </a:prstGeom>
          <a:noFill/>
          <a:ln>
            <a:noFill/>
          </a:ln>
        </p:spPr>
        <p:txBody>
          <a:bodyPr spcFirstLastPara="1" wrap="square" lIns="91425" tIns="91425" rIns="91425" bIns="91425" anchor="t" anchorCtr="0">
            <a:spAutoFit/>
          </a:bodyPr>
          <a:lstStyle/>
          <a:p>
            <a:pPr marL="342900" indent="-342900" algn="just">
              <a:lnSpc>
                <a:spcPct val="150000"/>
              </a:lnSpc>
            </a:pPr>
            <a:r>
              <a:rPr lang="en-IN" sz="2000" b="1" dirty="0" smtClean="0">
                <a:latin typeface="Times New Roman"/>
                <a:ea typeface="Times New Roman"/>
                <a:cs typeface="Times New Roman"/>
                <a:sym typeface="Times New Roman"/>
              </a:rPr>
              <a:t>Login Page:</a:t>
            </a:r>
          </a:p>
          <a:p>
            <a:pPr marL="342900" indent="-342900" algn="just">
              <a:lnSpc>
                <a:spcPct val="150000"/>
              </a:lnSpc>
            </a:pPr>
            <a:endParaRPr sz="2000" b="1" dirty="0">
              <a:latin typeface="Times New Roman"/>
              <a:ea typeface="Times New Roman"/>
              <a:cs typeface="Times New Roman"/>
              <a:sym typeface="Times New Roman"/>
            </a:endParaRPr>
          </a:p>
        </p:txBody>
      </p:sp>
      <p:pic>
        <p:nvPicPr>
          <p:cNvPr id="12" name="Picture 11" descr="login.PNG"/>
          <p:cNvPicPr/>
          <p:nvPr/>
        </p:nvPicPr>
        <p:blipFill>
          <a:blip r:embed="rId4"/>
          <a:stretch>
            <a:fillRect/>
          </a:stretch>
        </p:blipFill>
        <p:spPr>
          <a:xfrm>
            <a:off x="1654629" y="2191657"/>
            <a:ext cx="7141028" cy="4140984"/>
          </a:xfrm>
          <a:prstGeom prst="rect">
            <a:avLst/>
          </a:prstGeom>
        </p:spPr>
      </p:pic>
      <p:pic>
        <p:nvPicPr>
          <p:cNvPr id="11" name="Google Shape;65;p2" descr="C:\Users\KAMESH\Downloads\IMG-20210706-WA0006.jpg"/>
          <p:cNvPicPr preferRelativeResize="0"/>
          <p:nvPr/>
        </p:nvPicPr>
        <p:blipFill rotWithShape="1">
          <a:blip r:embed="rId5">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2" name="Google Shape;172;p8"/>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8"/>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8"/>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8"/>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8"/>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
        <p:nvSpPr>
          <p:cNvPr id="179" name="Google Shape;179;p8"/>
          <p:cNvSpPr txBox="1"/>
          <p:nvPr/>
        </p:nvSpPr>
        <p:spPr>
          <a:xfrm>
            <a:off x="1057707" y="1191693"/>
            <a:ext cx="8643300" cy="1107965"/>
          </a:xfrm>
          <a:prstGeom prst="rect">
            <a:avLst/>
          </a:prstGeom>
          <a:noFill/>
          <a:ln>
            <a:noFill/>
          </a:ln>
        </p:spPr>
        <p:txBody>
          <a:bodyPr spcFirstLastPara="1" wrap="square" lIns="91425" tIns="91425" rIns="91425" bIns="91425" anchor="t" anchorCtr="0">
            <a:spAutoFit/>
          </a:bodyPr>
          <a:lstStyle/>
          <a:p>
            <a:pPr marL="342900" indent="-342900" algn="just">
              <a:lnSpc>
                <a:spcPct val="150000"/>
              </a:lnSpc>
            </a:pPr>
            <a:r>
              <a:rPr lang="en-IN" sz="2000" b="1" dirty="0" smtClean="0">
                <a:latin typeface="Times New Roman"/>
                <a:ea typeface="Times New Roman"/>
                <a:cs typeface="Times New Roman"/>
                <a:sym typeface="Times New Roman"/>
              </a:rPr>
              <a:t>Home Page:</a:t>
            </a:r>
          </a:p>
          <a:p>
            <a:pPr marL="342900" indent="-342900" algn="just">
              <a:lnSpc>
                <a:spcPct val="150000"/>
              </a:lnSpc>
            </a:pPr>
            <a:endParaRPr sz="2000" b="1" dirty="0">
              <a:latin typeface="Times New Roman"/>
              <a:ea typeface="Times New Roman"/>
              <a:cs typeface="Times New Roman"/>
              <a:sym typeface="Times New Roman"/>
            </a:endParaRPr>
          </a:p>
        </p:txBody>
      </p:sp>
      <p:pic>
        <p:nvPicPr>
          <p:cNvPr id="11" name="Picture 10" descr="test theinput.PNG"/>
          <p:cNvPicPr/>
          <p:nvPr/>
        </p:nvPicPr>
        <p:blipFill>
          <a:blip r:embed="rId4"/>
          <a:stretch>
            <a:fillRect/>
          </a:stretch>
        </p:blipFill>
        <p:spPr>
          <a:xfrm>
            <a:off x="1538515" y="2116900"/>
            <a:ext cx="7561943" cy="3993614"/>
          </a:xfrm>
          <a:prstGeom prst="rect">
            <a:avLst/>
          </a:prstGeom>
        </p:spPr>
      </p:pic>
      <p:pic>
        <p:nvPicPr>
          <p:cNvPr id="12" name="Google Shape;65;p2" descr="C:\Users\KAMESH\Downloads\IMG-20210706-WA0006.jpg"/>
          <p:cNvPicPr preferRelativeResize="0"/>
          <p:nvPr/>
        </p:nvPicPr>
        <p:blipFill rotWithShape="1">
          <a:blip r:embed="rId5">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8"/>
          <p:cNvSpPr txBox="1"/>
          <p:nvPr/>
        </p:nvSpPr>
        <p:spPr>
          <a:xfrm>
            <a:off x="2541814" y="1245054"/>
            <a:ext cx="57912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1" dirty="0" smtClean="0">
                <a:solidFill>
                  <a:schemeClr val="tx1"/>
                </a:solidFill>
                <a:latin typeface="Times New Roman"/>
                <a:ea typeface="Times New Roman"/>
                <a:cs typeface="Times New Roman"/>
                <a:sym typeface="Times New Roman"/>
              </a:rPr>
              <a:t>CONCLUSION</a:t>
            </a:r>
            <a:endParaRPr sz="2400" dirty="0">
              <a:solidFill>
                <a:schemeClr val="tx1"/>
              </a:solidFill>
              <a:latin typeface="Times New Roman"/>
              <a:ea typeface="Times New Roman"/>
              <a:cs typeface="Times New Roman"/>
              <a:sym typeface="Times New Roman"/>
            </a:endParaRPr>
          </a:p>
        </p:txBody>
      </p:sp>
      <p:sp>
        <p:nvSpPr>
          <p:cNvPr id="172" name="Google Shape;172;p8"/>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8"/>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8"/>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8"/>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8"/>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
        <p:nvSpPr>
          <p:cNvPr id="179" name="Google Shape;179;p8"/>
          <p:cNvSpPr txBox="1"/>
          <p:nvPr/>
        </p:nvSpPr>
        <p:spPr>
          <a:xfrm>
            <a:off x="1101250" y="2120608"/>
            <a:ext cx="8643300" cy="2492960"/>
          </a:xfrm>
          <a:prstGeom prst="rect">
            <a:avLst/>
          </a:prstGeom>
          <a:noFill/>
          <a:ln>
            <a:noFill/>
          </a:ln>
        </p:spPr>
        <p:txBody>
          <a:bodyPr spcFirstLastPara="1" wrap="square" lIns="91425" tIns="91425" rIns="91425" bIns="91425" anchor="t" anchorCtr="0">
            <a:spAutoFit/>
          </a:bodyPr>
          <a:lstStyle/>
          <a:p>
            <a:pPr marL="342900" indent="-342900" algn="just">
              <a:lnSpc>
                <a:spcPct val="150000"/>
              </a:lnSpc>
            </a:pPr>
            <a:r>
              <a:rPr lang="en-US" sz="2000" dirty="0" smtClean="0">
                <a:latin typeface="Times New Roman"/>
                <a:ea typeface="Times New Roman"/>
                <a:cs typeface="Times New Roman"/>
                <a:sym typeface="Times New Roman"/>
              </a:rPr>
              <a:t>		This project helped us to learn about the complicated system of the loan prediction system and the best model that can work with this particular project. It works correctly and fulfills all requirements of  bankers. This system properly and accurately calculates the result. It predicts the loan is approve or reject to loan applicant or customer very accurately.</a:t>
            </a:r>
            <a:endParaRPr sz="2000" dirty="0">
              <a:latin typeface="Times New Roman"/>
              <a:ea typeface="Times New Roman"/>
              <a:cs typeface="Times New Roman"/>
              <a:sym typeface="Times New Roman"/>
            </a:endParaRPr>
          </a:p>
        </p:txBody>
      </p:sp>
      <p:pic>
        <p:nvPicPr>
          <p:cNvPr id="11" name="Google Shape;65;p2" descr="C:\Users\KAMESH\Downloads\IMG-20210706-WA0006.jpg"/>
          <p:cNvPicPr preferRelativeResize="0"/>
          <p:nvPr/>
        </p:nvPicPr>
        <p:blipFill rotWithShape="1">
          <a:blip r:embed="rId4">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83"/>
        <p:cNvGrpSpPr/>
        <p:nvPr/>
      </p:nvGrpSpPr>
      <p:grpSpPr>
        <a:xfrm>
          <a:off x="0" y="0"/>
          <a:ext cx="0" cy="0"/>
          <a:chOff x="0" y="0"/>
          <a:chExt cx="0" cy="0"/>
        </a:xfrm>
      </p:grpSpPr>
      <p:sp>
        <p:nvSpPr>
          <p:cNvPr id="184" name="Google Shape;184;p9"/>
          <p:cNvSpPr txBox="1"/>
          <p:nvPr/>
        </p:nvSpPr>
        <p:spPr>
          <a:xfrm>
            <a:off x="2543782" y="722539"/>
            <a:ext cx="57912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1" dirty="0" smtClean="0">
                <a:solidFill>
                  <a:schemeClr val="tx1"/>
                </a:solidFill>
                <a:latin typeface="Times New Roman"/>
                <a:ea typeface="Times New Roman"/>
                <a:cs typeface="Times New Roman"/>
                <a:sym typeface="Times New Roman"/>
              </a:rPr>
              <a:t>REFERENCES</a:t>
            </a:r>
            <a:endParaRPr sz="2400" b="1" dirty="0">
              <a:solidFill>
                <a:schemeClr val="tx1"/>
              </a:solidFill>
              <a:latin typeface="Times New Roman"/>
              <a:ea typeface="Times New Roman"/>
              <a:cs typeface="Times New Roman"/>
              <a:sym typeface="Times New Roman"/>
            </a:endParaRPr>
          </a:p>
        </p:txBody>
      </p:sp>
      <p:sp>
        <p:nvSpPr>
          <p:cNvPr id="185" name="Google Shape;185;p9"/>
          <p:cNvSpPr/>
          <p:nvPr/>
        </p:nvSpPr>
        <p:spPr>
          <a:xfrm>
            <a:off x="6390975" y="3197225"/>
            <a:ext cx="244500" cy="169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9"/>
          <p:cNvSpPr/>
          <p:nvPr/>
        </p:nvSpPr>
        <p:spPr>
          <a:xfrm>
            <a:off x="364825" y="323850"/>
            <a:ext cx="10088880"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9"/>
          <p:cNvSpPr/>
          <p:nvPr/>
        </p:nvSpPr>
        <p:spPr>
          <a:xfrm>
            <a:off x="383875" y="341313"/>
            <a:ext cx="0" cy="6882130"/>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9"/>
          <p:cNvSpPr/>
          <p:nvPr/>
        </p:nvSpPr>
        <p:spPr>
          <a:xfrm>
            <a:off x="10435925" y="341313"/>
            <a:ext cx="0" cy="6882130"/>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9"/>
          <p:cNvSpPr/>
          <p:nvPr/>
        </p:nvSpPr>
        <p:spPr>
          <a:xfrm>
            <a:off x="364825" y="7242175"/>
            <a:ext cx="10088880"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9"/>
          <p:cNvSpPr txBox="1">
            <a:spLocks noGrp="1"/>
          </p:cNvSpPr>
          <p:nvPr>
            <p:ph type="sldNum" idx="12"/>
          </p:nvPr>
        </p:nvSpPr>
        <p:spPr>
          <a:xfrm>
            <a:off x="7759400" y="7034213"/>
            <a:ext cx="2459100" cy="2772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
        <p:nvSpPr>
          <p:cNvPr id="192" name="Google Shape;192;p9"/>
          <p:cNvSpPr txBox="1"/>
          <p:nvPr/>
        </p:nvSpPr>
        <p:spPr>
          <a:xfrm>
            <a:off x="1278475" y="1539575"/>
            <a:ext cx="877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93" name="Google Shape;193;p9"/>
          <p:cNvSpPr txBox="1"/>
          <p:nvPr/>
        </p:nvSpPr>
        <p:spPr>
          <a:xfrm>
            <a:off x="714611" y="1327500"/>
            <a:ext cx="9325800" cy="7478940"/>
          </a:xfrm>
          <a:prstGeom prst="rect">
            <a:avLst/>
          </a:prstGeom>
          <a:noFill/>
          <a:ln>
            <a:noFill/>
          </a:ln>
        </p:spPr>
        <p:txBody>
          <a:bodyPr spcFirstLastPara="1" wrap="square" lIns="91425" tIns="91425" rIns="91425" bIns="91425" anchor="t" anchorCtr="0">
            <a:spAutoFit/>
          </a:bodyPr>
          <a:lstStyle/>
          <a:p>
            <a:pPr algn="just">
              <a:lnSpc>
                <a:spcPct val="150000"/>
              </a:lnSpc>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Jing (2020) used </a:t>
            </a:r>
            <a:r>
              <a:rPr lang="en-US" sz="2000" dirty="0" smtClean="0">
                <a:latin typeface="Times New Roman" pitchFamily="18" charset="0"/>
                <a:cs typeface="Times New Roman" pitchFamily="18" charset="0"/>
              </a:rPr>
              <a:t>Logistic Regression, Random Forest, SVM and found that logistic regression and random forest performed best in predicting loan defaults.</a:t>
            </a:r>
          </a:p>
          <a:p>
            <a:pPr algn="just">
              <a:lnSpc>
                <a:spcPct val="150000"/>
              </a:lnSpc>
              <a:buFont typeface="Arial" panose="020B0604020202020204" pitchFamily="34" charset="0"/>
              <a:buChar char="•"/>
            </a:pPr>
            <a:r>
              <a:rPr lang="en-US" sz="2000" dirty="0" smtClean="0">
                <a:latin typeface="Times New Roman" pitchFamily="18" charset="0"/>
                <a:cs typeface="Times New Roman" pitchFamily="18" charset="0"/>
              </a:rPr>
              <a:t>Keshtkaran (2017) used Logistic Regression, Neural Networks and found that neural networks outperformed logistic regression in credit scoring.</a:t>
            </a:r>
          </a:p>
          <a:p>
            <a:pPr algn="just">
              <a:lnSpc>
                <a:spcPct val="150000"/>
              </a:lnSpc>
              <a:buFont typeface="Arial" panose="020B0604020202020204" pitchFamily="34" charset="0"/>
              <a:buChar char="•"/>
            </a:pPr>
            <a:r>
              <a:rPr lang="en-US" sz="2000" dirty="0" smtClean="0">
                <a:latin typeface="Times New Roman" pitchFamily="18" charset="0"/>
                <a:cs typeface="Times New Roman" pitchFamily="18" charset="0"/>
              </a:rPr>
              <a:t>Chakraborty &amp; Ghosh (2017) used Decision Tree, Logistic Regression and found that decision trees had the highest accuracy in predicting credit default.</a:t>
            </a:r>
          </a:p>
          <a:p>
            <a:pPr algn="just">
              <a:lnSpc>
                <a:spcPct val="150000"/>
              </a:lnSpc>
              <a:buFont typeface="Arial" panose="020B0604020202020204" pitchFamily="34" charset="0"/>
              <a:buChar char="•"/>
            </a:pPr>
            <a:r>
              <a:rPr lang="en-US" sz="2000" dirty="0" smtClean="0">
                <a:solidFill>
                  <a:schemeClr val="tx1"/>
                </a:solidFill>
                <a:latin typeface="Times New Roman" pitchFamily="18" charset="0"/>
                <a:cs typeface="Times New Roman" pitchFamily="18" charset="0"/>
              </a:rPr>
              <a:t>Abu Mostafa</a:t>
            </a:r>
            <a:r>
              <a:rPr lang="en-US" sz="2000" dirty="0" smtClean="0">
                <a:latin typeface="Times New Roman" pitchFamily="18" charset="0"/>
                <a:cs typeface="Times New Roman" pitchFamily="18" charset="0"/>
              </a:rPr>
              <a:t> (2015) used Logistic Regression, Decision Tree, Random Forest, SVM, KNN and found that random forest and SVM had the highest accuracy in predicting loan defaults.</a:t>
            </a:r>
          </a:p>
          <a:p>
            <a:pPr algn="just">
              <a:lnSpc>
                <a:spcPct val="150000"/>
              </a:lnSpc>
              <a:buFont typeface="Arial" panose="020B0604020202020204" pitchFamily="34" charset="0"/>
              <a:buChar char="•"/>
            </a:pPr>
            <a:r>
              <a:rPr lang="en-US" sz="2000" dirty="0" smtClean="0">
                <a:latin typeface="Times New Roman" pitchFamily="18" charset="0"/>
                <a:cs typeface="Times New Roman" pitchFamily="18" charset="0"/>
              </a:rPr>
              <a:t>Liu (2020) used Various machine learning models and found that ensemble methods, such as random forest and gradient boosting, performed well in credit scoring.</a:t>
            </a:r>
          </a:p>
          <a:p>
            <a:pPr algn="just">
              <a:lnSpc>
                <a:spcPct val="150000"/>
              </a:lnSpc>
              <a:buFont typeface="Arial" panose="020B0604020202020204" pitchFamily="34" charset="0"/>
              <a:buChar char="•"/>
            </a:pPr>
            <a:endParaRPr lang="en-US" sz="2000" dirty="0" smtClean="0">
              <a:latin typeface="Times New Roman" pitchFamily="18" charset="0"/>
              <a:cs typeface="Times New Roman" pitchFamily="18" charset="0"/>
            </a:endParaRPr>
          </a:p>
          <a:p>
            <a:pPr algn="just">
              <a:lnSpc>
                <a:spcPct val="150000"/>
              </a:lnSpc>
              <a:buFont typeface="Arial" panose="020B0604020202020204" pitchFamily="34" charset="0"/>
              <a:buChar char="•"/>
            </a:pPr>
            <a:endParaRPr lang="en-IN" sz="2000" dirty="0">
              <a:latin typeface="Times New Roman" pitchFamily="18" charset="0"/>
              <a:cs typeface="Times New Roman" pitchFamily="18" charset="0"/>
            </a:endParaRPr>
          </a:p>
          <a:p>
            <a:pPr marL="0" lvl="0" indent="0" algn="just" rtl="0">
              <a:lnSpc>
                <a:spcPct val="150000"/>
              </a:lnSpc>
              <a:spcBef>
                <a:spcPts val="0"/>
              </a:spcBef>
              <a:spcAft>
                <a:spcPts val="0"/>
              </a:spcAft>
              <a:buClr>
                <a:schemeClr val="dk1"/>
              </a:buClr>
              <a:buSzPts val="1100"/>
              <a:buFont typeface="Arial"/>
              <a:buNone/>
            </a:pPr>
            <a:endParaRPr sz="2000"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800"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800" dirty="0">
              <a:latin typeface="Times New Roman"/>
              <a:ea typeface="Times New Roman"/>
              <a:cs typeface="Times New Roman"/>
              <a:sym typeface="Times New Roman"/>
            </a:endParaRPr>
          </a:p>
        </p:txBody>
      </p:sp>
      <p:pic>
        <p:nvPicPr>
          <p:cNvPr id="12" name="Google Shape;65;p2" descr="C:\Users\KAMESH\Downloads\IMG-20210706-WA0006.jpg"/>
          <p:cNvPicPr preferRelativeResize="0"/>
          <p:nvPr/>
        </p:nvPicPr>
        <p:blipFill rotWithShape="1">
          <a:blip r:embed="rId4">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p:nvPr/>
        </p:nvSpPr>
        <p:spPr>
          <a:xfrm>
            <a:off x="317500" y="2943225"/>
            <a:ext cx="10058400" cy="1219200"/>
          </a:xfrm>
          <a:prstGeom prst="rect">
            <a:avLst/>
          </a:prstGeom>
          <a:solidFill>
            <a:schemeClr val="accent6"/>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 name="Google Shape;210;p10"/>
          <p:cNvSpPr/>
          <p:nvPr/>
        </p:nvSpPr>
        <p:spPr>
          <a:xfrm>
            <a:off x="304801"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10"/>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10"/>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10"/>
          <p:cNvSpPr/>
          <p:nvPr/>
        </p:nvSpPr>
        <p:spPr>
          <a:xfrm>
            <a:off x="304801"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10"/>
          <p:cNvSpPr/>
          <p:nvPr/>
        </p:nvSpPr>
        <p:spPr>
          <a:xfrm>
            <a:off x="4203700" y="4314825"/>
            <a:ext cx="2603020" cy="98488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4000" b="1">
                <a:solidFill>
                  <a:srgbClr val="00B050"/>
                </a:solidFill>
                <a:latin typeface="Times New Roman"/>
                <a:ea typeface="Times New Roman"/>
                <a:cs typeface="Times New Roman"/>
                <a:sym typeface="Times New Roman"/>
              </a:rPr>
              <a:t>Thank You</a:t>
            </a:r>
            <a:endParaRPr sz="4000">
              <a:solidFill>
                <a:srgbClr val="00B050"/>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10"/>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pic>
        <p:nvPicPr>
          <p:cNvPr id="216" name="Google Shape;216;p10" descr="C:\Users\KAMESH\Downloads\IMG-20210706-WA0006.jpg"/>
          <p:cNvPicPr preferRelativeResize="0"/>
          <p:nvPr/>
        </p:nvPicPr>
        <p:blipFill rotWithShape="1">
          <a:blip r:embed="rId3">
            <a:alphaModFix/>
          </a:blip>
          <a:srcRect l="6058" t="5975" r="8029" b="6878"/>
          <a:stretch/>
        </p:blipFill>
        <p:spPr>
          <a:xfrm>
            <a:off x="4813300" y="2943225"/>
            <a:ext cx="1250315" cy="1149985"/>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3"/>
          <p:cNvSpPr txBox="1"/>
          <p:nvPr/>
        </p:nvSpPr>
        <p:spPr>
          <a:xfrm>
            <a:off x="2268220" y="613351"/>
            <a:ext cx="57912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1" dirty="0" smtClean="0">
                <a:solidFill>
                  <a:schemeClr val="tx1"/>
                </a:solidFill>
                <a:latin typeface="Times New Roman"/>
                <a:ea typeface="Times New Roman"/>
                <a:cs typeface="Times New Roman"/>
                <a:sym typeface="Times New Roman"/>
              </a:rPr>
              <a:t>ABSTRACT</a:t>
            </a:r>
            <a:endParaRPr sz="2400" dirty="0">
              <a:solidFill>
                <a:schemeClr val="tx1"/>
              </a:solidFill>
              <a:latin typeface="Times New Roman"/>
              <a:ea typeface="Times New Roman"/>
              <a:cs typeface="Times New Roman"/>
              <a:sym typeface="Times New Roman"/>
            </a:endParaRPr>
          </a:p>
        </p:txBody>
      </p:sp>
      <p:sp>
        <p:nvSpPr>
          <p:cNvPr id="72" name="Google Shape;72;p3"/>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3"/>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3"/>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3"/>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3"/>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3"/>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
        <p:nvSpPr>
          <p:cNvPr id="79" name="Google Shape;79;p3"/>
          <p:cNvSpPr txBox="1"/>
          <p:nvPr/>
        </p:nvSpPr>
        <p:spPr>
          <a:xfrm>
            <a:off x="1086475" y="1096627"/>
            <a:ext cx="8710668" cy="6647943"/>
          </a:xfrm>
          <a:prstGeom prst="rect">
            <a:avLst/>
          </a:prstGeom>
          <a:noFill/>
          <a:ln>
            <a:noFill/>
          </a:ln>
        </p:spPr>
        <p:txBody>
          <a:bodyPr spcFirstLastPara="1" wrap="square" lIns="91425" tIns="91425" rIns="91425" bIns="91425" anchor="t" anchorCtr="0">
            <a:spAutoFit/>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	</a:t>
            </a:r>
            <a:r>
              <a:rPr lang="en-US" sz="2000" dirty="0" smtClean="0">
                <a:latin typeface="Times New Roman" pitchFamily="18" charset="0"/>
                <a:cs typeface="Times New Roman" pitchFamily="18" charset="0"/>
              </a:rPr>
              <a:t>With the enhancement in the banking sector lots of people are applying for bank loans but the bank has its limited assets which it has to grant to limited people only, so finding out to whom the loan can be granted which will be a safer option for the bank is a typical process. So in this project, we try to reduce this risk factor behind selecting the safe person. This is done by mining the Big Data of the previous records of the people to whom the loan was granted before and on the basis of these records the machine was trained using the machine learning model which give the most accurate result. Our project is divided into four sections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)Data Collection (ii) Comparison of machine learning models (iii) Training of system on most promising model (iv) Testing. The main objective of this project is to predict whether assigning the loan to particular person will be safe or not. </a:t>
            </a:r>
            <a:endParaRPr lang="en-IN" sz="2000" b="1" dirty="0" smtClean="0">
              <a:solidFill>
                <a:schemeClr val="tx1"/>
              </a:solidFill>
              <a:latin typeface="Times New Roman" pitchFamily="18" charset="0"/>
              <a:cs typeface="Times New Roman" pitchFamily="18" charset="0"/>
            </a:endParaRPr>
          </a:p>
          <a:p>
            <a:pPr algn="just">
              <a:lnSpc>
                <a:spcPct val="150000"/>
              </a:lnSpc>
            </a:pPr>
            <a:r>
              <a:rPr lang="en-IN" sz="2000" b="1" dirty="0" smtClean="0">
                <a:solidFill>
                  <a:schemeClr val="tx1"/>
                </a:solidFill>
                <a:latin typeface="Times New Roman" pitchFamily="18" charset="0"/>
                <a:cs typeface="Times New Roman" pitchFamily="18" charset="0"/>
              </a:rPr>
              <a:t>Key Words: </a:t>
            </a:r>
            <a:r>
              <a:rPr lang="en-IN" sz="2000" dirty="0" smtClean="0">
                <a:solidFill>
                  <a:schemeClr val="tx1"/>
                </a:solidFill>
                <a:latin typeface="Times New Roman" pitchFamily="18" charset="0"/>
                <a:cs typeface="Times New Roman" pitchFamily="18" charset="0"/>
              </a:rPr>
              <a:t>Machine Learning, Prediction, Decision Tree</a:t>
            </a:r>
            <a:endParaRPr lang="en-US" sz="2000" dirty="0">
              <a:solidFill>
                <a:schemeClr val="tx1"/>
              </a:solidFill>
              <a:latin typeface="Times New Roman" pitchFamily="18" charset="0"/>
              <a:cs typeface="Times New Roman" pitchFamily="18" charset="0"/>
            </a:endParaRPr>
          </a:p>
          <a:p>
            <a:pPr marL="0" indent="0" algn="just">
              <a:lnSpc>
                <a:spcPct val="150000"/>
              </a:lnSpc>
              <a:buNone/>
            </a:pPr>
            <a:endParaRPr lang="en-US" sz="2000" dirty="0">
              <a:solidFill>
                <a:schemeClr val="tx1"/>
              </a:solidFill>
              <a:latin typeface="Times New Roman" pitchFamily="18" charset="0"/>
              <a:cs typeface="Times New Roman" pitchFamily="18" charset="0"/>
            </a:endParaRPr>
          </a:p>
          <a:p>
            <a:pPr algn="just">
              <a:lnSpc>
                <a:spcPct val="150000"/>
              </a:lnSpc>
            </a:pPr>
            <a:endParaRPr sz="2000" dirty="0">
              <a:latin typeface="Times New Roman" panose="02020603050405020304" pitchFamily="18" charset="0"/>
              <a:ea typeface="Times New Roman"/>
              <a:cs typeface="Times New Roman" panose="02020603050405020304" pitchFamily="18" charset="0"/>
              <a:sym typeface="Times New Roman"/>
            </a:endParaRPr>
          </a:p>
        </p:txBody>
      </p:sp>
      <p:pic>
        <p:nvPicPr>
          <p:cNvPr id="12" name="Google Shape;65;p2" descr="C:\Users\KAMESH\Downloads\IMG-20210706-WA0006.jpg"/>
          <p:cNvPicPr preferRelativeResize="0"/>
          <p:nvPr/>
        </p:nvPicPr>
        <p:blipFill rotWithShape="1">
          <a:blip r:embed="rId4">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4"/>
          <p:cNvSpPr txBox="1"/>
          <p:nvPr/>
        </p:nvSpPr>
        <p:spPr>
          <a:xfrm>
            <a:off x="2512786" y="649968"/>
            <a:ext cx="57912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1" dirty="0" smtClean="0">
                <a:solidFill>
                  <a:schemeClr val="tx1"/>
                </a:solidFill>
                <a:latin typeface="Times New Roman"/>
                <a:ea typeface="Times New Roman"/>
                <a:cs typeface="Times New Roman"/>
                <a:sym typeface="Times New Roman"/>
              </a:rPr>
              <a:t>INTRODUCTION</a:t>
            </a:r>
            <a:endParaRPr sz="2400" dirty="0">
              <a:solidFill>
                <a:schemeClr val="tx1"/>
              </a:solidFill>
              <a:latin typeface="Times New Roman"/>
              <a:ea typeface="Times New Roman"/>
              <a:cs typeface="Times New Roman"/>
              <a:sym typeface="Times New Roman"/>
            </a:endParaRPr>
          </a:p>
        </p:txBody>
      </p:sp>
      <p:sp>
        <p:nvSpPr>
          <p:cNvPr id="85" name="Google Shape;85;p4"/>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4"/>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4"/>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4"/>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4"/>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4"/>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
        <p:nvSpPr>
          <p:cNvPr id="92" name="Google Shape;92;p4"/>
          <p:cNvSpPr txBox="1"/>
          <p:nvPr/>
        </p:nvSpPr>
        <p:spPr>
          <a:xfrm>
            <a:off x="831750" y="1364343"/>
            <a:ext cx="9125050" cy="4801284"/>
          </a:xfrm>
          <a:prstGeom prst="rect">
            <a:avLst/>
          </a:prstGeom>
          <a:noFill/>
          <a:ln>
            <a:noFill/>
          </a:ln>
        </p:spPr>
        <p:txBody>
          <a:bodyPr spcFirstLastPara="1" wrap="square" lIns="91425" tIns="91425" rIns="91425" bIns="91425" anchor="t" anchorCtr="0">
            <a:spAutoFit/>
          </a:bodyPr>
          <a:lstStyle/>
          <a:p>
            <a:pPr algn="just">
              <a:lnSpc>
                <a:spcPct val="150000"/>
              </a:lnSpc>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A loan is the core business part of banks. Though bank approves loan after a </a:t>
            </a:r>
            <a:r>
              <a:rPr lang="en-IN" sz="2000" dirty="0" smtClean="0">
                <a:solidFill>
                  <a:schemeClr val="tx1"/>
                </a:solidFill>
                <a:latin typeface="Times New Roman" panose="02020603050405020304" pitchFamily="18" charset="0"/>
                <a:cs typeface="Times New Roman" panose="02020603050405020304" pitchFamily="18" charset="0"/>
              </a:rPr>
              <a:t>regress</a:t>
            </a:r>
          </a:p>
          <a:p>
            <a:pPr algn="just">
              <a:lnSpc>
                <a:spcPct val="150000"/>
              </a:lnSpc>
            </a:pPr>
            <a:r>
              <a:rPr lang="en-IN" sz="2000" dirty="0" smtClean="0">
                <a:solidFill>
                  <a:schemeClr val="tx1"/>
                </a:solidFill>
                <a:latin typeface="Times New Roman" panose="02020603050405020304" pitchFamily="18" charset="0"/>
                <a:cs typeface="Times New Roman" panose="02020603050405020304" pitchFamily="18" charset="0"/>
              </a:rPr>
              <a:t>process </a:t>
            </a:r>
            <a:r>
              <a:rPr lang="en-IN" sz="2000" dirty="0">
                <a:solidFill>
                  <a:schemeClr val="tx1"/>
                </a:solidFill>
                <a:latin typeface="Times New Roman" panose="02020603050405020304" pitchFamily="18" charset="0"/>
                <a:cs typeface="Times New Roman" panose="02020603050405020304" pitchFamily="18" charset="0"/>
              </a:rPr>
              <a:t>of verification and testimonial but still there is no surety whether the </a:t>
            </a:r>
            <a:r>
              <a:rPr lang="en-IN" sz="2000" dirty="0" smtClean="0">
                <a:solidFill>
                  <a:schemeClr val="tx1"/>
                </a:solidFill>
                <a:latin typeface="Times New Roman" panose="02020603050405020304" pitchFamily="18" charset="0"/>
                <a:cs typeface="Times New Roman" panose="02020603050405020304" pitchFamily="18" charset="0"/>
              </a:rPr>
              <a:t>chosen</a:t>
            </a:r>
          </a:p>
          <a:p>
            <a:pPr algn="just">
              <a:lnSpc>
                <a:spcPct val="150000"/>
              </a:lnSpc>
            </a:pPr>
            <a:r>
              <a:rPr lang="en-IN" sz="2000" dirty="0" smtClean="0">
                <a:solidFill>
                  <a:schemeClr val="tx1"/>
                </a:solidFill>
                <a:latin typeface="Times New Roman" panose="02020603050405020304" pitchFamily="18" charset="0"/>
                <a:cs typeface="Times New Roman" panose="02020603050405020304" pitchFamily="18" charset="0"/>
              </a:rPr>
              <a:t>Person is </a:t>
            </a:r>
            <a:r>
              <a:rPr lang="en-IN" sz="2000" dirty="0">
                <a:solidFill>
                  <a:schemeClr val="tx1"/>
                </a:solidFill>
                <a:latin typeface="Times New Roman" panose="02020603050405020304" pitchFamily="18" charset="0"/>
                <a:cs typeface="Times New Roman" panose="02020603050405020304" pitchFamily="18" charset="0"/>
              </a:rPr>
              <a:t>the right hopeful or not. </a:t>
            </a:r>
          </a:p>
          <a:p>
            <a:pPr algn="just">
              <a:lnSpc>
                <a:spcPct val="150000"/>
              </a:lnSpc>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This process takes fresh time while doing it </a:t>
            </a:r>
            <a:r>
              <a:rPr lang="en-IN" sz="2000" dirty="0" smtClean="0">
                <a:solidFill>
                  <a:schemeClr val="tx1"/>
                </a:solidFill>
                <a:latin typeface="Times New Roman" panose="02020603050405020304" pitchFamily="18" charset="0"/>
                <a:cs typeface="Times New Roman" panose="02020603050405020304" pitchFamily="18" charset="0"/>
              </a:rPr>
              <a:t>manually. </a:t>
            </a:r>
            <a:r>
              <a:rPr lang="en-US" sz="2000" dirty="0" smtClean="0">
                <a:solidFill>
                  <a:schemeClr val="tx1"/>
                </a:solidFill>
                <a:latin typeface="Times New Roman" pitchFamily="18" charset="0"/>
                <a:cs typeface="Times New Roman" pitchFamily="18" charset="0"/>
              </a:rPr>
              <a:t>The main motive of the Project is to provide quick, fast and a easy way to choose the eligible applicants. </a:t>
            </a:r>
            <a:endParaRPr lang="en-IN" sz="20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Bank wants to automate the loan eligibility process based on customer details provided while filling online application form. These details are Gender, Marital Status, Education, Number of Dependents, Income, Loan Amount, Credit History and others.</a:t>
            </a:r>
          </a:p>
          <a:p>
            <a:pPr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In this project, we built a predictive model to predict if an applicant is eligible for the loan or not and we made a user interface web application.</a:t>
            </a:r>
            <a:endParaRPr lang="en-US" sz="2000" dirty="0" smtClean="0">
              <a:solidFill>
                <a:schemeClr val="tx1"/>
              </a:solidFill>
              <a:latin typeface="Times New Roman" panose="02020603050405020304" pitchFamily="18" charset="0"/>
              <a:cs typeface="Times New Roman" panose="02020603050405020304" pitchFamily="18" charset="0"/>
            </a:endParaRPr>
          </a:p>
        </p:txBody>
      </p:sp>
      <p:pic>
        <p:nvPicPr>
          <p:cNvPr id="11" name="Google Shape;65;p2" descr="C:\Users\KAMESH\Downloads\IMG-20210706-WA0006.jpg"/>
          <p:cNvPicPr preferRelativeResize="0"/>
          <p:nvPr/>
        </p:nvPicPr>
        <p:blipFill rotWithShape="1">
          <a:blip r:embed="rId4">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4"/>
          <p:cNvSpPr txBox="1"/>
          <p:nvPr/>
        </p:nvSpPr>
        <p:spPr>
          <a:xfrm>
            <a:off x="2512786" y="649968"/>
            <a:ext cx="57912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IN" sz="2400" b="1" dirty="0" smtClean="0">
                <a:solidFill>
                  <a:schemeClr val="tx1"/>
                </a:solidFill>
                <a:latin typeface="Times New Roman"/>
                <a:ea typeface="Times New Roman"/>
                <a:cs typeface="Times New Roman"/>
                <a:sym typeface="Times New Roman"/>
              </a:rPr>
              <a:t>LITERATURE SURVEY</a:t>
            </a:r>
            <a:endParaRPr sz="2400" dirty="0">
              <a:solidFill>
                <a:schemeClr val="tx1"/>
              </a:solidFill>
              <a:latin typeface="Times New Roman"/>
              <a:ea typeface="Times New Roman"/>
              <a:cs typeface="Times New Roman"/>
              <a:sym typeface="Times New Roman"/>
            </a:endParaRPr>
          </a:p>
        </p:txBody>
      </p:sp>
      <p:sp>
        <p:nvSpPr>
          <p:cNvPr id="85" name="Google Shape;85;p4"/>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4"/>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4"/>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4"/>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4"/>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4"/>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graphicFrame>
        <p:nvGraphicFramePr>
          <p:cNvPr id="11" name="Table 10"/>
          <p:cNvGraphicFramePr>
            <a:graphicFrameLocks noGrp="1"/>
          </p:cNvGraphicFramePr>
          <p:nvPr/>
        </p:nvGraphicFramePr>
        <p:xfrm>
          <a:off x="725715" y="1335316"/>
          <a:ext cx="9114971" cy="5122090"/>
        </p:xfrm>
        <a:graphic>
          <a:graphicData uri="http://schemas.openxmlformats.org/drawingml/2006/table">
            <a:tbl>
              <a:tblPr firstRow="1" bandRow="1">
                <a:tableStyleId>{2CF7EF7F-16C6-43A9-A037-75DA46D7A6C7}</a:tableStyleId>
              </a:tblPr>
              <a:tblGrid>
                <a:gridCol w="740228"/>
                <a:gridCol w="1378858"/>
                <a:gridCol w="2772228"/>
                <a:gridCol w="2002972"/>
                <a:gridCol w="2220685"/>
              </a:tblGrid>
              <a:tr h="725713">
                <a:tc>
                  <a:txBody>
                    <a:bodyPr/>
                    <a:lstStyle/>
                    <a:p>
                      <a:r>
                        <a:rPr lang="en-IN" sz="2000" b="1" dirty="0" smtClean="0">
                          <a:latin typeface="Times New Roman" pitchFamily="18" charset="0"/>
                          <a:cs typeface="Times New Roman" pitchFamily="18" charset="0"/>
                        </a:rPr>
                        <a:t>Year</a:t>
                      </a:r>
                      <a:endParaRPr lang="en-US" sz="2000" b="1" dirty="0">
                        <a:latin typeface="Times New Roman" pitchFamily="18" charset="0"/>
                        <a:cs typeface="Times New Roman" pitchFamily="18" charset="0"/>
                      </a:endParaRPr>
                    </a:p>
                  </a:txBody>
                  <a:tcPr/>
                </a:tc>
                <a:tc>
                  <a:txBody>
                    <a:bodyPr/>
                    <a:lstStyle/>
                    <a:p>
                      <a:r>
                        <a:rPr lang="en-IN" sz="2000" b="1" dirty="0" smtClean="0">
                          <a:latin typeface="Times New Roman" pitchFamily="18" charset="0"/>
                          <a:cs typeface="Times New Roman" pitchFamily="18" charset="0"/>
                        </a:rPr>
                        <a:t>Author</a:t>
                      </a:r>
                      <a:endParaRPr lang="en-US" sz="2000" b="1" dirty="0">
                        <a:latin typeface="Times New Roman" pitchFamily="18" charset="0"/>
                        <a:cs typeface="Times New Roman" pitchFamily="18" charset="0"/>
                      </a:endParaRPr>
                    </a:p>
                  </a:txBody>
                  <a:tcPr/>
                </a:tc>
                <a:tc>
                  <a:txBody>
                    <a:bodyPr/>
                    <a:lstStyle/>
                    <a:p>
                      <a:r>
                        <a:rPr lang="en-IN" sz="2000" b="1" dirty="0" smtClean="0">
                          <a:latin typeface="Times New Roman" pitchFamily="18" charset="0"/>
                          <a:cs typeface="Times New Roman" pitchFamily="18" charset="0"/>
                        </a:rPr>
                        <a:t>Title</a:t>
                      </a:r>
                      <a:endParaRPr lang="en-US" sz="2000" b="1" dirty="0">
                        <a:latin typeface="Times New Roman" pitchFamily="18" charset="0"/>
                        <a:cs typeface="Times New Roman" pitchFamily="18" charset="0"/>
                      </a:endParaRPr>
                    </a:p>
                  </a:txBody>
                  <a:tcPr/>
                </a:tc>
                <a:tc>
                  <a:txBody>
                    <a:bodyPr/>
                    <a:lstStyle/>
                    <a:p>
                      <a:r>
                        <a:rPr lang="en-IN" sz="2000" b="1" dirty="0" smtClean="0">
                          <a:latin typeface="Times New Roman" pitchFamily="18" charset="0"/>
                          <a:cs typeface="Times New Roman" pitchFamily="18" charset="0"/>
                        </a:rPr>
                        <a:t>Limitations</a:t>
                      </a:r>
                      <a:endParaRPr lang="en-US" sz="2000" b="1" dirty="0">
                        <a:latin typeface="Times New Roman" pitchFamily="18" charset="0"/>
                        <a:cs typeface="Times New Roman" pitchFamily="18" charset="0"/>
                      </a:endParaRPr>
                    </a:p>
                  </a:txBody>
                  <a:tcPr/>
                </a:tc>
                <a:tc>
                  <a:txBody>
                    <a:bodyPr/>
                    <a:lstStyle/>
                    <a:p>
                      <a:r>
                        <a:rPr lang="en-IN" sz="2000" b="1" dirty="0" smtClean="0">
                          <a:latin typeface="Times New Roman" pitchFamily="18" charset="0"/>
                          <a:cs typeface="Times New Roman" pitchFamily="18" charset="0"/>
                        </a:rPr>
                        <a:t>Summary</a:t>
                      </a:r>
                      <a:endParaRPr lang="en-US" sz="2000" b="1" dirty="0">
                        <a:latin typeface="Times New Roman" pitchFamily="18" charset="0"/>
                        <a:cs typeface="Times New Roman" pitchFamily="18" charset="0"/>
                      </a:endParaRPr>
                    </a:p>
                  </a:txBody>
                  <a:tcPr/>
                </a:tc>
              </a:tr>
              <a:tr h="1734912">
                <a:tc>
                  <a:txBody>
                    <a:bodyPr/>
                    <a:lstStyle/>
                    <a:p>
                      <a:r>
                        <a:rPr lang="en-IN" sz="1800" dirty="0" smtClean="0">
                          <a:latin typeface="Times New Roman" pitchFamily="18" charset="0"/>
                          <a:cs typeface="Times New Roman" pitchFamily="18" charset="0"/>
                        </a:rPr>
                        <a:t>2020</a:t>
                      </a:r>
                      <a:endParaRPr lang="en-US"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Jing</a:t>
                      </a:r>
                      <a:endParaRPr lang="en-US" sz="1800" dirty="0">
                        <a:latin typeface="Times New Roman" pitchFamily="18" charset="0"/>
                        <a:cs typeface="Times New Roman" pitchFamily="18" charset="0"/>
                      </a:endParaRPr>
                    </a:p>
                  </a:txBody>
                  <a:tcPr/>
                </a:tc>
                <a:tc>
                  <a:txBody>
                    <a:bodyPr/>
                    <a:lstStyle/>
                    <a:p>
                      <a:r>
                        <a:rPr lang="en-US" sz="1800" b="0" i="0" u="none" strike="noStrike" cap="none" dirty="0" smtClean="0">
                          <a:solidFill>
                            <a:srgbClr val="000000"/>
                          </a:solidFill>
                          <a:latin typeface="Times New Roman" pitchFamily="18" charset="0"/>
                          <a:ea typeface="Arial"/>
                          <a:cs typeface="Times New Roman" pitchFamily="18" charset="0"/>
                          <a:sym typeface="Arial"/>
                        </a:rPr>
                        <a:t>Loan default prediction using machine learning algorithms with financial and non-financial factors</a:t>
                      </a:r>
                      <a:endParaRPr lang="en-US" sz="1800" dirty="0">
                        <a:latin typeface="Times New Roman" pitchFamily="18" charset="0"/>
                        <a:cs typeface="Times New Roman" pitchFamily="18" charset="0"/>
                      </a:endParaRPr>
                    </a:p>
                  </a:txBody>
                  <a:tcPr/>
                </a:tc>
                <a:tc>
                  <a:txBody>
                    <a:bodyPr/>
                    <a:lstStyle/>
                    <a:p>
                      <a:r>
                        <a:rPr lang="en-US" sz="1800" b="0" i="0" u="none" strike="noStrike" cap="none" dirty="0" smtClean="0">
                          <a:solidFill>
                            <a:srgbClr val="000000"/>
                          </a:solidFill>
                          <a:latin typeface="Times New Roman" pitchFamily="18" charset="0"/>
                          <a:ea typeface="Arial"/>
                          <a:cs typeface="Times New Roman" pitchFamily="18" charset="0"/>
                          <a:sym typeface="Arial"/>
                        </a:rPr>
                        <a:t>Limited number of predictors used</a:t>
                      </a:r>
                      <a:endParaRPr lang="en-US" sz="1800" dirty="0">
                        <a:latin typeface="Times New Roman" pitchFamily="18" charset="0"/>
                        <a:cs typeface="Times New Roman" pitchFamily="18" charset="0"/>
                      </a:endParaRPr>
                    </a:p>
                  </a:txBody>
                  <a:tcPr/>
                </a:tc>
                <a:tc>
                  <a:txBody>
                    <a:bodyPr/>
                    <a:lstStyle/>
                    <a:p>
                      <a:r>
                        <a:rPr lang="en-US" sz="1800" b="0" i="0" u="none" strike="noStrike" cap="none" dirty="0" smtClean="0">
                          <a:solidFill>
                            <a:srgbClr val="000000"/>
                          </a:solidFill>
                          <a:latin typeface="Times New Roman" pitchFamily="18" charset="0"/>
                          <a:ea typeface="Arial"/>
                          <a:cs typeface="Times New Roman" pitchFamily="18" charset="0"/>
                          <a:sym typeface="Arial"/>
                        </a:rPr>
                        <a:t>The study found that logistic regression and random forest performed best in predicting loan defaults.</a:t>
                      </a:r>
                      <a:endParaRPr lang="en-US" sz="1800" dirty="0">
                        <a:latin typeface="Times New Roman" pitchFamily="18" charset="0"/>
                        <a:cs typeface="Times New Roman" pitchFamily="18" charset="0"/>
                      </a:endParaRPr>
                    </a:p>
                  </a:txBody>
                  <a:tcPr/>
                </a:tc>
              </a:tr>
              <a:tr h="1470297">
                <a:tc>
                  <a:txBody>
                    <a:bodyPr/>
                    <a:lstStyle/>
                    <a:p>
                      <a:r>
                        <a:rPr lang="en-IN" sz="1800" dirty="0" smtClean="0">
                          <a:latin typeface="Times New Roman" pitchFamily="18" charset="0"/>
                          <a:cs typeface="Times New Roman" pitchFamily="18" charset="0"/>
                        </a:rPr>
                        <a:t>2017</a:t>
                      </a:r>
                      <a:endParaRPr lang="en-US" sz="1800" dirty="0">
                        <a:latin typeface="Times New Roman" pitchFamily="18" charset="0"/>
                        <a:cs typeface="Times New Roman" pitchFamily="18" charset="0"/>
                      </a:endParaRPr>
                    </a:p>
                  </a:txBody>
                  <a:tcPr/>
                </a:tc>
                <a:tc>
                  <a:txBody>
                    <a:bodyPr/>
                    <a:lstStyle/>
                    <a:p>
                      <a:r>
                        <a:rPr lang="en-US" sz="1800" b="0" i="0" u="none" strike="noStrike" cap="none" dirty="0" smtClean="0">
                          <a:solidFill>
                            <a:srgbClr val="000000"/>
                          </a:solidFill>
                          <a:latin typeface="Times New Roman" pitchFamily="18" charset="0"/>
                          <a:ea typeface="Arial"/>
                          <a:cs typeface="Times New Roman" pitchFamily="18" charset="0"/>
                          <a:sym typeface="Arial"/>
                        </a:rPr>
                        <a:t>Keshtkaran</a:t>
                      </a:r>
                      <a:endParaRPr lang="en-US" sz="1800" dirty="0">
                        <a:latin typeface="Times New Roman" pitchFamily="18" charset="0"/>
                        <a:cs typeface="Times New Roman" pitchFamily="18" charset="0"/>
                      </a:endParaRPr>
                    </a:p>
                  </a:txBody>
                  <a:tcPr/>
                </a:tc>
                <a:tc>
                  <a:txBody>
                    <a:bodyPr/>
                    <a:lstStyle/>
                    <a:p>
                      <a:r>
                        <a:rPr lang="en-US" sz="1800" b="0" i="0" u="none" strike="noStrike" cap="none" dirty="0" smtClean="0">
                          <a:solidFill>
                            <a:srgbClr val="000000"/>
                          </a:solidFill>
                          <a:latin typeface="Times New Roman" pitchFamily="18" charset="0"/>
                          <a:ea typeface="Arial"/>
                          <a:cs typeface="Times New Roman" pitchFamily="18" charset="0"/>
                          <a:sym typeface="Arial"/>
                        </a:rPr>
                        <a:t>Credit scoring models: A comparison between logistic regression and neural networks</a:t>
                      </a:r>
                      <a:endParaRPr lang="en-US" sz="1800" dirty="0">
                        <a:latin typeface="Times New Roman" pitchFamily="18" charset="0"/>
                        <a:cs typeface="Times New Roman" pitchFamily="18" charset="0"/>
                      </a:endParaRPr>
                    </a:p>
                  </a:txBody>
                  <a:tcPr/>
                </a:tc>
                <a:tc>
                  <a:txBody>
                    <a:bodyPr/>
                    <a:lstStyle/>
                    <a:p>
                      <a:r>
                        <a:rPr lang="en-US" sz="1800" b="0" i="0" u="none" strike="noStrike" cap="none" dirty="0" smtClean="0">
                          <a:solidFill>
                            <a:srgbClr val="000000"/>
                          </a:solidFill>
                          <a:latin typeface="Times New Roman" pitchFamily="18" charset="0"/>
                          <a:ea typeface="Arial"/>
                          <a:cs typeface="Times New Roman" pitchFamily="18" charset="0"/>
                          <a:sym typeface="Arial"/>
                        </a:rPr>
                        <a:t>Limited to a single country's dataset</a:t>
                      </a:r>
                      <a:endParaRPr lang="en-US" sz="1800" dirty="0">
                        <a:latin typeface="Times New Roman" pitchFamily="18" charset="0"/>
                        <a:cs typeface="Times New Roman" pitchFamily="18" charset="0"/>
                      </a:endParaRPr>
                    </a:p>
                  </a:txBody>
                  <a:tcPr/>
                </a:tc>
                <a:tc>
                  <a:txBody>
                    <a:bodyPr/>
                    <a:lstStyle/>
                    <a:p>
                      <a:r>
                        <a:rPr lang="en-US" sz="1800" b="0" i="0" u="none" strike="noStrike" cap="none" dirty="0" smtClean="0">
                          <a:solidFill>
                            <a:srgbClr val="000000"/>
                          </a:solidFill>
                          <a:latin typeface="Times New Roman" pitchFamily="18" charset="0"/>
                          <a:ea typeface="Arial"/>
                          <a:cs typeface="Times New Roman" pitchFamily="18" charset="0"/>
                          <a:sym typeface="Arial"/>
                        </a:rPr>
                        <a:t>The study found that neural networks outperformed logistic regression in credit scoring</a:t>
                      </a:r>
                      <a:endParaRPr lang="en-US" sz="1800" dirty="0">
                        <a:latin typeface="Times New Roman" pitchFamily="18" charset="0"/>
                        <a:cs typeface="Times New Roman" pitchFamily="18" charset="0"/>
                      </a:endParaRPr>
                    </a:p>
                  </a:txBody>
                  <a:tcPr/>
                </a:tc>
              </a:tr>
              <a:tr h="372135">
                <a:tc>
                  <a:txBody>
                    <a:bodyPr/>
                    <a:lstStyle/>
                    <a:p>
                      <a:r>
                        <a:rPr lang="en-IN" sz="1800" dirty="0" smtClean="0">
                          <a:latin typeface="Times New Roman" pitchFamily="18" charset="0"/>
                          <a:cs typeface="Times New Roman" pitchFamily="18" charset="0"/>
                        </a:rPr>
                        <a:t>2016</a:t>
                      </a:r>
                      <a:endParaRPr lang="en-US" sz="1800" dirty="0">
                        <a:latin typeface="Times New Roman" pitchFamily="18" charset="0"/>
                        <a:cs typeface="Times New Roman" pitchFamily="18" charset="0"/>
                      </a:endParaRPr>
                    </a:p>
                  </a:txBody>
                  <a:tcPr/>
                </a:tc>
                <a:tc>
                  <a:txBody>
                    <a:bodyPr/>
                    <a:lstStyle/>
                    <a:p>
                      <a:r>
                        <a:rPr lang="en-US" sz="1800" b="0" i="0" u="none" strike="noStrike" cap="none" dirty="0" smtClean="0">
                          <a:solidFill>
                            <a:srgbClr val="000000"/>
                          </a:solidFill>
                          <a:latin typeface="Times New Roman" pitchFamily="18" charset="0"/>
                          <a:ea typeface="Arial"/>
                          <a:cs typeface="Times New Roman" pitchFamily="18" charset="0"/>
                          <a:sym typeface="Arial"/>
                        </a:rPr>
                        <a:t>Chakraborty &amp; Ghosh</a:t>
                      </a:r>
                      <a:endParaRPr lang="en-US" sz="1800" dirty="0">
                        <a:latin typeface="Times New Roman" pitchFamily="18" charset="0"/>
                        <a:cs typeface="Times New Roman" pitchFamily="18" charset="0"/>
                      </a:endParaRPr>
                    </a:p>
                  </a:txBody>
                  <a:tcPr/>
                </a:tc>
                <a:tc>
                  <a:txBody>
                    <a:bodyPr/>
                    <a:lstStyle/>
                    <a:p>
                      <a:r>
                        <a:rPr lang="en-US" sz="1800" b="0" i="0" u="none" strike="noStrike" cap="none" dirty="0" smtClean="0">
                          <a:solidFill>
                            <a:srgbClr val="000000"/>
                          </a:solidFill>
                          <a:latin typeface="Times New Roman" pitchFamily="18" charset="0"/>
                          <a:ea typeface="Arial"/>
                          <a:cs typeface="Times New Roman" pitchFamily="18" charset="0"/>
                          <a:sym typeface="Arial"/>
                        </a:rPr>
                        <a:t>Predicting credit default using data mining techniques</a:t>
                      </a:r>
                      <a:endParaRPr lang="en-US" sz="1800" dirty="0">
                        <a:latin typeface="Times New Roman" pitchFamily="18" charset="0"/>
                        <a:cs typeface="Times New Roman" pitchFamily="18" charset="0"/>
                      </a:endParaRPr>
                    </a:p>
                  </a:txBody>
                  <a:tcPr/>
                </a:tc>
                <a:tc>
                  <a:txBody>
                    <a:bodyPr/>
                    <a:lstStyle/>
                    <a:p>
                      <a:r>
                        <a:rPr lang="en-US" sz="1800" b="0" i="0" u="none" strike="noStrike" cap="none" dirty="0" smtClean="0">
                          <a:solidFill>
                            <a:srgbClr val="000000"/>
                          </a:solidFill>
                          <a:latin typeface="Times New Roman" pitchFamily="18" charset="0"/>
                          <a:ea typeface="Arial"/>
                          <a:cs typeface="Times New Roman" pitchFamily="18" charset="0"/>
                          <a:sym typeface="Arial"/>
                        </a:rPr>
                        <a:t>Limited to a single dataset</a:t>
                      </a:r>
                      <a:endParaRPr lang="en-US" sz="1800" dirty="0">
                        <a:latin typeface="Times New Roman" pitchFamily="18" charset="0"/>
                        <a:cs typeface="Times New Roman" pitchFamily="18" charset="0"/>
                      </a:endParaRPr>
                    </a:p>
                  </a:txBody>
                  <a:tcPr/>
                </a:tc>
                <a:tc>
                  <a:txBody>
                    <a:bodyPr/>
                    <a:lstStyle/>
                    <a:p>
                      <a:r>
                        <a:rPr lang="en-US" sz="1800" b="0" i="0" u="none" strike="noStrike" cap="none" dirty="0" smtClean="0">
                          <a:solidFill>
                            <a:srgbClr val="000000"/>
                          </a:solidFill>
                          <a:latin typeface="Times New Roman" pitchFamily="18" charset="0"/>
                          <a:ea typeface="Arial"/>
                          <a:cs typeface="Times New Roman" pitchFamily="18" charset="0"/>
                          <a:sym typeface="Arial"/>
                        </a:rPr>
                        <a:t>Decision trees had the highest accuracy in predicting credit default.</a:t>
                      </a:r>
                      <a:endParaRPr lang="en-US" sz="1800" dirty="0">
                        <a:latin typeface="Times New Roman" pitchFamily="18" charset="0"/>
                        <a:cs typeface="Times New Roman" pitchFamily="18" charset="0"/>
                      </a:endParaRPr>
                    </a:p>
                  </a:txBody>
                  <a:tcPr/>
                </a:tc>
              </a:tr>
            </a:tbl>
          </a:graphicData>
        </a:graphic>
      </p:graphicFrame>
      <p:pic>
        <p:nvPicPr>
          <p:cNvPr id="12" name="Google Shape;65;p2" descr="C:\Users\KAMESH\Downloads\IMG-20210706-WA0006.jpg"/>
          <p:cNvPicPr preferRelativeResize="0"/>
          <p:nvPr/>
        </p:nvPicPr>
        <p:blipFill rotWithShape="1">
          <a:blip r:embed="rId4">
            <a:alphaModFix/>
          </a:blip>
          <a:srcRect l="6058" t="5975" r="8029" b="6878"/>
          <a:stretch/>
        </p:blipFill>
        <p:spPr>
          <a:xfrm>
            <a:off x="9361714" y="6502401"/>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4"/>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4"/>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4"/>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4"/>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4"/>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 name="Title 3">
            <a:extLst>
              <a:ext uri="{FF2B5EF4-FFF2-40B4-BE49-F238E27FC236}">
                <a16:creationId xmlns:a16="http://schemas.microsoft.com/office/drawing/2014/main" xmlns="" id="{2156AF3F-00C8-6F92-208E-8083EB84E9D9}"/>
              </a:ext>
            </a:extLst>
          </p:cNvPr>
          <p:cNvSpPr>
            <a:spLocks noGrp="1"/>
          </p:cNvSpPr>
          <p:nvPr>
            <p:ph type="title"/>
          </p:nvPr>
        </p:nvSpPr>
        <p:spPr>
          <a:xfrm>
            <a:off x="901700" y="947738"/>
            <a:ext cx="8890000" cy="369332"/>
          </a:xfrm>
        </p:spPr>
        <p:txBody>
          <a:bodyPr/>
          <a:lstStyle/>
          <a:p>
            <a:r>
              <a:rPr lang="en-IN" dirty="0" smtClean="0"/>
              <a:t>EXISTING SYSTEM</a:t>
            </a:r>
            <a:endParaRPr lang="en-IN" dirty="0"/>
          </a:p>
        </p:txBody>
      </p:sp>
      <p:sp>
        <p:nvSpPr>
          <p:cNvPr id="5" name="Text Placeholder 4">
            <a:extLst>
              <a:ext uri="{FF2B5EF4-FFF2-40B4-BE49-F238E27FC236}">
                <a16:creationId xmlns:a16="http://schemas.microsoft.com/office/drawing/2014/main" xmlns="" id="{53CF853E-FFD5-BD65-73C9-0E4164C7FB46}"/>
              </a:ext>
            </a:extLst>
          </p:cNvPr>
          <p:cNvSpPr>
            <a:spLocks noGrp="1"/>
          </p:cNvSpPr>
          <p:nvPr>
            <p:ph type="body" idx="1"/>
          </p:nvPr>
        </p:nvSpPr>
        <p:spPr>
          <a:xfrm>
            <a:off x="988786" y="1843314"/>
            <a:ext cx="8890000" cy="7838043"/>
          </a:xfrm>
        </p:spPr>
        <p:txBody>
          <a:bodyPr/>
          <a:lstStyle/>
          <a:p>
            <a:pPr algn="just">
              <a:lnSpc>
                <a:spcPct val="150000"/>
              </a:lnSpc>
              <a:buFont typeface="Wingdings" panose="05000000000000000000" pitchFamily="2" charset="2"/>
              <a:buChar char="Ø"/>
            </a:pPr>
            <a:r>
              <a:rPr lang="en-US" sz="2000" b="0" dirty="0" smtClean="0"/>
              <a:t>In existing system the data mining algorithms are used for the loan approval, this is the old technique for the approval of loan. </a:t>
            </a:r>
          </a:p>
          <a:p>
            <a:pPr algn="just">
              <a:lnSpc>
                <a:spcPct val="150000"/>
              </a:lnSpc>
              <a:buFont typeface="Wingdings" panose="05000000000000000000" pitchFamily="2" charset="2"/>
              <a:buChar char="Ø"/>
            </a:pPr>
            <a:r>
              <a:rPr lang="en-US" sz="2000" b="0" dirty="0" smtClean="0"/>
              <a:t>Multiple data sets are combined and form a Generalized datasets, and different machine learning algorithms are applied to generate results. </a:t>
            </a:r>
          </a:p>
          <a:p>
            <a:pPr algn="just">
              <a:lnSpc>
                <a:spcPct val="150000"/>
              </a:lnSpc>
              <a:buFont typeface="Wingdings" panose="05000000000000000000" pitchFamily="2" charset="2"/>
              <a:buChar char="Ø"/>
            </a:pPr>
            <a:r>
              <a:rPr lang="en-US" sz="2000" b="0" dirty="0" smtClean="0"/>
              <a:t>Many banks use their own software’s for the loan approval, as the mining algorithms are complex to understand, there  is no surety that the chosen applicant is capable of paying the loan or not. </a:t>
            </a:r>
          </a:p>
          <a:p>
            <a:pPr algn="just">
              <a:lnSpc>
                <a:spcPct val="150000"/>
              </a:lnSpc>
              <a:buFont typeface="Wingdings" panose="05000000000000000000" pitchFamily="2" charset="2"/>
              <a:buChar char="Ø"/>
            </a:pPr>
            <a:r>
              <a:rPr lang="en-US" sz="2000" b="0" dirty="0" smtClean="0"/>
              <a:t>As these techniques are not up to the mark. Due to this, huge banks are suffering from financial crises.</a:t>
            </a:r>
          </a:p>
          <a:p>
            <a:pPr algn="just">
              <a:lnSpc>
                <a:spcPct val="150000"/>
              </a:lnSpc>
              <a:buFont typeface="Wingdings" panose="05000000000000000000" pitchFamily="2" charset="2"/>
              <a:buChar char="Ø"/>
            </a:pPr>
            <a:endParaRPr lang="en-IN" sz="2000" b="0" dirty="0">
              <a:latin typeface="Times New Roman" panose="02020603050405020304" pitchFamily="18" charset="0"/>
              <a:cs typeface="Times New Roman" panose="02020603050405020304" pitchFamily="18" charset="0"/>
            </a:endParaRPr>
          </a:p>
          <a:p>
            <a:pPr marL="152400" indent="0" algn="just">
              <a:lnSpc>
                <a:spcPct val="150000"/>
              </a:lnSpc>
              <a:buNone/>
            </a:pPr>
            <a:endParaRPr lang="en-US" sz="2000" dirty="0">
              <a:sym typeface="Times New Roman"/>
            </a:endParaRPr>
          </a:p>
          <a:p>
            <a:pPr marL="152400" indent="0" algn="just">
              <a:lnSpc>
                <a:spcPct val="150000"/>
              </a:lnSpc>
              <a:buNone/>
            </a:pPr>
            <a:endParaRPr lang="en-US" sz="2000" b="0" dirty="0">
              <a:sym typeface="Times New Roman"/>
            </a:endParaRPr>
          </a:p>
          <a:p>
            <a:pPr>
              <a:buFont typeface="Arial" panose="020B0604020202020204" pitchFamily="34" charset="0"/>
              <a:buChar char="•"/>
            </a:pPr>
            <a:endParaRPr lang="en-US" sz="1800" b="0" dirty="0">
              <a:latin typeface="Times New Roman"/>
              <a:ea typeface="Times New Roman"/>
              <a:cs typeface="Times New Roman"/>
              <a:sym typeface="Times New Roman"/>
            </a:endParaRPr>
          </a:p>
          <a:p>
            <a:pPr>
              <a:buFont typeface="Arial" panose="020B0604020202020204" pitchFamily="34" charset="0"/>
              <a:buChar char="•"/>
            </a:pPr>
            <a:endParaRPr lang="en-US" sz="1800" dirty="0"/>
          </a:p>
          <a:p>
            <a:pPr marL="152400" indent="0">
              <a:buNone/>
            </a:pPr>
            <a:endParaRPr lang="en-US" sz="1800" dirty="0"/>
          </a:p>
          <a:p>
            <a:pPr marL="152400" indent="0">
              <a:buNone/>
            </a:pPr>
            <a:endParaRPr lang="en-US" sz="1800" dirty="0">
              <a:latin typeface="Times New Roman"/>
              <a:ea typeface="Times New Roman"/>
              <a:cs typeface="Times New Roman"/>
              <a:sym typeface="Times New Roman"/>
            </a:endParaRPr>
          </a:p>
          <a:p>
            <a:endParaRPr lang="en-US" sz="1800" b="0" dirty="0">
              <a:solidFill>
                <a:srgbClr val="333333"/>
              </a:solidFill>
              <a:highlight>
                <a:srgbClr val="FFFFFF"/>
              </a:highlight>
              <a:latin typeface="Times New Roman"/>
              <a:ea typeface="Times New Roman"/>
              <a:cs typeface="Times New Roman"/>
              <a:sym typeface="Times New Roman"/>
            </a:endParaRPr>
          </a:p>
          <a:p>
            <a:endParaRPr lang="en-US" sz="1800" b="0" dirty="0">
              <a:solidFill>
                <a:srgbClr val="333333"/>
              </a:solidFill>
              <a:highlight>
                <a:srgbClr val="FFFFFF"/>
              </a:highlight>
              <a:latin typeface="Times New Roman"/>
              <a:ea typeface="Times New Roman"/>
              <a:cs typeface="Times New Roman"/>
              <a:sym typeface="Times New Roman"/>
            </a:endParaRPr>
          </a:p>
          <a:p>
            <a:endParaRPr lang="en-IN" sz="1800" dirty="0"/>
          </a:p>
        </p:txBody>
      </p:sp>
      <p:sp>
        <p:nvSpPr>
          <p:cNvPr id="90" name="Google Shape;90;p4"/>
          <p:cNvSpPr txBox="1">
            <a:spLocks noGrp="1"/>
          </p:cNvSpPr>
          <p:nvPr>
            <p:ph type="sldNum" idx="12"/>
          </p:nvPr>
        </p:nvSpPr>
        <p:spPr>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pic>
        <p:nvPicPr>
          <p:cNvPr id="11" name="Google Shape;65;p2" descr="C:\Users\KAMESH\Downloads\IMG-20210706-WA0006.jpg"/>
          <p:cNvPicPr preferRelativeResize="0"/>
          <p:nvPr/>
        </p:nvPicPr>
        <p:blipFill rotWithShape="1">
          <a:blip r:embed="rId4">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extLst>
      <p:ext uri="{BB962C8B-B14F-4D97-AF65-F5344CB8AC3E}">
        <p14:creationId xmlns:p14="http://schemas.microsoft.com/office/powerpoint/2010/main" xmlns="" val="2758218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4"/>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4"/>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4"/>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4"/>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4"/>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 name="Title 3">
            <a:extLst>
              <a:ext uri="{FF2B5EF4-FFF2-40B4-BE49-F238E27FC236}">
                <a16:creationId xmlns:a16="http://schemas.microsoft.com/office/drawing/2014/main" xmlns="" id="{2156AF3F-00C8-6F92-208E-8083EB84E9D9}"/>
              </a:ext>
            </a:extLst>
          </p:cNvPr>
          <p:cNvSpPr>
            <a:spLocks noGrp="1"/>
          </p:cNvSpPr>
          <p:nvPr>
            <p:ph type="title"/>
          </p:nvPr>
        </p:nvSpPr>
        <p:spPr>
          <a:xfrm>
            <a:off x="304800" y="1712015"/>
            <a:ext cx="3307443" cy="369332"/>
          </a:xfrm>
        </p:spPr>
        <p:txBody>
          <a:bodyPr/>
          <a:lstStyle/>
          <a:p>
            <a:r>
              <a:rPr lang="en-IN" dirty="0" smtClean="0"/>
              <a:t>Limitations</a:t>
            </a:r>
            <a:endParaRPr lang="en-IN" dirty="0"/>
          </a:p>
        </p:txBody>
      </p:sp>
      <p:sp>
        <p:nvSpPr>
          <p:cNvPr id="5" name="Text Placeholder 4">
            <a:extLst>
              <a:ext uri="{FF2B5EF4-FFF2-40B4-BE49-F238E27FC236}">
                <a16:creationId xmlns:a16="http://schemas.microsoft.com/office/drawing/2014/main" xmlns="" id="{53CF853E-FFD5-BD65-73C9-0E4164C7FB46}"/>
              </a:ext>
            </a:extLst>
          </p:cNvPr>
          <p:cNvSpPr>
            <a:spLocks noGrp="1"/>
          </p:cNvSpPr>
          <p:nvPr>
            <p:ph type="body" idx="1"/>
          </p:nvPr>
        </p:nvSpPr>
        <p:spPr>
          <a:xfrm>
            <a:off x="901700" y="2367870"/>
            <a:ext cx="8890000" cy="5221942"/>
          </a:xfrm>
        </p:spPr>
        <p:txBody>
          <a:bodyPr/>
          <a:lstStyle/>
          <a:p>
            <a:pPr lvl="0" algn="just" fontAlgn="base">
              <a:lnSpc>
                <a:spcPct val="150000"/>
              </a:lnSpc>
            </a:pPr>
            <a:r>
              <a:rPr lang="en-US" sz="2000" b="0" dirty="0" smtClean="0"/>
              <a:t>Complexity in analyzing the data.</a:t>
            </a:r>
          </a:p>
          <a:p>
            <a:pPr lvl="0" algn="just" fontAlgn="base">
              <a:lnSpc>
                <a:spcPct val="150000"/>
              </a:lnSpc>
            </a:pPr>
            <a:r>
              <a:rPr lang="en-US" sz="2000" b="0" dirty="0" smtClean="0"/>
              <a:t>Prediction is challenging task working in the model</a:t>
            </a:r>
          </a:p>
          <a:p>
            <a:pPr lvl="0" algn="just" fontAlgn="base">
              <a:lnSpc>
                <a:spcPct val="150000"/>
              </a:lnSpc>
            </a:pPr>
            <a:r>
              <a:rPr lang="en-US" sz="2000" b="0" dirty="0" smtClean="0"/>
              <a:t>Coding is complex maintaining multiple methods.</a:t>
            </a:r>
          </a:p>
          <a:p>
            <a:pPr lvl="0" algn="just" fontAlgn="base">
              <a:lnSpc>
                <a:spcPct val="150000"/>
              </a:lnSpc>
            </a:pPr>
            <a:r>
              <a:rPr lang="en-US" sz="2000" b="0" dirty="0" smtClean="0"/>
              <a:t>Libraries support was not that much familiar.</a:t>
            </a:r>
          </a:p>
          <a:p>
            <a:pPr marL="0" indent="0">
              <a:lnSpc>
                <a:spcPct val="150000"/>
              </a:lnSpc>
              <a:buNone/>
            </a:pPr>
            <a:endParaRPr lang="en-IN" sz="2000" b="0" dirty="0">
              <a:latin typeface="Times New Roman" panose="02020603050405020304" pitchFamily="18" charset="0"/>
              <a:cs typeface="Times New Roman" panose="02020603050405020304" pitchFamily="18" charset="0"/>
            </a:endParaRPr>
          </a:p>
          <a:p>
            <a:pPr marL="152400" indent="0">
              <a:buNone/>
            </a:pPr>
            <a:endParaRPr lang="en-US" sz="2000" dirty="0">
              <a:sym typeface="Times New Roman"/>
            </a:endParaRPr>
          </a:p>
          <a:p>
            <a:pPr marL="152400" indent="0">
              <a:buNone/>
            </a:pPr>
            <a:endParaRPr lang="en-US" sz="2000" b="0" dirty="0">
              <a:sym typeface="Times New Roman"/>
            </a:endParaRPr>
          </a:p>
          <a:p>
            <a:pPr>
              <a:buFont typeface="Arial" panose="020B0604020202020204" pitchFamily="34" charset="0"/>
              <a:buChar char="•"/>
            </a:pPr>
            <a:endParaRPr lang="en-US" sz="1800" b="0" dirty="0">
              <a:latin typeface="Times New Roman"/>
              <a:ea typeface="Times New Roman"/>
              <a:cs typeface="Times New Roman"/>
              <a:sym typeface="Times New Roman"/>
            </a:endParaRPr>
          </a:p>
          <a:p>
            <a:pPr>
              <a:buFont typeface="Arial" panose="020B0604020202020204" pitchFamily="34" charset="0"/>
              <a:buChar char="•"/>
            </a:pPr>
            <a:endParaRPr lang="en-US" sz="1800" dirty="0"/>
          </a:p>
          <a:p>
            <a:pPr marL="152400" indent="0">
              <a:buNone/>
            </a:pPr>
            <a:endParaRPr lang="en-US" sz="1800" dirty="0"/>
          </a:p>
          <a:p>
            <a:pPr marL="152400" indent="0">
              <a:buNone/>
            </a:pPr>
            <a:endParaRPr lang="en-US" sz="1800" dirty="0">
              <a:latin typeface="Times New Roman"/>
              <a:ea typeface="Times New Roman"/>
              <a:cs typeface="Times New Roman"/>
              <a:sym typeface="Times New Roman"/>
            </a:endParaRPr>
          </a:p>
          <a:p>
            <a:endParaRPr lang="en-US" sz="1800" b="0" dirty="0">
              <a:solidFill>
                <a:srgbClr val="333333"/>
              </a:solidFill>
              <a:highlight>
                <a:srgbClr val="FFFFFF"/>
              </a:highlight>
              <a:latin typeface="Times New Roman"/>
              <a:ea typeface="Times New Roman"/>
              <a:cs typeface="Times New Roman"/>
              <a:sym typeface="Times New Roman"/>
            </a:endParaRPr>
          </a:p>
          <a:p>
            <a:endParaRPr lang="en-US" sz="1800" b="0" dirty="0">
              <a:solidFill>
                <a:srgbClr val="333333"/>
              </a:solidFill>
              <a:highlight>
                <a:srgbClr val="FFFFFF"/>
              </a:highlight>
              <a:latin typeface="Times New Roman"/>
              <a:ea typeface="Times New Roman"/>
              <a:cs typeface="Times New Roman"/>
              <a:sym typeface="Times New Roman"/>
            </a:endParaRPr>
          </a:p>
          <a:p>
            <a:endParaRPr lang="en-IN" sz="1800" dirty="0"/>
          </a:p>
        </p:txBody>
      </p:sp>
      <p:sp>
        <p:nvSpPr>
          <p:cNvPr id="90" name="Google Shape;90;p4"/>
          <p:cNvSpPr txBox="1">
            <a:spLocks noGrp="1"/>
          </p:cNvSpPr>
          <p:nvPr>
            <p:ph type="sldNum" idx="12"/>
          </p:nvPr>
        </p:nvSpPr>
        <p:spPr>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pic>
        <p:nvPicPr>
          <p:cNvPr id="11" name="Google Shape;65;p2" descr="C:\Users\KAMESH\Downloads\IMG-20210706-WA0006.jpg"/>
          <p:cNvPicPr preferRelativeResize="0"/>
          <p:nvPr/>
        </p:nvPicPr>
        <p:blipFill rotWithShape="1">
          <a:blip r:embed="rId4">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extLst>
      <p:ext uri="{BB962C8B-B14F-4D97-AF65-F5344CB8AC3E}">
        <p14:creationId xmlns:p14="http://schemas.microsoft.com/office/powerpoint/2010/main" xmlns="" val="408547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6"/>
          <p:cNvSpPr txBox="1"/>
          <p:nvPr/>
        </p:nvSpPr>
        <p:spPr>
          <a:xfrm>
            <a:off x="2367643" y="1070882"/>
            <a:ext cx="57912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1" dirty="0" smtClean="0">
                <a:solidFill>
                  <a:schemeClr val="tx1"/>
                </a:solidFill>
                <a:latin typeface="Times New Roman"/>
                <a:ea typeface="Times New Roman"/>
                <a:cs typeface="Times New Roman"/>
                <a:sym typeface="Times New Roman"/>
              </a:rPr>
              <a:t>PROPOSED SYSTEM</a:t>
            </a:r>
            <a:endParaRPr sz="2400" dirty="0">
              <a:solidFill>
                <a:schemeClr val="tx1"/>
              </a:solidFill>
              <a:latin typeface="Times New Roman"/>
              <a:ea typeface="Times New Roman"/>
              <a:cs typeface="Times New Roman"/>
              <a:sym typeface="Times New Roman"/>
            </a:endParaRPr>
          </a:p>
        </p:txBody>
      </p:sp>
      <p:sp>
        <p:nvSpPr>
          <p:cNvPr id="134" name="Google Shape;134;p6"/>
          <p:cNvSpPr/>
          <p:nvPr/>
        </p:nvSpPr>
        <p:spPr>
          <a:xfrm>
            <a:off x="6330950" y="3197225"/>
            <a:ext cx="244475" cy="169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6"/>
          <p:cNvSpPr/>
          <p:nvPr/>
        </p:nvSpPr>
        <p:spPr>
          <a:xfrm>
            <a:off x="304800" y="323850"/>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6"/>
          <p:cNvSpPr/>
          <p:nvPr/>
        </p:nvSpPr>
        <p:spPr>
          <a:xfrm>
            <a:off x="32385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6"/>
          <p:cNvSpPr/>
          <p:nvPr/>
        </p:nvSpPr>
        <p:spPr>
          <a:xfrm>
            <a:off x="10375900" y="341313"/>
            <a:ext cx="0" cy="6881812"/>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6"/>
          <p:cNvSpPr/>
          <p:nvPr/>
        </p:nvSpPr>
        <p:spPr>
          <a:xfrm>
            <a:off x="304800" y="7242175"/>
            <a:ext cx="10088563"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6"/>
          <p:cNvSpPr txBox="1">
            <a:spLocks noGrp="1"/>
          </p:cNvSpPr>
          <p:nvPr>
            <p:ph type="sldNum" idx="12"/>
          </p:nvPr>
        </p:nvSpPr>
        <p:spPr>
          <a:xfrm>
            <a:off x="7699375" y="7034213"/>
            <a:ext cx="2459038" cy="37782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
        <p:nvSpPr>
          <p:cNvPr id="141" name="Google Shape;141;p6"/>
          <p:cNvSpPr txBox="1"/>
          <p:nvPr/>
        </p:nvSpPr>
        <p:spPr>
          <a:xfrm>
            <a:off x="877917" y="2148240"/>
            <a:ext cx="8913300" cy="2954625"/>
          </a:xfrm>
          <a:prstGeom prst="rect">
            <a:avLst/>
          </a:prstGeom>
          <a:noFill/>
          <a:ln>
            <a:noFill/>
          </a:ln>
        </p:spPr>
        <p:txBody>
          <a:bodyPr spcFirstLastPara="1" wrap="square" lIns="91425" tIns="91425" rIns="91425" bIns="91425" anchor="t" anchorCtr="0">
            <a:spAutoFit/>
          </a:bodyPr>
          <a:lstStyle/>
          <a:p>
            <a:pPr algn="just">
              <a:lnSpc>
                <a:spcPct val="150000"/>
              </a:lnSpc>
            </a:pPr>
            <a:r>
              <a:rPr lang="en-US" sz="2000" dirty="0" smtClean="0">
                <a:latin typeface="Times New Roman" pitchFamily="18" charset="0"/>
                <a:cs typeface="Times New Roman" pitchFamily="18" charset="0"/>
              </a:rPr>
              <a:t>	Python is a good area for data analytical which helps us in analyzing the data with better models in data science. The libraries in python makes the predication for loan data and results with multiple terms considering all properties of the customer in terms of plain predicting.</a:t>
            </a:r>
          </a:p>
          <a:p>
            <a:pPr algn="just">
              <a:lnSpc>
                <a:spcPct val="150000"/>
              </a:lnSpc>
            </a:pPr>
            <a:r>
              <a:rPr lang="en-IN" sz="2000" dirty="0" smtClean="0">
                <a:latin typeface="Times New Roman" pitchFamily="18" charset="0"/>
                <a:cs typeface="Times New Roman" pitchFamily="18" charset="0"/>
              </a:rPr>
              <a:t>	In this project we have used different algorithms like PassiveAgressive Classifier, MultinomialNB, SupportVector Classifier, Adaboost Classifier</a:t>
            </a:r>
            <a:endParaRPr lang="en-US" sz="2000" dirty="0">
              <a:latin typeface="Times New Roman" pitchFamily="18" charset="0"/>
              <a:cs typeface="Times New Roman" pitchFamily="18" charset="0"/>
            </a:endParaRPr>
          </a:p>
        </p:txBody>
      </p:sp>
      <p:pic>
        <p:nvPicPr>
          <p:cNvPr id="11" name="Google Shape;65;p2" descr="C:\Users\KAMESH\Downloads\IMG-20210706-WA0006.jpg"/>
          <p:cNvPicPr preferRelativeResize="0"/>
          <p:nvPr/>
        </p:nvPicPr>
        <p:blipFill rotWithShape="1">
          <a:blip r:embed="rId4">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fa8a7583cb_0_14"/>
          <p:cNvSpPr txBox="1">
            <a:spLocks noGrp="1"/>
          </p:cNvSpPr>
          <p:nvPr>
            <p:ph type="sldNum" idx="12"/>
          </p:nvPr>
        </p:nvSpPr>
        <p:spPr>
          <a:xfrm>
            <a:off x="7699375" y="7034213"/>
            <a:ext cx="2459100" cy="2772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9</a:t>
            </a:fld>
            <a:endParaRPr/>
          </a:p>
        </p:txBody>
      </p:sp>
      <p:sp>
        <p:nvSpPr>
          <p:cNvPr id="147" name="Google Shape;147;g1fa8a7583cb_0_14"/>
          <p:cNvSpPr txBox="1"/>
          <p:nvPr/>
        </p:nvSpPr>
        <p:spPr>
          <a:xfrm>
            <a:off x="1178950" y="1722025"/>
            <a:ext cx="8335500" cy="3000791"/>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US" sz="2400" b="1" dirty="0">
                <a:solidFill>
                  <a:srgbClr val="3F3F3F"/>
                </a:solidFill>
                <a:latin typeface="Times New Roman" pitchFamily="18" charset="0"/>
                <a:ea typeface="Times New Roman"/>
                <a:cs typeface="Times New Roman" pitchFamily="18" charset="0"/>
                <a:sym typeface="Times New Roman"/>
              </a:rPr>
              <a:t>Advantages</a:t>
            </a:r>
            <a:endParaRPr sz="2400" b="1" dirty="0">
              <a:solidFill>
                <a:srgbClr val="3F3F3F"/>
              </a:solidFill>
              <a:latin typeface="Times New Roman" pitchFamily="18" charset="0"/>
              <a:ea typeface="Times New Roman"/>
              <a:cs typeface="Times New Roman" pitchFamily="18" charset="0"/>
              <a:sym typeface="Times New Roman"/>
            </a:endParaRPr>
          </a:p>
          <a:p>
            <a:pPr lvl="0" algn="just" fontAlgn="base">
              <a:lnSpc>
                <a:spcPct val="150000"/>
              </a:lnSpc>
              <a:buFont typeface="Arial" pitchFamily="34" charset="0"/>
              <a:buChar char="•"/>
            </a:pPr>
            <a:r>
              <a:rPr lang="en-US" sz="2000" dirty="0" smtClean="0">
                <a:latin typeface="Times New Roman" pitchFamily="18" charset="0"/>
                <a:cs typeface="Times New Roman" pitchFamily="18" charset="0"/>
              </a:rPr>
              <a:t>Libraries helps to analyze the data.</a:t>
            </a:r>
          </a:p>
          <a:p>
            <a:pPr lvl="0" algn="just" fontAlgn="base">
              <a:lnSpc>
                <a:spcPct val="150000"/>
              </a:lnSpc>
              <a:buFont typeface="Arial" pitchFamily="34" charset="0"/>
              <a:buChar char="•"/>
            </a:pPr>
            <a:r>
              <a:rPr lang="en-US" sz="2000" dirty="0" smtClean="0">
                <a:latin typeface="Times New Roman" pitchFamily="18" charset="0"/>
                <a:cs typeface="Times New Roman" pitchFamily="18" charset="0"/>
              </a:rPr>
              <a:t>Statistical and prediction is very easy comparing to existing technologies.</a:t>
            </a:r>
          </a:p>
          <a:p>
            <a:pPr lvl="0" algn="just" fontAlgn="base">
              <a:lnSpc>
                <a:spcPct val="150000"/>
              </a:lnSpc>
              <a:buFont typeface="Arial" pitchFamily="34" charset="0"/>
              <a:buChar char="•"/>
            </a:pPr>
            <a:r>
              <a:rPr lang="en-US" sz="2000" dirty="0" smtClean="0">
                <a:latin typeface="Times New Roman" pitchFamily="18" charset="0"/>
                <a:cs typeface="Times New Roman" pitchFamily="18" charset="0"/>
              </a:rPr>
              <a:t>Easy to understand while predicting the person for loan.</a:t>
            </a:r>
            <a:endParaRPr lang="en-IN" sz="2000" dirty="0" smtClean="0">
              <a:solidFill>
                <a:schemeClr val="tx1"/>
              </a:solidFill>
              <a:latin typeface="Times New Roman" pitchFamily="18" charset="0"/>
              <a:cs typeface="Times New Roman" pitchFamily="18" charset="0"/>
            </a:endParaRPr>
          </a:p>
          <a:p>
            <a:pPr lvl="0" algn="just" fontAlgn="base">
              <a:lnSpc>
                <a:spcPct val="150000"/>
              </a:lnSpc>
              <a:buFont typeface="Arial" pitchFamily="34" charset="0"/>
              <a:buChar char="•"/>
            </a:pPr>
            <a:r>
              <a:rPr lang="en-IN" sz="2000" dirty="0" smtClean="0">
                <a:solidFill>
                  <a:schemeClr val="tx1"/>
                </a:solidFill>
                <a:latin typeface="Times New Roman" pitchFamily="18" charset="0"/>
                <a:cs typeface="Times New Roman" pitchFamily="18" charset="0"/>
              </a:rPr>
              <a:t>Eligible </a:t>
            </a:r>
            <a:r>
              <a:rPr lang="en-IN" sz="2000" dirty="0">
                <a:solidFill>
                  <a:schemeClr val="tx1"/>
                </a:solidFill>
                <a:latin typeface="Times New Roman" pitchFamily="18" charset="0"/>
                <a:cs typeface="Times New Roman" pitchFamily="18" charset="0"/>
              </a:rPr>
              <a:t>applicant will be sanctioned loan without any delay</a:t>
            </a:r>
            <a:r>
              <a:rPr lang="en-IN" sz="1800" dirty="0">
                <a:solidFill>
                  <a:schemeClr val="tx1"/>
                </a:solidFill>
                <a:latin typeface="Times New Roman" panose="02020603050405020304" pitchFamily="18" charset="0"/>
                <a:cs typeface="Times New Roman" panose="02020603050405020304" pitchFamily="18" charset="0"/>
              </a:rPr>
              <a:t>.</a:t>
            </a:r>
          </a:p>
          <a:p>
            <a:pPr marL="0" lvl="0" indent="0" algn="l" rtl="0">
              <a:lnSpc>
                <a:spcPct val="150000"/>
              </a:lnSpc>
              <a:spcBef>
                <a:spcPts val="0"/>
              </a:spcBef>
              <a:spcAft>
                <a:spcPts val="0"/>
              </a:spcAft>
              <a:buNone/>
            </a:pPr>
            <a:endParaRPr sz="1800" b="1" dirty="0">
              <a:solidFill>
                <a:srgbClr val="3F3F3F"/>
              </a:solidFill>
              <a:latin typeface="Times New Roman"/>
              <a:ea typeface="Times New Roman"/>
              <a:cs typeface="Times New Roman"/>
              <a:sym typeface="Times New Roman"/>
            </a:endParaRPr>
          </a:p>
        </p:txBody>
      </p:sp>
      <p:sp>
        <p:nvSpPr>
          <p:cNvPr id="149" name="Google Shape;149;g1fa8a7583cb_0_14"/>
          <p:cNvSpPr/>
          <p:nvPr/>
        </p:nvSpPr>
        <p:spPr>
          <a:xfrm>
            <a:off x="323850" y="341313"/>
            <a:ext cx="0" cy="6882130"/>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g1fa8a7583cb_0_14"/>
          <p:cNvSpPr/>
          <p:nvPr/>
        </p:nvSpPr>
        <p:spPr>
          <a:xfrm>
            <a:off x="304800" y="323850"/>
            <a:ext cx="10088880"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g1fa8a7583cb_0_14"/>
          <p:cNvSpPr/>
          <p:nvPr/>
        </p:nvSpPr>
        <p:spPr>
          <a:xfrm>
            <a:off x="304800" y="7242175"/>
            <a:ext cx="10088880" cy="0"/>
          </a:xfrm>
          <a:custGeom>
            <a:avLst/>
            <a:gdLst/>
            <a:ahLst/>
            <a:cxnLst/>
            <a:rect l="l" t="t" r="r" b="b"/>
            <a:pathLst>
              <a:path w="10088880" h="120000" extrusionOk="0">
                <a:moveTo>
                  <a:pt x="0" y="0"/>
                </a:moveTo>
                <a:lnTo>
                  <a:pt x="10088337" y="0"/>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g1fa8a7583cb_0_14"/>
          <p:cNvSpPr/>
          <p:nvPr/>
        </p:nvSpPr>
        <p:spPr>
          <a:xfrm>
            <a:off x="10375900" y="341313"/>
            <a:ext cx="0" cy="6882130"/>
          </a:xfrm>
          <a:custGeom>
            <a:avLst/>
            <a:gdLst/>
            <a:ahLst/>
            <a:cxnLst/>
            <a:rect l="l" t="t" r="r" b="b"/>
            <a:pathLst>
              <a:path w="120000" h="6882130" extrusionOk="0">
                <a:moveTo>
                  <a:pt x="0" y="0"/>
                </a:moveTo>
                <a:lnTo>
                  <a:pt x="0" y="6881743"/>
                </a:lnTo>
              </a:path>
            </a:pathLst>
          </a:custGeom>
          <a:noFill/>
          <a:ln w="37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 name="Google Shape;65;p2" descr="C:\Users\KAMESH\Downloads\IMG-20210706-WA0006.jpg"/>
          <p:cNvPicPr preferRelativeResize="0"/>
          <p:nvPr/>
        </p:nvPicPr>
        <p:blipFill rotWithShape="1">
          <a:blip r:embed="rId3">
            <a:alphaModFix/>
          </a:blip>
          <a:srcRect l="6058" t="5975" r="8029" b="6878"/>
          <a:stretch/>
        </p:blipFill>
        <p:spPr>
          <a:xfrm>
            <a:off x="9318171" y="6284686"/>
            <a:ext cx="894442" cy="740682"/>
          </a:xfrm>
          <a:prstGeom prst="rect">
            <a:avLst/>
          </a:prstGeom>
          <a:noFill/>
          <a:ln w="952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TotalTime>
  <Words>1158</Words>
  <Application>Microsoft Office PowerPoint</Application>
  <PresentationFormat>Custom</PresentationFormat>
  <Paragraphs>169</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EXISTING SYSTEM</vt:lpstr>
      <vt:lpstr>Limitations</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Online2PDF.com</dc:creator>
  <cp:lastModifiedBy>Phanindra.k</cp:lastModifiedBy>
  <cp:revision>61</cp:revision>
  <dcterms:created xsi:type="dcterms:W3CDTF">2021-04-25T06:57:01Z</dcterms:created>
  <dcterms:modified xsi:type="dcterms:W3CDTF">2023-03-27T15:03:59Z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2021-04-25T00:00:00Z</vt:filetime>
  </property>
  <property fmtid="{D5CDD505-2E9C-101B-9397-08002B2CF9AE}" pid="3" name="LastSaved">
    <vt:filetime>2021-04-25T00:00:00Z</vt:filetime>
  </property>
</Properties>
</file>