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8" r:id="rId7"/>
    <p:sldId id="262" r:id="rId8"/>
    <p:sldId id="263" r:id="rId9"/>
    <p:sldId id="270" r:id="rId10"/>
    <p:sldId id="269"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1CDE30-6614-4C9F-AEAF-B415F8706018}" v="2" dt="2023-12-06T18:07:24.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2" d="100"/>
          <a:sy n="92" d="100"/>
        </p:scale>
        <p:origin x="8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ndra Kumar" userId="754905a1d3894746" providerId="LiveId" clId="{BA1CDE30-6614-4C9F-AEAF-B415F8706018}"/>
    <pc:docChg chg="custSel addSld modSld">
      <pc:chgData name="Rajendra Kumar" userId="754905a1d3894746" providerId="LiveId" clId="{BA1CDE30-6614-4C9F-AEAF-B415F8706018}" dt="2023-12-06T18:10:36.806" v="183" actId="1076"/>
      <pc:docMkLst>
        <pc:docMk/>
      </pc:docMkLst>
      <pc:sldChg chg="addSp delSp modSp new mod">
        <pc:chgData name="Rajendra Kumar" userId="754905a1d3894746" providerId="LiveId" clId="{BA1CDE30-6614-4C9F-AEAF-B415F8706018}" dt="2023-12-06T18:10:36.806" v="183" actId="1076"/>
        <pc:sldMkLst>
          <pc:docMk/>
          <pc:sldMk cId="2826820104" sldId="270"/>
        </pc:sldMkLst>
        <pc:spChg chg="mod">
          <ac:chgData name="Rajendra Kumar" userId="754905a1d3894746" providerId="LiveId" clId="{BA1CDE30-6614-4C9F-AEAF-B415F8706018}" dt="2023-12-06T18:10:36.806" v="183" actId="1076"/>
          <ac:spMkLst>
            <pc:docMk/>
            <pc:sldMk cId="2826820104" sldId="270"/>
            <ac:spMk id="2" creationId="{F24EDE6F-5433-F9D7-21EE-E9048013309B}"/>
          </ac:spMkLst>
        </pc:spChg>
        <pc:spChg chg="del mod">
          <ac:chgData name="Rajendra Kumar" userId="754905a1d3894746" providerId="LiveId" clId="{BA1CDE30-6614-4C9F-AEAF-B415F8706018}" dt="2023-12-06T18:10:30.768" v="182" actId="478"/>
          <ac:spMkLst>
            <pc:docMk/>
            <pc:sldMk cId="2826820104" sldId="270"/>
            <ac:spMk id="3" creationId="{7E07C362-53B3-71DB-C3EC-31B0F0A5DF9E}"/>
          </ac:spMkLst>
        </pc:spChg>
        <pc:graphicFrameChg chg="add mod modGraphic">
          <ac:chgData name="Rajendra Kumar" userId="754905a1d3894746" providerId="LiveId" clId="{BA1CDE30-6614-4C9F-AEAF-B415F8706018}" dt="2023-12-06T18:10:28.170" v="181" actId="1076"/>
          <ac:graphicFrameMkLst>
            <pc:docMk/>
            <pc:sldMk cId="2826820104" sldId="270"/>
            <ac:graphicFrameMk id="4" creationId="{8C009C93-8B8F-E25D-8D80-BE16D4333F8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5251" y="1122363"/>
            <a:ext cx="10961617" cy="1354380"/>
          </a:xfrm>
        </p:spPr>
        <p:txBody>
          <a:bodyPr>
            <a:noAutofit/>
          </a:bodyPr>
          <a:lstStyle/>
          <a:p>
            <a:r>
              <a:rPr lang="en-US" sz="5400" dirty="0"/>
              <a:t>   House Price Range Prediction</a:t>
            </a:r>
          </a:p>
        </p:txBody>
      </p:sp>
      <p:sp>
        <p:nvSpPr>
          <p:cNvPr id="3" name="Subtitle 2"/>
          <p:cNvSpPr>
            <a:spLocks noGrp="1"/>
          </p:cNvSpPr>
          <p:nvPr>
            <p:ph type="subTitle" idx="1"/>
          </p:nvPr>
        </p:nvSpPr>
        <p:spPr>
          <a:xfrm>
            <a:off x="70816" y="2467320"/>
            <a:ext cx="12452487" cy="3983175"/>
          </a:xfrm>
        </p:spPr>
        <p:txBody>
          <a:bodyPr vert="horz" lIns="91440" tIns="45720" rIns="91440" bIns="45720" rtlCol="0" anchor="t">
            <a:normAutofit/>
          </a:bodyPr>
          <a:lstStyle/>
          <a:p>
            <a:r>
              <a:rPr lang="en-US" sz="3200" b="1" dirty="0">
                <a:solidFill>
                  <a:schemeClr val="tx1"/>
                </a:solidFill>
                <a:ea typeface="+mn-lt"/>
                <a:cs typeface="+mn-lt"/>
              </a:rPr>
              <a:t>  Empowering Future Homebuyers with Data-driven Insights</a:t>
            </a:r>
            <a:endParaRPr lang="en-US" sz="3200" b="1" dirty="0">
              <a:solidFill>
                <a:schemeClr val="tx1"/>
              </a:solidFill>
            </a:endParaRPr>
          </a:p>
          <a:p>
            <a:endParaRPr lang="en-US" dirty="0"/>
          </a:p>
          <a:p>
            <a:endParaRPr lang="en-US" sz="2800" dirty="0"/>
          </a:p>
          <a:p>
            <a:r>
              <a:rPr lang="en-US" sz="2400" dirty="0"/>
              <a:t>                 </a:t>
            </a:r>
            <a:r>
              <a:rPr lang="en-US" sz="2400" dirty="0">
                <a:solidFill>
                  <a:schemeClr val="tx1"/>
                </a:solidFill>
              </a:rPr>
              <a:t>Durgesh Tiwari                                                    Rajendra </a:t>
            </a:r>
            <a:r>
              <a:rPr lang="en-US" sz="2400" dirty="0" err="1">
                <a:solidFill>
                  <a:schemeClr val="tx1"/>
                </a:solidFill>
              </a:rPr>
              <a:t>kumar</a:t>
            </a:r>
            <a:r>
              <a:rPr lang="en-US" sz="2400" dirty="0">
                <a:solidFill>
                  <a:schemeClr val="tx1"/>
                </a:solidFill>
              </a:rPr>
              <a:t> </a:t>
            </a:r>
          </a:p>
          <a:p>
            <a:endParaRPr lang="en-US" sz="2400" dirty="0"/>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4299-B962-C1BF-DFEB-A3345CA7AA16}"/>
              </a:ext>
            </a:extLst>
          </p:cNvPr>
          <p:cNvSpPr>
            <a:spLocks noGrp="1"/>
          </p:cNvSpPr>
          <p:nvPr>
            <p:ph type="title"/>
          </p:nvPr>
        </p:nvSpPr>
        <p:spPr>
          <a:xfrm>
            <a:off x="1141412" y="0"/>
            <a:ext cx="9905998" cy="694643"/>
          </a:xfrm>
        </p:spPr>
        <p:txBody>
          <a:bodyPr/>
          <a:lstStyle/>
          <a:p>
            <a:pPr algn="ctr"/>
            <a:r>
              <a:rPr lang="en-US" dirty="0"/>
              <a:t>Impediments:</a:t>
            </a:r>
          </a:p>
        </p:txBody>
      </p:sp>
      <p:sp>
        <p:nvSpPr>
          <p:cNvPr id="3" name="Content Placeholder 2">
            <a:extLst>
              <a:ext uri="{FF2B5EF4-FFF2-40B4-BE49-F238E27FC236}">
                <a16:creationId xmlns:a16="http://schemas.microsoft.com/office/drawing/2014/main" id="{D8882699-CFE3-5610-1431-915D2097AF9E}"/>
              </a:ext>
            </a:extLst>
          </p:cNvPr>
          <p:cNvSpPr>
            <a:spLocks noGrp="1"/>
          </p:cNvSpPr>
          <p:nvPr>
            <p:ph idx="1"/>
          </p:nvPr>
        </p:nvSpPr>
        <p:spPr>
          <a:xfrm>
            <a:off x="914400" y="1258159"/>
            <a:ext cx="10360908" cy="4533042"/>
          </a:xfrm>
        </p:spPr>
        <p:txBody>
          <a:bodyPr>
            <a:normAutofit fontScale="85000" lnSpcReduction="10000"/>
          </a:bodyPr>
          <a:lstStyle/>
          <a:p>
            <a:pPr algn="just"/>
            <a:r>
              <a:rPr lang="en-US" dirty="0"/>
              <a:t>Primary challenge encountered was the requirement for substantial computational resources.</a:t>
            </a:r>
          </a:p>
          <a:p>
            <a:pPr algn="just"/>
            <a:r>
              <a:rPr lang="en-US" dirty="0"/>
              <a:t>Dataset comprised 5GB, encompassing 300 million records across 16 columns or features.</a:t>
            </a:r>
          </a:p>
          <a:p>
            <a:pPr algn="just"/>
            <a:r>
              <a:rPr lang="en-US" dirty="0"/>
              <a:t>The data included numerous categorical features, as well as features derived from existing ones.</a:t>
            </a:r>
          </a:p>
          <a:p>
            <a:pPr algn="just"/>
            <a:r>
              <a:rPr lang="en-US" dirty="0"/>
              <a:t>Identifying and handling extreme outliers and missing values proved to be a costly process.</a:t>
            </a:r>
          </a:p>
          <a:p>
            <a:pPr algn="just"/>
            <a:r>
              <a:rPr lang="en-US" dirty="0"/>
              <a:t>Variations in data were noted, which could be attributed to economic recession and the impact of COVID-19.</a:t>
            </a:r>
          </a:p>
          <a:p>
            <a:pPr algn="just"/>
            <a:r>
              <a:rPr lang="en-US" dirty="0"/>
              <a:t>A key consideration was determining appropriate encoding techniques for the various features.</a:t>
            </a:r>
          </a:p>
          <a:p>
            <a:pPr algn="just"/>
            <a:r>
              <a:rPr lang="en-US" dirty="0"/>
              <a:t>The sheer volume of the data presented difficulties in conducting an effective Exploratory Data Analysis (EDA).</a:t>
            </a:r>
          </a:p>
        </p:txBody>
      </p:sp>
    </p:spTree>
    <p:extLst>
      <p:ext uri="{BB962C8B-B14F-4D97-AF65-F5344CB8AC3E}">
        <p14:creationId xmlns:p14="http://schemas.microsoft.com/office/powerpoint/2010/main" val="176574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607D-ADD8-6A1B-F223-187D75924B68}"/>
              </a:ext>
            </a:extLst>
          </p:cNvPr>
          <p:cNvSpPr>
            <a:spLocks noGrp="1"/>
          </p:cNvSpPr>
          <p:nvPr>
            <p:ph type="title"/>
          </p:nvPr>
        </p:nvSpPr>
        <p:spPr/>
        <p:txBody>
          <a:bodyPr/>
          <a:lstStyle/>
          <a:p>
            <a:r>
              <a:rPr lang="en-US" b="1"/>
              <a:t>Future Implementations</a:t>
            </a:r>
            <a:endParaRPr lang="en-US"/>
          </a:p>
          <a:p>
            <a:endParaRPr lang="en-US" dirty="0"/>
          </a:p>
        </p:txBody>
      </p:sp>
      <p:sp>
        <p:nvSpPr>
          <p:cNvPr id="3" name="Content Placeholder 2">
            <a:extLst>
              <a:ext uri="{FF2B5EF4-FFF2-40B4-BE49-F238E27FC236}">
                <a16:creationId xmlns:a16="http://schemas.microsoft.com/office/drawing/2014/main" id="{553A4F4E-6503-2095-2E77-6E21B316832B}"/>
              </a:ext>
            </a:extLst>
          </p:cNvPr>
          <p:cNvSpPr>
            <a:spLocks noGrp="1"/>
          </p:cNvSpPr>
          <p:nvPr>
            <p:ph idx="1"/>
          </p:nvPr>
        </p:nvSpPr>
        <p:spPr/>
        <p:txBody>
          <a:bodyPr vert="horz" lIns="91440" tIns="45720" rIns="91440" bIns="45720" rtlCol="0" anchor="t">
            <a:normAutofit/>
          </a:bodyPr>
          <a:lstStyle/>
          <a:p>
            <a:r>
              <a:rPr lang="en-US" dirty="0">
                <a:solidFill>
                  <a:srgbClr val="FFFFFF"/>
                </a:solidFill>
                <a:ea typeface="+mn-lt"/>
                <a:cs typeface="+mn-lt"/>
              </a:rPr>
              <a:t>Future efforts will focus on refining the model to achieve even closer predictions of house price ranges, aiming for increased accuracy and precision in forecasting.</a:t>
            </a:r>
          </a:p>
          <a:p>
            <a:pPr marL="0" indent="0">
              <a:buNone/>
            </a:pPr>
            <a:endParaRPr lang="en-US" dirty="0">
              <a:solidFill>
                <a:srgbClr val="FFFFFF"/>
              </a:solidFill>
              <a:ea typeface="+mn-lt"/>
              <a:cs typeface="+mn-lt"/>
            </a:endParaRPr>
          </a:p>
          <a:p>
            <a:r>
              <a:rPr lang="en-US" dirty="0">
                <a:solidFill>
                  <a:srgbClr val="FFFFFF"/>
                </a:solidFill>
                <a:ea typeface="+mn-lt"/>
                <a:cs typeface="+mn-lt"/>
              </a:rPr>
              <a:t>We see our model helping individuals in property investment by providing valuable insights for smarter decision-making in this area.</a:t>
            </a:r>
            <a:endParaRPr lang="en-US" dirty="0">
              <a:solidFill>
                <a:srgbClr val="FFFFFF"/>
              </a:solidFill>
            </a:endParaRPr>
          </a:p>
        </p:txBody>
      </p:sp>
    </p:spTree>
    <p:extLst>
      <p:ext uri="{BB962C8B-B14F-4D97-AF65-F5344CB8AC3E}">
        <p14:creationId xmlns:p14="http://schemas.microsoft.com/office/powerpoint/2010/main" val="40823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6AC9-C54A-B356-B376-188F71375934}"/>
              </a:ext>
            </a:extLst>
          </p:cNvPr>
          <p:cNvSpPr>
            <a:spLocks noGrp="1"/>
          </p:cNvSpPr>
          <p:nvPr>
            <p:ph type="title"/>
          </p:nvPr>
        </p:nvSpPr>
        <p:spPr/>
        <p:txBody>
          <a:bodyPr/>
          <a:lstStyle/>
          <a:p>
            <a:r>
              <a:rPr lang="en-US" b="1" dirty="0"/>
              <a:t>Conclusion</a:t>
            </a:r>
            <a:endParaRPr lang="en-US" dirty="0"/>
          </a:p>
          <a:p>
            <a:endParaRPr lang="en-US" dirty="0"/>
          </a:p>
        </p:txBody>
      </p:sp>
      <p:sp>
        <p:nvSpPr>
          <p:cNvPr id="3" name="Content Placeholder 2">
            <a:extLst>
              <a:ext uri="{FF2B5EF4-FFF2-40B4-BE49-F238E27FC236}">
                <a16:creationId xmlns:a16="http://schemas.microsoft.com/office/drawing/2014/main" id="{FECBF783-E694-104C-D366-0351A0B1A55C}"/>
              </a:ext>
            </a:extLst>
          </p:cNvPr>
          <p:cNvSpPr>
            <a:spLocks noGrp="1"/>
          </p:cNvSpPr>
          <p:nvPr>
            <p:ph idx="1"/>
          </p:nvPr>
        </p:nvSpPr>
        <p:spPr/>
        <p:txBody>
          <a:bodyPr vert="horz" lIns="91440" tIns="45720" rIns="91440" bIns="45720" rtlCol="0" anchor="t">
            <a:normAutofit/>
          </a:bodyPr>
          <a:lstStyle/>
          <a:p>
            <a:r>
              <a:rPr lang="en-US" dirty="0">
                <a:solidFill>
                  <a:srgbClr val="FFFFFF"/>
                </a:solidFill>
                <a:ea typeface="+mn-lt"/>
                <a:cs typeface="+mn-lt"/>
              </a:rPr>
              <a:t>Our focus is on refining the model to predict house price ranges more accurately, aiming for improved precision in our forecasts.</a:t>
            </a:r>
          </a:p>
          <a:p>
            <a:pPr marL="0" indent="0">
              <a:buNone/>
            </a:pPr>
            <a:endParaRPr lang="en-US" dirty="0">
              <a:solidFill>
                <a:srgbClr val="FFFFFF"/>
              </a:solidFill>
              <a:ea typeface="+mn-lt"/>
              <a:cs typeface="+mn-lt"/>
            </a:endParaRPr>
          </a:p>
          <a:p>
            <a:r>
              <a:rPr lang="en-US" dirty="0">
                <a:solidFill>
                  <a:srgbClr val="FFFFFF"/>
                </a:solidFill>
                <a:ea typeface="+mn-lt"/>
                <a:cs typeface="+mn-lt"/>
              </a:rPr>
              <a:t>Looking beyond house price prediction, we plan to extend the model's utility to diverse domains and applications, exploring its adaptability and effectiveness in varied contexts.</a:t>
            </a:r>
            <a:endParaRPr lang="en-US" dirty="0">
              <a:solidFill>
                <a:srgbClr val="FFFFFF"/>
              </a:solidFill>
            </a:endParaRPr>
          </a:p>
        </p:txBody>
      </p:sp>
    </p:spTree>
    <p:extLst>
      <p:ext uri="{BB962C8B-B14F-4D97-AF65-F5344CB8AC3E}">
        <p14:creationId xmlns:p14="http://schemas.microsoft.com/office/powerpoint/2010/main" val="80513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Question mark on green pastel background">
            <a:extLst>
              <a:ext uri="{FF2B5EF4-FFF2-40B4-BE49-F238E27FC236}">
                <a16:creationId xmlns:a16="http://schemas.microsoft.com/office/drawing/2014/main" id="{692D4C46-B748-B342-2BFD-FD64C4248684}"/>
              </a:ext>
            </a:extLst>
          </p:cNvPr>
          <p:cNvPicPr>
            <a:picLocks noChangeAspect="1"/>
          </p:cNvPicPr>
          <p:nvPr/>
        </p:nvPicPr>
        <p:blipFill rotWithShape="1">
          <a:blip r:embed="rId4"/>
          <a:srcRect l="17338" r="4" b="4"/>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5B94158C-8EA1-0FFA-57B0-0FEC7AA399A1}"/>
              </a:ext>
            </a:extLst>
          </p:cNvPr>
          <p:cNvSpPr>
            <a:spLocks noGrp="1"/>
          </p:cNvSpPr>
          <p:nvPr>
            <p:ph idx="1"/>
          </p:nvPr>
        </p:nvSpPr>
        <p:spPr>
          <a:xfrm>
            <a:off x="7962519" y="2249487"/>
            <a:ext cx="4343848" cy="3541714"/>
          </a:xfrm>
        </p:spPr>
        <p:txBody>
          <a:bodyPr vert="horz" lIns="91440" tIns="45720" rIns="91440" bIns="45720" rtlCol="0" anchor="t">
            <a:normAutofit/>
          </a:bodyPr>
          <a:lstStyle/>
          <a:p>
            <a:pPr marL="3657600" lvl="8" indent="0">
              <a:buNone/>
            </a:pPr>
            <a:endParaRPr lang="en-US" sz="1800"/>
          </a:p>
          <a:p>
            <a:pPr marL="3657600" lvl="8" indent="0">
              <a:buNone/>
            </a:pPr>
            <a:endParaRPr lang="en-US" sz="1800"/>
          </a:p>
        </p:txBody>
      </p:sp>
      <p:sp>
        <p:nvSpPr>
          <p:cNvPr id="6" name="Title 5">
            <a:extLst>
              <a:ext uri="{FF2B5EF4-FFF2-40B4-BE49-F238E27FC236}">
                <a16:creationId xmlns:a16="http://schemas.microsoft.com/office/drawing/2014/main" id="{2C48D402-AEE6-C4F0-DC7D-0B2383AE63A1}"/>
              </a:ext>
            </a:extLst>
          </p:cNvPr>
          <p:cNvSpPr>
            <a:spLocks noGrp="1"/>
          </p:cNvSpPr>
          <p:nvPr>
            <p:ph type="title"/>
          </p:nvPr>
        </p:nvSpPr>
        <p:spPr>
          <a:xfrm>
            <a:off x="8214760" y="618518"/>
            <a:ext cx="3909390" cy="4708787"/>
          </a:xfrm>
        </p:spPr>
        <p:txBody>
          <a:bodyPr>
            <a:normAutofit/>
          </a:bodyPr>
          <a:lstStyle/>
          <a:p>
            <a:r>
              <a:rPr lang="en-US" sz="9600" dirty="0"/>
              <a:t>Q &amp; A</a:t>
            </a:r>
          </a:p>
        </p:txBody>
      </p:sp>
    </p:spTree>
    <p:extLst>
      <p:ext uri="{BB962C8B-B14F-4D97-AF65-F5344CB8AC3E}">
        <p14:creationId xmlns:p14="http://schemas.microsoft.com/office/powerpoint/2010/main" val="336199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7"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49" name="Group 48">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0"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1"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4"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9"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91"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9"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C68AA45A-B917-6E13-06A0-DA05584185A3}"/>
              </a:ext>
            </a:extLst>
          </p:cNvPr>
          <p:cNvSpPr>
            <a:spLocks noGrp="1"/>
          </p:cNvSpPr>
          <p:nvPr>
            <p:ph type="title"/>
          </p:nvPr>
        </p:nvSpPr>
        <p:spPr>
          <a:xfrm>
            <a:off x="1876424" y="4820866"/>
            <a:ext cx="8791575" cy="1732369"/>
          </a:xfrm>
        </p:spPr>
        <p:txBody>
          <a:bodyPr vert="horz" lIns="91440" tIns="45720" rIns="91440" bIns="45720" rtlCol="0" anchor="b">
            <a:normAutofit/>
          </a:bodyPr>
          <a:lstStyle/>
          <a:p>
            <a:r>
              <a:rPr lang="en-US" sz="4800" dirty="0"/>
              <a:t>         </a:t>
            </a:r>
            <a:r>
              <a:rPr lang="en-US" sz="9600" dirty="0"/>
              <a:t>Thank you</a:t>
            </a:r>
          </a:p>
        </p:txBody>
      </p:sp>
      <p:pic>
        <p:nvPicPr>
          <p:cNvPr id="44" name="Graphic 43" descr="Smiling Face with No Fill">
            <a:extLst>
              <a:ext uri="{FF2B5EF4-FFF2-40B4-BE49-F238E27FC236}">
                <a16:creationId xmlns:a16="http://schemas.microsoft.com/office/drawing/2014/main" id="{AE444D25-A53E-A2A0-67E5-2D26FB2EE0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5307" y="1108038"/>
            <a:ext cx="2893808"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31685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9354B870-5C14-D5BC-4341-10F8CCC8EA3E}"/>
              </a:ext>
            </a:extLst>
          </p:cNvPr>
          <p:cNvSpPr>
            <a:spLocks noGrp="1"/>
          </p:cNvSpPr>
          <p:nvPr>
            <p:ph type="title"/>
          </p:nvPr>
        </p:nvSpPr>
        <p:spPr>
          <a:xfrm>
            <a:off x="6448425" y="618518"/>
            <a:ext cx="4598985" cy="1478570"/>
          </a:xfrm>
        </p:spPr>
        <p:txBody>
          <a:bodyPr>
            <a:normAutofit/>
          </a:bodyPr>
          <a:lstStyle/>
          <a:p>
            <a:r>
              <a:rPr lang="en-US" b="1" dirty="0"/>
              <a:t>Introduction</a:t>
            </a:r>
            <a:endParaRPr lang="en-US" dirty="0"/>
          </a:p>
          <a:p>
            <a:endParaRPr lang="en-US" dirty="0"/>
          </a:p>
        </p:txBody>
      </p:sp>
      <p:pic>
        <p:nvPicPr>
          <p:cNvPr id="5" name="Picture 4" descr="A midsection of a person holding a miniature house">
            <a:extLst>
              <a:ext uri="{FF2B5EF4-FFF2-40B4-BE49-F238E27FC236}">
                <a16:creationId xmlns:a16="http://schemas.microsoft.com/office/drawing/2014/main" id="{E2EAD084-9218-E4D7-FB01-500F2012F60A}"/>
              </a:ext>
            </a:extLst>
          </p:cNvPr>
          <p:cNvPicPr>
            <a:picLocks noChangeAspect="1"/>
          </p:cNvPicPr>
          <p:nvPr/>
        </p:nvPicPr>
        <p:blipFill rotWithShape="1">
          <a:blip r:embed="rId4"/>
          <a:srcRect l="22978" r="21020" b="-7"/>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D9064AD1-D105-2A0F-5396-9B55CA672B05}"/>
              </a:ext>
            </a:extLst>
          </p:cNvPr>
          <p:cNvSpPr>
            <a:spLocks noGrp="1"/>
          </p:cNvSpPr>
          <p:nvPr>
            <p:ph idx="1"/>
          </p:nvPr>
        </p:nvSpPr>
        <p:spPr>
          <a:xfrm>
            <a:off x="6448425" y="2249487"/>
            <a:ext cx="4598986" cy="3541714"/>
          </a:xfrm>
        </p:spPr>
        <p:txBody>
          <a:bodyPr vert="horz" lIns="91440" tIns="45720" rIns="91440" bIns="45720" rtlCol="0" anchor="t">
            <a:normAutofit/>
          </a:bodyPr>
          <a:lstStyle/>
          <a:p>
            <a:pPr algn="just">
              <a:lnSpc>
                <a:spcPct val="110000"/>
              </a:lnSpc>
            </a:pPr>
            <a:r>
              <a:rPr lang="en-US" sz="1800" dirty="0">
                <a:latin typeface="Calibri" panose="020F0502020204030204" pitchFamily="34" charset="0"/>
                <a:ea typeface="Calibri" panose="020F0502020204030204" pitchFamily="34" charset="0"/>
                <a:cs typeface="Calibri" panose="020F0502020204030204" pitchFamily="34" charset="0"/>
              </a:rPr>
              <a:t>Predicting house price ranges is crucial for potential homebuyers as it assists them in effective budget planning and decision-making.</a:t>
            </a:r>
          </a:p>
          <a:p>
            <a:pPr marL="0" indent="0" algn="just">
              <a:lnSpc>
                <a:spcPct val="110000"/>
              </a:lnSpc>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lnSpc>
                <a:spcPct val="110000"/>
              </a:lnSpc>
            </a:pPr>
            <a:r>
              <a:rPr lang="en-US" sz="1800" dirty="0">
                <a:latin typeface="Calibri" panose="020F0502020204030204" pitchFamily="34" charset="0"/>
                <a:ea typeface="Calibri" panose="020F0502020204030204" pitchFamily="34" charset="0"/>
                <a:cs typeface="Calibri" panose="020F0502020204030204" pitchFamily="34" charset="0"/>
              </a:rPr>
              <a:t>Our primary goal is to provide a tool that helps individuals planning to buy a house in the near future. By predicting price ranges based on historical data, we aim to support them in managing their budget effectively</a:t>
            </a:r>
          </a:p>
        </p:txBody>
      </p:sp>
    </p:spTree>
    <p:extLst>
      <p:ext uri="{BB962C8B-B14F-4D97-AF65-F5344CB8AC3E}">
        <p14:creationId xmlns:p14="http://schemas.microsoft.com/office/powerpoint/2010/main" val="216711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2" name="Rectangle 210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0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059" name="Rectangle 205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104"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652412B-5404-81A5-20B0-E4AC643B7BBB}"/>
              </a:ext>
            </a:extLst>
          </p:cNvPr>
          <p:cNvSpPr>
            <a:spLocks noGrp="1"/>
          </p:cNvSpPr>
          <p:nvPr>
            <p:ph type="title"/>
          </p:nvPr>
        </p:nvSpPr>
        <p:spPr>
          <a:xfrm>
            <a:off x="855266" y="618518"/>
            <a:ext cx="2851417" cy="1478570"/>
          </a:xfrm>
        </p:spPr>
        <p:txBody>
          <a:bodyPr>
            <a:normAutofit/>
          </a:bodyPr>
          <a:lstStyle/>
          <a:p>
            <a:r>
              <a:rPr lang="en-US" sz="3200" b="1" dirty="0">
                <a:solidFill>
                  <a:srgbClr val="FFFFFF"/>
                </a:solidFill>
              </a:rPr>
              <a:t>Data Collection</a:t>
            </a:r>
            <a:endParaRPr lang="en-US" sz="3200" dirty="0">
              <a:solidFill>
                <a:srgbClr val="FFFFFF"/>
              </a:solidFill>
            </a:endParaRPr>
          </a:p>
          <a:p>
            <a:endParaRPr lang="en-US" sz="3200" dirty="0">
              <a:solidFill>
                <a:srgbClr val="FFFFFF"/>
              </a:solidFill>
            </a:endParaRPr>
          </a:p>
        </p:txBody>
      </p:sp>
      <p:sp>
        <p:nvSpPr>
          <p:cNvPr id="3" name="Content Placeholder 2">
            <a:extLst>
              <a:ext uri="{FF2B5EF4-FFF2-40B4-BE49-F238E27FC236}">
                <a16:creationId xmlns:a16="http://schemas.microsoft.com/office/drawing/2014/main" id="{0B03877C-7AE7-8C96-3E6B-2C5650B79666}"/>
              </a:ext>
            </a:extLst>
          </p:cNvPr>
          <p:cNvSpPr>
            <a:spLocks noGrp="1"/>
          </p:cNvSpPr>
          <p:nvPr>
            <p:ph idx="1"/>
          </p:nvPr>
        </p:nvSpPr>
        <p:spPr>
          <a:xfrm>
            <a:off x="660400" y="1660522"/>
            <a:ext cx="3246582" cy="3482978"/>
          </a:xfrm>
        </p:spPr>
        <p:txBody>
          <a:bodyPr vert="horz" lIns="91440" tIns="45720" rIns="91440" bIns="45720" rtlCol="0">
            <a:normAutofit lnSpcReduction="10000"/>
          </a:bodyPr>
          <a:lstStyle/>
          <a:p>
            <a:pPr algn="just">
              <a:lnSpc>
                <a:spcPct val="110000"/>
              </a:lnSpc>
            </a:pPr>
            <a:r>
              <a:rPr lang="en-US" sz="1400" dirty="0">
                <a:solidFill>
                  <a:srgbClr val="FFFFFF"/>
                </a:solidFill>
                <a:latin typeface="Calibri" panose="020F0502020204030204" pitchFamily="34" charset="0"/>
                <a:ea typeface="Calibri" panose="020F0502020204030204" pitchFamily="34" charset="0"/>
                <a:cs typeface="Calibri" panose="020F0502020204030204" pitchFamily="34" charset="0"/>
              </a:rPr>
              <a:t>Our dataset originates from Kaggle, specifically sourced from the UK Land Ministry and total data size in around 5GB and since data size was huge so we restrict to take data only from 2015 to 2023.</a:t>
            </a:r>
          </a:p>
          <a:p>
            <a:pPr algn="just">
              <a:lnSpc>
                <a:spcPct val="110000"/>
              </a:lnSpc>
            </a:pPr>
            <a:endParaRPr lang="en-US" sz="140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just">
              <a:lnSpc>
                <a:spcPct val="110000"/>
              </a:lnSpc>
            </a:pPr>
            <a:r>
              <a:rPr lang="en-US" sz="1400" dirty="0">
                <a:solidFill>
                  <a:srgbClr val="FFFFFF"/>
                </a:solidFill>
                <a:latin typeface="Calibri" panose="020F0502020204030204" pitchFamily="34" charset="0"/>
                <a:ea typeface="Calibri" panose="020F0502020204030204" pitchFamily="34" charset="0"/>
                <a:cs typeface="Calibri" panose="020F0502020204030204" pitchFamily="34" charset="0"/>
              </a:rPr>
              <a:t>The significant challenge during data collection was the presence of numerous outliers and noise, necessitating their removal for process efficiency. We conducted exploratory data analysis (EDA) before proceeding further.</a:t>
            </a:r>
          </a:p>
          <a:p>
            <a:pPr algn="just">
              <a:lnSpc>
                <a:spcPct val="110000"/>
              </a:lnSpc>
            </a:pPr>
            <a:endParaRPr lang="en-US" sz="140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just">
              <a:lnSpc>
                <a:spcPct val="110000"/>
              </a:lnSpc>
            </a:pPr>
            <a:endParaRPr lang="en-US" sz="14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grpSp>
        <p:nvGrpSpPr>
          <p:cNvPr id="2105" name="Group 2104">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06"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107"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08"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09"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10"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11"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12"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13"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14"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15"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16"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17"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118"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19"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20"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21"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22"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123"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24"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25"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26"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27"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28"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29"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30"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31"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32"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2050" name="Picture 2">
            <a:extLst>
              <a:ext uri="{FF2B5EF4-FFF2-40B4-BE49-F238E27FC236}">
                <a16:creationId xmlns:a16="http://schemas.microsoft.com/office/drawing/2014/main" id="{ED7E37AC-2CD8-FF0B-6696-494D956179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2532" y="301989"/>
            <a:ext cx="5224296" cy="43784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BCFB1FA1-23C9-5E6A-F7E1-A53953469A2D}"/>
              </a:ext>
            </a:extLst>
          </p:cNvPr>
          <p:cNvGraphicFramePr>
            <a:graphicFrameLocks noGrp="1"/>
          </p:cNvGraphicFramePr>
          <p:nvPr>
            <p:extLst>
              <p:ext uri="{D42A27DB-BD31-4B8C-83A1-F6EECF244321}">
                <p14:modId xmlns:p14="http://schemas.microsoft.com/office/powerpoint/2010/main" val="943214794"/>
              </p:ext>
            </p:extLst>
          </p:nvPr>
        </p:nvGraphicFramePr>
        <p:xfrm>
          <a:off x="6278682" y="141425"/>
          <a:ext cx="3683161" cy="347525"/>
        </p:xfrm>
        <a:graphic>
          <a:graphicData uri="http://schemas.openxmlformats.org/drawingml/2006/table">
            <a:tbl>
              <a:tblPr>
                <a:tableStyleId>{5C22544A-7EE6-4342-B048-85BDC9FD1C3A}</a:tableStyleId>
              </a:tblPr>
              <a:tblGrid>
                <a:gridCol w="2585076">
                  <a:extLst>
                    <a:ext uri="{9D8B030D-6E8A-4147-A177-3AD203B41FA5}">
                      <a16:colId xmlns:a16="http://schemas.microsoft.com/office/drawing/2014/main" val="467732245"/>
                    </a:ext>
                  </a:extLst>
                </a:gridCol>
                <a:gridCol w="1098085">
                  <a:extLst>
                    <a:ext uri="{9D8B030D-6E8A-4147-A177-3AD203B41FA5}">
                      <a16:colId xmlns:a16="http://schemas.microsoft.com/office/drawing/2014/main" val="3873606844"/>
                    </a:ext>
                  </a:extLst>
                </a:gridCol>
              </a:tblGrid>
              <a:tr h="347525">
                <a:tc>
                  <a:txBody>
                    <a:bodyPr/>
                    <a:lstStyle/>
                    <a:p>
                      <a:pPr algn="ctr" fontAlgn="ctr"/>
                      <a:r>
                        <a:rPr lang="en-US" sz="1600" b="1" u="none" strike="noStrike" dirty="0">
                          <a:solidFill>
                            <a:schemeClr val="bg1"/>
                          </a:solidFill>
                          <a:effectLst/>
                          <a:latin typeface="+mn-lt"/>
                        </a:rPr>
                        <a:t>Total Records:</a:t>
                      </a:r>
                      <a:endParaRPr lang="en-US" sz="1600" b="1" i="0" u="none" strike="noStrike" dirty="0">
                        <a:solidFill>
                          <a:schemeClr val="bg1"/>
                        </a:solidFill>
                        <a:effectLst/>
                        <a:latin typeface="+mn-lt"/>
                      </a:endParaRPr>
                    </a:p>
                  </a:txBody>
                  <a:tcPr marL="9525" marR="9525" marT="9525" marB="0" anchor="ctr">
                    <a:solidFill>
                      <a:schemeClr val="accent1"/>
                    </a:solidFill>
                  </a:tcPr>
                </a:tc>
                <a:tc>
                  <a:txBody>
                    <a:bodyPr/>
                    <a:lstStyle/>
                    <a:p>
                      <a:pPr algn="ctr" fontAlgn="ctr"/>
                      <a:r>
                        <a:rPr lang="en-US" sz="1600" b="1" u="none" strike="noStrike" dirty="0">
                          <a:solidFill>
                            <a:schemeClr val="bg1"/>
                          </a:solidFill>
                          <a:effectLst/>
                          <a:latin typeface="+mn-lt"/>
                        </a:rPr>
                        <a:t>28,276,227</a:t>
                      </a:r>
                      <a:endParaRPr lang="en-US" sz="1600" b="1" i="0" u="none" strike="noStrike" dirty="0">
                        <a:solidFill>
                          <a:schemeClr val="bg1"/>
                        </a:solidFill>
                        <a:effectLst/>
                        <a:latin typeface="+mn-lt"/>
                      </a:endParaRPr>
                    </a:p>
                  </a:txBody>
                  <a:tcPr marL="9525" marR="9525" marT="9525" marB="0" anchor="ctr">
                    <a:solidFill>
                      <a:schemeClr val="accent1"/>
                    </a:solidFill>
                  </a:tcPr>
                </a:tc>
                <a:extLst>
                  <a:ext uri="{0D108BD9-81ED-4DB2-BD59-A6C34878D82A}">
                    <a16:rowId xmlns:a16="http://schemas.microsoft.com/office/drawing/2014/main" val="2102088209"/>
                  </a:ext>
                </a:extLst>
              </a:tr>
            </a:tbl>
          </a:graphicData>
        </a:graphic>
      </p:graphicFrame>
      <p:graphicFrame>
        <p:nvGraphicFramePr>
          <p:cNvPr id="6" name="Table 5">
            <a:extLst>
              <a:ext uri="{FF2B5EF4-FFF2-40B4-BE49-F238E27FC236}">
                <a16:creationId xmlns:a16="http://schemas.microsoft.com/office/drawing/2014/main" id="{5AACEB17-276E-1404-8FF7-A4FE47F6C486}"/>
              </a:ext>
            </a:extLst>
          </p:cNvPr>
          <p:cNvGraphicFramePr>
            <a:graphicFrameLocks noGrp="1"/>
          </p:cNvGraphicFramePr>
          <p:nvPr>
            <p:extLst>
              <p:ext uri="{D42A27DB-BD31-4B8C-83A1-F6EECF244321}">
                <p14:modId xmlns:p14="http://schemas.microsoft.com/office/powerpoint/2010/main" val="3579509072"/>
              </p:ext>
            </p:extLst>
          </p:nvPr>
        </p:nvGraphicFramePr>
        <p:xfrm>
          <a:off x="6643019" y="4706810"/>
          <a:ext cx="3318824" cy="1830625"/>
        </p:xfrm>
        <a:graphic>
          <a:graphicData uri="http://schemas.openxmlformats.org/drawingml/2006/table">
            <a:tbl>
              <a:tblPr>
                <a:tableStyleId>{5C22544A-7EE6-4342-B048-85BDC9FD1C3A}</a:tableStyleId>
              </a:tblPr>
              <a:tblGrid>
                <a:gridCol w="1995054">
                  <a:extLst>
                    <a:ext uri="{9D8B030D-6E8A-4147-A177-3AD203B41FA5}">
                      <a16:colId xmlns:a16="http://schemas.microsoft.com/office/drawing/2014/main" val="2577313609"/>
                    </a:ext>
                  </a:extLst>
                </a:gridCol>
                <a:gridCol w="1323770">
                  <a:extLst>
                    <a:ext uri="{9D8B030D-6E8A-4147-A177-3AD203B41FA5}">
                      <a16:colId xmlns:a16="http://schemas.microsoft.com/office/drawing/2014/main" val="2778338701"/>
                    </a:ext>
                  </a:extLst>
                </a:gridCol>
              </a:tblGrid>
              <a:tr h="366125">
                <a:tc>
                  <a:txBody>
                    <a:bodyPr/>
                    <a:lstStyle/>
                    <a:p>
                      <a:pPr algn="ctr" fontAlgn="ctr"/>
                      <a:r>
                        <a:rPr lang="en-US" sz="1800" b="1" u="none" strike="noStrike" dirty="0">
                          <a:solidFill>
                            <a:schemeClr val="bg1"/>
                          </a:solidFill>
                          <a:effectLst/>
                        </a:rPr>
                        <a:t>Flag</a:t>
                      </a:r>
                      <a:endParaRPr lang="en-US" sz="18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800" b="1" u="none" strike="noStrike" dirty="0">
                          <a:solidFill>
                            <a:schemeClr val="bg1"/>
                          </a:solidFill>
                          <a:effectLst/>
                        </a:rPr>
                        <a:t>#</a:t>
                      </a:r>
                      <a:endParaRPr lang="en-US" sz="18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extLst>
                  <a:ext uri="{0D108BD9-81ED-4DB2-BD59-A6C34878D82A}">
                    <a16:rowId xmlns:a16="http://schemas.microsoft.com/office/drawing/2014/main" val="2905607259"/>
                  </a:ext>
                </a:extLst>
              </a:tr>
              <a:tr h="366125">
                <a:tc>
                  <a:txBody>
                    <a:bodyPr/>
                    <a:lstStyle/>
                    <a:p>
                      <a:pPr algn="ctr" fontAlgn="ctr"/>
                      <a:r>
                        <a:rPr lang="en-US" sz="1800" u="none" strike="noStrike" dirty="0">
                          <a:effectLst/>
                        </a:rPr>
                        <a:t>Low</a:t>
                      </a:r>
                      <a:endParaRPr lang="en-US" sz="1800" b="0" i="0" u="none" strike="noStrike" dirty="0">
                        <a:solidFill>
                          <a:srgbClr val="000000"/>
                        </a:solidFill>
                        <a:effectLst/>
                        <a:latin typeface="Var(--jp-code-font-family)"/>
                      </a:endParaRPr>
                    </a:p>
                  </a:txBody>
                  <a:tcPr marL="9525" marR="9525" marT="9525" marB="0" anchor="ctr"/>
                </a:tc>
                <a:tc>
                  <a:txBody>
                    <a:bodyPr/>
                    <a:lstStyle/>
                    <a:p>
                      <a:pPr algn="ctr" fontAlgn="ctr"/>
                      <a:r>
                        <a:rPr lang="en-US" b="1" dirty="0"/>
                        <a:t>14,163,264</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91612959"/>
                  </a:ext>
                </a:extLst>
              </a:tr>
              <a:tr h="366125">
                <a:tc>
                  <a:txBody>
                    <a:bodyPr/>
                    <a:lstStyle/>
                    <a:p>
                      <a:pPr algn="ctr" fontAlgn="ctr"/>
                      <a:r>
                        <a:rPr lang="en-US" sz="1800" u="none" strike="noStrike" dirty="0">
                          <a:effectLst/>
                        </a:rPr>
                        <a:t>Medium</a:t>
                      </a:r>
                      <a:endParaRPr lang="en-US" sz="1800" b="0" i="0" u="none" strike="noStrike" dirty="0">
                        <a:solidFill>
                          <a:srgbClr val="000000"/>
                        </a:solidFill>
                        <a:effectLst/>
                        <a:latin typeface="Var(--jp-code-font-family)"/>
                      </a:endParaRPr>
                    </a:p>
                  </a:txBody>
                  <a:tcPr marL="9525" marR="9525" marT="9525" marB="0" anchor="ctr">
                    <a:solidFill>
                      <a:schemeClr val="accent1">
                        <a:lumMod val="20000"/>
                        <a:lumOff val="80000"/>
                      </a:schemeClr>
                    </a:solidFill>
                  </a:tcPr>
                </a:tc>
                <a:tc>
                  <a:txBody>
                    <a:bodyPr/>
                    <a:lstStyle/>
                    <a:p>
                      <a:pPr algn="ctr" fontAlgn="ctr"/>
                      <a:r>
                        <a:rPr lang="en-US" b="1" dirty="0"/>
                        <a:t>8,035,969</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366472931"/>
                  </a:ext>
                </a:extLst>
              </a:tr>
              <a:tr h="366125">
                <a:tc>
                  <a:txBody>
                    <a:bodyPr/>
                    <a:lstStyle/>
                    <a:p>
                      <a:pPr algn="ctr" fontAlgn="ctr"/>
                      <a:r>
                        <a:rPr lang="en-US" sz="1800" u="none" strike="noStrike" dirty="0">
                          <a:effectLst/>
                        </a:rPr>
                        <a:t>High</a:t>
                      </a:r>
                      <a:endParaRPr lang="en-US" sz="1800" b="0" i="0" u="none" strike="noStrike" dirty="0">
                        <a:solidFill>
                          <a:srgbClr val="000000"/>
                        </a:solidFill>
                        <a:effectLst/>
                        <a:latin typeface="Var(--jp-code-font-family)"/>
                      </a:endParaRPr>
                    </a:p>
                  </a:txBody>
                  <a:tcPr marL="9525" marR="9525" marT="9525" marB="0" anchor="ctr"/>
                </a:tc>
                <a:tc>
                  <a:txBody>
                    <a:bodyPr/>
                    <a:lstStyle/>
                    <a:p>
                      <a:pPr algn="ctr" fontAlgn="ctr"/>
                      <a:r>
                        <a:rPr lang="en-US" b="1" dirty="0"/>
                        <a:t>3,249,767</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21900751"/>
                  </a:ext>
                </a:extLst>
              </a:tr>
              <a:tr h="366125">
                <a:tc>
                  <a:txBody>
                    <a:bodyPr/>
                    <a:lstStyle/>
                    <a:p>
                      <a:pPr algn="ctr" fontAlgn="ctr"/>
                      <a:r>
                        <a:rPr lang="en-US" sz="1800" b="0" i="0" u="none" strike="noStrike" dirty="0">
                          <a:solidFill>
                            <a:srgbClr val="000000"/>
                          </a:solidFill>
                          <a:effectLst/>
                          <a:latin typeface="Var(--jp-code-font-family)"/>
                        </a:rPr>
                        <a:t>Very High</a:t>
                      </a:r>
                    </a:p>
                  </a:txBody>
                  <a:tcPr marL="9525" marR="9525" marT="9525" marB="0" anchor="ctr"/>
                </a:tc>
                <a:tc>
                  <a:txBody>
                    <a:bodyPr/>
                    <a:lstStyle/>
                    <a:p>
                      <a:pPr algn="ctr" fontAlgn="ctr"/>
                      <a:r>
                        <a:rPr lang="en-US" sz="1800" b="1" i="0" u="none" strike="noStrike" dirty="0">
                          <a:solidFill>
                            <a:srgbClr val="000000"/>
                          </a:solidFill>
                          <a:effectLst/>
                          <a:latin typeface="Calibri" panose="020F0502020204030204" pitchFamily="34" charset="0"/>
                        </a:rPr>
                        <a:t>2,793,163</a:t>
                      </a:r>
                    </a:p>
                  </a:txBody>
                  <a:tcPr marL="9525" marR="9525" marT="9525" marB="0" anchor="ctr"/>
                </a:tc>
                <a:extLst>
                  <a:ext uri="{0D108BD9-81ED-4DB2-BD59-A6C34878D82A}">
                    <a16:rowId xmlns:a16="http://schemas.microsoft.com/office/drawing/2014/main" val="1751190696"/>
                  </a:ext>
                </a:extLst>
              </a:tr>
            </a:tbl>
          </a:graphicData>
        </a:graphic>
      </p:graphicFrame>
    </p:spTree>
    <p:extLst>
      <p:ext uri="{BB962C8B-B14F-4D97-AF65-F5344CB8AC3E}">
        <p14:creationId xmlns:p14="http://schemas.microsoft.com/office/powerpoint/2010/main" val="420380769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D17F-60E5-B826-36B9-98CC2147C591}"/>
              </a:ext>
            </a:extLst>
          </p:cNvPr>
          <p:cNvSpPr>
            <a:spLocks noGrp="1"/>
          </p:cNvSpPr>
          <p:nvPr>
            <p:ph type="title"/>
          </p:nvPr>
        </p:nvSpPr>
        <p:spPr>
          <a:xfrm>
            <a:off x="1141412" y="618518"/>
            <a:ext cx="5894387" cy="1224032"/>
          </a:xfrm>
        </p:spPr>
        <p:txBody>
          <a:bodyPr anchor="b">
            <a:normAutofit/>
          </a:bodyPr>
          <a:lstStyle/>
          <a:p>
            <a:r>
              <a:rPr lang="en-US" b="1" dirty="0"/>
              <a:t>Exploratory Data Analysis (EDA)</a:t>
            </a:r>
            <a:endParaRPr lang="en-US" dirty="0"/>
          </a:p>
          <a:p>
            <a:endParaRPr lang="en-US" dirty="0"/>
          </a:p>
        </p:txBody>
      </p:sp>
      <p:sp>
        <p:nvSpPr>
          <p:cNvPr id="3" name="Content Placeholder 2">
            <a:extLst>
              <a:ext uri="{FF2B5EF4-FFF2-40B4-BE49-F238E27FC236}">
                <a16:creationId xmlns:a16="http://schemas.microsoft.com/office/drawing/2014/main" id="{BBD0B974-9238-CE5D-5500-ED57969733EF}"/>
              </a:ext>
            </a:extLst>
          </p:cNvPr>
          <p:cNvSpPr>
            <a:spLocks noGrp="1"/>
          </p:cNvSpPr>
          <p:nvPr>
            <p:ph idx="1"/>
          </p:nvPr>
        </p:nvSpPr>
        <p:spPr>
          <a:xfrm>
            <a:off x="962526" y="1725672"/>
            <a:ext cx="6073274" cy="4241991"/>
          </a:xfrm>
        </p:spPr>
        <p:txBody>
          <a:bodyPr vert="horz" lIns="91440" tIns="45720" rIns="91440" bIns="45720" rtlCol="0">
            <a:normAutofit/>
          </a:bodyPr>
          <a:lstStyle/>
          <a:p>
            <a:pPr algn="just">
              <a:lnSpc>
                <a:spcPct val="110000"/>
              </a:lnSpc>
            </a:pPr>
            <a:r>
              <a:rPr lang="en-US" sz="1600" dirty="0">
                <a:latin typeface="Calibri" panose="020F0502020204030204" pitchFamily="34" charset="0"/>
                <a:ea typeface="Calibri" panose="020F0502020204030204" pitchFamily="34" charset="0"/>
                <a:cs typeface="Calibri" panose="020F0502020204030204" pitchFamily="34" charset="0"/>
              </a:rPr>
              <a:t>Exploratory Data Analysis (EDA) was pivotal in comprehending and preparing our dataset for modeling, encompassing outlier detection, null value handling, and efficient data type adjustment.</a:t>
            </a:r>
          </a:p>
          <a:p>
            <a:pPr algn="just">
              <a:lnSpc>
                <a:spcPct val="110000"/>
              </a:lnSpc>
            </a:pPr>
            <a:r>
              <a:rPr lang="en-US" sz="1600" dirty="0">
                <a:latin typeface="Calibri" panose="020F0502020204030204" pitchFamily="34" charset="0"/>
                <a:ea typeface="Calibri" panose="020F0502020204030204" pitchFamily="34" charset="0"/>
                <a:cs typeface="Calibri" panose="020F0502020204030204" pitchFamily="34" charset="0"/>
              </a:rPr>
              <a:t>To enhance efficiency, we optimized data storage by converting it to the Parquet format, ensuring streamlined processing for subsequent analyses.</a:t>
            </a:r>
          </a:p>
          <a:p>
            <a:pPr algn="just">
              <a:lnSpc>
                <a:spcPct val="110000"/>
              </a:lnSpc>
            </a:pPr>
            <a:r>
              <a:rPr lang="en-US" sz="1600" dirty="0">
                <a:latin typeface="Calibri" panose="020F0502020204030204" pitchFamily="34" charset="0"/>
                <a:ea typeface="Calibri" panose="020F0502020204030204" pitchFamily="34" charset="0"/>
                <a:cs typeface="Calibri" panose="020F0502020204030204" pitchFamily="34" charset="0"/>
              </a:rPr>
              <a:t>Leveraging diverse visualizations like scatter plots, box plots, and density plots during EDA provided nuanced insights, aiding in a comprehensive understanding of the data's characteristics.</a:t>
            </a:r>
          </a:p>
          <a:p>
            <a:pPr algn="just">
              <a:lnSpc>
                <a:spcPct val="110000"/>
              </a:lnSpc>
            </a:pPr>
            <a:r>
              <a:rPr lang="en-US" sz="1600" dirty="0">
                <a:latin typeface="Calibri" panose="020F0502020204030204" pitchFamily="34" charset="0"/>
                <a:ea typeface="Calibri" panose="020F0502020204030204" pitchFamily="34" charset="0"/>
                <a:cs typeface="Calibri" panose="020F0502020204030204" pitchFamily="34" charset="0"/>
              </a:rPr>
              <a:t>There is a little dip we can clearly observe during the recession 2008-2009 and during the COVID hit.</a:t>
            </a:r>
          </a:p>
        </p:txBody>
      </p:sp>
      <p:pic>
        <p:nvPicPr>
          <p:cNvPr id="4" name="Picture 6">
            <a:extLst>
              <a:ext uri="{FF2B5EF4-FFF2-40B4-BE49-F238E27FC236}">
                <a16:creationId xmlns:a16="http://schemas.microsoft.com/office/drawing/2014/main" id="{3E1391D2-FFCE-718D-9E23-547E50DD8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120" y="173397"/>
            <a:ext cx="4204953" cy="33702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6EF5CEB8-1FD7-4F54-88BB-85AAEBBF09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0119" y="3541800"/>
            <a:ext cx="4204953" cy="3142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05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79" name="Rectangle 117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8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7414DD3-6B2A-9C7E-2BB6-C09A3B820482}"/>
              </a:ext>
            </a:extLst>
          </p:cNvPr>
          <p:cNvSpPr>
            <a:spLocks noGrp="1"/>
          </p:cNvSpPr>
          <p:nvPr>
            <p:ph type="title"/>
          </p:nvPr>
        </p:nvSpPr>
        <p:spPr>
          <a:xfrm>
            <a:off x="1141413" y="618518"/>
            <a:ext cx="4459286" cy="1478570"/>
          </a:xfrm>
        </p:spPr>
        <p:txBody>
          <a:bodyPr>
            <a:normAutofit/>
          </a:bodyPr>
          <a:lstStyle/>
          <a:p>
            <a:r>
              <a:rPr lang="en-US" sz="3200" b="1"/>
              <a:t>Data Categorization</a:t>
            </a:r>
            <a:endParaRPr lang="en-US" sz="3200"/>
          </a:p>
          <a:p>
            <a:endParaRPr lang="en-US" sz="3200"/>
          </a:p>
        </p:txBody>
      </p:sp>
      <p:sp>
        <p:nvSpPr>
          <p:cNvPr id="3" name="Content Placeholder 2">
            <a:extLst>
              <a:ext uri="{FF2B5EF4-FFF2-40B4-BE49-F238E27FC236}">
                <a16:creationId xmlns:a16="http://schemas.microsoft.com/office/drawing/2014/main" id="{73961F7F-C4AF-AA9A-1E16-8FA7882EEAC4}"/>
              </a:ext>
            </a:extLst>
          </p:cNvPr>
          <p:cNvSpPr>
            <a:spLocks noGrp="1"/>
          </p:cNvSpPr>
          <p:nvPr>
            <p:ph idx="1"/>
          </p:nvPr>
        </p:nvSpPr>
        <p:spPr>
          <a:xfrm>
            <a:off x="1255712" y="1788054"/>
            <a:ext cx="4318000" cy="3965046"/>
          </a:xfrm>
        </p:spPr>
        <p:txBody>
          <a:bodyPr vert="horz" lIns="91440" tIns="45720" rIns="91440" bIns="45720" rtlCol="0">
            <a:no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Categorizing our data is pivotal for achieving our project goals and extracting meaningful patterns. </a:t>
            </a:r>
          </a:p>
          <a:p>
            <a:pPr algn="just"/>
            <a:r>
              <a:rPr lang="en-US" sz="1800" dirty="0">
                <a:latin typeface="Calibri" panose="020F0502020204030204" pitchFamily="34" charset="0"/>
                <a:ea typeface="Calibri" panose="020F0502020204030204" pitchFamily="34" charset="0"/>
                <a:cs typeface="Calibri" panose="020F0502020204030204" pitchFamily="34" charset="0"/>
              </a:rPr>
              <a:t>We employed label encoding, frequency encoding, and one-hot encoding to effectively categorize our dataset.</a:t>
            </a:r>
          </a:p>
          <a:p>
            <a:pPr algn="just"/>
            <a:r>
              <a:rPr lang="en-US" sz="1800" dirty="0">
                <a:latin typeface="Calibri" panose="020F0502020204030204" pitchFamily="34" charset="0"/>
                <a:ea typeface="Calibri" panose="020F0502020204030204" pitchFamily="34" charset="0"/>
                <a:cs typeface="Calibri" panose="020F0502020204030204" pitchFamily="34" charset="0"/>
              </a:rPr>
              <a:t>When we consider entire data, there is 50% concentration in the Low category as during 1990-2010 there is clear indication that the housing prices were lower.</a:t>
            </a:r>
          </a:p>
        </p:txBody>
      </p:sp>
      <p:pic>
        <p:nvPicPr>
          <p:cNvPr id="1028" name="Picture 4">
            <a:extLst>
              <a:ext uri="{FF2B5EF4-FFF2-40B4-BE49-F238E27FC236}">
                <a16:creationId xmlns:a16="http://schemas.microsoft.com/office/drawing/2014/main" id="{F419FAB7-44A5-80B5-6D60-8E608F6D149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879355"/>
            <a:ext cx="5456279" cy="507434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183" name="Group 118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8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18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19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0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24597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7FA54D-B5D9-5E81-5B6D-6E5C3677DDFD}"/>
              </a:ext>
            </a:extLst>
          </p:cNvPr>
          <p:cNvSpPr>
            <a:spLocks noGrp="1"/>
          </p:cNvSpPr>
          <p:nvPr>
            <p:ph type="subTitle" idx="1"/>
          </p:nvPr>
        </p:nvSpPr>
        <p:spPr>
          <a:xfrm>
            <a:off x="1862674" y="0"/>
            <a:ext cx="8791575" cy="605017"/>
          </a:xfrm>
        </p:spPr>
        <p:txBody>
          <a:bodyPr>
            <a:norm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Data reduction: </a:t>
            </a:r>
          </a:p>
        </p:txBody>
      </p:sp>
      <p:pic>
        <p:nvPicPr>
          <p:cNvPr id="5122" name="Picture 2">
            <a:extLst>
              <a:ext uri="{FF2B5EF4-FFF2-40B4-BE49-F238E27FC236}">
                <a16:creationId xmlns:a16="http://schemas.microsoft.com/office/drawing/2014/main" id="{2DCEFBF3-EF82-E685-9B7C-7FBD8DF41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4628" y="921276"/>
            <a:ext cx="5299444" cy="478513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5FC0C57-7245-CD9E-6B9C-AC3DD0D9B2C5}"/>
              </a:ext>
            </a:extLst>
          </p:cNvPr>
          <p:cNvSpPr txBox="1">
            <a:spLocks/>
          </p:cNvSpPr>
          <p:nvPr/>
        </p:nvSpPr>
        <p:spPr>
          <a:xfrm>
            <a:off x="2119075" y="1886575"/>
            <a:ext cx="2862444" cy="33782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just"/>
            <a:endParaRPr lang="en-US" sz="14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1C4E46CD-3561-7FAF-9A1A-154B120B2370}"/>
              </a:ext>
            </a:extLst>
          </p:cNvPr>
          <p:cNvSpPr txBox="1">
            <a:spLocks/>
          </p:cNvSpPr>
          <p:nvPr/>
        </p:nvSpPr>
        <p:spPr>
          <a:xfrm>
            <a:off x="1634067" y="1886574"/>
            <a:ext cx="4292599" cy="33782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sz="1600" dirty="0">
                <a:solidFill>
                  <a:srgbClr val="FFFFFF"/>
                </a:solidFill>
                <a:latin typeface="Calibri" panose="020F0502020204030204" pitchFamily="34" charset="0"/>
                <a:ea typeface="Calibri" panose="020F0502020204030204" pitchFamily="34" charset="0"/>
                <a:cs typeface="Calibri" panose="020F0502020204030204" pitchFamily="34" charset="0"/>
              </a:rPr>
              <a:t>Restricted data from year 2015 to 2023 and reduced the shape of the data frame.</a:t>
            </a:r>
          </a:p>
          <a:p>
            <a:pPr algn="just"/>
            <a:r>
              <a:rPr lang="en-US" sz="1600" dirty="0">
                <a:solidFill>
                  <a:srgbClr val="FFFFFF"/>
                </a:solidFill>
                <a:latin typeface="Calibri" panose="020F0502020204030204" pitchFamily="34" charset="0"/>
                <a:ea typeface="Calibri" panose="020F0502020204030204" pitchFamily="34" charset="0"/>
                <a:cs typeface="Calibri" panose="020F0502020204030204" pitchFamily="34" charset="0"/>
              </a:rPr>
              <a:t>At early stage, the classes were imbalanced, after reduction we can observe the that data is mostly normally distributed.</a:t>
            </a:r>
          </a:p>
          <a:p>
            <a:pPr algn="just"/>
            <a:r>
              <a:rPr lang="en-US" sz="1600" dirty="0">
                <a:solidFill>
                  <a:srgbClr val="FFFFFF"/>
                </a:solidFill>
                <a:latin typeface="Calibri" panose="020F0502020204030204" pitchFamily="34" charset="0"/>
                <a:ea typeface="Calibri" panose="020F0502020204030204" pitchFamily="34" charset="0"/>
                <a:cs typeface="Calibri" panose="020F0502020204030204" pitchFamily="34" charset="0"/>
              </a:rPr>
              <a:t>Flag categories are manual ordinal encoded with below values.</a:t>
            </a:r>
          </a:p>
          <a:p>
            <a:pPr algn="just"/>
            <a:endParaRPr lang="en-US" sz="16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59B37C8F-F9DF-B7D1-35DE-FCF335626E58}"/>
              </a:ext>
            </a:extLst>
          </p:cNvPr>
          <p:cNvGraphicFramePr>
            <a:graphicFrameLocks noGrp="1"/>
          </p:cNvGraphicFramePr>
          <p:nvPr>
            <p:extLst>
              <p:ext uri="{D42A27DB-BD31-4B8C-83A1-F6EECF244321}">
                <p14:modId xmlns:p14="http://schemas.microsoft.com/office/powerpoint/2010/main" val="619436768"/>
              </p:ext>
            </p:extLst>
          </p:nvPr>
        </p:nvGraphicFramePr>
        <p:xfrm>
          <a:off x="2319585" y="4382968"/>
          <a:ext cx="2967437" cy="1897185"/>
        </p:xfrm>
        <a:graphic>
          <a:graphicData uri="http://schemas.openxmlformats.org/drawingml/2006/table">
            <a:tbl>
              <a:tblPr>
                <a:tableStyleId>{5C22544A-7EE6-4342-B048-85BDC9FD1C3A}</a:tableStyleId>
              </a:tblPr>
              <a:tblGrid>
                <a:gridCol w="1275191">
                  <a:extLst>
                    <a:ext uri="{9D8B030D-6E8A-4147-A177-3AD203B41FA5}">
                      <a16:colId xmlns:a16="http://schemas.microsoft.com/office/drawing/2014/main" val="2577313609"/>
                    </a:ext>
                  </a:extLst>
                </a:gridCol>
                <a:gridCol w="846123">
                  <a:extLst>
                    <a:ext uri="{9D8B030D-6E8A-4147-A177-3AD203B41FA5}">
                      <a16:colId xmlns:a16="http://schemas.microsoft.com/office/drawing/2014/main" val="2778338701"/>
                    </a:ext>
                  </a:extLst>
                </a:gridCol>
                <a:gridCol w="846123">
                  <a:extLst>
                    <a:ext uri="{9D8B030D-6E8A-4147-A177-3AD203B41FA5}">
                      <a16:colId xmlns:a16="http://schemas.microsoft.com/office/drawing/2014/main" val="1348969955"/>
                    </a:ext>
                  </a:extLst>
                </a:gridCol>
              </a:tblGrid>
              <a:tr h="205109">
                <a:tc>
                  <a:txBody>
                    <a:bodyPr/>
                    <a:lstStyle/>
                    <a:p>
                      <a:pPr algn="ctr" fontAlgn="ctr"/>
                      <a:r>
                        <a:rPr lang="en-US" sz="1800" b="1" u="none" strike="noStrike" dirty="0">
                          <a:solidFill>
                            <a:schemeClr val="bg1"/>
                          </a:solidFill>
                          <a:effectLst/>
                        </a:rPr>
                        <a:t>Flag</a:t>
                      </a:r>
                      <a:endParaRPr lang="en-US" sz="18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800" b="1" u="none" strike="noStrike" dirty="0">
                          <a:solidFill>
                            <a:schemeClr val="bg1"/>
                          </a:solidFill>
                          <a:effectLst/>
                        </a:rPr>
                        <a:t>Encode</a:t>
                      </a:r>
                      <a:endParaRPr lang="en-US" sz="18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n-US" sz="1800" b="1" i="0" u="none" strike="noStrike" dirty="0">
                          <a:solidFill>
                            <a:schemeClr val="bg1"/>
                          </a:solidFill>
                          <a:effectLst/>
                          <a:latin typeface="Calibri" panose="020F0502020204030204" pitchFamily="34" charset="0"/>
                        </a:rPr>
                        <a:t>#</a:t>
                      </a:r>
                    </a:p>
                  </a:txBody>
                  <a:tcPr marL="9525" marR="9525" marT="9525" marB="0" anchor="ctr">
                    <a:solidFill>
                      <a:schemeClr val="accent1"/>
                    </a:solidFill>
                  </a:tcPr>
                </a:tc>
                <a:extLst>
                  <a:ext uri="{0D108BD9-81ED-4DB2-BD59-A6C34878D82A}">
                    <a16:rowId xmlns:a16="http://schemas.microsoft.com/office/drawing/2014/main" val="2905607259"/>
                  </a:ext>
                </a:extLst>
              </a:tr>
              <a:tr h="403335">
                <a:tc>
                  <a:txBody>
                    <a:bodyPr/>
                    <a:lstStyle/>
                    <a:p>
                      <a:pPr algn="ctr" fontAlgn="ctr"/>
                      <a:r>
                        <a:rPr lang="en-US" sz="1800" u="none" strike="noStrike" dirty="0">
                          <a:effectLst/>
                        </a:rPr>
                        <a:t>Low</a:t>
                      </a:r>
                      <a:endParaRPr lang="en-US" sz="1800" b="0" i="0" u="none" strike="noStrike" dirty="0">
                        <a:solidFill>
                          <a:srgbClr val="000000"/>
                        </a:solidFill>
                        <a:effectLst/>
                        <a:latin typeface="Var(--jp-code-font-family)"/>
                      </a:endParaRPr>
                    </a:p>
                  </a:txBody>
                  <a:tcPr marL="9525" marR="9525" marT="9525" marB="0" anchor="ctr"/>
                </a:tc>
                <a:tc>
                  <a:txBody>
                    <a:bodyPr/>
                    <a:lstStyle/>
                    <a:p>
                      <a:pPr algn="ctr" fontAlgn="ctr"/>
                      <a:r>
                        <a:rPr lang="en-US" b="0" dirty="0"/>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i="0" u="none" strike="noStrike" dirty="0">
                          <a:solidFill>
                            <a:srgbClr val="000000"/>
                          </a:solidFill>
                          <a:effectLst/>
                          <a:latin typeface="Calibri" panose="020F0502020204030204" pitchFamily="34" charset="0"/>
                        </a:rPr>
                        <a:t>1,121,452</a:t>
                      </a:r>
                    </a:p>
                  </a:txBody>
                  <a:tcPr marL="9525" marR="9525" marT="9525" marB="0" anchor="ctr"/>
                </a:tc>
                <a:extLst>
                  <a:ext uri="{0D108BD9-81ED-4DB2-BD59-A6C34878D82A}">
                    <a16:rowId xmlns:a16="http://schemas.microsoft.com/office/drawing/2014/main" val="4291612959"/>
                  </a:ext>
                </a:extLst>
              </a:tr>
              <a:tr h="403335">
                <a:tc>
                  <a:txBody>
                    <a:bodyPr/>
                    <a:lstStyle/>
                    <a:p>
                      <a:pPr algn="ctr" fontAlgn="ctr"/>
                      <a:r>
                        <a:rPr lang="en-US" sz="1800" u="none" strike="noStrike" dirty="0">
                          <a:effectLst/>
                        </a:rPr>
                        <a:t>Medium</a:t>
                      </a:r>
                      <a:endParaRPr lang="en-US" sz="1800" b="0" i="0" u="none" strike="noStrike" dirty="0">
                        <a:solidFill>
                          <a:srgbClr val="000000"/>
                        </a:solidFill>
                        <a:effectLst/>
                        <a:latin typeface="Var(--jp-code-font-family)"/>
                      </a:endParaRPr>
                    </a:p>
                  </a:txBody>
                  <a:tcPr marL="9525" marR="9525" marT="9525" marB="0" anchor="ctr">
                    <a:solidFill>
                      <a:schemeClr val="accent1">
                        <a:lumMod val="20000"/>
                        <a:lumOff val="80000"/>
                      </a:schemeClr>
                    </a:solidFill>
                  </a:tcPr>
                </a:tc>
                <a:tc>
                  <a:txBody>
                    <a:bodyPr/>
                    <a:lstStyle/>
                    <a:p>
                      <a:pPr algn="ctr" fontAlgn="ctr"/>
                      <a:r>
                        <a:rPr lang="en-US" b="0" dirty="0"/>
                        <a:t>2</a:t>
                      </a:r>
                      <a:endParaRPr lang="en-US" sz="1800" b="0" i="0" u="none" strike="noStrike" dirty="0">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Calibri" panose="020F0502020204030204" pitchFamily="34" charset="0"/>
                        </a:rPr>
                        <a:t>1,658,093</a:t>
                      </a:r>
                    </a:p>
                  </a:txBody>
                  <a:tcPr marL="9525" marR="9525" marT="9525" marB="0" anchor="ctr">
                    <a:solidFill>
                      <a:schemeClr val="accent1">
                        <a:lumMod val="20000"/>
                        <a:lumOff val="80000"/>
                      </a:schemeClr>
                    </a:solidFill>
                  </a:tcPr>
                </a:tc>
                <a:extLst>
                  <a:ext uri="{0D108BD9-81ED-4DB2-BD59-A6C34878D82A}">
                    <a16:rowId xmlns:a16="http://schemas.microsoft.com/office/drawing/2014/main" val="366472931"/>
                  </a:ext>
                </a:extLst>
              </a:tr>
              <a:tr h="403335">
                <a:tc>
                  <a:txBody>
                    <a:bodyPr/>
                    <a:lstStyle/>
                    <a:p>
                      <a:pPr algn="ctr" fontAlgn="ctr"/>
                      <a:r>
                        <a:rPr lang="en-US" sz="1800" u="none" strike="noStrike" dirty="0">
                          <a:effectLst/>
                        </a:rPr>
                        <a:t>High</a:t>
                      </a:r>
                      <a:endParaRPr lang="en-US" sz="1800" b="0" i="0" u="none" strike="noStrike" dirty="0">
                        <a:solidFill>
                          <a:srgbClr val="000000"/>
                        </a:solidFill>
                        <a:effectLst/>
                        <a:latin typeface="Var(--jp-code-font-family)"/>
                      </a:endParaRP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ctr"/>
                      <a:r>
                        <a:rPr lang="en-US" sz="1200" b="1" i="0" u="none" strike="noStrike" dirty="0">
                          <a:solidFill>
                            <a:srgbClr val="000000"/>
                          </a:solidFill>
                          <a:effectLst/>
                          <a:latin typeface="Calibri" panose="020F0502020204030204" pitchFamily="34" charset="0"/>
                        </a:rPr>
                        <a:t>1,120,822</a:t>
                      </a:r>
                    </a:p>
                  </a:txBody>
                  <a:tcPr marL="9525" marR="9525" marT="9525" marB="0" anchor="ctr"/>
                </a:tc>
                <a:extLst>
                  <a:ext uri="{0D108BD9-81ED-4DB2-BD59-A6C34878D82A}">
                    <a16:rowId xmlns:a16="http://schemas.microsoft.com/office/drawing/2014/main" val="3821900751"/>
                  </a:ext>
                </a:extLst>
              </a:tr>
              <a:tr h="403335">
                <a:tc>
                  <a:txBody>
                    <a:bodyPr/>
                    <a:lstStyle/>
                    <a:p>
                      <a:pPr algn="ctr" fontAlgn="ctr"/>
                      <a:r>
                        <a:rPr lang="en-US" sz="1800" b="0" i="0" u="none" strike="noStrike" dirty="0">
                          <a:solidFill>
                            <a:srgbClr val="000000"/>
                          </a:solidFill>
                          <a:effectLst/>
                          <a:latin typeface="Var(--jp-code-font-family)"/>
                        </a:rPr>
                        <a:t>Very High</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ctr"/>
                      <a:r>
                        <a:rPr lang="en-US" sz="1200" b="1" i="0" u="none" strike="noStrike" dirty="0">
                          <a:solidFill>
                            <a:srgbClr val="000000"/>
                          </a:solidFill>
                          <a:effectLst/>
                          <a:latin typeface="Calibri" panose="020F0502020204030204" pitchFamily="34" charset="0"/>
                        </a:rPr>
                        <a:t>1,217,471</a:t>
                      </a:r>
                    </a:p>
                  </a:txBody>
                  <a:tcPr marL="9525" marR="9525" marT="9525" marB="0" anchor="ctr"/>
                </a:tc>
                <a:extLst>
                  <a:ext uri="{0D108BD9-81ED-4DB2-BD59-A6C34878D82A}">
                    <a16:rowId xmlns:a16="http://schemas.microsoft.com/office/drawing/2014/main" val="1751190696"/>
                  </a:ext>
                </a:extLst>
              </a:tr>
            </a:tbl>
          </a:graphicData>
        </a:graphic>
      </p:graphicFrame>
    </p:spTree>
    <p:extLst>
      <p:ext uri="{BB962C8B-B14F-4D97-AF65-F5344CB8AC3E}">
        <p14:creationId xmlns:p14="http://schemas.microsoft.com/office/powerpoint/2010/main" val="174721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4C9F40A-C8B3-2107-DB9B-4FF11AE1524D}"/>
              </a:ext>
            </a:extLst>
          </p:cNvPr>
          <p:cNvSpPr>
            <a:spLocks noGrp="1"/>
          </p:cNvSpPr>
          <p:nvPr>
            <p:ph type="title"/>
          </p:nvPr>
        </p:nvSpPr>
        <p:spPr>
          <a:xfrm>
            <a:off x="855266" y="618518"/>
            <a:ext cx="2851417" cy="1478570"/>
          </a:xfrm>
        </p:spPr>
        <p:txBody>
          <a:bodyPr>
            <a:normAutofit/>
          </a:bodyPr>
          <a:lstStyle/>
          <a:p>
            <a:r>
              <a:rPr lang="en-US" sz="2700" b="1" dirty="0">
                <a:solidFill>
                  <a:srgbClr val="FFFFFF"/>
                </a:solidFill>
              </a:rPr>
              <a:t>Implementation Process</a:t>
            </a:r>
            <a:endParaRPr lang="en-US" sz="2700" dirty="0">
              <a:solidFill>
                <a:srgbClr val="FFFFFF"/>
              </a:solidFill>
            </a:endParaRPr>
          </a:p>
          <a:p>
            <a:endParaRPr lang="en-US" sz="2700" dirty="0">
              <a:solidFill>
                <a:srgbClr val="FFFFFF"/>
              </a:solidFill>
            </a:endParaRPr>
          </a:p>
        </p:txBody>
      </p:sp>
      <p:sp>
        <p:nvSpPr>
          <p:cNvPr id="3" name="Content Placeholder 2">
            <a:extLst>
              <a:ext uri="{FF2B5EF4-FFF2-40B4-BE49-F238E27FC236}">
                <a16:creationId xmlns:a16="http://schemas.microsoft.com/office/drawing/2014/main" id="{33E920C7-0F47-04F5-ECE3-4C5B51DEA24D}"/>
              </a:ext>
            </a:extLst>
          </p:cNvPr>
          <p:cNvSpPr>
            <a:spLocks noGrp="1"/>
          </p:cNvSpPr>
          <p:nvPr>
            <p:ph idx="1"/>
          </p:nvPr>
        </p:nvSpPr>
        <p:spPr>
          <a:xfrm>
            <a:off x="360762" y="1824698"/>
            <a:ext cx="3633771" cy="3802990"/>
          </a:xfrm>
        </p:spPr>
        <p:txBody>
          <a:bodyPr vert="horz" lIns="91440" tIns="45720" rIns="91440" bIns="45720" rtlCol="0">
            <a:noAutofit/>
          </a:bodyPr>
          <a:lstStyle/>
          <a:p>
            <a:pPr algn="just"/>
            <a:r>
              <a:rPr lang="en-US" sz="1600" dirty="0">
                <a:solidFill>
                  <a:srgbClr val="FFFFFF"/>
                </a:solidFill>
                <a:latin typeface="Calibri" panose="020F0502020204030204" pitchFamily="34" charset="0"/>
                <a:ea typeface="Calibri" panose="020F0502020204030204" pitchFamily="34" charset="0"/>
                <a:cs typeface="Calibri" panose="020F0502020204030204" pitchFamily="34" charset="0"/>
              </a:rPr>
              <a:t>Utilized label encoding, frequency encoding, and one-hot encoding in the encoding process to extract meaningful patterns from the data, crucial for optimizing model training effectiveness.</a:t>
            </a:r>
          </a:p>
          <a:p>
            <a:pPr algn="just"/>
            <a:r>
              <a:rPr lang="en-US" sz="1600" dirty="0">
                <a:solidFill>
                  <a:srgbClr val="FFFFFF"/>
                </a:solidFill>
                <a:latin typeface="Calibri" panose="020F0502020204030204" pitchFamily="34" charset="0"/>
                <a:ea typeface="Calibri" panose="020F0502020204030204" pitchFamily="34" charset="0"/>
                <a:cs typeface="Calibri" panose="020F0502020204030204" pitchFamily="34" charset="0"/>
              </a:rPr>
              <a:t>Opted for Random Forest and </a:t>
            </a:r>
            <a:r>
              <a:rPr lang="en-US" sz="1600" dirty="0" err="1">
                <a:solidFill>
                  <a:srgbClr val="FFFFFF"/>
                </a:solidFill>
                <a:latin typeface="Calibri" panose="020F0502020204030204" pitchFamily="34" charset="0"/>
                <a:ea typeface="Calibri" panose="020F0502020204030204" pitchFamily="34" charset="0"/>
                <a:cs typeface="Calibri" panose="020F0502020204030204" pitchFamily="34" charset="0"/>
              </a:rPr>
              <a:t>XGBoost</a:t>
            </a:r>
            <a:r>
              <a:rPr lang="en-US" sz="1600" dirty="0">
                <a:solidFill>
                  <a:srgbClr val="FFFFFF"/>
                </a:solidFill>
                <a:latin typeface="Calibri" panose="020F0502020204030204" pitchFamily="34" charset="0"/>
                <a:ea typeface="Calibri" panose="020F0502020204030204" pitchFamily="34" charset="0"/>
                <a:cs typeface="Calibri" panose="020F0502020204030204" pitchFamily="34" charset="0"/>
              </a:rPr>
              <a:t> algorithms during implementation, recognizing their effectiveness in regression tasks, ensuring a robust foundation for the modeling phase.</a:t>
            </a:r>
          </a:p>
        </p:txBody>
      </p:sp>
      <p:grpSp>
        <p:nvGrpSpPr>
          <p:cNvPr id="59" name="Group 5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aphicFrame>
        <p:nvGraphicFramePr>
          <p:cNvPr id="4" name="Table 3">
            <a:extLst>
              <a:ext uri="{FF2B5EF4-FFF2-40B4-BE49-F238E27FC236}">
                <a16:creationId xmlns:a16="http://schemas.microsoft.com/office/drawing/2014/main" id="{86DD5153-1EF5-53AE-A86A-06C65815C9D2}"/>
              </a:ext>
            </a:extLst>
          </p:cNvPr>
          <p:cNvGraphicFramePr>
            <a:graphicFrameLocks noGrp="1"/>
          </p:cNvGraphicFramePr>
          <p:nvPr>
            <p:extLst>
              <p:ext uri="{D42A27DB-BD31-4B8C-83A1-F6EECF244321}">
                <p14:modId xmlns:p14="http://schemas.microsoft.com/office/powerpoint/2010/main" val="436449612"/>
              </p:ext>
            </p:extLst>
          </p:nvPr>
        </p:nvGraphicFramePr>
        <p:xfrm>
          <a:off x="4342968" y="1382713"/>
          <a:ext cx="7554591" cy="4583712"/>
        </p:xfrm>
        <a:graphic>
          <a:graphicData uri="http://schemas.openxmlformats.org/drawingml/2006/table">
            <a:tbl>
              <a:tblPr/>
              <a:tblGrid>
                <a:gridCol w="2341623">
                  <a:extLst>
                    <a:ext uri="{9D8B030D-6E8A-4147-A177-3AD203B41FA5}">
                      <a16:colId xmlns:a16="http://schemas.microsoft.com/office/drawing/2014/main" val="3061594126"/>
                    </a:ext>
                  </a:extLst>
                </a:gridCol>
                <a:gridCol w="1266769">
                  <a:extLst>
                    <a:ext uri="{9D8B030D-6E8A-4147-A177-3AD203B41FA5}">
                      <a16:colId xmlns:a16="http://schemas.microsoft.com/office/drawing/2014/main" val="3646823623"/>
                    </a:ext>
                  </a:extLst>
                </a:gridCol>
                <a:gridCol w="2592726">
                  <a:extLst>
                    <a:ext uri="{9D8B030D-6E8A-4147-A177-3AD203B41FA5}">
                      <a16:colId xmlns:a16="http://schemas.microsoft.com/office/drawing/2014/main" val="419221968"/>
                    </a:ext>
                  </a:extLst>
                </a:gridCol>
                <a:gridCol w="1353473">
                  <a:extLst>
                    <a:ext uri="{9D8B030D-6E8A-4147-A177-3AD203B41FA5}">
                      <a16:colId xmlns:a16="http://schemas.microsoft.com/office/drawing/2014/main" val="1651054978"/>
                    </a:ext>
                  </a:extLst>
                </a:gridCol>
              </a:tblGrid>
              <a:tr h="286482">
                <a:tc>
                  <a:txBody>
                    <a:bodyPr/>
                    <a:lstStyle/>
                    <a:p>
                      <a:pPr algn="ctr" fontAlgn="ctr">
                        <a:spcBef>
                          <a:spcPts val="0"/>
                        </a:spcBef>
                        <a:spcAft>
                          <a:spcPts val="0"/>
                        </a:spcAft>
                      </a:pPr>
                      <a:r>
                        <a:rPr lang="en-US" sz="1200" b="1" i="0" u="none" strike="noStrike" dirty="0">
                          <a:solidFill>
                            <a:schemeClr val="bg1"/>
                          </a:solidFill>
                          <a:effectLst/>
                          <a:latin typeface="Calibri" panose="020F0502020204030204" pitchFamily="34" charset="0"/>
                        </a:rPr>
                        <a:t>Attributes</a:t>
                      </a:r>
                      <a:endParaRPr lang="en-US" sz="1900" b="0" i="0" u="none" strike="noStrike" dirty="0">
                        <a:solidFill>
                          <a:schemeClr val="bg1"/>
                        </a:solidFill>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algn="ctr" fontAlgn="ctr">
                        <a:spcBef>
                          <a:spcPts val="0"/>
                        </a:spcBef>
                        <a:spcAft>
                          <a:spcPts val="0"/>
                        </a:spcAft>
                      </a:pPr>
                      <a:r>
                        <a:rPr lang="en-US" sz="1200" b="1" i="0" u="none" strike="noStrike" dirty="0">
                          <a:solidFill>
                            <a:schemeClr val="bg1"/>
                          </a:solidFill>
                          <a:effectLst/>
                          <a:latin typeface="Calibri" panose="020F0502020204030204" pitchFamily="34" charset="0"/>
                        </a:rPr>
                        <a:t>Data types</a:t>
                      </a:r>
                      <a:endParaRPr lang="en-US" sz="1900" b="0" i="0" u="none" strike="noStrike" dirty="0">
                        <a:solidFill>
                          <a:schemeClr val="bg1"/>
                        </a:solidFill>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algn="ctr" fontAlgn="ctr">
                        <a:spcBef>
                          <a:spcPts val="0"/>
                        </a:spcBef>
                        <a:spcAft>
                          <a:spcPts val="0"/>
                        </a:spcAft>
                      </a:pPr>
                      <a:r>
                        <a:rPr lang="en-US" sz="1200" b="1" i="0" u="none" strike="noStrike" dirty="0" err="1">
                          <a:solidFill>
                            <a:schemeClr val="bg1"/>
                          </a:solidFill>
                          <a:effectLst/>
                          <a:latin typeface="Calibri" panose="020F0502020204030204" pitchFamily="34" charset="0"/>
                        </a:rPr>
                        <a:t>Defination</a:t>
                      </a:r>
                      <a:endParaRPr lang="en-US" sz="1900" b="0" i="0" u="none" strike="noStrike" dirty="0">
                        <a:solidFill>
                          <a:schemeClr val="bg1"/>
                        </a:solidFill>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a:txBody>
                    <a:bodyPr/>
                    <a:lstStyle/>
                    <a:p>
                      <a:pPr algn="ctr" fontAlgn="ctr">
                        <a:spcBef>
                          <a:spcPts val="0"/>
                        </a:spcBef>
                        <a:spcAft>
                          <a:spcPts val="0"/>
                        </a:spcAft>
                      </a:pPr>
                      <a:r>
                        <a:rPr lang="en-US" sz="1200" b="1" i="0" u="none" strike="noStrike" dirty="0">
                          <a:solidFill>
                            <a:schemeClr val="bg1"/>
                          </a:solidFill>
                          <a:effectLst/>
                          <a:latin typeface="Calibri" panose="020F0502020204030204" pitchFamily="34" charset="0"/>
                        </a:rPr>
                        <a:t>Encoding Technique</a:t>
                      </a:r>
                      <a:endParaRPr lang="en-US" sz="1900" b="0" i="0" u="none" strike="noStrike" dirty="0">
                        <a:solidFill>
                          <a:schemeClr val="bg1"/>
                        </a:solidFill>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2650051792"/>
                  </a:ext>
                </a:extLst>
              </a:tr>
              <a:tr h="286482">
                <a:tc>
                  <a:txBody>
                    <a:bodyPr/>
                    <a:lstStyle/>
                    <a:p>
                      <a:pPr algn="ctr" fontAlgn="ctr">
                        <a:spcBef>
                          <a:spcPts val="0"/>
                        </a:spcBef>
                        <a:spcAft>
                          <a:spcPts val="0"/>
                        </a:spcAft>
                      </a:pPr>
                      <a:r>
                        <a:rPr lang="en-US" sz="1300" b="0" i="0" u="none" strike="noStrike" dirty="0" err="1">
                          <a:solidFill>
                            <a:srgbClr val="000000"/>
                          </a:solidFill>
                          <a:effectLst/>
                          <a:latin typeface="Calibri" panose="020F0502020204030204" pitchFamily="34" charset="0"/>
                        </a:rPr>
                        <a:t>Transaction_unique_identifier</a:t>
                      </a:r>
                      <a:endParaRPr lang="en-US" sz="1900" b="0" i="0" u="none" strike="noStrike" dirty="0">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300" b="0" i="0" u="none" strike="noStrike">
                          <a:solidFill>
                            <a:srgbClr val="000000"/>
                          </a:solidFill>
                          <a:effectLst/>
                          <a:latin typeface="Calibri" panose="020F0502020204030204" pitchFamily="34" charset="0"/>
                        </a:rPr>
                        <a:t>object</a:t>
                      </a:r>
                      <a:endParaRPr lang="en-US" sz="1900" b="0" i="0" u="none" strike="noStrike">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a:solidFill>
                            <a:srgbClr val="000000"/>
                          </a:solidFill>
                          <a:effectLst/>
                          <a:latin typeface="Calibri" panose="020F0502020204030204" pitchFamily="34" charset="0"/>
                        </a:rPr>
                        <a:t>Unique transaction number</a:t>
                      </a:r>
                      <a:endParaRPr lang="en-US" sz="1900" b="0" i="0" u="none" strike="noStrike">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a:solidFill>
                            <a:srgbClr val="000000"/>
                          </a:solidFill>
                          <a:effectLst/>
                          <a:latin typeface="Calibri" panose="020F0502020204030204" pitchFamily="34" charset="0"/>
                        </a:rPr>
                        <a:t>Not using for model</a:t>
                      </a:r>
                      <a:endParaRPr lang="en-US" sz="1900" b="0" i="0" u="none" strike="noStrike">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6799509"/>
                  </a:ext>
                </a:extLst>
              </a:tr>
              <a:tr h="286482">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price</a:t>
                      </a:r>
                      <a:endParaRPr lang="en-US" sz="1900" b="0" i="0" u="none" strike="noStrike" dirty="0">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int64</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The price for which the property was sold</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Not using for model</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7434356"/>
                  </a:ext>
                </a:extLst>
              </a:tr>
              <a:tr h="286482">
                <a:tc>
                  <a:txBody>
                    <a:bodyPr/>
                    <a:lstStyle/>
                    <a:p>
                      <a:pPr algn="ctr" fontAlgn="ctr">
                        <a:spcBef>
                          <a:spcPts val="0"/>
                        </a:spcBef>
                        <a:spcAft>
                          <a:spcPts val="0"/>
                        </a:spcAft>
                      </a:pPr>
                      <a:r>
                        <a:rPr lang="en-US" sz="1300" b="0" i="0" u="none" strike="noStrike" dirty="0" err="1">
                          <a:solidFill>
                            <a:srgbClr val="000000"/>
                          </a:solidFill>
                          <a:effectLst/>
                          <a:latin typeface="Calibri" panose="020F0502020204030204" pitchFamily="34" charset="0"/>
                        </a:rPr>
                        <a:t>Date_of_Transfer</a:t>
                      </a:r>
                      <a:endParaRPr lang="en-US" sz="1900" b="0" i="0" u="none" strike="noStrike" dirty="0">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datetime64[ns]</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a:solidFill>
                            <a:srgbClr val="000000"/>
                          </a:solidFill>
                          <a:effectLst/>
                          <a:latin typeface="Calibri" panose="020F0502020204030204" pitchFamily="34" charset="0"/>
                        </a:rPr>
                        <a:t>Date of the house ownership transfer.</a:t>
                      </a:r>
                      <a:endParaRPr lang="en-US" sz="1900" b="0" i="0" u="none" strike="noStrike">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Derived year</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1499029"/>
                  </a:ext>
                </a:extLst>
              </a:tr>
              <a:tr h="286482">
                <a:tc>
                  <a:txBody>
                    <a:bodyPr/>
                    <a:lstStyle/>
                    <a:p>
                      <a:pPr algn="ctr" fontAlgn="ctr">
                        <a:spcBef>
                          <a:spcPts val="0"/>
                        </a:spcBef>
                        <a:spcAft>
                          <a:spcPts val="0"/>
                        </a:spcAft>
                      </a:pPr>
                      <a:r>
                        <a:rPr lang="en-US" sz="1300" b="0" i="0" u="none" strike="noStrike" dirty="0" err="1">
                          <a:solidFill>
                            <a:srgbClr val="000000"/>
                          </a:solidFill>
                          <a:effectLst/>
                          <a:latin typeface="Calibri" panose="020F0502020204030204" pitchFamily="34" charset="0"/>
                        </a:rPr>
                        <a:t>Property_Type</a:t>
                      </a:r>
                      <a:endParaRPr lang="en-US" sz="1900" b="0" i="0" u="none" strike="noStrike" dirty="0">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object</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The type of property.</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One Hot Encoding</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399745684"/>
                  </a:ext>
                </a:extLst>
              </a:tr>
              <a:tr h="286482">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Old/New</a:t>
                      </a:r>
                      <a:endParaRPr lang="en-US" sz="1900" b="0" i="0" u="none" strike="noStrike" dirty="0">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300" b="0" i="0" u="none" strike="noStrike">
                          <a:solidFill>
                            <a:srgbClr val="000000"/>
                          </a:solidFill>
                          <a:effectLst/>
                          <a:latin typeface="Calibri" panose="020F0502020204030204" pitchFamily="34" charset="0"/>
                        </a:rPr>
                        <a:t>object</a:t>
                      </a:r>
                      <a:endParaRPr lang="en-US" sz="1900" b="0" i="0" u="none" strike="noStrike">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Indicates if the house is old or new.</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a:solidFill>
                            <a:srgbClr val="000000"/>
                          </a:solidFill>
                          <a:effectLst/>
                          <a:latin typeface="Calibri" panose="020F0502020204030204" pitchFamily="34" charset="0"/>
                        </a:rPr>
                        <a:t>One Hot Encoding</a:t>
                      </a:r>
                      <a:endParaRPr lang="en-US" sz="1900" b="0" i="0" u="none" strike="noStrike">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8006870"/>
                  </a:ext>
                </a:extLst>
              </a:tr>
              <a:tr h="286482">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Duration</a:t>
                      </a:r>
                      <a:endParaRPr lang="en-US" sz="1900" b="0" i="0" u="none" strike="noStrike" dirty="0">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object</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The duration of the house built</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One Hot Encoding</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18764750"/>
                  </a:ext>
                </a:extLst>
              </a:tr>
              <a:tr h="286482">
                <a:tc>
                  <a:txBody>
                    <a:bodyPr/>
                    <a:lstStyle/>
                    <a:p>
                      <a:pPr algn="ctr" fontAlgn="ctr">
                        <a:spcBef>
                          <a:spcPts val="0"/>
                        </a:spcBef>
                        <a:spcAft>
                          <a:spcPts val="0"/>
                        </a:spcAft>
                      </a:pPr>
                      <a:r>
                        <a:rPr lang="en-US" sz="1300" b="0" i="0" u="none" strike="noStrike">
                          <a:solidFill>
                            <a:srgbClr val="000000"/>
                          </a:solidFill>
                          <a:effectLst/>
                          <a:latin typeface="Calibri" panose="020F0502020204030204" pitchFamily="34" charset="0"/>
                        </a:rPr>
                        <a:t>PAON</a:t>
                      </a:r>
                      <a:endParaRPr lang="en-US" sz="1900" b="0" i="0" u="none" strike="noStrike">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object</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(Primary Addressable Object Name)</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a:solidFill>
                            <a:srgbClr val="000000"/>
                          </a:solidFill>
                          <a:effectLst/>
                          <a:latin typeface="Calibri" panose="020F0502020204030204" pitchFamily="34" charset="0"/>
                        </a:rPr>
                        <a:t>Label Encoding</a:t>
                      </a:r>
                      <a:endParaRPr lang="en-US" sz="1900" b="0" i="0" u="none" strike="noStrike">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6005914"/>
                  </a:ext>
                </a:extLst>
              </a:tr>
              <a:tr h="286482">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SAON</a:t>
                      </a:r>
                      <a:endParaRPr lang="en-US" sz="1900" b="0" i="0" u="none" strike="noStrike" dirty="0">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object</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(Secondary Addressable Object Name)</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Label Encoding</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59323875"/>
                  </a:ext>
                </a:extLst>
              </a:tr>
              <a:tr h="286482">
                <a:tc>
                  <a:txBody>
                    <a:bodyPr/>
                    <a:lstStyle/>
                    <a:p>
                      <a:pPr algn="ctr" fontAlgn="ctr">
                        <a:spcBef>
                          <a:spcPts val="0"/>
                        </a:spcBef>
                        <a:spcAft>
                          <a:spcPts val="0"/>
                        </a:spcAft>
                      </a:pPr>
                      <a:r>
                        <a:rPr lang="en-US" sz="1300" b="0" i="0" u="none" strike="noStrike">
                          <a:solidFill>
                            <a:srgbClr val="000000"/>
                          </a:solidFill>
                          <a:effectLst/>
                          <a:latin typeface="Calibri" panose="020F0502020204030204" pitchFamily="34" charset="0"/>
                        </a:rPr>
                        <a:t>Street</a:t>
                      </a:r>
                      <a:endParaRPr lang="en-US" sz="1900" b="0" i="0" u="none" strike="noStrike">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object</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Street name where property is located.</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a:solidFill>
                            <a:srgbClr val="000000"/>
                          </a:solidFill>
                          <a:effectLst/>
                          <a:latin typeface="Calibri" panose="020F0502020204030204" pitchFamily="34" charset="0"/>
                        </a:rPr>
                        <a:t>Label Encoding</a:t>
                      </a:r>
                      <a:endParaRPr lang="en-US" sz="1900" b="0" i="0" u="none" strike="noStrike">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8086380"/>
                  </a:ext>
                </a:extLst>
              </a:tr>
              <a:tr h="286482">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Locality</a:t>
                      </a:r>
                      <a:endParaRPr lang="en-US" sz="1900" b="0" i="0" u="none" strike="noStrike" dirty="0">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object</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Additional locality information</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Label Encoding</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99149165"/>
                  </a:ext>
                </a:extLst>
              </a:tr>
              <a:tr h="286482">
                <a:tc>
                  <a:txBody>
                    <a:bodyPr/>
                    <a:lstStyle/>
                    <a:p>
                      <a:pPr algn="ctr" fontAlgn="ctr">
                        <a:spcBef>
                          <a:spcPts val="0"/>
                        </a:spcBef>
                        <a:spcAft>
                          <a:spcPts val="0"/>
                        </a:spcAft>
                      </a:pPr>
                      <a:r>
                        <a:rPr lang="en-US" sz="1300" b="0" i="0" u="none" strike="noStrike">
                          <a:solidFill>
                            <a:srgbClr val="000000"/>
                          </a:solidFill>
                          <a:effectLst/>
                          <a:latin typeface="Calibri" panose="020F0502020204030204" pitchFamily="34" charset="0"/>
                        </a:rPr>
                        <a:t>Town/City</a:t>
                      </a:r>
                      <a:endParaRPr lang="en-US" sz="1900" b="0" i="0" u="none" strike="noStrike">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300" b="0" i="0" u="none" strike="noStrike">
                          <a:solidFill>
                            <a:srgbClr val="000000"/>
                          </a:solidFill>
                          <a:effectLst/>
                          <a:latin typeface="Calibri" panose="020F0502020204030204" pitchFamily="34" charset="0"/>
                        </a:rPr>
                        <a:t>object</a:t>
                      </a:r>
                      <a:endParaRPr lang="en-US" sz="1900" b="0" i="0" u="none" strike="noStrike">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Town or city where property is located</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a:solidFill>
                            <a:srgbClr val="000000"/>
                          </a:solidFill>
                          <a:effectLst/>
                          <a:latin typeface="Calibri" panose="020F0502020204030204" pitchFamily="34" charset="0"/>
                        </a:rPr>
                        <a:t>Label Encoding</a:t>
                      </a:r>
                      <a:endParaRPr lang="en-US" sz="1900" b="0" i="0" u="none" strike="noStrike">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75895122"/>
                  </a:ext>
                </a:extLst>
              </a:tr>
              <a:tr h="286482">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District</a:t>
                      </a:r>
                      <a:endParaRPr lang="en-US" sz="1900" b="0" i="0" u="none" strike="noStrike" dirty="0">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object</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The district in which the property resides</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Label Encoding</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097959881"/>
                  </a:ext>
                </a:extLst>
              </a:tr>
              <a:tr h="286482">
                <a:tc>
                  <a:txBody>
                    <a:bodyPr/>
                    <a:lstStyle/>
                    <a:p>
                      <a:pPr algn="ctr" fontAlgn="ctr">
                        <a:spcBef>
                          <a:spcPts val="0"/>
                        </a:spcBef>
                        <a:spcAft>
                          <a:spcPts val="0"/>
                        </a:spcAft>
                      </a:pPr>
                      <a:r>
                        <a:rPr lang="en-US" sz="1300" b="0" i="0" u="none" strike="noStrike">
                          <a:solidFill>
                            <a:srgbClr val="000000"/>
                          </a:solidFill>
                          <a:effectLst/>
                          <a:latin typeface="Calibri" panose="020F0502020204030204" pitchFamily="34" charset="0"/>
                        </a:rPr>
                        <a:t>County</a:t>
                      </a:r>
                      <a:endParaRPr lang="en-US" sz="1900" b="0" i="0" u="none" strike="noStrike">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300" b="0" i="0" u="none" strike="noStrike">
                          <a:solidFill>
                            <a:srgbClr val="000000"/>
                          </a:solidFill>
                          <a:effectLst/>
                          <a:latin typeface="Calibri" panose="020F0502020204030204" pitchFamily="34" charset="0"/>
                        </a:rPr>
                        <a:t>object</a:t>
                      </a:r>
                      <a:endParaRPr lang="en-US" sz="1900" b="0" i="0" u="none" strike="noStrike">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The county where the property is located</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Label Encoding</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0168579"/>
                  </a:ext>
                </a:extLst>
              </a:tr>
              <a:tr h="286482">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year</a:t>
                      </a:r>
                      <a:endParaRPr lang="en-US" sz="1900" b="0" i="0" u="none" strike="noStrike" dirty="0">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int64</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Year of the house transfer.</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Numeric Attribute</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164660459"/>
                  </a:ext>
                </a:extLst>
              </a:tr>
              <a:tr h="286482">
                <a:tc>
                  <a:txBody>
                    <a:bodyPr/>
                    <a:lstStyle/>
                    <a:p>
                      <a:pPr algn="ctr" fontAlgn="ctr">
                        <a:spcBef>
                          <a:spcPts val="0"/>
                        </a:spcBef>
                        <a:spcAft>
                          <a:spcPts val="0"/>
                        </a:spcAft>
                      </a:pPr>
                      <a:r>
                        <a:rPr lang="en-US" sz="1300" b="0" i="0" u="none" strike="noStrike">
                          <a:solidFill>
                            <a:srgbClr val="000000"/>
                          </a:solidFill>
                          <a:effectLst/>
                          <a:latin typeface="Calibri" panose="020F0502020204030204" pitchFamily="34" charset="0"/>
                        </a:rPr>
                        <a:t>Flag</a:t>
                      </a:r>
                      <a:endParaRPr lang="en-US" sz="1900" b="0" i="0" u="none" strike="noStrike">
                        <a:effectLst/>
                        <a:latin typeface="Arial" panose="020B0604020202020204" pitchFamily="34" charset="0"/>
                      </a:endParaRPr>
                    </a:p>
                  </a:txBody>
                  <a:tcPr marL="6763" marR="6763" marT="676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300" b="0" i="0" u="none" strike="noStrike" dirty="0">
                          <a:solidFill>
                            <a:srgbClr val="000000"/>
                          </a:solidFill>
                          <a:effectLst/>
                          <a:latin typeface="Calibri" panose="020F0502020204030204" pitchFamily="34" charset="0"/>
                        </a:rPr>
                        <a:t>object</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Derived from amount paid for house.</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1200" b="0" i="0" u="none" strike="noStrike" dirty="0">
                          <a:solidFill>
                            <a:srgbClr val="000000"/>
                          </a:solidFill>
                          <a:effectLst/>
                          <a:latin typeface="Calibri" panose="020F0502020204030204" pitchFamily="34" charset="0"/>
                        </a:rPr>
                        <a:t>ordinal encoding</a:t>
                      </a:r>
                      <a:endParaRPr lang="en-US" sz="1900" b="0" i="0" u="none" strike="noStrike" dirty="0">
                        <a:effectLst/>
                        <a:latin typeface="Arial" panose="020B0604020202020204" pitchFamily="34" charset="0"/>
                      </a:endParaRPr>
                    </a:p>
                  </a:txBody>
                  <a:tcPr marL="6763" marR="6763" marT="67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2368200"/>
                  </a:ext>
                </a:extLst>
              </a:tr>
            </a:tbl>
          </a:graphicData>
        </a:graphic>
      </p:graphicFrame>
      <p:sp>
        <p:nvSpPr>
          <p:cNvPr id="5" name="TextBox 4">
            <a:extLst>
              <a:ext uri="{FF2B5EF4-FFF2-40B4-BE49-F238E27FC236}">
                <a16:creationId xmlns:a16="http://schemas.microsoft.com/office/drawing/2014/main" id="{2BA4B5AF-BFFF-C6E2-416D-A6497F21ECF1}"/>
              </a:ext>
            </a:extLst>
          </p:cNvPr>
          <p:cNvSpPr txBox="1"/>
          <p:nvPr/>
        </p:nvSpPr>
        <p:spPr>
          <a:xfrm>
            <a:off x="6221553" y="636588"/>
            <a:ext cx="3815468" cy="400110"/>
          </a:xfrm>
          <a:prstGeom prst="rect">
            <a:avLst/>
          </a:prstGeom>
          <a:noFill/>
        </p:spPr>
        <p:txBody>
          <a:bodyPr wrap="non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Features and encoding techniques</a:t>
            </a:r>
            <a:r>
              <a:rPr lang="en-US"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91103695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4AF5-EF8F-84B1-E7B4-3AC30E78EF64}"/>
              </a:ext>
            </a:extLst>
          </p:cNvPr>
          <p:cNvSpPr>
            <a:spLocks noGrp="1"/>
          </p:cNvSpPr>
          <p:nvPr>
            <p:ph type="title"/>
          </p:nvPr>
        </p:nvSpPr>
        <p:spPr/>
        <p:txBody>
          <a:bodyPr>
            <a:normAutofit/>
          </a:bodyPr>
          <a:lstStyle/>
          <a:p>
            <a:br>
              <a:rPr lang="en-US" dirty="0"/>
            </a:br>
            <a:r>
              <a:rPr lang="en-US" b="1" dirty="0"/>
              <a:t>Model Training and Evaluation</a:t>
            </a:r>
            <a:endParaRPr lang="en-US" dirty="0"/>
          </a:p>
          <a:p>
            <a:endParaRPr lang="en-US" dirty="0"/>
          </a:p>
        </p:txBody>
      </p:sp>
      <p:sp>
        <p:nvSpPr>
          <p:cNvPr id="3" name="Content Placeholder 2">
            <a:extLst>
              <a:ext uri="{FF2B5EF4-FFF2-40B4-BE49-F238E27FC236}">
                <a16:creationId xmlns:a16="http://schemas.microsoft.com/office/drawing/2014/main" id="{64174206-5ADE-3675-AF27-B44EF33B36B3}"/>
              </a:ext>
            </a:extLst>
          </p:cNvPr>
          <p:cNvSpPr>
            <a:spLocks noGrp="1"/>
          </p:cNvSpPr>
          <p:nvPr>
            <p:ph idx="1"/>
          </p:nvPr>
        </p:nvSpPr>
        <p:spPr>
          <a:xfrm>
            <a:off x="1141412" y="2249487"/>
            <a:ext cx="10336694" cy="4204322"/>
          </a:xfrm>
        </p:spPr>
        <p:txBody>
          <a:bodyPr vert="horz" lIns="91440" tIns="45720" rIns="91440" bIns="45720" rtlCol="0" anchor="t">
            <a:normAutofit/>
          </a:bodyPr>
          <a:lstStyle/>
          <a:p>
            <a:r>
              <a:rPr lang="en-US" dirty="0">
                <a:solidFill>
                  <a:srgbClr val="FFFFFF"/>
                </a:solidFill>
                <a:ea typeface="+mn-lt"/>
                <a:cs typeface="+mn-lt"/>
              </a:rPr>
              <a:t>Briefly presented Random Forest and </a:t>
            </a:r>
            <a:r>
              <a:rPr lang="en-US" dirty="0" err="1">
                <a:solidFill>
                  <a:srgbClr val="FFFFFF"/>
                </a:solidFill>
                <a:ea typeface="+mn-lt"/>
                <a:cs typeface="+mn-lt"/>
              </a:rPr>
              <a:t>XGBoost</a:t>
            </a:r>
            <a:r>
              <a:rPr lang="en-US" dirty="0">
                <a:solidFill>
                  <a:srgbClr val="FFFFFF"/>
                </a:solidFill>
                <a:ea typeface="+mn-lt"/>
                <a:cs typeface="+mn-lt"/>
              </a:rPr>
              <a:t> algorithms, the chosen foundation for our project, highlighting their significance in the modeling phase.</a:t>
            </a:r>
          </a:p>
          <a:p>
            <a:r>
              <a:rPr lang="en-US" dirty="0">
                <a:solidFill>
                  <a:srgbClr val="FFFFFF"/>
                </a:solidFill>
                <a:ea typeface="+mn-lt"/>
                <a:cs typeface="+mn-lt"/>
              </a:rPr>
              <a:t>Conducted comprehensive training sessions for our models using the meticulously prepared dataset, ensuring they were well-equipped for subsequent tasks.</a:t>
            </a:r>
          </a:p>
          <a:p>
            <a:r>
              <a:rPr lang="en-US" dirty="0">
                <a:solidFill>
                  <a:srgbClr val="FFFFFF"/>
                </a:solidFill>
                <a:ea typeface="+mn-lt"/>
                <a:cs typeface="+mn-lt"/>
              </a:rPr>
              <a:t>Utilized metrics like to quantitatively assess model performance, revealing promising results and providing insights into their effectiveness.</a:t>
            </a:r>
            <a:endParaRPr lang="en-US" dirty="0">
              <a:solidFill>
                <a:srgbClr val="FFFFFF"/>
              </a:solidFill>
            </a:endParaRPr>
          </a:p>
        </p:txBody>
      </p:sp>
    </p:spTree>
    <p:extLst>
      <p:ext uri="{BB962C8B-B14F-4D97-AF65-F5344CB8AC3E}">
        <p14:creationId xmlns:p14="http://schemas.microsoft.com/office/powerpoint/2010/main" val="129022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DE6F-5433-F9D7-21EE-E9048013309B}"/>
              </a:ext>
            </a:extLst>
          </p:cNvPr>
          <p:cNvSpPr>
            <a:spLocks noGrp="1"/>
          </p:cNvSpPr>
          <p:nvPr>
            <p:ph type="ctrTitle"/>
          </p:nvPr>
        </p:nvSpPr>
        <p:spPr>
          <a:xfrm>
            <a:off x="2251292" y="471055"/>
            <a:ext cx="7496176" cy="808327"/>
          </a:xfrm>
        </p:spPr>
        <p:txBody>
          <a:bodyPr/>
          <a:lstStyle/>
          <a:p>
            <a:r>
              <a:rPr lang="en-US" dirty="0"/>
              <a:t>Performance Evaluation:</a:t>
            </a:r>
          </a:p>
        </p:txBody>
      </p:sp>
      <p:graphicFrame>
        <p:nvGraphicFramePr>
          <p:cNvPr id="4" name="Table 3">
            <a:extLst>
              <a:ext uri="{FF2B5EF4-FFF2-40B4-BE49-F238E27FC236}">
                <a16:creationId xmlns:a16="http://schemas.microsoft.com/office/drawing/2014/main" id="{8C009C93-8B8F-E25D-8D80-BE16D4333F88}"/>
              </a:ext>
            </a:extLst>
          </p:cNvPr>
          <p:cNvGraphicFramePr>
            <a:graphicFrameLocks noGrp="1"/>
          </p:cNvGraphicFramePr>
          <p:nvPr>
            <p:extLst>
              <p:ext uri="{D42A27DB-BD31-4B8C-83A1-F6EECF244321}">
                <p14:modId xmlns:p14="http://schemas.microsoft.com/office/powerpoint/2010/main" val="539513999"/>
              </p:ext>
            </p:extLst>
          </p:nvPr>
        </p:nvGraphicFramePr>
        <p:xfrm>
          <a:off x="1769485" y="2215957"/>
          <a:ext cx="8459790" cy="2699480"/>
        </p:xfrm>
        <a:graphic>
          <a:graphicData uri="http://schemas.openxmlformats.org/drawingml/2006/table">
            <a:tbl>
              <a:tblPr firstRow="1" bandRow="1">
                <a:tableStyleId>{5C22544A-7EE6-4342-B048-85BDC9FD1C3A}</a:tableStyleId>
              </a:tblPr>
              <a:tblGrid>
                <a:gridCol w="1691958">
                  <a:extLst>
                    <a:ext uri="{9D8B030D-6E8A-4147-A177-3AD203B41FA5}">
                      <a16:colId xmlns:a16="http://schemas.microsoft.com/office/drawing/2014/main" val="2487256438"/>
                    </a:ext>
                  </a:extLst>
                </a:gridCol>
                <a:gridCol w="1691958">
                  <a:extLst>
                    <a:ext uri="{9D8B030D-6E8A-4147-A177-3AD203B41FA5}">
                      <a16:colId xmlns:a16="http://schemas.microsoft.com/office/drawing/2014/main" val="3773806599"/>
                    </a:ext>
                  </a:extLst>
                </a:gridCol>
                <a:gridCol w="1691958">
                  <a:extLst>
                    <a:ext uri="{9D8B030D-6E8A-4147-A177-3AD203B41FA5}">
                      <a16:colId xmlns:a16="http://schemas.microsoft.com/office/drawing/2014/main" val="593505988"/>
                    </a:ext>
                  </a:extLst>
                </a:gridCol>
                <a:gridCol w="1691958">
                  <a:extLst>
                    <a:ext uri="{9D8B030D-6E8A-4147-A177-3AD203B41FA5}">
                      <a16:colId xmlns:a16="http://schemas.microsoft.com/office/drawing/2014/main" val="2056824818"/>
                    </a:ext>
                  </a:extLst>
                </a:gridCol>
                <a:gridCol w="1691958">
                  <a:extLst>
                    <a:ext uri="{9D8B030D-6E8A-4147-A177-3AD203B41FA5}">
                      <a16:colId xmlns:a16="http://schemas.microsoft.com/office/drawing/2014/main" val="134298734"/>
                    </a:ext>
                  </a:extLst>
                </a:gridCol>
              </a:tblGrid>
              <a:tr h="674870">
                <a:tc>
                  <a:txBody>
                    <a:bodyPr/>
                    <a:lstStyle/>
                    <a:p>
                      <a:pPr algn="ctr"/>
                      <a:r>
                        <a:rPr lang="en-US" dirty="0"/>
                        <a:t>Algorithms</a:t>
                      </a:r>
                    </a:p>
                  </a:txBody>
                  <a:tcPr anchor="ctr"/>
                </a:tc>
                <a:tc>
                  <a:txBody>
                    <a:bodyPr/>
                    <a:lstStyle/>
                    <a:p>
                      <a:pPr algn="ctr"/>
                      <a:r>
                        <a:rPr lang="en-US" dirty="0"/>
                        <a:t>Accuracy</a:t>
                      </a:r>
                    </a:p>
                  </a:txBody>
                  <a:tcPr anchor="ctr"/>
                </a:tc>
                <a:tc>
                  <a:txBody>
                    <a:bodyPr/>
                    <a:lstStyle/>
                    <a:p>
                      <a:pPr algn="ctr"/>
                      <a:r>
                        <a:rPr lang="en-US" dirty="0"/>
                        <a:t>Precision</a:t>
                      </a:r>
                    </a:p>
                  </a:txBody>
                  <a:tcPr anchor="ctr"/>
                </a:tc>
                <a:tc>
                  <a:txBody>
                    <a:bodyPr/>
                    <a:lstStyle/>
                    <a:p>
                      <a:pPr algn="ctr"/>
                      <a:r>
                        <a:rPr lang="en-US" dirty="0"/>
                        <a:t>Recall</a:t>
                      </a:r>
                    </a:p>
                  </a:txBody>
                  <a:tcPr anchor="ctr"/>
                </a:tc>
                <a:tc>
                  <a:txBody>
                    <a:bodyPr/>
                    <a:lstStyle/>
                    <a:p>
                      <a:pPr algn="ctr"/>
                      <a:r>
                        <a:rPr lang="en-US" dirty="0"/>
                        <a:t>F1</a:t>
                      </a:r>
                    </a:p>
                  </a:txBody>
                  <a:tcPr anchor="ctr"/>
                </a:tc>
                <a:extLst>
                  <a:ext uri="{0D108BD9-81ED-4DB2-BD59-A6C34878D82A}">
                    <a16:rowId xmlns:a16="http://schemas.microsoft.com/office/drawing/2014/main" val="38012118"/>
                  </a:ext>
                </a:extLst>
              </a:tr>
              <a:tr h="674870">
                <a:tc>
                  <a:txBody>
                    <a:bodyPr/>
                    <a:lstStyle/>
                    <a:p>
                      <a:pPr algn="ctr"/>
                      <a:r>
                        <a:rPr lang="en-US" dirty="0"/>
                        <a:t>Logistic Regression</a:t>
                      </a:r>
                    </a:p>
                  </a:txBody>
                  <a:tcPr anchor="ctr"/>
                </a:tc>
                <a:tc>
                  <a:txBody>
                    <a:bodyPr/>
                    <a:lstStyle/>
                    <a:p>
                      <a:pPr algn="ctr"/>
                      <a:r>
                        <a:rPr lang="en-US" dirty="0"/>
                        <a:t>61.13</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endParaRPr lang="en-US" dirty="0"/>
                    </a:p>
                  </a:txBody>
                  <a:tcPr anchor="ctr"/>
                </a:tc>
                <a:extLst>
                  <a:ext uri="{0D108BD9-81ED-4DB2-BD59-A6C34878D82A}">
                    <a16:rowId xmlns:a16="http://schemas.microsoft.com/office/drawing/2014/main" val="2929984265"/>
                  </a:ext>
                </a:extLst>
              </a:tr>
              <a:tr h="674870">
                <a:tc>
                  <a:txBody>
                    <a:bodyPr/>
                    <a:lstStyle/>
                    <a:p>
                      <a:pPr algn="ctr"/>
                      <a:r>
                        <a:rPr lang="en-US" dirty="0"/>
                        <a:t>Random Forest</a:t>
                      </a:r>
                    </a:p>
                  </a:txBody>
                  <a:tcPr anchor="ctr"/>
                </a:tc>
                <a:tc>
                  <a:txBody>
                    <a:bodyPr/>
                    <a:lstStyle/>
                    <a:p>
                      <a:pPr algn="ctr"/>
                      <a:r>
                        <a:rPr lang="en-US" dirty="0"/>
                        <a:t>79.97</a:t>
                      </a:r>
                    </a:p>
                  </a:txBody>
                  <a:tcPr anchor="ctr"/>
                </a:tc>
                <a:tc>
                  <a:txBody>
                    <a:bodyPr/>
                    <a:lstStyle/>
                    <a:p>
                      <a:pPr algn="ctr"/>
                      <a:r>
                        <a:rPr lang="en-US" dirty="0"/>
                        <a:t>77.38</a:t>
                      </a:r>
                    </a:p>
                  </a:txBody>
                  <a:tcPr anchor="ctr"/>
                </a:tc>
                <a:tc>
                  <a:txBody>
                    <a:bodyPr/>
                    <a:lstStyle/>
                    <a:p>
                      <a:pPr algn="ctr"/>
                      <a:r>
                        <a:rPr lang="en-US" dirty="0"/>
                        <a:t>78.26</a:t>
                      </a:r>
                    </a:p>
                  </a:txBody>
                  <a:tcPr anchor="ctr"/>
                </a:tc>
                <a:tc>
                  <a:txBody>
                    <a:bodyPr/>
                    <a:lstStyle/>
                    <a:p>
                      <a:pPr algn="ctr"/>
                      <a:r>
                        <a:rPr lang="en-US" dirty="0"/>
                        <a:t>77.81</a:t>
                      </a:r>
                    </a:p>
                  </a:txBody>
                  <a:tcPr anchor="ctr"/>
                </a:tc>
                <a:extLst>
                  <a:ext uri="{0D108BD9-81ED-4DB2-BD59-A6C34878D82A}">
                    <a16:rowId xmlns:a16="http://schemas.microsoft.com/office/drawing/2014/main" val="2982529679"/>
                  </a:ext>
                </a:extLst>
              </a:tr>
              <a:tr h="674870">
                <a:tc>
                  <a:txBody>
                    <a:bodyPr/>
                    <a:lstStyle/>
                    <a:p>
                      <a:pPr algn="ctr"/>
                      <a:r>
                        <a:rPr lang="en-US" dirty="0" err="1"/>
                        <a:t>XGBoost</a:t>
                      </a:r>
                      <a:endParaRPr lang="en-US" dirty="0"/>
                    </a:p>
                  </a:txBody>
                  <a:tcPr anchor="ctr"/>
                </a:tc>
                <a:tc>
                  <a:txBody>
                    <a:bodyPr/>
                    <a:lstStyle/>
                    <a:p>
                      <a:pPr algn="ctr"/>
                      <a:r>
                        <a:rPr lang="en-US" dirty="0"/>
                        <a:t>73.21</a:t>
                      </a:r>
                    </a:p>
                  </a:txBody>
                  <a:tcPr anchor="ctr"/>
                </a:tc>
                <a:tc>
                  <a:txBody>
                    <a:bodyPr/>
                    <a:lstStyle/>
                    <a:p>
                      <a:pPr algn="ctr"/>
                      <a:r>
                        <a:rPr lang="en-US" dirty="0"/>
                        <a:t>71.37</a:t>
                      </a:r>
                    </a:p>
                  </a:txBody>
                  <a:tcPr anchor="ctr"/>
                </a:tc>
                <a:tc>
                  <a:txBody>
                    <a:bodyPr/>
                    <a:lstStyle/>
                    <a:p>
                      <a:pPr algn="ctr"/>
                      <a:r>
                        <a:rPr lang="en-US" dirty="0"/>
                        <a:t>69.17</a:t>
                      </a:r>
                    </a:p>
                  </a:txBody>
                  <a:tcPr anchor="ctr"/>
                </a:tc>
                <a:tc>
                  <a:txBody>
                    <a:bodyPr/>
                    <a:lstStyle/>
                    <a:p>
                      <a:pPr algn="ctr"/>
                      <a:r>
                        <a:rPr lang="en-US" dirty="0"/>
                        <a:t>70.52</a:t>
                      </a:r>
                    </a:p>
                  </a:txBody>
                  <a:tcPr anchor="ctr"/>
                </a:tc>
                <a:extLst>
                  <a:ext uri="{0D108BD9-81ED-4DB2-BD59-A6C34878D82A}">
                    <a16:rowId xmlns:a16="http://schemas.microsoft.com/office/drawing/2014/main" val="357037538"/>
                  </a:ext>
                </a:extLst>
              </a:tr>
            </a:tbl>
          </a:graphicData>
        </a:graphic>
      </p:graphicFrame>
    </p:spTree>
    <p:extLst>
      <p:ext uri="{BB962C8B-B14F-4D97-AF65-F5344CB8AC3E}">
        <p14:creationId xmlns:p14="http://schemas.microsoft.com/office/powerpoint/2010/main" val="2826820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172</TotalTime>
  <Words>958</Words>
  <Application>Microsoft Office PowerPoint</Application>
  <PresentationFormat>Widescreen</PresentationFormat>
  <Paragraphs>163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Tw Cen MT</vt:lpstr>
      <vt:lpstr>Var(--jp-code-font-family)</vt:lpstr>
      <vt:lpstr>Circuit</vt:lpstr>
      <vt:lpstr>   House Price Range Prediction</vt:lpstr>
      <vt:lpstr>Introduction </vt:lpstr>
      <vt:lpstr>Data Collection </vt:lpstr>
      <vt:lpstr>Exploratory Data Analysis (EDA) </vt:lpstr>
      <vt:lpstr>Data Categorization </vt:lpstr>
      <vt:lpstr>PowerPoint Presentation</vt:lpstr>
      <vt:lpstr>Implementation Process </vt:lpstr>
      <vt:lpstr> Model Training and Evaluation </vt:lpstr>
      <vt:lpstr>Performance Evaluation:</vt:lpstr>
      <vt:lpstr>Impediments:</vt:lpstr>
      <vt:lpstr>Future Implementations </vt:lpstr>
      <vt:lpstr>Conclusion </vt:lpstr>
      <vt:lpstr>Q &amp; A</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Rajendra Kumar</cp:lastModifiedBy>
  <cp:revision>175</cp:revision>
  <dcterms:created xsi:type="dcterms:W3CDTF">2023-12-02T23:28:12Z</dcterms:created>
  <dcterms:modified xsi:type="dcterms:W3CDTF">2023-12-06T18:10:41Z</dcterms:modified>
</cp:coreProperties>
</file>