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6" r:id="rId3"/>
    <p:sldId id="260" r:id="rId4"/>
    <p:sldId id="258" r:id="rId5"/>
    <p:sldId id="262"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068" y="3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5F041-B1AD-41C5-A968-3D918C51693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D89191B-F605-4AE4-A135-4EB92C921F38}">
      <dgm:prSet/>
      <dgm:spPr/>
      <dgm:t>
        <a:bodyPr/>
        <a:lstStyle/>
        <a:p>
          <a:pPr>
            <a:lnSpc>
              <a:spcPct val="100000"/>
            </a:lnSpc>
          </a:pPr>
          <a:r>
            <a:rPr lang="en-US"/>
            <a:t>1. The security of a webhook relies on the privacy of its URL which contains a security token that allows it to be invoked.</a:t>
          </a:r>
        </a:p>
      </dgm:t>
    </dgm:pt>
    <dgm:pt modelId="{41B8ED38-25D2-45C2-A029-0A470CE26454}" type="parTrans" cxnId="{C17C8C1F-D8CF-4AC4-A383-C5020F5B22B3}">
      <dgm:prSet/>
      <dgm:spPr/>
      <dgm:t>
        <a:bodyPr/>
        <a:lstStyle/>
        <a:p>
          <a:endParaRPr lang="en-US"/>
        </a:p>
      </dgm:t>
    </dgm:pt>
    <dgm:pt modelId="{ADCA75ED-40A9-42AE-9767-E97E3C03E9A6}" type="sibTrans" cxnId="{C17C8C1F-D8CF-4AC4-A383-C5020F5B22B3}">
      <dgm:prSet/>
      <dgm:spPr/>
      <dgm:t>
        <a:bodyPr/>
        <a:lstStyle/>
        <a:p>
          <a:endParaRPr lang="en-US"/>
        </a:p>
      </dgm:t>
    </dgm:pt>
    <dgm:pt modelId="{AE7E29B4-D667-4B2C-BBA5-4EB8C86AF90F}">
      <dgm:prSet/>
      <dgm:spPr/>
      <dgm:t>
        <a:bodyPr/>
        <a:lstStyle/>
        <a:p>
          <a:pPr>
            <a:lnSpc>
              <a:spcPct val="100000"/>
            </a:lnSpc>
          </a:pPr>
          <a:r>
            <a:rPr lang="en-US"/>
            <a:t>2. Azure Automation does not perform any authentication on the request as long as it is made to the correct URL.</a:t>
          </a:r>
        </a:p>
      </dgm:t>
    </dgm:pt>
    <dgm:pt modelId="{353934C1-660F-4F94-8901-E0865D54514E}" type="parTrans" cxnId="{75A8D06D-1C4E-47FA-A4EC-95621BEE8AAD}">
      <dgm:prSet/>
      <dgm:spPr/>
      <dgm:t>
        <a:bodyPr/>
        <a:lstStyle/>
        <a:p>
          <a:endParaRPr lang="en-US"/>
        </a:p>
      </dgm:t>
    </dgm:pt>
    <dgm:pt modelId="{F5169A06-F940-4485-A209-5AED669B863B}" type="sibTrans" cxnId="{75A8D06D-1C4E-47FA-A4EC-95621BEE8AAD}">
      <dgm:prSet/>
      <dgm:spPr/>
      <dgm:t>
        <a:bodyPr/>
        <a:lstStyle/>
        <a:p>
          <a:endParaRPr lang="en-US"/>
        </a:p>
      </dgm:t>
    </dgm:pt>
    <dgm:pt modelId="{7FFF8604-4EBD-4DE9-BFC3-E3DDD07A98CB}">
      <dgm:prSet/>
      <dgm:spPr/>
      <dgm:t>
        <a:bodyPr/>
        <a:lstStyle/>
        <a:p>
          <a:pPr>
            <a:lnSpc>
              <a:spcPct val="100000"/>
            </a:lnSpc>
          </a:pPr>
          <a:r>
            <a:rPr lang="en-US"/>
            <a:t>3. For this reason, webhooks should not be used for runbooks that perform highly sensitive functions without using an alternate means of validating the request.</a:t>
          </a:r>
        </a:p>
      </dgm:t>
    </dgm:pt>
    <dgm:pt modelId="{91510218-A1C4-4CA7-8680-1C19ED8A731D}" type="parTrans" cxnId="{0913DC30-5BD4-466F-83C2-97D11240FB50}">
      <dgm:prSet/>
      <dgm:spPr/>
      <dgm:t>
        <a:bodyPr/>
        <a:lstStyle/>
        <a:p>
          <a:endParaRPr lang="en-US"/>
        </a:p>
      </dgm:t>
    </dgm:pt>
    <dgm:pt modelId="{CF8F6E74-D393-459D-98B3-007EF2A83422}" type="sibTrans" cxnId="{0913DC30-5BD4-466F-83C2-97D11240FB50}">
      <dgm:prSet/>
      <dgm:spPr/>
      <dgm:t>
        <a:bodyPr/>
        <a:lstStyle/>
        <a:p>
          <a:endParaRPr lang="en-US"/>
        </a:p>
      </dgm:t>
    </dgm:pt>
    <dgm:pt modelId="{AB23B5C1-077B-4F7C-A218-7D477FF228FD}">
      <dgm:prSet/>
      <dgm:spPr/>
      <dgm:t>
        <a:bodyPr/>
        <a:lstStyle/>
        <a:p>
          <a:pPr>
            <a:lnSpc>
              <a:spcPct val="100000"/>
            </a:lnSpc>
          </a:pPr>
          <a:r>
            <a:rPr lang="en-US" dirty="0"/>
            <a:t>4. You can include logic within the runbook to determine that it was called by a web hook by checking the </a:t>
          </a:r>
          <a:r>
            <a:rPr lang="en-US" dirty="0" err="1"/>
            <a:t>WebhookName</a:t>
          </a:r>
          <a:r>
            <a:rPr lang="en-US" dirty="0"/>
            <a:t> property of the $</a:t>
          </a:r>
          <a:r>
            <a:rPr lang="en-US" dirty="0" err="1"/>
            <a:t>WebhookData</a:t>
          </a:r>
          <a:r>
            <a:rPr lang="en-US" dirty="0"/>
            <a:t> parameter.</a:t>
          </a:r>
        </a:p>
      </dgm:t>
    </dgm:pt>
    <dgm:pt modelId="{6F603358-E6C1-4B00-94C2-6A430E60CB92}" type="parTrans" cxnId="{B9D68FCD-6397-47C5-8B41-1290A54F25FB}">
      <dgm:prSet/>
      <dgm:spPr/>
      <dgm:t>
        <a:bodyPr/>
        <a:lstStyle/>
        <a:p>
          <a:endParaRPr lang="en-US"/>
        </a:p>
      </dgm:t>
    </dgm:pt>
    <dgm:pt modelId="{E443BCE9-900C-4FC6-8983-04DF9749B3AF}" type="sibTrans" cxnId="{B9D68FCD-6397-47C5-8B41-1290A54F25FB}">
      <dgm:prSet/>
      <dgm:spPr/>
      <dgm:t>
        <a:bodyPr/>
        <a:lstStyle/>
        <a:p>
          <a:endParaRPr lang="en-US"/>
        </a:p>
      </dgm:t>
    </dgm:pt>
    <dgm:pt modelId="{07F8FB15-40C1-4638-B5E0-C54100A1ACE9}" type="pres">
      <dgm:prSet presAssocID="{DF25F041-B1AD-41C5-A968-3D918C516934}" presName="root" presStyleCnt="0">
        <dgm:presLayoutVars>
          <dgm:dir/>
          <dgm:resizeHandles val="exact"/>
        </dgm:presLayoutVars>
      </dgm:prSet>
      <dgm:spPr/>
    </dgm:pt>
    <dgm:pt modelId="{049B2E99-7666-4B09-B1F5-032C2B3DEF07}" type="pres">
      <dgm:prSet presAssocID="{1D89191B-F605-4AE4-A135-4EB92C921F38}" presName="compNode" presStyleCnt="0"/>
      <dgm:spPr/>
    </dgm:pt>
    <dgm:pt modelId="{01561F78-7EC7-41E6-B784-15245111E9F8}" type="pres">
      <dgm:prSet presAssocID="{1D89191B-F605-4AE4-A135-4EB92C921F38}" presName="bgRect" presStyleLbl="bgShp" presStyleIdx="0" presStyleCnt="4"/>
      <dgm:spPr/>
    </dgm:pt>
    <dgm:pt modelId="{EA9B35C9-911F-4F0C-8392-0645A6C5785B}" type="pres">
      <dgm:prSet presAssocID="{1D89191B-F605-4AE4-A135-4EB92C921F3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A26C299A-F32B-494E-A919-70F38B2F82EC}" type="pres">
      <dgm:prSet presAssocID="{1D89191B-F605-4AE4-A135-4EB92C921F38}" presName="spaceRect" presStyleCnt="0"/>
      <dgm:spPr/>
    </dgm:pt>
    <dgm:pt modelId="{2CA051D3-BE82-41D8-828B-CD74F8279663}" type="pres">
      <dgm:prSet presAssocID="{1D89191B-F605-4AE4-A135-4EB92C921F38}" presName="parTx" presStyleLbl="revTx" presStyleIdx="0" presStyleCnt="4">
        <dgm:presLayoutVars>
          <dgm:chMax val="0"/>
          <dgm:chPref val="0"/>
        </dgm:presLayoutVars>
      </dgm:prSet>
      <dgm:spPr/>
    </dgm:pt>
    <dgm:pt modelId="{D9879E44-B357-42D4-A4E8-4B2215EFFF1B}" type="pres">
      <dgm:prSet presAssocID="{ADCA75ED-40A9-42AE-9767-E97E3C03E9A6}" presName="sibTrans" presStyleCnt="0"/>
      <dgm:spPr/>
    </dgm:pt>
    <dgm:pt modelId="{5E0750C5-BED8-4AC4-9209-7648333FB1B8}" type="pres">
      <dgm:prSet presAssocID="{AE7E29B4-D667-4B2C-BBA5-4EB8C86AF90F}" presName="compNode" presStyleCnt="0"/>
      <dgm:spPr/>
    </dgm:pt>
    <dgm:pt modelId="{856AFF14-6CBF-4F92-B8BF-5FB928B44187}" type="pres">
      <dgm:prSet presAssocID="{AE7E29B4-D667-4B2C-BBA5-4EB8C86AF90F}" presName="bgRect" presStyleLbl="bgShp" presStyleIdx="1" presStyleCnt="4"/>
      <dgm:spPr/>
    </dgm:pt>
    <dgm:pt modelId="{094197F7-61A0-4D8C-B280-6491367D291B}" type="pres">
      <dgm:prSet presAssocID="{AE7E29B4-D667-4B2C-BBA5-4EB8C86AF9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0136BB2-7ECF-43D1-B8A5-EA430B6F66BB}" type="pres">
      <dgm:prSet presAssocID="{AE7E29B4-D667-4B2C-BBA5-4EB8C86AF90F}" presName="spaceRect" presStyleCnt="0"/>
      <dgm:spPr/>
    </dgm:pt>
    <dgm:pt modelId="{5ACC5B5A-76FD-4CDB-8570-D74D54421D72}" type="pres">
      <dgm:prSet presAssocID="{AE7E29B4-D667-4B2C-BBA5-4EB8C86AF90F}" presName="parTx" presStyleLbl="revTx" presStyleIdx="1" presStyleCnt="4">
        <dgm:presLayoutVars>
          <dgm:chMax val="0"/>
          <dgm:chPref val="0"/>
        </dgm:presLayoutVars>
      </dgm:prSet>
      <dgm:spPr/>
    </dgm:pt>
    <dgm:pt modelId="{C50E2CF0-3BDF-49F9-BE49-A32FAE13321A}" type="pres">
      <dgm:prSet presAssocID="{F5169A06-F940-4485-A209-5AED669B863B}" presName="sibTrans" presStyleCnt="0"/>
      <dgm:spPr/>
    </dgm:pt>
    <dgm:pt modelId="{FEAD7667-9E32-4513-B6A8-84313822D19D}" type="pres">
      <dgm:prSet presAssocID="{7FFF8604-4EBD-4DE9-BFC3-E3DDD07A98CB}" presName="compNode" presStyleCnt="0"/>
      <dgm:spPr/>
    </dgm:pt>
    <dgm:pt modelId="{09FB81EE-0529-4E3F-8781-D170FB108078}" type="pres">
      <dgm:prSet presAssocID="{7FFF8604-4EBD-4DE9-BFC3-E3DDD07A98CB}" presName="bgRect" presStyleLbl="bgShp" presStyleIdx="2" presStyleCnt="4"/>
      <dgm:spPr/>
    </dgm:pt>
    <dgm:pt modelId="{7E0F2BBD-3914-4C45-BA59-192814D74566}" type="pres">
      <dgm:prSet presAssocID="{7FFF8604-4EBD-4DE9-BFC3-E3DDD07A98C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E5F9951C-95BD-49A5-8E33-FE86AB4062F3}" type="pres">
      <dgm:prSet presAssocID="{7FFF8604-4EBD-4DE9-BFC3-E3DDD07A98CB}" presName="spaceRect" presStyleCnt="0"/>
      <dgm:spPr/>
    </dgm:pt>
    <dgm:pt modelId="{F908B7C4-4FDC-4B4E-B163-BD5D4A508923}" type="pres">
      <dgm:prSet presAssocID="{7FFF8604-4EBD-4DE9-BFC3-E3DDD07A98CB}" presName="parTx" presStyleLbl="revTx" presStyleIdx="2" presStyleCnt="4">
        <dgm:presLayoutVars>
          <dgm:chMax val="0"/>
          <dgm:chPref val="0"/>
        </dgm:presLayoutVars>
      </dgm:prSet>
      <dgm:spPr/>
    </dgm:pt>
    <dgm:pt modelId="{8EDA7D23-889C-47F0-88E0-440ABCA4CB6E}" type="pres">
      <dgm:prSet presAssocID="{CF8F6E74-D393-459D-98B3-007EF2A83422}" presName="sibTrans" presStyleCnt="0"/>
      <dgm:spPr/>
    </dgm:pt>
    <dgm:pt modelId="{97DC2722-79AA-40AF-90E8-B63104106FD9}" type="pres">
      <dgm:prSet presAssocID="{AB23B5C1-077B-4F7C-A218-7D477FF228FD}" presName="compNode" presStyleCnt="0"/>
      <dgm:spPr/>
    </dgm:pt>
    <dgm:pt modelId="{28734908-8F4E-4410-873D-1D0898337FF6}" type="pres">
      <dgm:prSet presAssocID="{AB23B5C1-077B-4F7C-A218-7D477FF228FD}" presName="bgRect" presStyleLbl="bgShp" presStyleIdx="3" presStyleCnt="4"/>
      <dgm:spPr/>
    </dgm:pt>
    <dgm:pt modelId="{D4BF8CAE-4213-48E1-B644-80E94546A7AF}" type="pres">
      <dgm:prSet presAssocID="{AB23B5C1-077B-4F7C-A218-7D477FF228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80E68988-D51E-4E23-8430-EB7516340D4F}" type="pres">
      <dgm:prSet presAssocID="{AB23B5C1-077B-4F7C-A218-7D477FF228FD}" presName="spaceRect" presStyleCnt="0"/>
      <dgm:spPr/>
    </dgm:pt>
    <dgm:pt modelId="{4B95E9DA-45ED-4924-BBB5-BDA0139F05EB}" type="pres">
      <dgm:prSet presAssocID="{AB23B5C1-077B-4F7C-A218-7D477FF228FD}" presName="parTx" presStyleLbl="revTx" presStyleIdx="3" presStyleCnt="4">
        <dgm:presLayoutVars>
          <dgm:chMax val="0"/>
          <dgm:chPref val="0"/>
        </dgm:presLayoutVars>
      </dgm:prSet>
      <dgm:spPr/>
    </dgm:pt>
  </dgm:ptLst>
  <dgm:cxnLst>
    <dgm:cxn modelId="{7373520E-2537-4146-9A1A-15F43C74D1E3}" type="presOf" srcId="{7FFF8604-4EBD-4DE9-BFC3-E3DDD07A98CB}" destId="{F908B7C4-4FDC-4B4E-B163-BD5D4A508923}" srcOrd="0" destOrd="0" presId="urn:microsoft.com/office/officeart/2018/2/layout/IconVerticalSolidList"/>
    <dgm:cxn modelId="{C17C8C1F-D8CF-4AC4-A383-C5020F5B22B3}" srcId="{DF25F041-B1AD-41C5-A968-3D918C516934}" destId="{1D89191B-F605-4AE4-A135-4EB92C921F38}" srcOrd="0" destOrd="0" parTransId="{41B8ED38-25D2-45C2-A029-0A470CE26454}" sibTransId="{ADCA75ED-40A9-42AE-9767-E97E3C03E9A6}"/>
    <dgm:cxn modelId="{0913DC30-5BD4-466F-83C2-97D11240FB50}" srcId="{DF25F041-B1AD-41C5-A968-3D918C516934}" destId="{7FFF8604-4EBD-4DE9-BFC3-E3DDD07A98CB}" srcOrd="2" destOrd="0" parTransId="{91510218-A1C4-4CA7-8680-1C19ED8A731D}" sibTransId="{CF8F6E74-D393-459D-98B3-007EF2A83422}"/>
    <dgm:cxn modelId="{74722C3B-A5D7-4BC4-B291-86D40808BC3A}" type="presOf" srcId="{AE7E29B4-D667-4B2C-BBA5-4EB8C86AF90F}" destId="{5ACC5B5A-76FD-4CDB-8570-D74D54421D72}" srcOrd="0" destOrd="0" presId="urn:microsoft.com/office/officeart/2018/2/layout/IconVerticalSolidList"/>
    <dgm:cxn modelId="{75A8D06D-1C4E-47FA-A4EC-95621BEE8AAD}" srcId="{DF25F041-B1AD-41C5-A968-3D918C516934}" destId="{AE7E29B4-D667-4B2C-BBA5-4EB8C86AF90F}" srcOrd="1" destOrd="0" parTransId="{353934C1-660F-4F94-8901-E0865D54514E}" sibTransId="{F5169A06-F940-4485-A209-5AED669B863B}"/>
    <dgm:cxn modelId="{F6F74A70-AFB9-4466-B803-A8D4B6915951}" type="presOf" srcId="{1D89191B-F605-4AE4-A135-4EB92C921F38}" destId="{2CA051D3-BE82-41D8-828B-CD74F8279663}" srcOrd="0" destOrd="0" presId="urn:microsoft.com/office/officeart/2018/2/layout/IconVerticalSolidList"/>
    <dgm:cxn modelId="{AB965298-1EF7-492C-87AB-6CE7ACCD9A55}" type="presOf" srcId="{AB23B5C1-077B-4F7C-A218-7D477FF228FD}" destId="{4B95E9DA-45ED-4924-BBB5-BDA0139F05EB}" srcOrd="0" destOrd="0" presId="urn:microsoft.com/office/officeart/2018/2/layout/IconVerticalSolidList"/>
    <dgm:cxn modelId="{5D4EBEC9-AE97-4632-93C4-3C3C01262B2F}" type="presOf" srcId="{DF25F041-B1AD-41C5-A968-3D918C516934}" destId="{07F8FB15-40C1-4638-B5E0-C54100A1ACE9}" srcOrd="0" destOrd="0" presId="urn:microsoft.com/office/officeart/2018/2/layout/IconVerticalSolidList"/>
    <dgm:cxn modelId="{B9D68FCD-6397-47C5-8B41-1290A54F25FB}" srcId="{DF25F041-B1AD-41C5-A968-3D918C516934}" destId="{AB23B5C1-077B-4F7C-A218-7D477FF228FD}" srcOrd="3" destOrd="0" parTransId="{6F603358-E6C1-4B00-94C2-6A430E60CB92}" sibTransId="{E443BCE9-900C-4FC6-8983-04DF9749B3AF}"/>
    <dgm:cxn modelId="{E1936AC1-E9D0-43CF-A9DF-80F414FBB24F}" type="presParOf" srcId="{07F8FB15-40C1-4638-B5E0-C54100A1ACE9}" destId="{049B2E99-7666-4B09-B1F5-032C2B3DEF07}" srcOrd="0" destOrd="0" presId="urn:microsoft.com/office/officeart/2018/2/layout/IconVerticalSolidList"/>
    <dgm:cxn modelId="{C8B83D88-4624-4F0A-AD3D-29B75D295E4E}" type="presParOf" srcId="{049B2E99-7666-4B09-B1F5-032C2B3DEF07}" destId="{01561F78-7EC7-41E6-B784-15245111E9F8}" srcOrd="0" destOrd="0" presId="urn:microsoft.com/office/officeart/2018/2/layout/IconVerticalSolidList"/>
    <dgm:cxn modelId="{BE9FA0BD-FB71-4131-9B52-6897D0EEAC30}" type="presParOf" srcId="{049B2E99-7666-4B09-B1F5-032C2B3DEF07}" destId="{EA9B35C9-911F-4F0C-8392-0645A6C5785B}" srcOrd="1" destOrd="0" presId="urn:microsoft.com/office/officeart/2018/2/layout/IconVerticalSolidList"/>
    <dgm:cxn modelId="{A6197AED-669B-453E-AB8B-B1170D6E10A1}" type="presParOf" srcId="{049B2E99-7666-4B09-B1F5-032C2B3DEF07}" destId="{A26C299A-F32B-494E-A919-70F38B2F82EC}" srcOrd="2" destOrd="0" presId="urn:microsoft.com/office/officeart/2018/2/layout/IconVerticalSolidList"/>
    <dgm:cxn modelId="{5B79D0DB-DEF0-4A5F-9924-170E62E9C98C}" type="presParOf" srcId="{049B2E99-7666-4B09-B1F5-032C2B3DEF07}" destId="{2CA051D3-BE82-41D8-828B-CD74F8279663}" srcOrd="3" destOrd="0" presId="urn:microsoft.com/office/officeart/2018/2/layout/IconVerticalSolidList"/>
    <dgm:cxn modelId="{4E9A3A19-4867-4A48-BC9B-017D41F2E706}" type="presParOf" srcId="{07F8FB15-40C1-4638-B5E0-C54100A1ACE9}" destId="{D9879E44-B357-42D4-A4E8-4B2215EFFF1B}" srcOrd="1" destOrd="0" presId="urn:microsoft.com/office/officeart/2018/2/layout/IconVerticalSolidList"/>
    <dgm:cxn modelId="{8D5FDBC5-F713-4280-86BF-1DF9D8937C15}" type="presParOf" srcId="{07F8FB15-40C1-4638-B5E0-C54100A1ACE9}" destId="{5E0750C5-BED8-4AC4-9209-7648333FB1B8}" srcOrd="2" destOrd="0" presId="urn:microsoft.com/office/officeart/2018/2/layout/IconVerticalSolidList"/>
    <dgm:cxn modelId="{9CF34204-8C26-41BC-99CE-996B87792A67}" type="presParOf" srcId="{5E0750C5-BED8-4AC4-9209-7648333FB1B8}" destId="{856AFF14-6CBF-4F92-B8BF-5FB928B44187}" srcOrd="0" destOrd="0" presId="urn:microsoft.com/office/officeart/2018/2/layout/IconVerticalSolidList"/>
    <dgm:cxn modelId="{AFBD1DBE-8C19-4441-80BE-92B2CF0F1453}" type="presParOf" srcId="{5E0750C5-BED8-4AC4-9209-7648333FB1B8}" destId="{094197F7-61A0-4D8C-B280-6491367D291B}" srcOrd="1" destOrd="0" presId="urn:microsoft.com/office/officeart/2018/2/layout/IconVerticalSolidList"/>
    <dgm:cxn modelId="{7FB7BBB7-DF23-4D5D-8777-EEBE7A44B261}" type="presParOf" srcId="{5E0750C5-BED8-4AC4-9209-7648333FB1B8}" destId="{50136BB2-7ECF-43D1-B8A5-EA430B6F66BB}" srcOrd="2" destOrd="0" presId="urn:microsoft.com/office/officeart/2018/2/layout/IconVerticalSolidList"/>
    <dgm:cxn modelId="{1C479408-DBFC-47B4-AB7B-B2743EDE75D3}" type="presParOf" srcId="{5E0750C5-BED8-4AC4-9209-7648333FB1B8}" destId="{5ACC5B5A-76FD-4CDB-8570-D74D54421D72}" srcOrd="3" destOrd="0" presId="urn:microsoft.com/office/officeart/2018/2/layout/IconVerticalSolidList"/>
    <dgm:cxn modelId="{D6C1F141-B443-4CB2-B4B9-55AB6AE17B49}" type="presParOf" srcId="{07F8FB15-40C1-4638-B5E0-C54100A1ACE9}" destId="{C50E2CF0-3BDF-49F9-BE49-A32FAE13321A}" srcOrd="3" destOrd="0" presId="urn:microsoft.com/office/officeart/2018/2/layout/IconVerticalSolidList"/>
    <dgm:cxn modelId="{CA9CF0F6-60D1-4079-A6F7-F019E973A728}" type="presParOf" srcId="{07F8FB15-40C1-4638-B5E0-C54100A1ACE9}" destId="{FEAD7667-9E32-4513-B6A8-84313822D19D}" srcOrd="4" destOrd="0" presId="urn:microsoft.com/office/officeart/2018/2/layout/IconVerticalSolidList"/>
    <dgm:cxn modelId="{8B54179A-8612-43CE-8989-AC5B701D090B}" type="presParOf" srcId="{FEAD7667-9E32-4513-B6A8-84313822D19D}" destId="{09FB81EE-0529-4E3F-8781-D170FB108078}" srcOrd="0" destOrd="0" presId="urn:microsoft.com/office/officeart/2018/2/layout/IconVerticalSolidList"/>
    <dgm:cxn modelId="{0FF821D6-3F48-4F54-8EDA-6CCFB90F3E8B}" type="presParOf" srcId="{FEAD7667-9E32-4513-B6A8-84313822D19D}" destId="{7E0F2BBD-3914-4C45-BA59-192814D74566}" srcOrd="1" destOrd="0" presId="urn:microsoft.com/office/officeart/2018/2/layout/IconVerticalSolidList"/>
    <dgm:cxn modelId="{59AD480A-C2A8-4D6C-A906-A10EC1471310}" type="presParOf" srcId="{FEAD7667-9E32-4513-B6A8-84313822D19D}" destId="{E5F9951C-95BD-49A5-8E33-FE86AB4062F3}" srcOrd="2" destOrd="0" presId="urn:microsoft.com/office/officeart/2018/2/layout/IconVerticalSolidList"/>
    <dgm:cxn modelId="{FE2F52F0-5132-4DD9-9C28-267FC27E11C9}" type="presParOf" srcId="{FEAD7667-9E32-4513-B6A8-84313822D19D}" destId="{F908B7C4-4FDC-4B4E-B163-BD5D4A508923}" srcOrd="3" destOrd="0" presId="urn:microsoft.com/office/officeart/2018/2/layout/IconVerticalSolidList"/>
    <dgm:cxn modelId="{70607EB7-2BB3-4F24-9E16-A16EC345C1D3}" type="presParOf" srcId="{07F8FB15-40C1-4638-B5E0-C54100A1ACE9}" destId="{8EDA7D23-889C-47F0-88E0-440ABCA4CB6E}" srcOrd="5" destOrd="0" presId="urn:microsoft.com/office/officeart/2018/2/layout/IconVerticalSolidList"/>
    <dgm:cxn modelId="{9C258927-40A7-42FC-AA96-199FB0B32F70}" type="presParOf" srcId="{07F8FB15-40C1-4638-B5E0-C54100A1ACE9}" destId="{97DC2722-79AA-40AF-90E8-B63104106FD9}" srcOrd="6" destOrd="0" presId="urn:microsoft.com/office/officeart/2018/2/layout/IconVerticalSolidList"/>
    <dgm:cxn modelId="{474DE109-361C-40B6-8086-8A698D781A2D}" type="presParOf" srcId="{97DC2722-79AA-40AF-90E8-B63104106FD9}" destId="{28734908-8F4E-4410-873D-1D0898337FF6}" srcOrd="0" destOrd="0" presId="urn:microsoft.com/office/officeart/2018/2/layout/IconVerticalSolidList"/>
    <dgm:cxn modelId="{83371BEA-7661-45E2-8CD5-28C943CE78D1}" type="presParOf" srcId="{97DC2722-79AA-40AF-90E8-B63104106FD9}" destId="{D4BF8CAE-4213-48E1-B644-80E94546A7AF}" srcOrd="1" destOrd="0" presId="urn:microsoft.com/office/officeart/2018/2/layout/IconVerticalSolidList"/>
    <dgm:cxn modelId="{81C6403E-66F9-40E9-BD79-CCB427B97F6A}" type="presParOf" srcId="{97DC2722-79AA-40AF-90E8-B63104106FD9}" destId="{80E68988-D51E-4E23-8430-EB7516340D4F}" srcOrd="2" destOrd="0" presId="urn:microsoft.com/office/officeart/2018/2/layout/IconVerticalSolidList"/>
    <dgm:cxn modelId="{20555756-D8D7-42E0-B905-D08B9B8BF3D7}" type="presParOf" srcId="{97DC2722-79AA-40AF-90E8-B63104106FD9}" destId="{4B95E9DA-45ED-4924-BBB5-BDA0139F05E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61F78-7EC7-41E6-B784-15245111E9F8}">
      <dsp:nvSpPr>
        <dsp:cNvPr id="0" name=""/>
        <dsp:cNvSpPr/>
      </dsp:nvSpPr>
      <dsp:spPr>
        <a:xfrm>
          <a:off x="0" y="1601"/>
          <a:ext cx="7886700" cy="8119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B35C9-911F-4F0C-8392-0645A6C5785B}">
      <dsp:nvSpPr>
        <dsp:cNvPr id="0" name=""/>
        <dsp:cNvSpPr/>
      </dsp:nvSpPr>
      <dsp:spPr>
        <a:xfrm>
          <a:off x="245600" y="184280"/>
          <a:ext cx="446546" cy="4465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A051D3-BE82-41D8-828B-CD74F8279663}">
      <dsp:nvSpPr>
        <dsp:cNvPr id="0" name=""/>
        <dsp:cNvSpPr/>
      </dsp:nvSpPr>
      <dsp:spPr>
        <a:xfrm>
          <a:off x="937747" y="1601"/>
          <a:ext cx="6948952" cy="811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6" tIns="85926" rIns="85926" bIns="85926" numCol="1" spcCol="1270" anchor="ctr" anchorCtr="0">
          <a:noAutofit/>
        </a:bodyPr>
        <a:lstStyle/>
        <a:p>
          <a:pPr marL="0" lvl="0" indent="0" algn="l" defTabSz="666750">
            <a:lnSpc>
              <a:spcPct val="100000"/>
            </a:lnSpc>
            <a:spcBef>
              <a:spcPct val="0"/>
            </a:spcBef>
            <a:spcAft>
              <a:spcPct val="35000"/>
            </a:spcAft>
            <a:buNone/>
          </a:pPr>
          <a:r>
            <a:rPr lang="en-US" sz="1500" kern="1200"/>
            <a:t>1. The security of a webhook relies on the privacy of its URL which contains a security token that allows it to be invoked.</a:t>
          </a:r>
        </a:p>
      </dsp:txBody>
      <dsp:txXfrm>
        <a:off x="937747" y="1601"/>
        <a:ext cx="6948952" cy="811902"/>
      </dsp:txXfrm>
    </dsp:sp>
    <dsp:sp modelId="{856AFF14-6CBF-4F92-B8BF-5FB928B44187}">
      <dsp:nvSpPr>
        <dsp:cNvPr id="0" name=""/>
        <dsp:cNvSpPr/>
      </dsp:nvSpPr>
      <dsp:spPr>
        <a:xfrm>
          <a:off x="0" y="1016480"/>
          <a:ext cx="7886700" cy="8119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197F7-61A0-4D8C-B280-6491367D291B}">
      <dsp:nvSpPr>
        <dsp:cNvPr id="0" name=""/>
        <dsp:cNvSpPr/>
      </dsp:nvSpPr>
      <dsp:spPr>
        <a:xfrm>
          <a:off x="245600" y="1199158"/>
          <a:ext cx="446546" cy="4465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CC5B5A-76FD-4CDB-8570-D74D54421D72}">
      <dsp:nvSpPr>
        <dsp:cNvPr id="0" name=""/>
        <dsp:cNvSpPr/>
      </dsp:nvSpPr>
      <dsp:spPr>
        <a:xfrm>
          <a:off x="937747" y="1016480"/>
          <a:ext cx="6948952" cy="811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6" tIns="85926" rIns="85926" bIns="85926" numCol="1" spcCol="1270" anchor="ctr" anchorCtr="0">
          <a:noAutofit/>
        </a:bodyPr>
        <a:lstStyle/>
        <a:p>
          <a:pPr marL="0" lvl="0" indent="0" algn="l" defTabSz="666750">
            <a:lnSpc>
              <a:spcPct val="100000"/>
            </a:lnSpc>
            <a:spcBef>
              <a:spcPct val="0"/>
            </a:spcBef>
            <a:spcAft>
              <a:spcPct val="35000"/>
            </a:spcAft>
            <a:buNone/>
          </a:pPr>
          <a:r>
            <a:rPr lang="en-US" sz="1500" kern="1200"/>
            <a:t>2. Azure Automation does not perform any authentication on the request as long as it is made to the correct URL.</a:t>
          </a:r>
        </a:p>
      </dsp:txBody>
      <dsp:txXfrm>
        <a:off x="937747" y="1016480"/>
        <a:ext cx="6948952" cy="811902"/>
      </dsp:txXfrm>
    </dsp:sp>
    <dsp:sp modelId="{09FB81EE-0529-4E3F-8781-D170FB108078}">
      <dsp:nvSpPr>
        <dsp:cNvPr id="0" name=""/>
        <dsp:cNvSpPr/>
      </dsp:nvSpPr>
      <dsp:spPr>
        <a:xfrm>
          <a:off x="0" y="2031358"/>
          <a:ext cx="7886700" cy="8119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F2BBD-3914-4C45-BA59-192814D74566}">
      <dsp:nvSpPr>
        <dsp:cNvPr id="0" name=""/>
        <dsp:cNvSpPr/>
      </dsp:nvSpPr>
      <dsp:spPr>
        <a:xfrm>
          <a:off x="245600" y="2214036"/>
          <a:ext cx="446546" cy="4465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08B7C4-4FDC-4B4E-B163-BD5D4A508923}">
      <dsp:nvSpPr>
        <dsp:cNvPr id="0" name=""/>
        <dsp:cNvSpPr/>
      </dsp:nvSpPr>
      <dsp:spPr>
        <a:xfrm>
          <a:off x="937747" y="2031358"/>
          <a:ext cx="6948952" cy="811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6" tIns="85926" rIns="85926" bIns="85926" numCol="1" spcCol="1270" anchor="ctr" anchorCtr="0">
          <a:noAutofit/>
        </a:bodyPr>
        <a:lstStyle/>
        <a:p>
          <a:pPr marL="0" lvl="0" indent="0" algn="l" defTabSz="666750">
            <a:lnSpc>
              <a:spcPct val="100000"/>
            </a:lnSpc>
            <a:spcBef>
              <a:spcPct val="0"/>
            </a:spcBef>
            <a:spcAft>
              <a:spcPct val="35000"/>
            </a:spcAft>
            <a:buNone/>
          </a:pPr>
          <a:r>
            <a:rPr lang="en-US" sz="1500" kern="1200"/>
            <a:t>3. For this reason, webhooks should not be used for runbooks that perform highly sensitive functions without using an alternate means of validating the request.</a:t>
          </a:r>
        </a:p>
      </dsp:txBody>
      <dsp:txXfrm>
        <a:off x="937747" y="2031358"/>
        <a:ext cx="6948952" cy="811902"/>
      </dsp:txXfrm>
    </dsp:sp>
    <dsp:sp modelId="{28734908-8F4E-4410-873D-1D0898337FF6}">
      <dsp:nvSpPr>
        <dsp:cNvPr id="0" name=""/>
        <dsp:cNvSpPr/>
      </dsp:nvSpPr>
      <dsp:spPr>
        <a:xfrm>
          <a:off x="0" y="3046237"/>
          <a:ext cx="7886700" cy="8119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F8CAE-4213-48E1-B644-80E94546A7AF}">
      <dsp:nvSpPr>
        <dsp:cNvPr id="0" name=""/>
        <dsp:cNvSpPr/>
      </dsp:nvSpPr>
      <dsp:spPr>
        <a:xfrm>
          <a:off x="245600" y="3228915"/>
          <a:ext cx="446546" cy="4465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5E9DA-45ED-4924-BBB5-BDA0139F05EB}">
      <dsp:nvSpPr>
        <dsp:cNvPr id="0" name=""/>
        <dsp:cNvSpPr/>
      </dsp:nvSpPr>
      <dsp:spPr>
        <a:xfrm>
          <a:off x="937747" y="3046237"/>
          <a:ext cx="6948952" cy="811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26" tIns="85926" rIns="85926" bIns="85926" numCol="1" spcCol="1270" anchor="ctr" anchorCtr="0">
          <a:noAutofit/>
        </a:bodyPr>
        <a:lstStyle/>
        <a:p>
          <a:pPr marL="0" lvl="0" indent="0" algn="l" defTabSz="666750">
            <a:lnSpc>
              <a:spcPct val="100000"/>
            </a:lnSpc>
            <a:spcBef>
              <a:spcPct val="0"/>
            </a:spcBef>
            <a:spcAft>
              <a:spcPct val="35000"/>
            </a:spcAft>
            <a:buNone/>
          </a:pPr>
          <a:r>
            <a:rPr lang="en-US" sz="1500" kern="1200" dirty="0"/>
            <a:t>4. You can include logic within the runbook to determine that it was called by a web hook by checking the </a:t>
          </a:r>
          <a:r>
            <a:rPr lang="en-US" sz="1500" kern="1200" dirty="0" err="1"/>
            <a:t>WebhookName</a:t>
          </a:r>
          <a:r>
            <a:rPr lang="en-US" sz="1500" kern="1200" dirty="0"/>
            <a:t> property of the $</a:t>
          </a:r>
          <a:r>
            <a:rPr lang="en-US" sz="1500" kern="1200" dirty="0" err="1"/>
            <a:t>WebhookData</a:t>
          </a:r>
          <a:r>
            <a:rPr lang="en-US" sz="1500" kern="1200" dirty="0"/>
            <a:t> parameter.</a:t>
          </a:r>
        </a:p>
      </dsp:txBody>
      <dsp:txXfrm>
        <a:off x="937747" y="3046237"/>
        <a:ext cx="6948952" cy="8119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88558" y="588559"/>
            <a:ext cx="6858000" cy="5680880"/>
          </a:xfrm>
          <a:prstGeom prst="rect">
            <a:avLst/>
          </a:prstGeom>
          <a:ln>
            <a:noFill/>
          </a:ln>
          <a:effectLst>
            <a:outerShdw blurRad="457200" dist="63500" sx="99000" sy="990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385FC-CE36-35C6-7B07-BEADE15958BC}"/>
              </a:ext>
            </a:extLst>
          </p:cNvPr>
          <p:cNvSpPr>
            <a:spLocks noGrp="1"/>
          </p:cNvSpPr>
          <p:nvPr>
            <p:ph type="title"/>
          </p:nvPr>
        </p:nvSpPr>
        <p:spPr>
          <a:xfrm>
            <a:off x="392883" y="5546162"/>
            <a:ext cx="4996277" cy="953611"/>
          </a:xfrm>
        </p:spPr>
        <p:txBody>
          <a:bodyPr vert="horz" lIns="91440" tIns="45720" rIns="91440" bIns="45720" rtlCol="0" anchor="ctr">
            <a:normAutofit/>
          </a:bodyPr>
          <a:lstStyle/>
          <a:p>
            <a:pPr algn="l" defTabSz="914400">
              <a:lnSpc>
                <a:spcPct val="90000"/>
              </a:lnSpc>
            </a:pPr>
            <a:r>
              <a:rPr lang="en-US" sz="3500" dirty="0"/>
              <a:t>Azure Runbook</a:t>
            </a:r>
          </a:p>
        </p:txBody>
      </p:sp>
      <p:pic>
        <p:nvPicPr>
          <p:cNvPr id="6" name="Picture 5" descr="Books on a table">
            <a:extLst>
              <a:ext uri="{FF2B5EF4-FFF2-40B4-BE49-F238E27FC236}">
                <a16:creationId xmlns:a16="http://schemas.microsoft.com/office/drawing/2014/main" id="{0C65FB80-3C7A-C031-19B1-530BC02C1955}"/>
              </a:ext>
            </a:extLst>
          </p:cNvPr>
          <p:cNvPicPr>
            <a:picLocks noChangeAspect="1"/>
          </p:cNvPicPr>
          <p:nvPr/>
        </p:nvPicPr>
        <p:blipFill rotWithShape="1">
          <a:blip r:embed="rId2"/>
          <a:srcRect l="26534" r="1" b="1"/>
          <a:stretch/>
        </p:blipFill>
        <p:spPr>
          <a:xfrm>
            <a:off x="20" y="-1"/>
            <a:ext cx="5680861" cy="5161587"/>
          </a:xfrm>
          <a:prstGeom prst="rect">
            <a:avLst/>
          </a:prstGeom>
        </p:spPr>
      </p:pic>
      <p:sp>
        <p:nvSpPr>
          <p:cNvPr id="4" name="TextBox 3">
            <a:extLst>
              <a:ext uri="{FF2B5EF4-FFF2-40B4-BE49-F238E27FC236}">
                <a16:creationId xmlns:a16="http://schemas.microsoft.com/office/drawing/2014/main" id="{F587E207-0661-D96D-4C1B-C83EC25B9DDB}"/>
              </a:ext>
            </a:extLst>
          </p:cNvPr>
          <p:cNvSpPr txBox="1"/>
          <p:nvPr/>
        </p:nvSpPr>
        <p:spPr>
          <a:xfrm>
            <a:off x="6255048" y="743803"/>
            <a:ext cx="2358392" cy="5474173"/>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sz="1700" b="0" i="0" dirty="0">
                <a:effectLst/>
              </a:rPr>
              <a:t>Azure Runbooks are a powerful tool that can help you automate many of the tasks that you do in Azure. They can save you time and money, and they can help you to reduce errors.</a:t>
            </a:r>
          </a:p>
          <a:p>
            <a:pPr marL="285750" indent="-228600" defTabSz="914400">
              <a:lnSpc>
                <a:spcPct val="90000"/>
              </a:lnSpc>
              <a:spcAft>
                <a:spcPts val="600"/>
              </a:spcAft>
              <a:buFont typeface="Arial" panose="020B0604020202020204" pitchFamily="34" charset="0"/>
              <a:buChar char="•"/>
            </a:pPr>
            <a:endParaRPr lang="en-US" sz="1700" b="0" i="0" dirty="0">
              <a:effectLst/>
            </a:endParaRPr>
          </a:p>
          <a:p>
            <a:pPr marL="285750" indent="-228600" defTabSz="914400">
              <a:lnSpc>
                <a:spcPct val="90000"/>
              </a:lnSpc>
              <a:spcAft>
                <a:spcPts val="600"/>
              </a:spcAft>
              <a:buFont typeface="Arial" panose="020B0604020202020204" pitchFamily="34" charset="0"/>
              <a:buChar char="•"/>
            </a:pPr>
            <a:r>
              <a:rPr lang="en-US" sz="1700" dirty="0"/>
              <a:t>the </a:t>
            </a:r>
            <a:r>
              <a:rPr lang="en-US" sz="1700" i="1" dirty="0" err="1"/>
              <a:t>RunAs</a:t>
            </a:r>
            <a:r>
              <a:rPr lang="en-US" sz="1700" dirty="0"/>
              <a:t> account has been deprecated. Instead, utilize the </a:t>
            </a:r>
            <a:r>
              <a:rPr lang="en-US" sz="1700" i="1" u="sng" dirty="0"/>
              <a:t>-Identity</a:t>
            </a:r>
            <a:r>
              <a:rPr lang="en-US" sz="1700" dirty="0"/>
              <a:t> parameter in PowerShell to assign the 'System Security' user with the </a:t>
            </a:r>
            <a:r>
              <a:rPr lang="en-US" sz="1700" i="1" dirty="0"/>
              <a:t>Contributor</a:t>
            </a:r>
            <a:r>
              <a:rPr lang="en-US" sz="1700" dirty="0"/>
              <a:t> role.</a:t>
            </a:r>
          </a:p>
        </p:txBody>
      </p:sp>
    </p:spTree>
    <p:extLst>
      <p:ext uri="{BB962C8B-B14F-4D97-AF65-F5344CB8AC3E}">
        <p14:creationId xmlns:p14="http://schemas.microsoft.com/office/powerpoint/2010/main" val="107454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Freeform: Shape 103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78320" y="1161288"/>
            <a:ext cx="2578608" cy="1239012"/>
          </a:xfrm>
        </p:spPr>
        <p:txBody>
          <a:bodyPr vert="horz" lIns="91440" tIns="45720" rIns="91440" bIns="45720" rtlCol="0" anchor="ctr">
            <a:normAutofit/>
          </a:bodyPr>
          <a:lstStyle/>
          <a:p>
            <a:pPr algn="l" defTabSz="914400">
              <a:lnSpc>
                <a:spcPct val="90000"/>
              </a:lnSpc>
              <a:defRPr sz="2000"/>
            </a:pPr>
            <a:r>
              <a:rPr lang="en-US" sz="2400" kern="1200">
                <a:solidFill>
                  <a:schemeClr val="tx1"/>
                </a:solidFill>
                <a:latin typeface="+mj-lt"/>
                <a:ea typeface="+mj-ea"/>
                <a:cs typeface="+mj-cs"/>
              </a:rPr>
              <a:t>Webhooks and Runbooks in Azure Automation</a:t>
            </a:r>
          </a:p>
        </p:txBody>
      </p:sp>
      <p:sp>
        <p:nvSpPr>
          <p:cNvPr id="1037" name="Rectangle 103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p:cNvSpPr txBox="1"/>
          <p:nvPr/>
        </p:nvSpPr>
        <p:spPr>
          <a:xfrm>
            <a:off x="278320" y="2718054"/>
            <a:ext cx="2579180" cy="3207258"/>
          </a:xfrm>
          <a:prstGeom prst="rect">
            <a:avLst/>
          </a:prstGeom>
        </p:spPr>
        <p:txBody>
          <a:bodyPr vert="horz" lIns="91440" tIns="45720" rIns="91440" bIns="45720" rtlCol="0" anchor="t">
            <a:normAutofit/>
          </a:bodyPr>
          <a:lstStyle/>
          <a:p>
            <a:pPr indent="-228600" defTabSz="914400">
              <a:lnSpc>
                <a:spcPct val="90000"/>
              </a:lnSpc>
              <a:buFont typeface="Arial" panose="020B0604020202020204" pitchFamily="34" charset="0"/>
              <a:buChar char="•"/>
            </a:pPr>
            <a:endParaRPr lang="en-US" sz="1000" dirty="0"/>
          </a:p>
          <a:p>
            <a:pPr indent="-228600" defTabSz="914400">
              <a:lnSpc>
                <a:spcPct val="90000"/>
              </a:lnSpc>
              <a:buFont typeface="Arial" panose="020B0604020202020204" pitchFamily="34" charset="0"/>
              <a:buChar char="•"/>
              <a:defRPr sz="1500"/>
            </a:pPr>
            <a:r>
              <a:rPr lang="en-US" sz="1000" dirty="0"/>
              <a:t>1. A webhook allows you to start a runbook in Azure Automation through a single HTTP request.</a:t>
            </a:r>
          </a:p>
          <a:p>
            <a:pPr indent="-228600" defTabSz="914400">
              <a:lnSpc>
                <a:spcPct val="90000"/>
              </a:lnSpc>
              <a:spcAft>
                <a:spcPts val="500"/>
              </a:spcAft>
              <a:buFont typeface="Arial" panose="020B0604020202020204" pitchFamily="34" charset="0"/>
              <a:buChar char="•"/>
            </a:pPr>
            <a:endParaRPr lang="en-US" sz="1000" dirty="0"/>
          </a:p>
          <a:p>
            <a:pPr indent="-228600" defTabSz="914400">
              <a:lnSpc>
                <a:spcPct val="90000"/>
              </a:lnSpc>
              <a:buFont typeface="Arial" panose="020B0604020202020204" pitchFamily="34" charset="0"/>
              <a:buChar char="•"/>
              <a:defRPr sz="1500"/>
            </a:pPr>
            <a:r>
              <a:rPr lang="en-US" sz="1000" dirty="0"/>
              <a:t>2. This allows external services such as Visual Studio Team Services, GitHub, or custom applications to start runbooks without implementing a full solution.</a:t>
            </a:r>
          </a:p>
          <a:p>
            <a:pPr indent="-228600" defTabSz="914400">
              <a:lnSpc>
                <a:spcPct val="90000"/>
              </a:lnSpc>
              <a:spcAft>
                <a:spcPts val="500"/>
              </a:spcAft>
              <a:buFont typeface="Arial" panose="020B0604020202020204" pitchFamily="34" charset="0"/>
              <a:buChar char="•"/>
            </a:pPr>
            <a:endParaRPr lang="en-US" sz="1000" dirty="0"/>
          </a:p>
          <a:p>
            <a:pPr indent="-228600" defTabSz="914400">
              <a:lnSpc>
                <a:spcPct val="90000"/>
              </a:lnSpc>
              <a:buFont typeface="Arial" panose="020B0604020202020204" pitchFamily="34" charset="0"/>
              <a:buChar char="•"/>
              <a:defRPr sz="1500"/>
            </a:pPr>
            <a:r>
              <a:rPr lang="en-US" sz="1000" dirty="0"/>
              <a:t>3. A webhook can define values for runbook parameters that are used when the runbook is started by that webhook.</a:t>
            </a:r>
          </a:p>
          <a:p>
            <a:pPr indent="-228600" defTabSz="914400">
              <a:lnSpc>
                <a:spcPct val="90000"/>
              </a:lnSpc>
              <a:spcAft>
                <a:spcPts val="500"/>
              </a:spcAft>
              <a:buFont typeface="Arial" panose="020B0604020202020204" pitchFamily="34" charset="0"/>
              <a:buChar char="•"/>
            </a:pPr>
            <a:endParaRPr lang="en-US" sz="1000" dirty="0"/>
          </a:p>
          <a:p>
            <a:pPr indent="-228600" defTabSz="914400">
              <a:lnSpc>
                <a:spcPct val="90000"/>
              </a:lnSpc>
              <a:buFont typeface="Arial" panose="020B0604020202020204" pitchFamily="34" charset="0"/>
              <a:buChar char="•"/>
              <a:defRPr sz="1500"/>
            </a:pPr>
            <a:r>
              <a:rPr lang="en-US" sz="1000" dirty="0"/>
              <a:t>4. Multiple webhooks linked to a single runbook can each use different parameter values.</a:t>
            </a:r>
          </a:p>
          <a:p>
            <a:pPr indent="-228600" defTabSz="914400">
              <a:lnSpc>
                <a:spcPct val="90000"/>
              </a:lnSpc>
              <a:spcAft>
                <a:spcPts val="500"/>
              </a:spcAft>
              <a:buFont typeface="Arial" panose="020B0604020202020204" pitchFamily="34" charset="0"/>
              <a:buChar char="•"/>
            </a:pPr>
            <a:endParaRPr lang="en-US" sz="1000" dirty="0"/>
          </a:p>
          <a:p>
            <a:pPr indent="-228600" defTabSz="914400">
              <a:lnSpc>
                <a:spcPct val="90000"/>
              </a:lnSpc>
              <a:buFont typeface="Arial" panose="020B0604020202020204" pitchFamily="34" charset="0"/>
              <a:buChar char="•"/>
              <a:defRPr sz="1500"/>
            </a:pPr>
            <a:r>
              <a:rPr lang="en-US" sz="1000" dirty="0"/>
              <a:t>5. Each webhook has an expiration date at which time it can no longer be used.</a:t>
            </a:r>
          </a:p>
          <a:p>
            <a:pPr indent="-228600" defTabSz="914400">
              <a:lnSpc>
                <a:spcPct val="90000"/>
              </a:lnSpc>
              <a:spcAft>
                <a:spcPts val="500"/>
              </a:spcAft>
              <a:buFont typeface="Arial" panose="020B0604020202020204" pitchFamily="34" charset="0"/>
              <a:buChar char="•"/>
            </a:pPr>
            <a:endParaRPr lang="en-US" sz="1000" dirty="0"/>
          </a:p>
        </p:txBody>
      </p:sp>
      <p:pic>
        <p:nvPicPr>
          <p:cNvPr id="1026" name="Picture 2" descr="A diagram of a webbook&#10;&#10;Description automatically generated">
            <a:extLst>
              <a:ext uri="{FF2B5EF4-FFF2-40B4-BE49-F238E27FC236}">
                <a16:creationId xmlns:a16="http://schemas.microsoft.com/office/drawing/2014/main" id="{A1F05932-670B-D146-B469-AB2B1FAE5F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75888" y="2206158"/>
            <a:ext cx="5191506" cy="25462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B5440CD-B627-C0DB-E295-CB9FDDC46688}"/>
              </a:ext>
            </a:extLst>
          </p:cNvPr>
          <p:cNvSpPr txBox="1"/>
          <p:nvPr/>
        </p:nvSpPr>
        <p:spPr>
          <a:xfrm>
            <a:off x="3517204" y="1556766"/>
            <a:ext cx="2755580" cy="400050"/>
          </a:xfrm>
          <a:prstGeom prst="rect">
            <a:avLst/>
          </a:prstGeom>
        </p:spPr>
        <p:txBody>
          <a:bodyPr vert="horz" lIns="91440" tIns="45720" rIns="91440" bIns="45720" rtlCol="0" anchor="t">
            <a:normAutofit/>
          </a:bodyPr>
          <a:lstStyle/>
          <a:p>
            <a:pPr defTabSz="914400">
              <a:lnSpc>
                <a:spcPct val="90000"/>
              </a:lnSpc>
            </a:pPr>
            <a:r>
              <a:rPr lang="en-US" sz="900" dirty="0"/>
              <a:t>Webhook URL can be called from on prem system/any custom apps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625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44870" y="161846"/>
            <a:ext cx="3769361" cy="1501934"/>
          </a:xfrm>
        </p:spPr>
        <p:txBody>
          <a:bodyPr vert="horz" lIns="91440" tIns="45720" rIns="91440" bIns="45720" rtlCol="0" anchor="t">
            <a:normAutofit fontScale="90000"/>
          </a:bodyPr>
          <a:lstStyle/>
          <a:p>
            <a:pPr algn="l" defTabSz="914400">
              <a:lnSpc>
                <a:spcPct val="90000"/>
              </a:lnSpc>
              <a:defRPr sz="2000"/>
            </a:pPr>
            <a:r>
              <a:rPr lang="en-US" sz="3600" kern="1200" dirty="0">
                <a:solidFill>
                  <a:schemeClr val="tx1"/>
                </a:solidFill>
                <a:latin typeface="+mj-lt"/>
                <a:ea typeface="+mj-ea"/>
                <a:cs typeface="+mj-cs"/>
              </a:rPr>
              <a:t>Authentication of Webhook Requests by the Runbook</a:t>
            </a:r>
          </a:p>
        </p:txBody>
      </p:sp>
      <p:pic>
        <p:nvPicPr>
          <p:cNvPr id="4" name="Picture 3">
            <a:extLst>
              <a:ext uri="{FF2B5EF4-FFF2-40B4-BE49-F238E27FC236}">
                <a16:creationId xmlns:a16="http://schemas.microsoft.com/office/drawing/2014/main" id="{16B9E519-423D-DDA6-C64E-5A2A6FBFC702}"/>
              </a:ext>
            </a:extLst>
          </p:cNvPr>
          <p:cNvPicPr>
            <a:picLocks noChangeAspect="1"/>
          </p:cNvPicPr>
          <p:nvPr/>
        </p:nvPicPr>
        <p:blipFill rotWithShape="1">
          <a:blip r:embed="rId3"/>
          <a:srcRect l="7929" r="2739" b="2"/>
          <a:stretch/>
        </p:blipFill>
        <p:spPr>
          <a:xfrm>
            <a:off x="866659" y="2221164"/>
            <a:ext cx="3213305" cy="2409965"/>
          </a:xfrm>
          <a:prstGeom prst="rect">
            <a:avLst/>
          </a:prstGeom>
        </p:spPr>
      </p:pic>
      <p:graphicFrame>
        <p:nvGraphicFramePr>
          <p:cNvPr id="10" name="TextBox 2">
            <a:extLst>
              <a:ext uri="{FF2B5EF4-FFF2-40B4-BE49-F238E27FC236}">
                <a16:creationId xmlns:a16="http://schemas.microsoft.com/office/drawing/2014/main" id="{53866950-E1EE-FAE6-BCDD-E4C851B3BDF1}"/>
              </a:ext>
            </a:extLst>
          </p:cNvPr>
          <p:cNvGraphicFramePr/>
          <p:nvPr>
            <p:extLst>
              <p:ext uri="{D42A27DB-BD31-4B8C-83A1-F6EECF244321}">
                <p14:modId xmlns:p14="http://schemas.microsoft.com/office/powerpoint/2010/main" val="3275198557"/>
              </p:ext>
            </p:extLst>
          </p:nvPr>
        </p:nvGraphicFramePr>
        <p:xfrm>
          <a:off x="628650" y="1825625"/>
          <a:ext cx="7886700" cy="38597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238" y="4230093"/>
            <a:ext cx="3112935" cy="1800165"/>
          </a:xfrm>
        </p:spPr>
        <p:txBody>
          <a:bodyPr vert="horz" lIns="91440" tIns="45720" rIns="91440" bIns="45720" rtlCol="0" anchor="t">
            <a:normAutofit/>
          </a:bodyPr>
          <a:lstStyle/>
          <a:p>
            <a:pPr algn="r" defTabSz="914400">
              <a:lnSpc>
                <a:spcPct val="90000"/>
              </a:lnSpc>
              <a:defRPr sz="2000"/>
            </a:pPr>
            <a:r>
              <a:rPr lang="en-US" sz="3000" kern="1200">
                <a:solidFill>
                  <a:schemeClr val="tx1"/>
                </a:solidFill>
                <a:latin typeface="+mj-lt"/>
                <a:ea typeface="+mj-ea"/>
                <a:cs typeface="+mj-cs"/>
              </a:rPr>
              <a:t>Starting runbooks in response to Azure alerts</a:t>
            </a:r>
          </a:p>
        </p:txBody>
      </p:sp>
      <p:pic>
        <p:nvPicPr>
          <p:cNvPr id="2050" name="Picture 2">
            <a:extLst>
              <a:ext uri="{FF2B5EF4-FFF2-40B4-BE49-F238E27FC236}">
                <a16:creationId xmlns:a16="http://schemas.microsoft.com/office/drawing/2014/main" id="{16C193C5-F489-11BD-C98C-48673B991A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7444" y="701880"/>
            <a:ext cx="8354833" cy="29659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34811" y="4230094"/>
            <a:ext cx="4676451" cy="1800164"/>
          </a:xfrm>
          <a:prstGeom prst="rect">
            <a:avLst/>
          </a:prstGeom>
        </p:spPr>
        <p:txBody>
          <a:bodyPr vert="horz" lIns="91440" tIns="45720" rIns="91440" bIns="45720" rtlCol="0" anchor="t">
            <a:normAutofit/>
          </a:bodyPr>
          <a:lstStyle/>
          <a:p>
            <a:pPr indent="-228600" defTabSz="914400">
              <a:lnSpc>
                <a:spcPct val="90000"/>
              </a:lnSpc>
              <a:buFont typeface="Arial" panose="020B0604020202020204" pitchFamily="34" charset="0"/>
              <a:buChar char="•"/>
            </a:pPr>
            <a:endParaRPr lang="en-US" sz="800" dirty="0"/>
          </a:p>
          <a:p>
            <a:pPr indent="-228600" defTabSz="914400">
              <a:lnSpc>
                <a:spcPct val="90000"/>
              </a:lnSpc>
              <a:buFont typeface="Arial" panose="020B0604020202020204" pitchFamily="34" charset="0"/>
              <a:buChar char="•"/>
              <a:defRPr sz="1500"/>
            </a:pPr>
            <a:r>
              <a:rPr lang="en-US" sz="800" dirty="0"/>
              <a:t>1. Webhooks can be used to react to Azure alerts.</a:t>
            </a:r>
          </a:p>
          <a:p>
            <a:pPr indent="-228600" defTabSz="914400">
              <a:lnSpc>
                <a:spcPct val="90000"/>
              </a:lnSpc>
              <a:spcAft>
                <a:spcPts val="500"/>
              </a:spcAft>
              <a:buFont typeface="Arial" panose="020B0604020202020204" pitchFamily="34" charset="0"/>
              <a:buChar char="•"/>
            </a:pPr>
            <a:endParaRPr lang="en-US" sz="800" dirty="0"/>
          </a:p>
          <a:p>
            <a:pPr indent="-228600" defTabSz="914400">
              <a:lnSpc>
                <a:spcPct val="90000"/>
              </a:lnSpc>
              <a:buFont typeface="Arial" panose="020B0604020202020204" pitchFamily="34" charset="0"/>
              <a:buChar char="•"/>
              <a:defRPr sz="1500"/>
            </a:pPr>
            <a:r>
              <a:rPr lang="en-US" sz="800" dirty="0"/>
              <a:t>2. Resources in Azure can be monitored by collecting statistics like performance, availability and usage.</a:t>
            </a:r>
          </a:p>
          <a:p>
            <a:pPr indent="-228600" defTabSz="914400">
              <a:lnSpc>
                <a:spcPct val="90000"/>
              </a:lnSpc>
              <a:spcAft>
                <a:spcPts val="500"/>
              </a:spcAft>
              <a:buFont typeface="Arial" panose="020B0604020202020204" pitchFamily="34" charset="0"/>
              <a:buChar char="•"/>
            </a:pPr>
            <a:endParaRPr lang="en-US" sz="800" dirty="0"/>
          </a:p>
          <a:p>
            <a:pPr indent="-228600" defTabSz="914400">
              <a:lnSpc>
                <a:spcPct val="90000"/>
              </a:lnSpc>
              <a:buFont typeface="Arial" panose="020B0604020202020204" pitchFamily="34" charset="0"/>
              <a:buChar char="•"/>
              <a:defRPr sz="1500"/>
            </a:pPr>
            <a:r>
              <a:rPr lang="en-US" sz="800" dirty="0"/>
              <a:t>3. You can receive an alert based on monitoring metrics or events for your Azure resources.</a:t>
            </a:r>
          </a:p>
          <a:p>
            <a:pPr indent="-228600" defTabSz="914400">
              <a:lnSpc>
                <a:spcPct val="90000"/>
              </a:lnSpc>
              <a:spcAft>
                <a:spcPts val="500"/>
              </a:spcAft>
              <a:buFont typeface="Arial" panose="020B0604020202020204" pitchFamily="34" charset="0"/>
              <a:buChar char="•"/>
            </a:pPr>
            <a:endParaRPr lang="en-US" sz="800" dirty="0"/>
          </a:p>
          <a:p>
            <a:pPr indent="-228600" defTabSz="914400">
              <a:lnSpc>
                <a:spcPct val="90000"/>
              </a:lnSpc>
              <a:buFont typeface="Arial" panose="020B0604020202020204" pitchFamily="34" charset="0"/>
              <a:buChar char="•"/>
              <a:defRPr sz="1500"/>
            </a:pPr>
            <a:r>
              <a:rPr lang="en-US" sz="800" dirty="0"/>
              <a:t>4. When the value of a specified metric exceeds the threshold, a notification is sent to the service.</a:t>
            </a:r>
          </a:p>
          <a:p>
            <a:pPr indent="-228600" defTabSz="914400">
              <a:lnSpc>
                <a:spcPct val="90000"/>
              </a:lnSpc>
              <a:spcAft>
                <a:spcPts val="500"/>
              </a:spcAft>
              <a:buFont typeface="Arial" panose="020B0604020202020204" pitchFamily="34" charset="0"/>
              <a:buChar char="•"/>
            </a:pPr>
            <a:endParaRPr lang="en-US" sz="800" dirty="0"/>
          </a:p>
          <a:p>
            <a:pPr indent="-228600" defTabSz="914400">
              <a:lnSpc>
                <a:spcPct val="90000"/>
              </a:lnSpc>
              <a:buFont typeface="Arial" panose="020B0604020202020204" pitchFamily="34" charset="0"/>
              <a:buChar char="•"/>
              <a:defRPr sz="1500"/>
            </a:pPr>
            <a:r>
              <a:rPr lang="en-US" sz="800" dirty="0"/>
              <a:t>5. Besides using alert system, you can also kick off runbooks in response to alerts.</a:t>
            </a:r>
          </a:p>
          <a:p>
            <a:pPr indent="-228600" defTabSz="914400">
              <a:lnSpc>
                <a:spcPct val="90000"/>
              </a:lnSpc>
              <a:spcAft>
                <a:spcPts val="500"/>
              </a:spcAft>
              <a:buFont typeface="Arial" panose="020B0604020202020204" pitchFamily="34" charset="0"/>
              <a:buChar char="•"/>
            </a:pPr>
            <a:endParaRPr lang="en-US" sz="800" dirty="0"/>
          </a:p>
          <a:p>
            <a:pPr indent="-228600" defTabSz="914400">
              <a:lnSpc>
                <a:spcPct val="90000"/>
              </a:lnSpc>
              <a:buFont typeface="Arial" panose="020B0604020202020204" pitchFamily="34" charset="0"/>
              <a:buChar char="•"/>
              <a:defRPr sz="1500"/>
            </a:pPr>
            <a:r>
              <a:rPr lang="en-US" sz="800" dirty="0"/>
              <a:t>6. Webhooks allows you to start a runbook from the command line using the Webhook button.</a:t>
            </a:r>
          </a:p>
          <a:p>
            <a:pPr indent="-228600" defTabSz="914400">
              <a:lnSpc>
                <a:spcPct val="90000"/>
              </a:lnSpc>
              <a:spcAft>
                <a:spcPts val="500"/>
              </a:spcAft>
              <a:buFont typeface="Arial" panose="020B0604020202020204" pitchFamily="34" charset="0"/>
              <a:buChar char="•"/>
            </a:pPr>
            <a:endParaRPr lang="en-US" sz="800" dirty="0"/>
          </a:p>
        </p:txBody>
      </p:sp>
      <p:sp>
        <p:nvSpPr>
          <p:cNvPr id="2073" name="Rectangle 207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207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4891B21-1088-6DA2-6914-E34BA001D0F5}"/>
              </a:ext>
            </a:extLst>
          </p:cNvPr>
          <p:cNvSpPr>
            <a:spLocks/>
          </p:cNvSpPr>
          <p:nvPr/>
        </p:nvSpPr>
        <p:spPr>
          <a:xfrm>
            <a:off x="482600" y="1147644"/>
            <a:ext cx="4015248" cy="635813"/>
          </a:xfrm>
          <a:prstGeom prst="rect">
            <a:avLst/>
          </a:prstGeom>
        </p:spPr>
        <p:txBody>
          <a:bodyPr/>
          <a:lstStyle/>
          <a:p>
            <a:pPr defTabSz="452628">
              <a:spcAft>
                <a:spcPts val="600"/>
              </a:spcAft>
            </a:pPr>
            <a:r>
              <a:rPr lang="en-NZ" sz="1782" kern="1200">
                <a:solidFill>
                  <a:schemeClr val="tx1"/>
                </a:solidFill>
                <a:latin typeface="+mn-lt"/>
                <a:ea typeface="+mn-ea"/>
                <a:cs typeface="+mn-cs"/>
              </a:rPr>
              <a:t>Summary</a:t>
            </a:r>
            <a:endParaRPr lang="en-NZ"/>
          </a:p>
        </p:txBody>
      </p:sp>
      <p:sp>
        <p:nvSpPr>
          <p:cNvPr id="24" name="Content Placeholder 3">
            <a:extLst>
              <a:ext uri="{FF2B5EF4-FFF2-40B4-BE49-F238E27FC236}">
                <a16:creationId xmlns:a16="http://schemas.microsoft.com/office/drawing/2014/main" id="{029B56E2-650A-6E0B-FB9D-B24F36FDC56F}"/>
              </a:ext>
            </a:extLst>
          </p:cNvPr>
          <p:cNvSpPr>
            <a:spLocks/>
          </p:cNvSpPr>
          <p:nvPr/>
        </p:nvSpPr>
        <p:spPr>
          <a:xfrm>
            <a:off x="482600" y="1783457"/>
            <a:ext cx="4015248" cy="3926897"/>
          </a:xfrm>
          <a:prstGeom prst="rect">
            <a:avLst/>
          </a:prstGeom>
        </p:spPr>
        <p:txBody>
          <a:bodyPr>
            <a:normAutofit/>
          </a:bodyPr>
          <a:lstStyle/>
          <a:p>
            <a:pPr defTabSz="452628">
              <a:lnSpc>
                <a:spcPct val="90000"/>
              </a:lnSpc>
              <a:spcAft>
                <a:spcPts val="600"/>
              </a:spcAft>
            </a:pPr>
            <a:r>
              <a:rPr lang="en-US" sz="1400" kern="1200" dirty="0">
                <a:solidFill>
                  <a:schemeClr val="tx1"/>
                </a:solidFill>
                <a:latin typeface="+mn-lt"/>
                <a:ea typeface="+mn-ea"/>
                <a:cs typeface="+mn-cs"/>
              </a:rPr>
              <a:t>Runbooks: Runbooks are powerful tools that can automate many of the tasks that you do in Azure. </a:t>
            </a:r>
          </a:p>
          <a:p>
            <a:pPr defTabSz="452628">
              <a:lnSpc>
                <a:spcPct val="90000"/>
              </a:lnSpc>
              <a:spcAft>
                <a:spcPts val="600"/>
              </a:spcAft>
            </a:pPr>
            <a:endParaRPr lang="en-US" sz="1400" kern="1200" dirty="0">
              <a:solidFill>
                <a:schemeClr val="tx1"/>
              </a:solidFill>
              <a:latin typeface="+mn-lt"/>
              <a:ea typeface="+mn-ea"/>
              <a:cs typeface="+mn-cs"/>
            </a:endParaRPr>
          </a:p>
          <a:p>
            <a:pPr defTabSz="452628">
              <a:lnSpc>
                <a:spcPct val="90000"/>
              </a:lnSpc>
              <a:spcAft>
                <a:spcPts val="600"/>
              </a:spcAft>
            </a:pPr>
            <a:r>
              <a:rPr lang="en-US" sz="1400" kern="1200" dirty="0">
                <a:solidFill>
                  <a:schemeClr val="tx1"/>
                </a:solidFill>
                <a:latin typeface="+mn-lt"/>
                <a:ea typeface="+mn-ea"/>
                <a:cs typeface="+mn-cs"/>
              </a:rPr>
              <a:t>Webhooks: Webhooks are a way for external services to start Azure Automation runbooks. They are made up of a unique URL and a security token. The URL is the address that the external service calls to start the runbook, and the token is used to authenticate the call.</a:t>
            </a:r>
          </a:p>
          <a:p>
            <a:pPr defTabSz="452628">
              <a:lnSpc>
                <a:spcPct val="90000"/>
              </a:lnSpc>
              <a:spcAft>
                <a:spcPts val="600"/>
              </a:spcAft>
            </a:pPr>
            <a:endParaRPr lang="en-US" sz="1400" kern="1200" dirty="0">
              <a:solidFill>
                <a:schemeClr val="tx1"/>
              </a:solidFill>
              <a:latin typeface="+mn-lt"/>
              <a:ea typeface="+mn-ea"/>
              <a:cs typeface="+mn-cs"/>
            </a:endParaRPr>
          </a:p>
          <a:p>
            <a:pPr defTabSz="452628">
              <a:lnSpc>
                <a:spcPct val="90000"/>
              </a:lnSpc>
              <a:spcAft>
                <a:spcPts val="600"/>
              </a:spcAft>
            </a:pPr>
            <a:r>
              <a:rPr lang="en-US" sz="1400" kern="1200" dirty="0">
                <a:solidFill>
                  <a:schemeClr val="tx1"/>
                </a:solidFill>
                <a:latin typeface="+mn-lt"/>
                <a:ea typeface="+mn-ea"/>
                <a:cs typeface="+mn-cs"/>
              </a:rPr>
              <a:t>Security: Webhook URLs are sensitive and should be treated as passwords. You should only share them with trusted services. Additionally, webhook tokens have </a:t>
            </a:r>
            <a:r>
              <a:rPr lang="en-US" sz="1400" b="1" kern="1200" dirty="0">
                <a:solidFill>
                  <a:schemeClr val="tx1"/>
                </a:solidFill>
                <a:latin typeface="+mn-lt"/>
                <a:ea typeface="+mn-ea"/>
                <a:cs typeface="+mn-cs"/>
              </a:rPr>
              <a:t>expiration dates</a:t>
            </a:r>
            <a:r>
              <a:rPr lang="en-US" sz="1400" kern="1200" dirty="0">
                <a:solidFill>
                  <a:schemeClr val="tx1"/>
                </a:solidFill>
                <a:latin typeface="+mn-lt"/>
                <a:ea typeface="+mn-ea"/>
                <a:cs typeface="+mn-cs"/>
              </a:rPr>
              <a:t>, so you need to make sure that you update your runbooks and external services accordingly.</a:t>
            </a:r>
            <a:endParaRPr lang="en-NZ" sz="1400" dirty="0"/>
          </a:p>
        </p:txBody>
      </p:sp>
      <p:sp>
        <p:nvSpPr>
          <p:cNvPr id="5" name="Text Placeholder 4">
            <a:extLst>
              <a:ext uri="{FF2B5EF4-FFF2-40B4-BE49-F238E27FC236}">
                <a16:creationId xmlns:a16="http://schemas.microsoft.com/office/drawing/2014/main" id="{EC3A2E78-B58F-5E85-EC30-38C38000A17B}"/>
              </a:ext>
            </a:extLst>
          </p:cNvPr>
          <p:cNvSpPr>
            <a:spLocks/>
          </p:cNvSpPr>
          <p:nvPr/>
        </p:nvSpPr>
        <p:spPr>
          <a:xfrm>
            <a:off x="4644574" y="1147644"/>
            <a:ext cx="4016825" cy="635813"/>
          </a:xfrm>
          <a:prstGeom prst="rect">
            <a:avLst/>
          </a:prstGeom>
        </p:spPr>
        <p:txBody>
          <a:bodyPr/>
          <a:lstStyle/>
          <a:p>
            <a:pPr defTabSz="452628">
              <a:spcAft>
                <a:spcPts val="600"/>
              </a:spcAft>
            </a:pPr>
            <a:r>
              <a:rPr lang="en-NZ" sz="1782" kern="1200">
                <a:solidFill>
                  <a:schemeClr val="tx1"/>
                </a:solidFill>
                <a:latin typeface="+mn-lt"/>
                <a:ea typeface="+mn-ea"/>
                <a:cs typeface="+mn-cs"/>
              </a:rPr>
              <a:t>Action Items:</a:t>
            </a:r>
            <a:endParaRPr lang="en-NZ"/>
          </a:p>
        </p:txBody>
      </p:sp>
      <p:sp>
        <p:nvSpPr>
          <p:cNvPr id="6" name="Content Placeholder 5">
            <a:extLst>
              <a:ext uri="{FF2B5EF4-FFF2-40B4-BE49-F238E27FC236}">
                <a16:creationId xmlns:a16="http://schemas.microsoft.com/office/drawing/2014/main" id="{A5ED162A-A90C-95A6-F447-32BD3E29C98F}"/>
              </a:ext>
            </a:extLst>
          </p:cNvPr>
          <p:cNvSpPr>
            <a:spLocks/>
          </p:cNvSpPr>
          <p:nvPr/>
        </p:nvSpPr>
        <p:spPr>
          <a:xfrm>
            <a:off x="4644574" y="1783457"/>
            <a:ext cx="4016825" cy="3926897"/>
          </a:xfrm>
          <a:prstGeom prst="rect">
            <a:avLst/>
          </a:prstGeom>
        </p:spPr>
        <p:txBody>
          <a:bodyPr>
            <a:normAutofit/>
          </a:bodyPr>
          <a:lstStyle/>
          <a:p>
            <a:pPr defTabSz="452628">
              <a:spcAft>
                <a:spcPts val="600"/>
              </a:spcAft>
            </a:pPr>
            <a:r>
              <a:rPr lang="en-US" sz="1782" kern="1200">
                <a:solidFill>
                  <a:schemeClr val="tx1"/>
                </a:solidFill>
                <a:latin typeface="+mn-lt"/>
                <a:ea typeface="+mn-ea"/>
                <a:cs typeface="+mn-cs"/>
              </a:rPr>
              <a:t>Secure your webhook URLs: Treat your webhook URLs like passwords and only share them with trusted services.</a:t>
            </a:r>
          </a:p>
          <a:p>
            <a:pPr defTabSz="452628">
              <a:spcAft>
                <a:spcPts val="600"/>
              </a:spcAft>
            </a:pPr>
            <a:endParaRPr lang="en-US" sz="1782" kern="1200">
              <a:solidFill>
                <a:schemeClr val="tx1"/>
              </a:solidFill>
              <a:latin typeface="+mn-lt"/>
              <a:ea typeface="+mn-ea"/>
              <a:cs typeface="+mn-cs"/>
            </a:endParaRPr>
          </a:p>
          <a:p>
            <a:pPr defTabSz="452628">
              <a:spcAft>
                <a:spcPts val="600"/>
              </a:spcAft>
            </a:pPr>
            <a:r>
              <a:rPr lang="en-US" sz="1782" kern="1200">
                <a:solidFill>
                  <a:schemeClr val="tx1"/>
                </a:solidFill>
                <a:latin typeface="+mn-lt"/>
                <a:ea typeface="+mn-ea"/>
                <a:cs typeface="+mn-cs"/>
              </a:rPr>
              <a:t>Monitor your webhook expiration dates: Set up alerts to notify you when your webhook tokens are about to expire.</a:t>
            </a:r>
          </a:p>
          <a:p>
            <a:pPr defTabSz="452628">
              <a:spcAft>
                <a:spcPts val="600"/>
              </a:spcAft>
            </a:pPr>
            <a:endParaRPr lang="en-US" sz="1782" kern="1200">
              <a:solidFill>
                <a:schemeClr val="tx1"/>
              </a:solidFill>
              <a:latin typeface="+mn-lt"/>
              <a:ea typeface="+mn-ea"/>
              <a:cs typeface="+mn-cs"/>
            </a:endParaRPr>
          </a:p>
          <a:p>
            <a:pPr defTabSz="452628">
              <a:spcAft>
                <a:spcPts val="600"/>
              </a:spcAft>
            </a:pPr>
            <a:r>
              <a:rPr lang="en-US" sz="1782" kern="1200">
                <a:solidFill>
                  <a:schemeClr val="tx1"/>
                </a:solidFill>
                <a:latin typeface="+mn-lt"/>
                <a:ea typeface="+mn-ea"/>
                <a:cs typeface="+mn-cs"/>
              </a:rPr>
              <a:t>Update your runbooks and external services: When a webhook token expires, you need to update your runbooks and external services to use the new token</a:t>
            </a:r>
            <a:endParaRPr lang="en-NZ"/>
          </a:p>
        </p:txBody>
      </p:sp>
    </p:spTree>
    <p:extLst>
      <p:ext uri="{BB962C8B-B14F-4D97-AF65-F5344CB8AC3E}">
        <p14:creationId xmlns:p14="http://schemas.microsoft.com/office/powerpoint/2010/main" val="2006325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67</TotalTime>
  <Words>604</Words>
  <Application>Microsoft Office PowerPoint</Application>
  <PresentationFormat>On-screen Show (4:3)</PresentationFormat>
  <Paragraphs>46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Azure Runbook</vt:lpstr>
      <vt:lpstr>Webhooks and Runbooks in Azure Automation</vt:lpstr>
      <vt:lpstr>Authentication of Webhook Requests by the Runbook</vt:lpstr>
      <vt:lpstr>Starting runbooks in response to Azure alerts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Webhooks and Runbooks in Azure Automation</dc:title>
  <dc:subject/>
  <dc:creator/>
  <cp:keywords/>
  <dc:description>generated using python-pptx</dc:description>
  <cp:lastModifiedBy>Rajendra Vechalapu</cp:lastModifiedBy>
  <cp:revision>4</cp:revision>
  <dcterms:created xsi:type="dcterms:W3CDTF">2013-01-27T09:14:16Z</dcterms:created>
  <dcterms:modified xsi:type="dcterms:W3CDTF">2023-12-02T19:43:11Z</dcterms:modified>
  <cp:category/>
</cp:coreProperties>
</file>