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2"/>
          <p:cNvSpPr txBox="1"/>
          <p:nvPr>
            <p:ph type="subTitle" idx="1"/>
          </p:nvPr>
        </p:nvSpPr>
        <p:spPr>
          <a:xfrm>
            <a:off x="541616" y="1914220"/>
            <a:ext cx="10923204" cy="3522475"/>
          </a:xfrm>
          <a:prstGeom prst="rect">
            <a:avLst/>
          </a:prstGeom>
        </p:spPr>
        <p:txBody>
          <a:bodyPr/>
          <a:lstStyle>
            <a:lvl1pPr>
              <a:defRPr b="1" cap="small" sz="7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Employee Management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838200" y="534836"/>
            <a:ext cx="10515600" cy="1388854"/>
          </a:xfrm>
          <a:prstGeom prst="rect">
            <a:avLst/>
          </a:prstGeom>
        </p:spPr>
        <p:txBody>
          <a:bodyPr/>
          <a:lstStyle>
            <a:lvl1pPr algn="ctr">
              <a:defRPr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Display the payroll of all employee’s salary of a month</a:t>
            </a:r>
          </a:p>
        </p:txBody>
      </p:sp>
      <p:sp>
        <p:nvSpPr>
          <p:cNvPr id="126" name="Content Placeholder 2"/>
          <p:cNvSpPr txBox="1"/>
          <p:nvPr>
            <p:ph type="body" sz="quarter" idx="1"/>
          </p:nvPr>
        </p:nvSpPr>
        <p:spPr>
          <a:xfrm>
            <a:off x="905773" y="2061712"/>
            <a:ext cx="3114137" cy="4115251"/>
          </a:xfrm>
          <a:prstGeom prst="rect">
            <a:avLst/>
          </a:prstGeom>
        </p:spPr>
        <p:txBody>
          <a:bodyPr/>
          <a:lstStyle/>
          <a:p>
            <a:pPr/>
            <a:r>
              <a:t>It is used to calculate the payroll of the of all the employees salary of that particular month</a:t>
            </a:r>
          </a:p>
        </p:txBody>
      </p:sp>
      <p:pic>
        <p:nvPicPr>
          <p:cNvPr id="12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8905" y="1952467"/>
            <a:ext cx="6289006" cy="4333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838200" y="681037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Search by name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838200" y="2363636"/>
            <a:ext cx="9806796" cy="3813326"/>
          </a:xfrm>
          <a:prstGeom prst="rect">
            <a:avLst/>
          </a:prstGeom>
        </p:spPr>
        <p:txBody>
          <a:bodyPr/>
          <a:lstStyle/>
          <a:p>
            <a:pPr/>
            <a:r>
              <a:t>It is used for searching the details of the employee by their name.</a:t>
            </a:r>
          </a:p>
          <a:p>
            <a:pPr/>
            <a:r>
              <a:t>Let us consider this example</a:t>
            </a:r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290" y="3977785"/>
            <a:ext cx="9635706" cy="1270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xfrm>
            <a:off x="516467" y="886544"/>
            <a:ext cx="2904066" cy="1463676"/>
          </a:xfrm>
          <a:prstGeom prst="rect">
            <a:avLst/>
          </a:prstGeom>
        </p:spPr>
        <p:txBody>
          <a:bodyPr/>
          <a:lstStyle/>
          <a:p>
            <a:pPr algn="ctr">
              <a:defRPr cap="all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Search </a:t>
            </a:r>
            <a:br/>
            <a:r>
              <a:t>by id</a:t>
            </a:r>
          </a:p>
        </p:txBody>
      </p:sp>
      <p:sp>
        <p:nvSpPr>
          <p:cNvPr id="134" name="Content Placeholder 2"/>
          <p:cNvSpPr txBox="1"/>
          <p:nvPr>
            <p:ph type="body" sz="quarter" idx="1"/>
          </p:nvPr>
        </p:nvSpPr>
        <p:spPr>
          <a:xfrm>
            <a:off x="838199" y="2587925"/>
            <a:ext cx="2582335" cy="3589038"/>
          </a:xfrm>
          <a:prstGeom prst="rect">
            <a:avLst/>
          </a:prstGeom>
        </p:spPr>
        <p:txBody>
          <a:bodyPr/>
          <a:lstStyle/>
          <a:p>
            <a:pPr/>
            <a:r>
              <a:t>It is used for searching the details of the employee by their ID.</a:t>
            </a:r>
          </a:p>
        </p:txBody>
      </p:sp>
      <p:pic>
        <p:nvPicPr>
          <p:cNvPr id="13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7066" y="1544128"/>
            <a:ext cx="6908801" cy="4179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xfrm>
            <a:off x="42332" y="1226176"/>
            <a:ext cx="4969936" cy="1649942"/>
          </a:xfrm>
          <a:prstGeom prst="rect">
            <a:avLst/>
          </a:prstGeom>
        </p:spPr>
        <p:txBody>
          <a:bodyPr/>
          <a:lstStyle>
            <a:lvl1pPr algn="ctr" defTabSz="795527">
              <a:defRPr cap="all" sz="3828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Fetch salary of an employee using name</a:t>
            </a:r>
          </a:p>
        </p:txBody>
      </p:sp>
      <p:sp>
        <p:nvSpPr>
          <p:cNvPr id="138" name="Content Placeholder 2"/>
          <p:cNvSpPr txBox="1"/>
          <p:nvPr>
            <p:ph type="body" sz="quarter" idx="1"/>
          </p:nvPr>
        </p:nvSpPr>
        <p:spPr>
          <a:xfrm>
            <a:off x="702733" y="3409420"/>
            <a:ext cx="4123268" cy="2754314"/>
          </a:xfrm>
          <a:prstGeom prst="rect">
            <a:avLst/>
          </a:prstGeom>
        </p:spPr>
        <p:txBody>
          <a:bodyPr/>
          <a:lstStyle/>
          <a:p>
            <a:pPr/>
            <a:r>
              <a:t>It is to display the salary of an employee by giving name as an input.</a:t>
            </a:r>
          </a:p>
        </p:txBody>
      </p:sp>
      <p:pic>
        <p:nvPicPr>
          <p:cNvPr id="13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1666" y="1403285"/>
            <a:ext cx="5909734" cy="46562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xfrm>
            <a:off x="838200" y="365124"/>
            <a:ext cx="5257800" cy="2039410"/>
          </a:xfrm>
          <a:prstGeom prst="rect">
            <a:avLst/>
          </a:prstGeom>
        </p:spPr>
        <p:txBody>
          <a:bodyPr/>
          <a:lstStyle>
            <a:lvl1pPr algn="ctr">
              <a:defRPr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Fetch salary of an employee using ID</a:t>
            </a:r>
          </a:p>
        </p:txBody>
      </p:sp>
      <p:sp>
        <p:nvSpPr>
          <p:cNvPr id="142" name="Content Placeholder 2"/>
          <p:cNvSpPr txBox="1"/>
          <p:nvPr>
            <p:ph type="body" sz="quarter" idx="1"/>
          </p:nvPr>
        </p:nvSpPr>
        <p:spPr>
          <a:xfrm>
            <a:off x="1507067" y="2808208"/>
            <a:ext cx="2743201" cy="2837236"/>
          </a:xfrm>
          <a:prstGeom prst="rect">
            <a:avLst/>
          </a:prstGeom>
        </p:spPr>
        <p:txBody>
          <a:bodyPr/>
          <a:lstStyle/>
          <a:p>
            <a:pPr/>
            <a:r>
              <a:t>It is to display the salary of an employee by giving ID as an input</a:t>
            </a:r>
          </a:p>
        </p:txBody>
      </p:sp>
      <p:pic>
        <p:nvPicPr>
          <p:cNvPr id="14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1117600"/>
            <a:ext cx="5257800" cy="5013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xfrm>
            <a:off x="734683" y="796446"/>
            <a:ext cx="10515601" cy="1325564"/>
          </a:xfrm>
          <a:prstGeom prst="rect">
            <a:avLst/>
          </a:prstGeom>
        </p:spPr>
        <p:txBody>
          <a:bodyPr/>
          <a:lstStyle>
            <a:lvl1pPr algn="ctr">
              <a:defRPr cap="sm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Improvements and Future Enhancements</a:t>
            </a:r>
          </a:p>
        </p:txBody>
      </p:sp>
      <p:sp>
        <p:nvSpPr>
          <p:cNvPr id="146" name="Content Placeholder 2"/>
          <p:cNvSpPr txBox="1"/>
          <p:nvPr>
            <p:ph type="body" idx="1"/>
          </p:nvPr>
        </p:nvSpPr>
        <p:spPr>
          <a:xfrm>
            <a:off x="838200" y="2432648"/>
            <a:ext cx="10515600" cy="3744316"/>
          </a:xfrm>
          <a:prstGeom prst="rect">
            <a:avLst/>
          </a:prstGeom>
        </p:spPr>
        <p:txBody>
          <a:bodyPr/>
          <a:lstStyle/>
          <a:p>
            <a:pPr/>
            <a:r>
              <a:t>Memory Management and Error Handling</a:t>
            </a:r>
          </a:p>
          <a:p>
            <a:pPr/>
            <a:r>
              <a:t>Security Enhancements</a:t>
            </a:r>
          </a:p>
          <a:p>
            <a:pPr/>
            <a:r>
              <a:t>Modularization and Code Refinement</a:t>
            </a:r>
          </a:p>
          <a:p>
            <a:pPr/>
            <a:r>
              <a:t>User Interface Refinement</a:t>
            </a:r>
          </a:p>
          <a:p>
            <a:pPr/>
            <a:r>
              <a:t>Testing and Scalability</a:t>
            </a:r>
          </a:p>
        </p:txBody>
      </p:sp>
      <p:pic>
        <p:nvPicPr>
          <p:cNvPr id="1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6520" y="2700067"/>
            <a:ext cx="3812877" cy="2722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cap="sm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Conclusion</a:t>
            </a:r>
          </a:p>
        </p:txBody>
      </p:sp>
      <p:sp>
        <p:nvSpPr>
          <p:cNvPr id="150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The Employee Management System developed in C provides essential functionalities for managing employee records efficiently. </a:t>
            </a:r>
          </a:p>
          <a:p>
            <a:pPr/>
            <a:r>
              <a:t>While the system offers fundamental operations, further enhancements in security, usability, and robustness are crucial for its broader implementation in real-world scenarios.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cap="sm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Employee Management System</a:t>
            </a:r>
          </a:p>
        </p:txBody>
      </p:sp>
      <p:sp>
        <p:nvSpPr>
          <p:cNvPr id="97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The Employee Management System (EMS) is a software solution developed in C to facilitate efficient handling of employee records within an organization.</a:t>
            </a:r>
          </a:p>
          <a:p>
            <a:pPr/>
            <a:r>
              <a:t>This system enables various functionalities, including adding, deleting, updating, and displaying employee information, as well as searching based on specific criteria.</a:t>
            </a:r>
          </a:p>
          <a:p>
            <a:pPr/>
            <a:r>
              <a:t>The core objective of EMS is to streamline HR operations, enhance data management, and improve overall organizational efficiency.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xfrm>
            <a:off x="838200" y="293298"/>
            <a:ext cx="10515600" cy="130259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EMS - FUNCTIONS</a:t>
            </a:r>
          </a:p>
        </p:txBody>
      </p:sp>
      <p:sp>
        <p:nvSpPr>
          <p:cNvPr id="100" name="Content Placeholder 2"/>
          <p:cNvSpPr txBox="1"/>
          <p:nvPr>
            <p:ph type="body" idx="1"/>
          </p:nvPr>
        </p:nvSpPr>
        <p:spPr>
          <a:xfrm>
            <a:off x="838200" y="1595886"/>
            <a:ext cx="10515600" cy="4581078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spcBef>
                <a:spcPts val="900"/>
              </a:spcBef>
              <a:buSzTx/>
              <a:buNone/>
              <a:defRPr b="1" sz="2716"/>
            </a:pPr>
            <a:r>
              <a:t>Basic operations</a:t>
            </a:r>
          </a:p>
          <a:p>
            <a:pPr marL="554355" indent="-554355" defTabSz="886968">
              <a:spcBef>
                <a:spcPts val="900"/>
              </a:spcBef>
              <a:buFontTx/>
              <a:buAutoNum type="romanLcPeriod" startAt="1"/>
              <a:defRPr sz="2716"/>
            </a:pPr>
            <a:r>
              <a:t>Add an employee</a:t>
            </a:r>
          </a:p>
          <a:p>
            <a:pPr marL="554355" indent="-554355" defTabSz="886968">
              <a:spcBef>
                <a:spcPts val="900"/>
              </a:spcBef>
              <a:buFontTx/>
              <a:buAutoNum type="romanLcPeriod" startAt="1"/>
              <a:defRPr sz="2716"/>
            </a:pPr>
            <a:r>
              <a:t>Delete an employee</a:t>
            </a:r>
          </a:p>
          <a:p>
            <a:pPr marL="554355" indent="-554355" defTabSz="886968">
              <a:spcBef>
                <a:spcPts val="900"/>
              </a:spcBef>
              <a:buFontTx/>
              <a:buAutoNum type="romanLcPeriod" startAt="1"/>
              <a:defRPr sz="2716"/>
            </a:pPr>
            <a:r>
              <a:t>Update an employee details</a:t>
            </a:r>
          </a:p>
          <a:p>
            <a:pPr marL="554355" indent="-554355" defTabSz="886968">
              <a:spcBef>
                <a:spcPts val="900"/>
              </a:spcBef>
              <a:buFontTx/>
              <a:buAutoNum type="romanLcPeriod" startAt="1"/>
              <a:defRPr sz="2716"/>
            </a:pPr>
            <a:r>
              <a:t>Display all employee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</a:p>
          <a:p>
            <a:pPr marL="0" indent="0" defTabSz="886968">
              <a:spcBef>
                <a:spcPts val="900"/>
              </a:spcBef>
              <a:buSzTx/>
              <a:buNone/>
              <a:defRPr b="1" sz="2716"/>
            </a:pPr>
            <a:r>
              <a:t>Searching</a:t>
            </a:r>
          </a:p>
          <a:p>
            <a:pPr marL="554355" indent="-554355" defTabSz="886968">
              <a:spcBef>
                <a:spcPts val="900"/>
              </a:spcBef>
              <a:buFontTx/>
              <a:buAutoNum type="romanLcPeriod" startAt="1"/>
              <a:defRPr sz="2716"/>
            </a:pPr>
            <a:r>
              <a:t>Search by name</a:t>
            </a:r>
          </a:p>
          <a:p>
            <a:pPr marL="554355" indent="-554355" defTabSz="886968">
              <a:spcBef>
                <a:spcPts val="900"/>
              </a:spcBef>
              <a:buFontTx/>
              <a:buAutoNum type="romanLcPeriod" startAt="1"/>
              <a:defRPr sz="2716"/>
            </a:pPr>
            <a:r>
              <a:t>Search by ID</a:t>
            </a:r>
          </a:p>
        </p:txBody>
      </p:sp>
      <p:pic>
        <p:nvPicPr>
          <p:cNvPr id="10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6270" y="2353124"/>
            <a:ext cx="4667530" cy="2908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ontent Placeholder 2"/>
          <p:cNvSpPr txBox="1"/>
          <p:nvPr>
            <p:ph type="body" idx="1"/>
          </p:nvPr>
        </p:nvSpPr>
        <p:spPr>
          <a:xfrm>
            <a:off x="838200" y="931653"/>
            <a:ext cx="10515600" cy="536608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Grouping</a:t>
            </a:r>
          </a:p>
          <a:p>
            <a:pPr marL="571500" indent="-571500">
              <a:buFontTx/>
              <a:buAutoNum type="romanLcPeriod" startAt="1"/>
            </a:pPr>
            <a:r>
              <a:t>Display an employee detail based on their designation</a:t>
            </a:r>
          </a:p>
          <a:p>
            <a:pPr marL="571500" indent="-571500">
              <a:buFontTx/>
              <a:buAutoNum type="romanLcPeriod" startAt="1"/>
            </a:pPr>
          </a:p>
          <a:p>
            <a:pPr marL="0" indent="0">
              <a:buSzTx/>
              <a:buNone/>
              <a:defRPr b="1"/>
            </a:pPr>
            <a:r>
              <a:t>Calculation</a:t>
            </a:r>
          </a:p>
          <a:p>
            <a:pPr marL="571500" indent="-571500">
              <a:buFontTx/>
              <a:buAutoNum type="romanLcPeriod" startAt="1"/>
            </a:pPr>
            <a:r>
              <a:t>Display the payroll of all employee’s salary of a month</a:t>
            </a:r>
          </a:p>
          <a:p>
            <a:pPr marL="571500" indent="-571500">
              <a:buFontTx/>
              <a:buAutoNum type="romanLcPeriod" startAt="1"/>
            </a:pPr>
          </a:p>
          <a:p>
            <a:pPr marL="0" indent="0">
              <a:buSzTx/>
              <a:buNone/>
              <a:defRPr b="1"/>
            </a:pPr>
            <a:r>
              <a:t>Other operations </a:t>
            </a:r>
          </a:p>
          <a:p>
            <a:pPr marL="571500" indent="-571500">
              <a:buFontTx/>
              <a:buAutoNum type="romanLcPeriod" startAt="1"/>
            </a:pPr>
            <a:r>
              <a:t>Fetch salary of an employee using name</a:t>
            </a:r>
          </a:p>
          <a:p>
            <a:pPr marL="571500" indent="-571500">
              <a:buFontTx/>
              <a:buAutoNum type="romanLcPeriod" startAt="1"/>
            </a:pPr>
            <a:r>
              <a:t>Fetch salary of an employee using 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xfrm>
            <a:off x="508000" y="828135"/>
            <a:ext cx="5228779" cy="905774"/>
          </a:xfrm>
          <a:prstGeom prst="rect">
            <a:avLst/>
          </a:prstGeom>
        </p:spPr>
        <p:txBody>
          <a:bodyPr/>
          <a:lstStyle>
            <a:lvl1pPr>
              <a:defRPr cap="all" sz="3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Add an employee</a:t>
            </a:r>
          </a:p>
        </p:txBody>
      </p:sp>
      <p:pic>
        <p:nvPicPr>
          <p:cNvPr id="106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1675" y="987425"/>
            <a:ext cx="3695227" cy="4873625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Text Placeholder 3"/>
          <p:cNvSpPr txBox="1"/>
          <p:nvPr>
            <p:ph type="body" sz="half" idx="1"/>
          </p:nvPr>
        </p:nvSpPr>
        <p:spPr>
          <a:xfrm>
            <a:off x="839787" y="2235200"/>
            <a:ext cx="4663547" cy="3633788"/>
          </a:xfrm>
          <a:prstGeom prst="rect">
            <a:avLst/>
          </a:prstGeom>
        </p:spPr>
        <p:txBody>
          <a:bodyPr/>
          <a:lstStyle>
            <a:lvl1pPr marL="285750" indent="-285750">
              <a:defRPr sz="2800"/>
            </a:lvl1pPr>
          </a:lstStyle>
          <a:p>
            <a:pPr/>
            <a:r>
              <a:t>It allows the addition of new employee details including ID, name, age, salary, department,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xfrm>
            <a:off x="839787" y="905773"/>
            <a:ext cx="3932239" cy="1354347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DELETE AN EMPLOYEE</a:t>
            </a:r>
          </a:p>
        </p:txBody>
      </p:sp>
      <p:pic>
        <p:nvPicPr>
          <p:cNvPr id="110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7315" y="2006793"/>
            <a:ext cx="5143947" cy="2834888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ext Placeholder 3"/>
          <p:cNvSpPr txBox="1"/>
          <p:nvPr>
            <p:ph type="body" sz="quarter" idx="1"/>
          </p:nvPr>
        </p:nvSpPr>
        <p:spPr>
          <a:xfrm>
            <a:off x="839787" y="2493034"/>
            <a:ext cx="3932239" cy="3375953"/>
          </a:xfrm>
          <a:prstGeom prst="rect">
            <a:avLst/>
          </a:prstGeom>
        </p:spPr>
        <p:txBody>
          <a:bodyPr/>
          <a:lstStyle/>
          <a:p>
            <a:pPr marL="457200" indent="-457200">
              <a:defRPr sz="2800"/>
            </a:pPr>
            <a:r>
              <a:t>It allows the deletion of employee based on a particular field</a:t>
            </a:r>
            <a:endParaRPr sz="1600"/>
          </a:p>
          <a:p>
            <a:pPr marL="457200" indent="-457200">
              <a:defRPr sz="2800"/>
            </a:pPr>
            <a:r>
              <a:t>For example deletion of a employee using their 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xfrm>
            <a:off x="1330854" y="699377"/>
            <a:ext cx="4189414" cy="1828801"/>
          </a:xfrm>
          <a:prstGeom prst="rect">
            <a:avLst/>
          </a:prstGeom>
        </p:spPr>
        <p:txBody>
          <a:bodyPr/>
          <a:lstStyle>
            <a:lvl1pPr defTabSz="896111">
              <a:defRPr cap="all" sz="4312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Update an employee details</a:t>
            </a:r>
          </a:p>
        </p:txBody>
      </p:sp>
      <p:pic>
        <p:nvPicPr>
          <p:cNvPr id="114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8210" y="1130417"/>
            <a:ext cx="5270156" cy="489785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ext Placeholder 3"/>
          <p:cNvSpPr txBox="1"/>
          <p:nvPr>
            <p:ph type="body" sz="quarter" idx="1"/>
          </p:nvPr>
        </p:nvSpPr>
        <p:spPr>
          <a:xfrm>
            <a:off x="839789" y="2674187"/>
            <a:ext cx="3723586" cy="3194800"/>
          </a:xfrm>
          <a:prstGeom prst="rect">
            <a:avLst/>
          </a:prstGeom>
        </p:spPr>
        <p:txBody>
          <a:bodyPr/>
          <a:lstStyle>
            <a:lvl1pPr marL="457200" indent="-457200">
              <a:defRPr sz="2800"/>
            </a:lvl1pPr>
          </a:lstStyle>
          <a:p>
            <a:pPr/>
            <a:r>
              <a:t>It enables the updation of employee data such as ID, name, age, salary, etc..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xfrm>
            <a:off x="838200" y="82969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Display all employee</a:t>
            </a:r>
          </a:p>
        </p:txBody>
      </p:sp>
      <p:pic>
        <p:nvPicPr>
          <p:cNvPr id="118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211" y="3575758"/>
            <a:ext cx="10515601" cy="2024254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Box 5"/>
          <p:cNvSpPr txBox="1"/>
          <p:nvPr/>
        </p:nvSpPr>
        <p:spPr>
          <a:xfrm>
            <a:off x="1287922" y="2319163"/>
            <a:ext cx="7922502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800"/>
            </a:lvl1pPr>
          </a:lstStyle>
          <a:p>
            <a:pPr/>
            <a:r>
              <a:t>It enables us to display the details of all the employees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marL="571500" indent="-571500" algn="ctr">
              <a:defRPr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Display an employee detail based on their designation</a:t>
            </a:r>
          </a:p>
        </p:txBody>
      </p:sp>
      <p:sp>
        <p:nvSpPr>
          <p:cNvPr id="122" name="Content Placeholder 2"/>
          <p:cNvSpPr txBox="1"/>
          <p:nvPr>
            <p:ph type="body" sz="quarter" idx="1"/>
          </p:nvPr>
        </p:nvSpPr>
        <p:spPr>
          <a:xfrm>
            <a:off x="838200" y="1825625"/>
            <a:ext cx="2733138" cy="4351338"/>
          </a:xfrm>
          <a:prstGeom prst="rect">
            <a:avLst/>
          </a:prstGeom>
        </p:spPr>
        <p:txBody>
          <a:bodyPr/>
          <a:lstStyle/>
          <a:p>
            <a:pPr/>
            <a:r>
              <a:t>It enables us to display the details of all the employees based on their designation.</a:t>
            </a:r>
          </a:p>
        </p:txBody>
      </p:sp>
      <p:pic>
        <p:nvPicPr>
          <p:cNvPr id="12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2627" y="1981581"/>
            <a:ext cx="7162983" cy="3806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