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AA18-A9D7-4E60-A2EC-D2A2BA34C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E5F11-2CDB-4E07-BE8A-2714F0758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FC42CB-A069-4B6A-B655-26B83E89ECE8}"/>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5" name="Footer Placeholder 4">
            <a:extLst>
              <a:ext uri="{FF2B5EF4-FFF2-40B4-BE49-F238E27FC236}">
                <a16:creationId xmlns:a16="http://schemas.microsoft.com/office/drawing/2014/main" id="{8D98070E-AF7E-4E01-90A6-ED47C15D8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B55A9-39CC-45D8-8D84-FE57F4EE2483}"/>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189181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709A-33BE-4D85-8AD6-61E93CB380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BAFAD2-01E0-446F-BAC3-0F33F9199E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F262E-5F41-48E1-8C85-F568D9B02046}"/>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5" name="Footer Placeholder 4">
            <a:extLst>
              <a:ext uri="{FF2B5EF4-FFF2-40B4-BE49-F238E27FC236}">
                <a16:creationId xmlns:a16="http://schemas.microsoft.com/office/drawing/2014/main" id="{017B8391-6325-4255-A45E-68625FE19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F1454-DF5B-4FB5-B1FA-5CB753EA179E}"/>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15631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ECD4B-D1A6-4706-AF3D-F32DAB2628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F0DA8-EE94-4F4C-A6B4-500D27E98A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F213B-779D-4361-89CF-C77C2FEAA05C}"/>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5" name="Footer Placeholder 4">
            <a:extLst>
              <a:ext uri="{FF2B5EF4-FFF2-40B4-BE49-F238E27FC236}">
                <a16:creationId xmlns:a16="http://schemas.microsoft.com/office/drawing/2014/main" id="{79CEF47C-1CFC-4889-88EA-D753BB1E1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FFA4F-F0EE-45B2-B5E9-7F7659F63FC8}"/>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245123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306C-B0BF-4D9E-ADF5-0BB79FD9E8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FBB91-E792-4379-ABB3-120EC7D76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7296D-FDEB-48FB-AE48-75C828E379C6}"/>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5" name="Footer Placeholder 4">
            <a:extLst>
              <a:ext uri="{FF2B5EF4-FFF2-40B4-BE49-F238E27FC236}">
                <a16:creationId xmlns:a16="http://schemas.microsoft.com/office/drawing/2014/main" id="{245F4535-C6F6-452F-A6D7-12E49A3CA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A1662-0B39-4E2B-B71F-5F809C7E43A6}"/>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45935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51F8-FC5D-4CE1-9CD6-DD86CB87E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5752BA-3C4B-4649-AC39-681D5190B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D8BF9-3864-4B32-AC9F-95574262F015}"/>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5" name="Footer Placeholder 4">
            <a:extLst>
              <a:ext uri="{FF2B5EF4-FFF2-40B4-BE49-F238E27FC236}">
                <a16:creationId xmlns:a16="http://schemas.microsoft.com/office/drawing/2014/main" id="{50EB2219-BA32-40F0-BC9C-87C5D242C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34AC0A-07F1-4902-9511-A1FC3AB6D4DD}"/>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65278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73EE-CC7E-411D-BF7F-71D7B2A84B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1DB018-81C5-4C31-AA1E-A2EF5A796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0292F-52FF-4CFB-98CC-C8B278923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0C2B4B-F14D-4833-A2D3-D5EA7548649B}"/>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6" name="Footer Placeholder 5">
            <a:extLst>
              <a:ext uri="{FF2B5EF4-FFF2-40B4-BE49-F238E27FC236}">
                <a16:creationId xmlns:a16="http://schemas.microsoft.com/office/drawing/2014/main" id="{4CD1BD37-50DE-4CFD-A9B9-87CFEC7DC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CED97-B0E6-4ABF-A41C-14F0BC290B85}"/>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3485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7B2A-474E-4811-A453-C179A7562D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A2928-4882-4086-B8BF-9DE8A8AECF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F48AF-0595-4CFC-8CC6-6500E251A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36EA7E-5107-4F20-A7A8-F4D3451A2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F72EC-7E39-4A1F-B94D-7E09B14FD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014275-12D7-40CA-994F-5BF3012A67A6}"/>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8" name="Footer Placeholder 7">
            <a:extLst>
              <a:ext uri="{FF2B5EF4-FFF2-40B4-BE49-F238E27FC236}">
                <a16:creationId xmlns:a16="http://schemas.microsoft.com/office/drawing/2014/main" id="{F4F0A155-2A76-46B3-85B0-9AD38D68C5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01FC22-292C-4075-A067-616B88EB2F8C}"/>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134119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AFF6-20EF-42DD-9358-272A2FE7C5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42F08-BC1A-4C67-B9C7-09B8C35C402F}"/>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4" name="Footer Placeholder 3">
            <a:extLst>
              <a:ext uri="{FF2B5EF4-FFF2-40B4-BE49-F238E27FC236}">
                <a16:creationId xmlns:a16="http://schemas.microsoft.com/office/drawing/2014/main" id="{8F2B5959-6744-4051-A437-E5F5ED14D8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C5868B-3C61-4364-A24B-577DA9564CA5}"/>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107733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7C5330-D1A0-4323-AFA0-3ADC0BCB3C86}"/>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3" name="Footer Placeholder 2">
            <a:extLst>
              <a:ext uri="{FF2B5EF4-FFF2-40B4-BE49-F238E27FC236}">
                <a16:creationId xmlns:a16="http://schemas.microsoft.com/office/drawing/2014/main" id="{0E5F493C-AFCF-4688-A486-42B5362499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CE7D95-28FF-4622-B114-9502F1C1CD69}"/>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2847079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DC94-2F7E-451C-B608-97E1B99C2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6D30DA-2E31-4487-9F36-D83EF6335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0BE5B-4A84-44D8-8D3C-251956CFE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8A8B-F7FC-4D79-B34A-DCCCE78855AC}"/>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6" name="Footer Placeholder 5">
            <a:extLst>
              <a:ext uri="{FF2B5EF4-FFF2-40B4-BE49-F238E27FC236}">
                <a16:creationId xmlns:a16="http://schemas.microsoft.com/office/drawing/2014/main" id="{B97F8A25-A373-408C-BFF3-B67BF7144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6BB447-42FD-4CF5-8A26-9E8FEB059D9B}"/>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127514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4F59-C30F-4EC2-A791-CBF0B86A1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F849E-4FA9-4F75-B262-CE9353D50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88041B-C835-4CD0-934B-029B6699A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9A1EC-3825-4CCB-A3B1-7CAE556F99F9}"/>
              </a:ext>
            </a:extLst>
          </p:cNvPr>
          <p:cNvSpPr>
            <a:spLocks noGrp="1"/>
          </p:cNvSpPr>
          <p:nvPr>
            <p:ph type="dt" sz="half" idx="10"/>
          </p:nvPr>
        </p:nvSpPr>
        <p:spPr/>
        <p:txBody>
          <a:bodyPr/>
          <a:lstStyle/>
          <a:p>
            <a:fld id="{B21296EF-ED8A-41A8-BAB8-E351A9457F89}" type="datetimeFigureOut">
              <a:rPr lang="en-IN" smtClean="0"/>
              <a:t>09-03-2023</a:t>
            </a:fld>
            <a:endParaRPr lang="en-IN"/>
          </a:p>
        </p:txBody>
      </p:sp>
      <p:sp>
        <p:nvSpPr>
          <p:cNvPr id="6" name="Footer Placeholder 5">
            <a:extLst>
              <a:ext uri="{FF2B5EF4-FFF2-40B4-BE49-F238E27FC236}">
                <a16:creationId xmlns:a16="http://schemas.microsoft.com/office/drawing/2014/main" id="{4E08E179-331F-4F3D-A192-F797A174B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E41C9-7FCC-4BA3-B267-C6C139D7BECD}"/>
              </a:ext>
            </a:extLst>
          </p:cNvPr>
          <p:cNvSpPr>
            <a:spLocks noGrp="1"/>
          </p:cNvSpPr>
          <p:nvPr>
            <p:ph type="sldNum" sz="quarter" idx="12"/>
          </p:nvPr>
        </p:nvSpPr>
        <p:spPr/>
        <p:txBody>
          <a:bodyPr/>
          <a:lstStyle/>
          <a:p>
            <a:fld id="{6BA4BA9E-37DA-42AD-A12C-99D6ABA6D01D}" type="slidenum">
              <a:rPr lang="en-IN" smtClean="0"/>
              <a:t>‹#›</a:t>
            </a:fld>
            <a:endParaRPr lang="en-IN"/>
          </a:p>
        </p:txBody>
      </p:sp>
    </p:spTree>
    <p:extLst>
      <p:ext uri="{BB962C8B-B14F-4D97-AF65-F5344CB8AC3E}">
        <p14:creationId xmlns:p14="http://schemas.microsoft.com/office/powerpoint/2010/main" val="315761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F7966-D9FB-4259-AE8F-AE5B0B8AB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A0FCDB-1B40-4007-AF9D-5C4CEDF3E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DA53B-1435-4CB2-9567-30E17081B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296EF-ED8A-41A8-BAB8-E351A9457F89}" type="datetimeFigureOut">
              <a:rPr lang="en-IN" smtClean="0"/>
              <a:t>09-03-2023</a:t>
            </a:fld>
            <a:endParaRPr lang="en-IN"/>
          </a:p>
        </p:txBody>
      </p:sp>
      <p:sp>
        <p:nvSpPr>
          <p:cNvPr id="5" name="Footer Placeholder 4">
            <a:extLst>
              <a:ext uri="{FF2B5EF4-FFF2-40B4-BE49-F238E27FC236}">
                <a16:creationId xmlns:a16="http://schemas.microsoft.com/office/drawing/2014/main" id="{BADF33BA-6B76-425B-8B3A-9AE17F9E4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866140-FF08-49BC-931D-524150197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4BA9E-37DA-42AD-A12C-99D6ABA6D01D}" type="slidenum">
              <a:rPr lang="en-IN" smtClean="0"/>
              <a:t>‹#›</a:t>
            </a:fld>
            <a:endParaRPr lang="en-IN"/>
          </a:p>
        </p:txBody>
      </p:sp>
    </p:spTree>
    <p:extLst>
      <p:ext uri="{BB962C8B-B14F-4D97-AF65-F5344CB8AC3E}">
        <p14:creationId xmlns:p14="http://schemas.microsoft.com/office/powerpoint/2010/main" val="158548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06135E-29D9-4A9A-8EE2-372FB8F0F802}"/>
              </a:ext>
            </a:extLst>
          </p:cNvPr>
          <p:cNvSpPr>
            <a:spLocks noGrp="1"/>
          </p:cNvSpPr>
          <p:nvPr>
            <p:ph type="subTitle" idx="1"/>
          </p:nvPr>
        </p:nvSpPr>
        <p:spPr>
          <a:xfrm>
            <a:off x="159026" y="145774"/>
            <a:ext cx="11873948" cy="6533322"/>
          </a:xfrm>
        </p:spPr>
        <p:txBody>
          <a:bodyPr>
            <a:noAutofit/>
          </a:bodyPr>
          <a:lstStyle/>
          <a:p>
            <a:r>
              <a:rPr lang="en-IN" sz="2000" b="0" i="0" dirty="0">
                <a:solidFill>
                  <a:srgbClr val="610B38"/>
                </a:solidFill>
                <a:effectLst/>
                <a:latin typeface="Arial" panose="020B0604020202020204" pitchFamily="34" charset="0"/>
                <a:cs typeface="Arial" panose="020B0604020202020204" pitchFamily="34" charset="0"/>
              </a:rPr>
              <a:t>Inheritance in Java</a:t>
            </a:r>
          </a:p>
          <a:p>
            <a:pPr algn="l"/>
            <a:r>
              <a:rPr lang="en-US" sz="2000" b="1" i="0" dirty="0">
                <a:effectLst/>
                <a:latin typeface="Arial" panose="020B0604020202020204" pitchFamily="34" charset="0"/>
                <a:cs typeface="Arial" panose="020B0604020202020204" pitchFamily="34" charset="0"/>
              </a:rPr>
              <a:t>Inheritance in Java</a:t>
            </a:r>
            <a:r>
              <a:rPr lang="en-US" sz="2000" b="0" i="0" dirty="0">
                <a:solidFill>
                  <a:srgbClr val="000000"/>
                </a:solidFill>
                <a:effectLst/>
                <a:latin typeface="Arial" panose="020B0604020202020204" pitchFamily="34" charset="0"/>
                <a:cs typeface="Arial" panose="020B0604020202020204" pitchFamily="34" charset="0"/>
              </a:rPr>
              <a:t> is a mechanism in which one object acquires all the properties and behaviors of a parent object.</a:t>
            </a:r>
          </a:p>
          <a:p>
            <a:pPr algn="l"/>
            <a:r>
              <a:rPr lang="en-US" sz="2000" b="0" i="0" dirty="0">
                <a:solidFill>
                  <a:srgbClr val="000000"/>
                </a:solidFill>
                <a:effectLst/>
                <a:latin typeface="Arial" panose="020B0604020202020204" pitchFamily="34" charset="0"/>
                <a:cs typeface="Arial" panose="020B0604020202020204" pitchFamily="34" charset="0"/>
              </a:rPr>
              <a:t>When you inherit from an existing class, you can reuse methods and fields of the parent class. Moreover, you can add new methods and fields in your current class also.</a:t>
            </a:r>
          </a:p>
          <a:p>
            <a:pPr algn="l"/>
            <a:r>
              <a:rPr lang="en-US" sz="2000" b="0" i="0" dirty="0">
                <a:solidFill>
                  <a:srgbClr val="000000"/>
                </a:solidFill>
                <a:effectLst/>
                <a:latin typeface="Arial" panose="020B0604020202020204" pitchFamily="34" charset="0"/>
                <a:cs typeface="Arial" panose="020B0604020202020204" pitchFamily="34" charset="0"/>
              </a:rPr>
              <a:t>Inheritance represents the </a:t>
            </a:r>
            <a:r>
              <a:rPr lang="en-US" sz="2000" b="1" i="0" dirty="0">
                <a:effectLst/>
                <a:latin typeface="Arial" panose="020B0604020202020204" pitchFamily="34" charset="0"/>
                <a:cs typeface="Arial" panose="020B0604020202020204" pitchFamily="34" charset="0"/>
              </a:rPr>
              <a:t>IS-A relationship</a:t>
            </a:r>
            <a:r>
              <a:rPr lang="en-US" sz="2000" b="0" i="0" dirty="0">
                <a:solidFill>
                  <a:srgbClr val="000000"/>
                </a:solidFill>
                <a:effectLst/>
                <a:latin typeface="Arial" panose="020B0604020202020204" pitchFamily="34" charset="0"/>
                <a:cs typeface="Arial" panose="020B0604020202020204" pitchFamily="34" charset="0"/>
              </a:rPr>
              <a:t> which is also known as a </a:t>
            </a:r>
            <a:r>
              <a:rPr lang="en-US" sz="2000" b="0" i="1" dirty="0">
                <a:solidFill>
                  <a:srgbClr val="000000"/>
                </a:solidFill>
                <a:effectLst/>
                <a:latin typeface="Arial" panose="020B0604020202020204" pitchFamily="34" charset="0"/>
                <a:cs typeface="Arial" panose="020B0604020202020204" pitchFamily="34" charset="0"/>
              </a:rPr>
              <a:t>parent-child</a:t>
            </a:r>
            <a:r>
              <a:rPr lang="en-US" sz="2000" b="0" i="0" dirty="0">
                <a:solidFill>
                  <a:srgbClr val="000000"/>
                </a:solidFill>
                <a:effectLst/>
                <a:latin typeface="Arial" panose="020B0604020202020204" pitchFamily="34" charset="0"/>
                <a:cs typeface="Arial" panose="020B0604020202020204" pitchFamily="34" charset="0"/>
              </a:rPr>
              <a:t> relationship.</a:t>
            </a:r>
            <a:endParaRPr lang="en-US" sz="2000" dirty="0">
              <a:solidFill>
                <a:srgbClr val="000000"/>
              </a:solidFill>
              <a:latin typeface="Arial" panose="020B0604020202020204" pitchFamily="34" charset="0"/>
              <a:cs typeface="Arial" panose="020B0604020202020204" pitchFamily="34" charset="0"/>
            </a:endParaRPr>
          </a:p>
          <a:p>
            <a:pPr algn="l"/>
            <a:r>
              <a:rPr lang="en-US" sz="2000" b="0" i="0" dirty="0">
                <a:solidFill>
                  <a:srgbClr val="610B4B"/>
                </a:solidFill>
                <a:effectLst/>
                <a:latin typeface="Arial" panose="020B0604020202020204" pitchFamily="34" charset="0"/>
                <a:cs typeface="Arial" panose="020B0604020202020204" pitchFamily="34" charset="0"/>
              </a:rPr>
              <a:t>Why use inheritance in java</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For </a:t>
            </a:r>
            <a:r>
              <a:rPr lang="en-US" sz="2000" b="0" u="none" strike="noStrike" dirty="0">
                <a:solidFill>
                  <a:srgbClr val="008000"/>
                </a:solidFill>
                <a:effectLst/>
                <a:latin typeface="Arial" panose="020B0604020202020204" pitchFamily="34" charset="0"/>
                <a:cs typeface="Arial" panose="020B0604020202020204" pitchFamily="34" charset="0"/>
                <a:hlinkClick r:id="rId2"/>
              </a:rPr>
              <a:t>Method Overriding</a:t>
            </a:r>
            <a:r>
              <a:rPr lang="en-US" sz="2000" b="0" dirty="0">
                <a:solidFill>
                  <a:srgbClr val="000000"/>
                </a:solidFill>
                <a:effectLst/>
                <a:latin typeface="Arial" panose="020B0604020202020204" pitchFamily="34" charset="0"/>
                <a:cs typeface="Arial" panose="020B0604020202020204" pitchFamily="34" charset="0"/>
              </a:rPr>
              <a:t> (so </a:t>
            </a:r>
            <a:r>
              <a:rPr lang="en-US" sz="2000" b="0" u="none" strike="noStrike" dirty="0">
                <a:solidFill>
                  <a:srgbClr val="008000"/>
                </a:solidFill>
                <a:effectLst/>
                <a:latin typeface="Arial" panose="020B0604020202020204" pitchFamily="34" charset="0"/>
                <a:cs typeface="Arial" panose="020B0604020202020204" pitchFamily="34" charset="0"/>
                <a:hlinkClick r:id="rId3"/>
              </a:rPr>
              <a:t>runtime polymorphism</a:t>
            </a:r>
            <a:r>
              <a:rPr lang="en-US" sz="2000" b="0" dirty="0">
                <a:solidFill>
                  <a:srgbClr val="000000"/>
                </a:solidFill>
                <a:effectLst/>
                <a:latin typeface="Arial" panose="020B0604020202020204" pitchFamily="34" charset="0"/>
                <a:cs typeface="Arial" panose="020B0604020202020204" pitchFamily="34" charset="0"/>
              </a:rPr>
              <a:t> can be achieved).</a:t>
            </a:r>
          </a:p>
          <a:p>
            <a:pPr algn="l">
              <a:buFont typeface="Arial" panose="020B0604020202020204" pitchFamily="34" charset="0"/>
              <a:buChar char="•"/>
            </a:pPr>
            <a:r>
              <a:rPr lang="en-US" sz="2000" b="0" dirty="0">
                <a:solidFill>
                  <a:srgbClr val="000000"/>
                </a:solidFill>
                <a:effectLst/>
                <a:latin typeface="Arial" panose="020B0604020202020204" pitchFamily="34" charset="0"/>
                <a:cs typeface="Arial" panose="020B0604020202020204" pitchFamily="34" charset="0"/>
              </a:rPr>
              <a:t>For Code Reusability.</a:t>
            </a:r>
          </a:p>
          <a:p>
            <a:pPr algn="l"/>
            <a:r>
              <a:rPr lang="en-US" sz="2000" b="0" i="0" dirty="0">
                <a:solidFill>
                  <a:srgbClr val="610B4B"/>
                </a:solidFill>
                <a:effectLst/>
                <a:latin typeface="Arial" panose="020B0604020202020204" pitchFamily="34" charset="0"/>
                <a:cs typeface="Arial" panose="020B0604020202020204" pitchFamily="34" charset="0"/>
              </a:rPr>
              <a:t>Terms used in Inheritance</a:t>
            </a:r>
          </a:p>
          <a:p>
            <a:pPr algn="l">
              <a:buFont typeface="Arial" panose="020B0604020202020204" pitchFamily="34" charset="0"/>
              <a:buChar char="•"/>
            </a:pPr>
            <a:r>
              <a:rPr lang="en-US" sz="2000" b="1" dirty="0">
                <a:solidFill>
                  <a:srgbClr val="000000"/>
                </a:solidFill>
                <a:effectLst/>
                <a:latin typeface="Arial" panose="020B0604020202020204" pitchFamily="34" charset="0"/>
                <a:cs typeface="Arial" panose="020B0604020202020204" pitchFamily="34" charset="0"/>
              </a:rPr>
              <a:t>Class:</a:t>
            </a:r>
            <a:r>
              <a:rPr lang="en-US" sz="2000" b="0" dirty="0">
                <a:solidFill>
                  <a:srgbClr val="000000"/>
                </a:solidFill>
                <a:effectLst/>
                <a:latin typeface="Arial" panose="020B0604020202020204" pitchFamily="34" charset="0"/>
                <a:cs typeface="Arial" panose="020B0604020202020204" pitchFamily="34" charset="0"/>
              </a:rPr>
              <a:t> A class is a group of objects which have common properties. It is a template or blueprint from which objects are created.</a:t>
            </a:r>
          </a:p>
          <a:p>
            <a:pPr algn="l">
              <a:buFont typeface="Arial" panose="020B0604020202020204" pitchFamily="34" charset="0"/>
              <a:buChar char="•"/>
            </a:pPr>
            <a:r>
              <a:rPr lang="en-US" sz="2000" b="1" dirty="0">
                <a:solidFill>
                  <a:srgbClr val="000000"/>
                </a:solidFill>
                <a:effectLst/>
                <a:latin typeface="Arial" panose="020B0604020202020204" pitchFamily="34" charset="0"/>
                <a:cs typeface="Arial" panose="020B0604020202020204" pitchFamily="34" charset="0"/>
              </a:rPr>
              <a:t>Sub Class/Child Class:</a:t>
            </a:r>
            <a:r>
              <a:rPr lang="en-US" sz="2000" b="0" dirty="0">
                <a:solidFill>
                  <a:srgbClr val="000000"/>
                </a:solidFill>
                <a:effectLst/>
                <a:latin typeface="Arial" panose="020B0604020202020204" pitchFamily="34" charset="0"/>
                <a:cs typeface="Arial" panose="020B0604020202020204" pitchFamily="34" charset="0"/>
              </a:rPr>
              <a:t> Subclass is a class which inherits the other class. It is also called a derived class, extended class, or child class.</a:t>
            </a:r>
          </a:p>
          <a:p>
            <a:pPr algn="l">
              <a:buFont typeface="Arial" panose="020B0604020202020204" pitchFamily="34" charset="0"/>
              <a:buChar char="•"/>
            </a:pPr>
            <a:r>
              <a:rPr lang="en-US" sz="2000" b="1" dirty="0">
                <a:solidFill>
                  <a:srgbClr val="000000"/>
                </a:solidFill>
                <a:effectLst/>
                <a:latin typeface="Arial" panose="020B0604020202020204" pitchFamily="34" charset="0"/>
                <a:cs typeface="Arial" panose="020B0604020202020204" pitchFamily="34" charset="0"/>
              </a:rPr>
              <a:t>Super Class/Parent Class:</a:t>
            </a:r>
            <a:r>
              <a:rPr lang="en-US" sz="2000" b="0" dirty="0">
                <a:solidFill>
                  <a:srgbClr val="000000"/>
                </a:solidFill>
                <a:effectLst/>
                <a:latin typeface="Arial" panose="020B0604020202020204" pitchFamily="34" charset="0"/>
                <a:cs typeface="Arial" panose="020B0604020202020204" pitchFamily="34" charset="0"/>
              </a:rPr>
              <a:t> Superclass is the class from where a subclass inherits the features. It is also called a base class or a parent class.</a:t>
            </a:r>
          </a:p>
          <a:p>
            <a:pPr algn="l">
              <a:buFont typeface="Arial" panose="020B0604020202020204" pitchFamily="34" charset="0"/>
              <a:buChar char="•"/>
            </a:pPr>
            <a:r>
              <a:rPr lang="en-US" sz="2000" b="1" dirty="0">
                <a:solidFill>
                  <a:srgbClr val="000000"/>
                </a:solidFill>
                <a:effectLst/>
                <a:latin typeface="Arial" panose="020B0604020202020204" pitchFamily="34" charset="0"/>
                <a:cs typeface="Arial" panose="020B0604020202020204" pitchFamily="34" charset="0"/>
              </a:rPr>
              <a:t>Reusability:</a:t>
            </a:r>
            <a:r>
              <a:rPr lang="en-US" sz="2000" b="0" dirty="0">
                <a:solidFill>
                  <a:srgbClr val="000000"/>
                </a:solidFill>
                <a:effectLst/>
                <a:latin typeface="Arial" panose="020B0604020202020204" pitchFamily="34" charset="0"/>
                <a:cs typeface="Arial" panose="020B0604020202020204" pitchFamily="34" charset="0"/>
              </a:rPr>
              <a:t> As the name specifies, reusability is a mechanism which facilitates you to reuse the fields and methods of the existing class when you create a new class. You can use the same fields and methods already defined in the previous class.</a:t>
            </a:r>
          </a:p>
          <a:p>
            <a:pPr algn="l"/>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96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BA4C3-1E3D-47FE-AA51-B82836511958}"/>
              </a:ext>
            </a:extLst>
          </p:cNvPr>
          <p:cNvSpPr>
            <a:spLocks noGrp="1"/>
          </p:cNvSpPr>
          <p:nvPr>
            <p:ph idx="1"/>
          </p:nvPr>
        </p:nvSpPr>
        <p:spPr>
          <a:xfrm>
            <a:off x="145774" y="185530"/>
            <a:ext cx="12218504" cy="6400800"/>
          </a:xfrm>
        </p:spPr>
        <p:txBody>
          <a:bodyPr>
            <a:normAutofit/>
          </a:bodyPr>
          <a:lstStyle/>
          <a:p>
            <a:r>
              <a:rPr lang="en-US" b="0" i="0" dirty="0">
                <a:solidFill>
                  <a:srgbClr val="610B38"/>
                </a:solidFill>
                <a:effectLst/>
                <a:latin typeface="erdana"/>
              </a:rPr>
              <a:t>Types of inheritance in java</a:t>
            </a:r>
          </a:p>
          <a:p>
            <a:endParaRPr lang="en-US" b="0" i="0" dirty="0">
              <a:solidFill>
                <a:srgbClr val="610B38"/>
              </a:solidFill>
              <a:effectLst/>
              <a:latin typeface="erdana"/>
            </a:endParaRPr>
          </a:p>
          <a:p>
            <a:endParaRPr lang="en-IN" dirty="0"/>
          </a:p>
        </p:txBody>
      </p:sp>
      <p:sp>
        <p:nvSpPr>
          <p:cNvPr id="4" name="AutoShape 2" descr="Types of inheritance in Java">
            <a:extLst>
              <a:ext uri="{FF2B5EF4-FFF2-40B4-BE49-F238E27FC236}">
                <a16:creationId xmlns:a16="http://schemas.microsoft.com/office/drawing/2014/main" id="{848A21BC-F86F-4F96-BB1F-15D8FA2E9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Types of inheritance in Java">
            <a:extLst>
              <a:ext uri="{FF2B5EF4-FFF2-40B4-BE49-F238E27FC236}">
                <a16:creationId xmlns:a16="http://schemas.microsoft.com/office/drawing/2014/main" id="{062027CA-A544-4C67-8336-3F4B0444B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30" y="778151"/>
            <a:ext cx="6117530" cy="32463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ple inheritance in Java">
            <a:extLst>
              <a:ext uri="{FF2B5EF4-FFF2-40B4-BE49-F238E27FC236}">
                <a16:creationId xmlns:a16="http://schemas.microsoft.com/office/drawing/2014/main" id="{363B6998-58C2-40E7-BD53-7516147BF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759" y="3276600"/>
            <a:ext cx="5783580" cy="324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61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1B1FD-A2E4-42A3-9462-B747725C781B}"/>
              </a:ext>
            </a:extLst>
          </p:cNvPr>
          <p:cNvSpPr>
            <a:spLocks noGrp="1"/>
          </p:cNvSpPr>
          <p:nvPr>
            <p:ph idx="1"/>
          </p:nvPr>
        </p:nvSpPr>
        <p:spPr>
          <a:xfrm>
            <a:off x="198783" y="145774"/>
            <a:ext cx="11860695" cy="6573078"/>
          </a:xfrm>
        </p:spPr>
        <p:txBody>
          <a:bodyPr>
            <a:normAutofit/>
          </a:bodyPr>
          <a:lstStyle/>
          <a:p>
            <a:r>
              <a:rPr lang="en-US" sz="1600" b="0" i="0" dirty="0">
                <a:solidFill>
                  <a:srgbClr val="610B4B"/>
                </a:solidFill>
                <a:effectLst/>
                <a:latin typeface="erdana"/>
              </a:rPr>
              <a:t>The syntax of Java Inheritance</a:t>
            </a:r>
          </a:p>
          <a:p>
            <a:pPr marL="0" indent="0" algn="l">
              <a:buNone/>
            </a:pPr>
            <a:r>
              <a:rPr lang="en-US" sz="1600" b="1" i="0" dirty="0">
                <a:solidFill>
                  <a:srgbClr val="006699"/>
                </a:solidFill>
                <a:effectLst/>
                <a:latin typeface="verdana" panose="020B0604030504040204" pitchFamily="34" charset="0"/>
              </a:rPr>
              <a:t>class</a:t>
            </a:r>
            <a:r>
              <a:rPr lang="en-US" sz="1600" b="0" i="0" dirty="0">
                <a:solidFill>
                  <a:srgbClr val="000000"/>
                </a:solidFill>
                <a:effectLst/>
                <a:latin typeface="verdana" panose="020B0604030504040204" pitchFamily="34" charset="0"/>
              </a:rPr>
              <a:t> Subclass-name </a:t>
            </a:r>
            <a:r>
              <a:rPr lang="en-US" sz="1600" b="1" i="0" dirty="0">
                <a:solidFill>
                  <a:srgbClr val="006699"/>
                </a:solidFill>
                <a:effectLst/>
                <a:latin typeface="verdana" panose="020B0604030504040204" pitchFamily="34" charset="0"/>
              </a:rPr>
              <a:t>extends</a:t>
            </a:r>
            <a:r>
              <a:rPr lang="en-US" sz="1600" b="0" i="0" dirty="0">
                <a:solidFill>
                  <a:srgbClr val="000000"/>
                </a:solidFill>
                <a:effectLst/>
                <a:latin typeface="verdana" panose="020B0604030504040204" pitchFamily="34" charset="0"/>
              </a:rPr>
              <a:t> Superclass-name  </a:t>
            </a:r>
          </a:p>
          <a:p>
            <a:pPr marL="0" indent="0" algn="l">
              <a:buNone/>
            </a:pPr>
            <a:r>
              <a:rPr lang="en-US" sz="1600" b="0" i="0" dirty="0">
                <a:solidFill>
                  <a:srgbClr val="000000"/>
                </a:solidFill>
                <a:effectLst/>
                <a:latin typeface="verdana" panose="020B0604030504040204" pitchFamily="34" charset="0"/>
              </a:rPr>
              <a:t>{  </a:t>
            </a:r>
          </a:p>
          <a:p>
            <a:pPr marL="0" indent="0" algn="l">
              <a:buNone/>
            </a:pPr>
            <a:r>
              <a:rPr lang="en-US" sz="1600" b="0" i="0" dirty="0">
                <a:solidFill>
                  <a:srgbClr val="000000"/>
                </a:solidFill>
                <a:effectLst/>
                <a:latin typeface="verdana" panose="020B0604030504040204" pitchFamily="34" charset="0"/>
              </a:rPr>
              <a:t>   </a:t>
            </a:r>
            <a:r>
              <a:rPr lang="en-US" sz="1600" b="0" i="0" dirty="0">
                <a:solidFill>
                  <a:srgbClr val="008200"/>
                </a:solidFill>
                <a:effectLst/>
                <a:latin typeface="verdana" panose="020B0604030504040204" pitchFamily="34" charset="0"/>
              </a:rPr>
              <a:t>//methods and fields</a:t>
            </a:r>
            <a:r>
              <a:rPr lang="en-US" sz="1600" b="0" i="0" dirty="0">
                <a:solidFill>
                  <a:srgbClr val="000000"/>
                </a:solidFill>
                <a:effectLst/>
                <a:latin typeface="verdana" panose="020B0604030504040204" pitchFamily="34" charset="0"/>
              </a:rPr>
              <a:t>  </a:t>
            </a:r>
          </a:p>
          <a:p>
            <a:pPr marL="0" indent="0" algn="l">
              <a:buNone/>
            </a:pPr>
            <a:r>
              <a:rPr lang="en-US" sz="1600" b="0" i="0" dirty="0">
                <a:solidFill>
                  <a:srgbClr val="000000"/>
                </a:solidFill>
                <a:effectLst/>
                <a:latin typeface="verdana" panose="020B0604030504040204" pitchFamily="34" charset="0"/>
              </a:rPr>
              <a:t>}</a:t>
            </a:r>
          </a:p>
          <a:p>
            <a:pPr marL="0" indent="0" algn="l">
              <a:buNone/>
            </a:pPr>
            <a:r>
              <a:rPr lang="en-US" sz="1600" b="0" i="0" dirty="0">
                <a:solidFill>
                  <a:srgbClr val="000000"/>
                </a:solidFill>
                <a:effectLst/>
                <a:latin typeface="verdana" panose="020B0604030504040204" pitchFamily="34" charset="0"/>
              </a:rPr>
              <a:t>The meaning of "extends" is to increase the functionality.</a:t>
            </a:r>
          </a:p>
          <a:p>
            <a:pPr marL="0" indent="0" algn="l">
              <a:buNone/>
            </a:pPr>
            <a:endParaRPr lang="en-US" sz="2000" b="0" i="0" dirty="0">
              <a:solidFill>
                <a:srgbClr val="000000"/>
              </a:solidFill>
              <a:effectLst/>
              <a:latin typeface="verdana" panose="020B0604030504040204" pitchFamily="34" charset="0"/>
            </a:endParaRPr>
          </a:p>
          <a:p>
            <a:endParaRPr lang="en-IN" sz="2000" dirty="0"/>
          </a:p>
        </p:txBody>
      </p:sp>
      <p:pic>
        <p:nvPicPr>
          <p:cNvPr id="5" name="Picture 4">
            <a:extLst>
              <a:ext uri="{FF2B5EF4-FFF2-40B4-BE49-F238E27FC236}">
                <a16:creationId xmlns:a16="http://schemas.microsoft.com/office/drawing/2014/main" id="{DC8851E8-6AFF-4F6A-BF20-6A24BE373DD1}"/>
              </a:ext>
            </a:extLst>
          </p:cNvPr>
          <p:cNvPicPr>
            <a:picLocks noChangeAspect="1"/>
          </p:cNvPicPr>
          <p:nvPr/>
        </p:nvPicPr>
        <p:blipFill>
          <a:blip r:embed="rId2"/>
          <a:stretch>
            <a:fillRect/>
          </a:stretch>
        </p:blipFill>
        <p:spPr>
          <a:xfrm>
            <a:off x="389699" y="2797791"/>
            <a:ext cx="2943225" cy="2981325"/>
          </a:xfrm>
          <a:prstGeom prst="rect">
            <a:avLst/>
          </a:prstGeom>
        </p:spPr>
      </p:pic>
      <p:sp>
        <p:nvSpPr>
          <p:cNvPr id="6" name="TextBox 5">
            <a:extLst>
              <a:ext uri="{FF2B5EF4-FFF2-40B4-BE49-F238E27FC236}">
                <a16:creationId xmlns:a16="http://schemas.microsoft.com/office/drawing/2014/main" id="{78C22E03-3BA7-44B4-8E89-EAFE4B9B0D0E}"/>
              </a:ext>
            </a:extLst>
          </p:cNvPr>
          <p:cNvSpPr txBox="1"/>
          <p:nvPr/>
        </p:nvSpPr>
        <p:spPr>
          <a:xfrm>
            <a:off x="6266003" y="242710"/>
            <a:ext cx="6268279" cy="5632311"/>
          </a:xfrm>
          <a:prstGeom prst="rect">
            <a:avLst/>
          </a:prstGeom>
          <a:noFill/>
        </p:spPr>
        <p:txBody>
          <a:bodyPr wrap="square" rtlCol="0">
            <a:spAutoFit/>
          </a:bodyPr>
          <a:lstStyle/>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Animal{</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eat()</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"eating..."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Dog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Animal</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bark(){</a:t>
            </a:r>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"barking..."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TestInheritance</a:t>
            </a:r>
            <a:endParaRPr lang="en-IN" b="0" i="0" dirty="0">
              <a:solidFill>
                <a:srgbClr val="000000"/>
              </a:solidFill>
              <a:effectLst/>
              <a:latin typeface="verdana" panose="020B0604030504040204" pitchFamily="34" charset="0"/>
            </a:endParaRPr>
          </a:p>
          <a:p>
            <a:pPr algn="l"/>
            <a:r>
              <a:rPr lang="en-IN" b="0" i="0" dirty="0">
                <a:solidFill>
                  <a:srgbClr val="000000"/>
                </a:solidFill>
                <a:effectLst/>
                <a:latin typeface="verdana" panose="020B0604030504040204" pitchFamily="34" charset="0"/>
              </a:rPr>
              <a:t>{</a:t>
            </a:r>
          </a:p>
          <a:p>
            <a:pPr algn="l"/>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Dog d=</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Dog();</a:t>
            </a:r>
          </a:p>
          <a:p>
            <a:pPr algn="l"/>
            <a:r>
              <a:rPr lang="en-IN" b="0" i="0" dirty="0" err="1">
                <a:solidFill>
                  <a:srgbClr val="000000"/>
                </a:solidFill>
                <a:effectLst/>
                <a:latin typeface="verdana" panose="020B0604030504040204" pitchFamily="34" charset="0"/>
              </a:rPr>
              <a:t>d.bark</a:t>
            </a:r>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d.eat</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420286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ABFF6-FA1F-425F-81C3-4D9107622DA0}"/>
              </a:ext>
            </a:extLst>
          </p:cNvPr>
          <p:cNvSpPr>
            <a:spLocks noGrp="1"/>
          </p:cNvSpPr>
          <p:nvPr>
            <p:ph idx="1"/>
          </p:nvPr>
        </p:nvSpPr>
        <p:spPr>
          <a:xfrm>
            <a:off x="304801" y="198783"/>
            <a:ext cx="11754677" cy="6480313"/>
          </a:xfrm>
        </p:spPr>
        <p:txBody>
          <a:bodyPr>
            <a:normAutofit/>
          </a:bodyPr>
          <a:lstStyle/>
          <a:p>
            <a:r>
              <a:rPr lang="en-IN" sz="1800" b="0" i="0" dirty="0">
                <a:solidFill>
                  <a:srgbClr val="610B38"/>
                </a:solidFill>
                <a:effectLst/>
                <a:latin typeface="erdana"/>
              </a:rPr>
              <a:t>Multilevel Inheritance Example</a:t>
            </a:r>
          </a:p>
          <a:p>
            <a:r>
              <a:rPr lang="en-US" sz="1800" b="0" i="0" dirty="0">
                <a:solidFill>
                  <a:srgbClr val="000000"/>
                </a:solidFill>
                <a:effectLst/>
                <a:latin typeface="verdana" panose="020B0604030504040204" pitchFamily="34" charset="0"/>
              </a:rPr>
              <a:t>When there is a chain of inheritance, it is known as </a:t>
            </a:r>
            <a:r>
              <a:rPr lang="en-US" sz="1800" b="0" i="1" dirty="0">
                <a:solidFill>
                  <a:srgbClr val="000000"/>
                </a:solidFill>
                <a:effectLst/>
                <a:latin typeface="verdana" panose="020B0604030504040204" pitchFamily="34" charset="0"/>
              </a:rPr>
              <a:t>multilevel inheritance</a:t>
            </a:r>
            <a:r>
              <a:rPr lang="en-US" sz="1800" b="0" i="0" dirty="0">
                <a:solidFill>
                  <a:srgbClr val="000000"/>
                </a:solidFill>
                <a:effectLst/>
                <a:latin typeface="verdana" panose="020B0604030504040204" pitchFamily="34" charset="0"/>
              </a:rPr>
              <a:t>. As you can see in the example given below,</a:t>
            </a:r>
            <a:endParaRPr lang="en-IN" sz="1800" dirty="0"/>
          </a:p>
          <a:p>
            <a:endParaRPr lang="en-IN" sz="1800" b="0" i="0" dirty="0">
              <a:solidFill>
                <a:srgbClr val="610B38"/>
              </a:solidFill>
              <a:effectLst/>
              <a:latin typeface="erdana"/>
            </a:endParaRPr>
          </a:p>
          <a:p>
            <a:endParaRPr lang="en-IN" sz="1800" dirty="0"/>
          </a:p>
        </p:txBody>
      </p:sp>
      <p:sp>
        <p:nvSpPr>
          <p:cNvPr id="4" name="TextBox 3">
            <a:extLst>
              <a:ext uri="{FF2B5EF4-FFF2-40B4-BE49-F238E27FC236}">
                <a16:creationId xmlns:a16="http://schemas.microsoft.com/office/drawing/2014/main" id="{79727402-A8E2-40CA-9358-B25FD9F33A46}"/>
              </a:ext>
            </a:extLst>
          </p:cNvPr>
          <p:cNvSpPr txBox="1"/>
          <p:nvPr/>
        </p:nvSpPr>
        <p:spPr>
          <a:xfrm>
            <a:off x="304801" y="1004503"/>
            <a:ext cx="6347792" cy="7294305"/>
          </a:xfrm>
          <a:prstGeom prst="rect">
            <a:avLst/>
          </a:prstGeom>
          <a:noFill/>
        </p:spPr>
        <p:txBody>
          <a:bodyPr wrap="square" rtlCol="0">
            <a:spAutoFit/>
          </a:bodyPr>
          <a:lstStyle/>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Animal{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eat()</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"eating..."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Dog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Animal{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bark()</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"barking..."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BabyDog</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Dog</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weep()</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"weeping..."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TestInheritance2{  </a:t>
            </a:r>
          </a:p>
          <a:p>
            <a:pPr algn="l"/>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r>
              <a:rPr lang="en-IN" b="0" i="0" dirty="0" err="1">
                <a:solidFill>
                  <a:srgbClr val="000000"/>
                </a:solidFill>
                <a:effectLst/>
                <a:latin typeface="verdana" panose="020B0604030504040204" pitchFamily="34" charset="0"/>
              </a:rPr>
              <a:t>BabyDog</a:t>
            </a:r>
            <a:r>
              <a:rPr lang="en-IN" b="0" i="0" dirty="0">
                <a:solidFill>
                  <a:srgbClr val="000000"/>
                </a:solidFill>
                <a:effectLst/>
                <a:latin typeface="verdana" panose="020B0604030504040204" pitchFamily="34" charset="0"/>
              </a:rPr>
              <a:t> d=</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BabyDog</a:t>
            </a:r>
            <a:r>
              <a:rPr lang="en-IN" b="0" i="0" dirty="0">
                <a:solidFill>
                  <a:srgbClr val="000000"/>
                </a:solidFill>
                <a:effectLst/>
                <a:latin typeface="verdana" panose="020B0604030504040204" pitchFamily="34" charset="0"/>
              </a:rPr>
              <a:t>();  </a:t>
            </a:r>
          </a:p>
          <a:p>
            <a:pPr algn="l"/>
            <a:r>
              <a:rPr lang="en-IN" b="0" i="0" dirty="0" err="1">
                <a:solidFill>
                  <a:srgbClr val="000000"/>
                </a:solidFill>
                <a:effectLst/>
                <a:latin typeface="verdana" panose="020B0604030504040204" pitchFamily="34" charset="0"/>
              </a:rPr>
              <a:t>d.weep</a:t>
            </a:r>
            <a:r>
              <a:rPr lang="en-IN" b="0" i="0" dirty="0">
                <a:solidFill>
                  <a:srgbClr val="000000"/>
                </a:solidFill>
                <a:effectLst/>
                <a:latin typeface="verdana" panose="020B0604030504040204" pitchFamily="34" charset="0"/>
              </a:rPr>
              <a:t>();  </a:t>
            </a:r>
          </a:p>
          <a:p>
            <a:pPr algn="l"/>
            <a:r>
              <a:rPr lang="en-IN" b="0" i="0" dirty="0" err="1">
                <a:solidFill>
                  <a:srgbClr val="000000"/>
                </a:solidFill>
                <a:effectLst/>
                <a:latin typeface="verdana" panose="020B0604030504040204" pitchFamily="34" charset="0"/>
              </a:rPr>
              <a:t>d.bark</a:t>
            </a:r>
            <a:r>
              <a:rPr lang="en-IN" b="0" i="0" dirty="0">
                <a:solidFill>
                  <a:srgbClr val="000000"/>
                </a:solidFill>
                <a:effectLst/>
                <a:latin typeface="verdana" panose="020B0604030504040204" pitchFamily="34" charset="0"/>
              </a:rPr>
              <a:t>();  </a:t>
            </a:r>
          </a:p>
          <a:p>
            <a:pPr algn="l"/>
            <a:r>
              <a:rPr lang="en-IN" b="0" i="0" dirty="0" err="1">
                <a:solidFill>
                  <a:srgbClr val="000000"/>
                </a:solidFill>
                <a:effectLst/>
                <a:latin typeface="verdana" panose="020B0604030504040204" pitchFamily="34" charset="0"/>
              </a:rPr>
              <a:t>d.eat</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a:t>
            </a:r>
          </a:p>
        </p:txBody>
      </p:sp>
      <p:pic>
        <p:nvPicPr>
          <p:cNvPr id="5" name="Picture 2">
            <a:extLst>
              <a:ext uri="{FF2B5EF4-FFF2-40B4-BE49-F238E27FC236}">
                <a16:creationId xmlns:a16="http://schemas.microsoft.com/office/drawing/2014/main" id="{33AF0ED4-5407-4C3D-86E0-66ECC033F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835" y="1557132"/>
            <a:ext cx="2939843" cy="507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58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10B65-FB8D-42CB-A34E-73757858E59B}"/>
              </a:ext>
            </a:extLst>
          </p:cNvPr>
          <p:cNvSpPr>
            <a:spLocks noGrp="1"/>
          </p:cNvSpPr>
          <p:nvPr>
            <p:ph idx="1"/>
          </p:nvPr>
        </p:nvSpPr>
        <p:spPr>
          <a:xfrm>
            <a:off x="132522" y="92765"/>
            <a:ext cx="11873948" cy="6652592"/>
          </a:xfrm>
        </p:spPr>
        <p:txBody>
          <a:bodyPr>
            <a:normAutofit/>
          </a:bodyPr>
          <a:lstStyle/>
          <a:p>
            <a:r>
              <a:rPr lang="en-IN" sz="2000" b="0" i="0" dirty="0">
                <a:solidFill>
                  <a:srgbClr val="610B38"/>
                </a:solidFill>
                <a:effectLst/>
                <a:latin typeface="erdana"/>
              </a:rPr>
              <a:t>Hierarchical Inheritance Example</a:t>
            </a:r>
          </a:p>
          <a:p>
            <a:r>
              <a:rPr lang="en-US" sz="2000" b="0" i="0" dirty="0">
                <a:solidFill>
                  <a:srgbClr val="000000"/>
                </a:solidFill>
                <a:effectLst/>
                <a:latin typeface="verdana" panose="020B0604030504040204" pitchFamily="34" charset="0"/>
              </a:rPr>
              <a:t>When two or more classes inherits a single class, it is known as </a:t>
            </a:r>
            <a:r>
              <a:rPr lang="en-US" sz="2000" b="0" i="1" dirty="0">
                <a:solidFill>
                  <a:srgbClr val="000000"/>
                </a:solidFill>
                <a:effectLst/>
                <a:latin typeface="verdana" panose="020B0604030504040204" pitchFamily="34" charset="0"/>
              </a:rPr>
              <a:t>hierarchical inheritance</a:t>
            </a:r>
            <a:r>
              <a:rPr lang="en-US" sz="2000" b="0" i="0" dirty="0">
                <a:solidFill>
                  <a:srgbClr val="000000"/>
                </a:solidFill>
                <a:effectLst/>
                <a:latin typeface="verdana" panose="020B0604030504040204" pitchFamily="34" charset="0"/>
              </a:rPr>
              <a:t>. In the example given below, Dog and Cat classes inherits the Animal class, so there is hierarchical inheritance.</a:t>
            </a:r>
          </a:p>
          <a:p>
            <a:endParaRPr lang="en-IN" sz="2000" dirty="0"/>
          </a:p>
        </p:txBody>
      </p:sp>
      <p:sp>
        <p:nvSpPr>
          <p:cNvPr id="4" name="TextBox 3">
            <a:extLst>
              <a:ext uri="{FF2B5EF4-FFF2-40B4-BE49-F238E27FC236}">
                <a16:creationId xmlns:a16="http://schemas.microsoft.com/office/drawing/2014/main" id="{EB9A141F-ADC5-4F43-8A83-C8E965824AA6}"/>
              </a:ext>
            </a:extLst>
          </p:cNvPr>
          <p:cNvSpPr txBox="1"/>
          <p:nvPr/>
        </p:nvSpPr>
        <p:spPr>
          <a:xfrm>
            <a:off x="384312" y="1351722"/>
            <a:ext cx="6718853" cy="7017306"/>
          </a:xfrm>
          <a:prstGeom prst="rect">
            <a:avLst/>
          </a:prstGeom>
          <a:noFill/>
        </p:spPr>
        <p:txBody>
          <a:bodyPr wrap="square" rtlCol="0">
            <a:spAutoFit/>
          </a:bodyPr>
          <a:lstStyle/>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Animal{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eat()</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"eating..."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Dog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Animal{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bark()</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"barking..."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Cat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Animal</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meow(){</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"meowing..."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TestInheritance3{  </a:t>
            </a:r>
          </a:p>
          <a:p>
            <a:pPr algn="l"/>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Cat c=</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Cat();  </a:t>
            </a:r>
          </a:p>
          <a:p>
            <a:pPr algn="l"/>
            <a:r>
              <a:rPr lang="en-IN" b="0" i="0" dirty="0" err="1">
                <a:solidFill>
                  <a:srgbClr val="000000"/>
                </a:solidFill>
                <a:effectLst/>
                <a:latin typeface="verdana" panose="020B0604030504040204" pitchFamily="34" charset="0"/>
              </a:rPr>
              <a:t>c.meow</a:t>
            </a:r>
            <a:r>
              <a:rPr lang="en-IN" b="0" i="0" dirty="0">
                <a:solidFill>
                  <a:srgbClr val="000000"/>
                </a:solidFill>
                <a:effectLst/>
                <a:latin typeface="verdana" panose="020B0604030504040204" pitchFamily="34" charset="0"/>
              </a:rPr>
              <a:t>();  </a:t>
            </a:r>
          </a:p>
          <a:p>
            <a:pPr algn="l"/>
            <a:r>
              <a:rPr lang="en-IN" b="0" i="0" dirty="0" err="1">
                <a:solidFill>
                  <a:srgbClr val="000000"/>
                </a:solidFill>
                <a:effectLst/>
                <a:latin typeface="verdana" panose="020B0604030504040204" pitchFamily="34" charset="0"/>
              </a:rPr>
              <a:t>c.eat</a:t>
            </a:r>
            <a:r>
              <a:rPr lang="en-IN" b="0" i="0" dirty="0">
                <a:solidFill>
                  <a:srgbClr val="000000"/>
                </a:solidFill>
                <a:effectLst/>
                <a:latin typeface="verdana" panose="020B0604030504040204" pitchFamily="34" charset="0"/>
              </a:rPr>
              <a:t>();  </a:t>
            </a:r>
          </a:p>
          <a:p>
            <a:pPr algn="l"/>
            <a:r>
              <a:rPr lang="en-IN" b="0" i="0" dirty="0">
                <a:solidFill>
                  <a:srgbClr val="008200"/>
                </a:solidFill>
                <a:effectLst/>
                <a:latin typeface="verdana" panose="020B0604030504040204" pitchFamily="34" charset="0"/>
              </a:rPr>
              <a:t>//</a:t>
            </a:r>
            <a:r>
              <a:rPr lang="en-IN" b="0" i="0" dirty="0" err="1">
                <a:solidFill>
                  <a:srgbClr val="008200"/>
                </a:solidFill>
                <a:effectLst/>
                <a:latin typeface="verdana" panose="020B0604030504040204" pitchFamily="34" charset="0"/>
              </a:rPr>
              <a:t>c.bark</a:t>
            </a:r>
            <a:r>
              <a:rPr lang="en-IN" b="0" i="0" dirty="0">
                <a:solidFill>
                  <a:srgbClr val="008200"/>
                </a:solidFill>
                <a:effectLst/>
                <a:latin typeface="verdana" panose="020B0604030504040204" pitchFamily="34" charset="0"/>
              </a:rPr>
              <a:t>();//</a:t>
            </a:r>
            <a:r>
              <a:rPr lang="en-IN" b="0" i="0" dirty="0" err="1">
                <a:solidFill>
                  <a:srgbClr val="008200"/>
                </a:solidFill>
                <a:effectLst/>
                <a:latin typeface="verdana" panose="020B0604030504040204" pitchFamily="34" charset="0"/>
              </a:rPr>
              <a:t>C.T.Error</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82722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C85FC-273E-45F7-A8FC-D0F7873956FC}"/>
              </a:ext>
            </a:extLst>
          </p:cNvPr>
          <p:cNvSpPr>
            <a:spLocks noGrp="1"/>
          </p:cNvSpPr>
          <p:nvPr>
            <p:ph idx="1"/>
          </p:nvPr>
        </p:nvSpPr>
        <p:spPr>
          <a:xfrm>
            <a:off x="212035" y="185530"/>
            <a:ext cx="11807687" cy="6400800"/>
          </a:xfrm>
        </p:spPr>
        <p:txBody>
          <a:bodyPr>
            <a:normAutofit/>
          </a:bodyPr>
          <a:lstStyle/>
          <a:p>
            <a:r>
              <a:rPr lang="en-US" sz="1600" b="0" i="0" dirty="0">
                <a:solidFill>
                  <a:srgbClr val="610B38"/>
                </a:solidFill>
                <a:effectLst/>
                <a:latin typeface="erdana"/>
              </a:rPr>
              <a:t>Why multiple inheritance is not supported in java?</a:t>
            </a:r>
          </a:p>
          <a:p>
            <a:r>
              <a:rPr lang="en-US" sz="1600" b="0" i="0" dirty="0">
                <a:solidFill>
                  <a:srgbClr val="000000"/>
                </a:solidFill>
                <a:effectLst/>
                <a:latin typeface="verdana" panose="020B0604030504040204" pitchFamily="34" charset="0"/>
              </a:rPr>
              <a:t>To reduce the complexity and simplify the language, multiple inheritance is not supported in java.</a:t>
            </a:r>
          </a:p>
          <a:p>
            <a:pPr algn="l"/>
            <a:r>
              <a:rPr lang="en-US" sz="1600" b="0" i="0" dirty="0">
                <a:solidFill>
                  <a:srgbClr val="000000"/>
                </a:solidFill>
                <a:effectLst/>
                <a:latin typeface="verdana" panose="020B0604030504040204" pitchFamily="34" charset="0"/>
              </a:rPr>
              <a:t>Consider a scenario where A, B, and C are three classes. The C class inherits A and B classes. If A and B classes have the same method and you call it from child class object, there will be ambiguity to call the method of A or B class.</a:t>
            </a:r>
          </a:p>
          <a:p>
            <a:pPr algn="l"/>
            <a:r>
              <a:rPr lang="en-US" sz="1600" b="0" i="0" dirty="0">
                <a:solidFill>
                  <a:srgbClr val="000000"/>
                </a:solidFill>
                <a:effectLst/>
                <a:latin typeface="verdana" panose="020B0604030504040204" pitchFamily="34" charset="0"/>
              </a:rPr>
              <a:t>Since compile-time errors are better than runtime errors, Java renders compile-time error if you inherit 2 classes. So whether you have same method or different, there will be compile time error.</a:t>
            </a:r>
          </a:p>
          <a:p>
            <a:pPr algn="l"/>
            <a:endParaRPr lang="en-US" sz="1600" b="0" i="0" dirty="0">
              <a:solidFill>
                <a:srgbClr val="000000"/>
              </a:solidFill>
              <a:effectLst/>
              <a:latin typeface="verdana" panose="020B0604030504040204" pitchFamily="34" charset="0"/>
            </a:endParaRPr>
          </a:p>
          <a:p>
            <a:endParaRPr lang="en-IN" sz="1600" dirty="0"/>
          </a:p>
        </p:txBody>
      </p:sp>
      <p:sp>
        <p:nvSpPr>
          <p:cNvPr id="4" name="TextBox 3">
            <a:extLst>
              <a:ext uri="{FF2B5EF4-FFF2-40B4-BE49-F238E27FC236}">
                <a16:creationId xmlns:a16="http://schemas.microsoft.com/office/drawing/2014/main" id="{EC30C447-3139-48D7-AADC-70FF8DA3E422}"/>
              </a:ext>
            </a:extLst>
          </p:cNvPr>
          <p:cNvSpPr txBox="1"/>
          <p:nvPr/>
        </p:nvSpPr>
        <p:spPr>
          <a:xfrm>
            <a:off x="397565" y="2133600"/>
            <a:ext cx="6705600" cy="7294305"/>
          </a:xfrm>
          <a:prstGeom prst="rect">
            <a:avLst/>
          </a:prstGeom>
          <a:noFill/>
        </p:spPr>
        <p:txBody>
          <a:bodyPr wrap="square" rtlCol="0">
            <a:spAutoFit/>
          </a:bodyPr>
          <a:lstStyle/>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A</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msg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"Hello"</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  </a:t>
            </a:r>
          </a:p>
          <a:p>
            <a:pPr algn="l"/>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msg</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"Welcome"</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C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A,B</a:t>
            </a:r>
          </a:p>
          <a:p>
            <a:pPr algn="l"/>
            <a:r>
              <a:rPr lang="en-IN" b="0" i="0" dirty="0">
                <a:solidFill>
                  <a:srgbClr val="000000"/>
                </a:solidFill>
                <a:effectLst/>
                <a:latin typeface="verdana" panose="020B0604030504040204" pitchFamily="34" charset="0"/>
              </a:rPr>
              <a:t>{</a:t>
            </a:r>
          </a:p>
          <a:p>
            <a:pPr algn="l"/>
            <a:r>
              <a:rPr lang="en-IN" dirty="0">
                <a:solidFill>
                  <a:srgbClr val="000000"/>
                </a:solidFill>
                <a:latin typeface="verdana" panose="020B0604030504040204" pitchFamily="34" charset="0"/>
              </a:rPr>
              <a:t>}</a:t>
            </a:r>
          </a:p>
          <a:p>
            <a:pPr algn="l"/>
            <a:r>
              <a:rPr lang="en-IN" b="0" i="0" dirty="0">
                <a:solidFill>
                  <a:srgbClr val="000000"/>
                </a:solidFill>
                <a:effectLst/>
                <a:latin typeface="verdana" panose="020B0604030504040204" pitchFamily="34" charset="0"/>
              </a:rPr>
              <a:t>Clas</a:t>
            </a:r>
            <a:r>
              <a:rPr lang="en-IN" dirty="0">
                <a:solidFill>
                  <a:srgbClr val="000000"/>
                </a:solidFill>
                <a:latin typeface="verdana" panose="020B0604030504040204" pitchFamily="34" charset="0"/>
              </a:rPr>
              <a:t>s </a:t>
            </a:r>
            <a:r>
              <a:rPr lang="en-IN" dirty="0" err="1">
                <a:solidFill>
                  <a:srgbClr val="000000"/>
                </a:solidFill>
                <a:latin typeface="verdana" panose="020B0604030504040204" pitchFamily="34" charset="0"/>
              </a:rPr>
              <a:t>mainclass</a:t>
            </a:r>
            <a:endParaRPr lang="en-IN" dirty="0">
              <a:solidFill>
                <a:srgbClr val="000000"/>
              </a:solidFill>
              <a:latin typeface="verdana" panose="020B0604030504040204" pitchFamily="34" charset="0"/>
            </a:endParaRP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C </a:t>
            </a:r>
            <a:r>
              <a:rPr lang="en-IN" b="0" i="0" dirty="0" err="1">
                <a:solidFill>
                  <a:srgbClr val="000000"/>
                </a:solidFill>
                <a:effectLst/>
                <a:latin typeface="verdana" panose="020B0604030504040204" pitchFamily="34" charset="0"/>
              </a:rPr>
              <a:t>obj</a:t>
            </a:r>
            <a:r>
              <a:rPr lang="en-IN" b="0" i="0" dirty="0">
                <a:solidFill>
                  <a:srgbClr val="000000"/>
                </a:solidFill>
                <a:effectLst/>
                <a:latin typeface="verdana" panose="020B0604030504040204" pitchFamily="34" charset="0"/>
              </a:rPr>
              <a:t>=</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C();  </a:t>
            </a:r>
          </a:p>
          <a:p>
            <a:pPr algn="l"/>
            <a:r>
              <a:rPr lang="en-IN" b="0" i="0" dirty="0">
                <a:solidFill>
                  <a:srgbClr val="000000"/>
                </a:solidFill>
                <a:effectLst/>
                <a:latin typeface="verdana" panose="020B0604030504040204" pitchFamily="34" charset="0"/>
              </a:rPr>
              <a:t>   obj.msg();</a:t>
            </a:r>
            <a:r>
              <a:rPr lang="en-IN" b="0" i="0" dirty="0">
                <a:solidFill>
                  <a:srgbClr val="008200"/>
                </a:solidFill>
                <a:effectLst/>
                <a:latin typeface="verdana" panose="020B0604030504040204" pitchFamily="34" charset="0"/>
              </a:rPr>
              <a:t>//Now which </a:t>
            </a:r>
            <a:r>
              <a:rPr lang="en-IN" b="0" i="0" dirty="0" err="1">
                <a:solidFill>
                  <a:srgbClr val="008200"/>
                </a:solidFill>
                <a:effectLst/>
                <a:latin typeface="verdana" panose="020B0604030504040204" pitchFamily="34" charset="0"/>
              </a:rPr>
              <a:t>msg</a:t>
            </a:r>
            <a:r>
              <a:rPr lang="en-IN" b="0" i="0" dirty="0">
                <a:solidFill>
                  <a:srgbClr val="008200"/>
                </a:solidFill>
                <a:effectLst/>
                <a:latin typeface="verdana" panose="020B0604030504040204" pitchFamily="34" charset="0"/>
              </a:rPr>
              <a:t>() method would be invoked?</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42634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7C180-5D23-4B68-8534-563FC2E963A2}"/>
              </a:ext>
            </a:extLst>
          </p:cNvPr>
          <p:cNvSpPr>
            <a:spLocks noGrp="1"/>
          </p:cNvSpPr>
          <p:nvPr>
            <p:ph idx="1"/>
          </p:nvPr>
        </p:nvSpPr>
        <p:spPr>
          <a:xfrm>
            <a:off x="159026" y="0"/>
            <a:ext cx="11900452" cy="6679096"/>
          </a:xfrm>
        </p:spPr>
        <p:txBody>
          <a:bodyPr/>
          <a:lstStyle/>
          <a:p>
            <a:r>
              <a:rPr lang="en-US" dirty="0">
                <a:solidFill>
                  <a:schemeClr val="accent1"/>
                </a:solidFill>
              </a:rPr>
              <a:t>Final keyword</a:t>
            </a:r>
          </a:p>
          <a:p>
            <a:r>
              <a:rPr lang="en-US" dirty="0"/>
              <a:t>If you don’t want class to be inherited then declare the class with final.</a:t>
            </a:r>
          </a:p>
          <a:p>
            <a:endParaRPr lang="en-US" dirty="0"/>
          </a:p>
        </p:txBody>
      </p:sp>
      <p:sp>
        <p:nvSpPr>
          <p:cNvPr id="2" name="TextBox 1">
            <a:extLst>
              <a:ext uri="{FF2B5EF4-FFF2-40B4-BE49-F238E27FC236}">
                <a16:creationId xmlns:a16="http://schemas.microsoft.com/office/drawing/2014/main" id="{92B4A52D-A5B7-4E61-8BF2-E3C5BE266ADD}"/>
              </a:ext>
            </a:extLst>
          </p:cNvPr>
          <p:cNvSpPr txBox="1"/>
          <p:nvPr/>
        </p:nvSpPr>
        <p:spPr>
          <a:xfrm>
            <a:off x="251790" y="1152939"/>
            <a:ext cx="8375375" cy="4801314"/>
          </a:xfrm>
          <a:prstGeom prst="rect">
            <a:avLst/>
          </a:prstGeom>
          <a:noFill/>
        </p:spPr>
        <p:txBody>
          <a:bodyPr wrap="square" rtlCol="0">
            <a:spAutoFit/>
          </a:bodyPr>
          <a:lstStyle/>
          <a:p>
            <a:pPr algn="l"/>
            <a:r>
              <a:rPr lang="en-IN" b="1" i="0" dirty="0">
                <a:solidFill>
                  <a:srgbClr val="006699"/>
                </a:solidFill>
                <a:effectLst/>
                <a:latin typeface="verdana" panose="020B0604030504040204" pitchFamily="34" charset="0"/>
              </a:rPr>
              <a:t>final</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Bike</a:t>
            </a:r>
          </a:p>
          <a:p>
            <a:pPr algn="l"/>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class</a:t>
            </a:r>
            <a:r>
              <a:rPr lang="en-IN" b="0" i="0" dirty="0">
                <a:solidFill>
                  <a:srgbClr val="000000"/>
                </a:solidFill>
                <a:effectLst/>
                <a:latin typeface="verdana" panose="020B0604030504040204" pitchFamily="34" charset="0"/>
              </a:rPr>
              <a:t> Honda1 </a:t>
            </a:r>
            <a:r>
              <a:rPr lang="en-IN" b="1" i="0" dirty="0">
                <a:solidFill>
                  <a:srgbClr val="006699"/>
                </a:solidFill>
                <a:effectLst/>
                <a:latin typeface="verdana" panose="020B0604030504040204" pitchFamily="34" charset="0"/>
              </a:rPr>
              <a:t>extends</a:t>
            </a:r>
            <a:r>
              <a:rPr lang="en-IN" b="0" i="0" dirty="0">
                <a:solidFill>
                  <a:srgbClr val="000000"/>
                </a:solidFill>
                <a:effectLst/>
                <a:latin typeface="verdana" panose="020B0604030504040204" pitchFamily="34" charset="0"/>
              </a:rPr>
              <a:t> Bike</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run()</a:t>
            </a:r>
          </a:p>
          <a:p>
            <a:pPr algn="l"/>
            <a:r>
              <a:rPr lang="en-IN" b="0" i="0" dirty="0">
                <a:solidFill>
                  <a:srgbClr val="000000"/>
                </a:solidFill>
                <a:effectLst/>
                <a:latin typeface="verdana" panose="020B0604030504040204" pitchFamily="34" charset="0"/>
              </a:rPr>
              <a:t>{</a:t>
            </a:r>
          </a:p>
          <a:p>
            <a:pPr algn="l"/>
            <a:r>
              <a:rPr lang="en-IN" b="0" i="0" dirty="0" err="1">
                <a:solidFill>
                  <a:srgbClr val="000000"/>
                </a:solidFill>
                <a:effectLst/>
                <a:latin typeface="verdana" panose="020B0604030504040204" pitchFamily="34" charset="0"/>
              </a:rPr>
              <a:t>System.out.println</a:t>
            </a:r>
            <a:r>
              <a:rPr lang="en-IN" b="0" i="0" dirty="0">
                <a:solidFill>
                  <a:srgbClr val="000000"/>
                </a:solidFill>
                <a:effectLst/>
                <a:latin typeface="verdana" panose="020B0604030504040204" pitchFamily="34" charset="0"/>
              </a:rPr>
              <a:t>(</a:t>
            </a:r>
            <a:r>
              <a:rPr lang="en-IN" b="0" i="0" dirty="0">
                <a:solidFill>
                  <a:srgbClr val="0000FF"/>
                </a:solidFill>
                <a:effectLst/>
                <a:latin typeface="verdana" panose="020B0604030504040204" pitchFamily="34" charset="0"/>
              </a:rPr>
              <a:t>"running safely with 100kmph"</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dirty="0">
                <a:solidFill>
                  <a:srgbClr val="000000"/>
                </a:solidFill>
                <a:latin typeface="verdana" panose="020B0604030504040204" pitchFamily="34" charset="0"/>
              </a:rPr>
              <a:t>}</a:t>
            </a:r>
          </a:p>
          <a:p>
            <a:pPr algn="l"/>
            <a:r>
              <a:rPr lang="en-IN" b="0" i="0" dirty="0">
                <a:solidFill>
                  <a:srgbClr val="000000"/>
                </a:solidFill>
                <a:effectLst/>
                <a:latin typeface="verdana" panose="020B0604030504040204" pitchFamily="34" charset="0"/>
              </a:rPr>
              <a:t>Class main{</a:t>
            </a:r>
          </a:p>
          <a:p>
            <a:pPr algn="l"/>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main(String </a:t>
            </a:r>
            <a:r>
              <a:rPr lang="en-IN" b="0" i="0" dirty="0" err="1">
                <a:solidFill>
                  <a:srgbClr val="000000"/>
                </a:solidFill>
                <a:effectLst/>
                <a:latin typeface="verdana" panose="020B0604030504040204" pitchFamily="34" charset="0"/>
              </a:rPr>
              <a:t>args</a:t>
            </a:r>
            <a:r>
              <a:rPr lang="en-IN" b="0" i="0" dirty="0">
                <a:solidFill>
                  <a:srgbClr val="000000"/>
                </a:solidFill>
                <a:effectLst/>
                <a:latin typeface="verdana" panose="020B0604030504040204" pitchFamily="34" charset="0"/>
              </a:rPr>
              <a:t>[])</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Honda1 </a:t>
            </a:r>
            <a:r>
              <a:rPr lang="en-IN" b="0" i="0" dirty="0" err="1">
                <a:solidFill>
                  <a:srgbClr val="000000"/>
                </a:solidFill>
                <a:effectLst/>
                <a:latin typeface="verdana" panose="020B0604030504040204" pitchFamily="34" charset="0"/>
              </a:rPr>
              <a:t>honda</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new</a:t>
            </a:r>
            <a:r>
              <a:rPr lang="en-IN" b="0" i="0" dirty="0">
                <a:solidFill>
                  <a:srgbClr val="000000"/>
                </a:solidFill>
                <a:effectLst/>
                <a:latin typeface="verdana" panose="020B0604030504040204" pitchFamily="34" charset="0"/>
              </a:rPr>
              <a:t> Honda1();  </a:t>
            </a:r>
          </a:p>
          <a:p>
            <a:pPr algn="l"/>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honda.run</a:t>
            </a:r>
            <a:r>
              <a:rPr lang="en-IN" b="0" i="0" dirty="0">
                <a:solidFill>
                  <a:srgbClr val="000000"/>
                </a:solidFill>
                <a:effectLst/>
                <a:latin typeface="verdana" panose="020B0604030504040204" pitchFamily="34" charset="0"/>
              </a:rPr>
              <a:t>();  </a:t>
            </a:r>
          </a:p>
          <a:p>
            <a:pPr algn="l"/>
            <a:r>
              <a:rPr lang="en-IN" dirty="0">
                <a:solidFill>
                  <a:srgbClr val="000000"/>
                </a:solidFill>
                <a:latin typeface="verdana" panose="020B0604030504040204" pitchFamily="34" charset="0"/>
              </a:rPr>
              <a:t>}</a:t>
            </a:r>
            <a:endParaRPr lang="en-IN" b="0" i="0" dirty="0">
              <a:solidFill>
                <a:srgbClr val="000000"/>
              </a:solidFill>
              <a:effectLst/>
              <a:latin typeface="verdana" panose="020B0604030504040204" pitchFamily="34" charset="0"/>
            </a:endParaRPr>
          </a:p>
          <a:p>
            <a:pPr algn="l"/>
            <a:r>
              <a:rPr lang="en-IN" b="0" i="0" dirty="0">
                <a:solidFill>
                  <a:srgbClr val="000000"/>
                </a:solidFill>
                <a:effectLst/>
                <a:latin typeface="verdana" panose="020B0604030504040204" pitchFamily="34" charset="0"/>
              </a:rPr>
              <a:t>  }  //o/p will be compile time error</a:t>
            </a:r>
          </a:p>
        </p:txBody>
      </p:sp>
    </p:spTree>
    <p:extLst>
      <p:ext uri="{BB962C8B-B14F-4D97-AF65-F5344CB8AC3E}">
        <p14:creationId xmlns:p14="http://schemas.microsoft.com/office/powerpoint/2010/main" val="310040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E57F3-8804-4C08-81A6-667C93EF9B68}"/>
              </a:ext>
            </a:extLst>
          </p:cNvPr>
          <p:cNvSpPr>
            <a:spLocks noGrp="1"/>
          </p:cNvSpPr>
          <p:nvPr>
            <p:ph idx="1"/>
          </p:nvPr>
        </p:nvSpPr>
        <p:spPr>
          <a:xfrm>
            <a:off x="0" y="106016"/>
            <a:ext cx="12032974" cy="6751983"/>
          </a:xfrm>
        </p:spPr>
        <p:txBody>
          <a:bodyPr/>
          <a:lstStyle/>
          <a:p>
            <a:r>
              <a:rPr lang="en-US" b="0" i="0" dirty="0">
                <a:solidFill>
                  <a:srgbClr val="121212"/>
                </a:solidFill>
                <a:effectLst/>
                <a:latin typeface="Carme"/>
              </a:rPr>
              <a:t>task</a:t>
            </a:r>
          </a:p>
          <a:p>
            <a:r>
              <a:rPr lang="en-US" b="0" i="0" dirty="0">
                <a:solidFill>
                  <a:srgbClr val="121212"/>
                </a:solidFill>
                <a:effectLst/>
                <a:latin typeface="Carme"/>
              </a:rPr>
              <a:t>Create a class named 'Rectangle' with two data members 'length' and 'breadth' and two methods to print the area and perimeter of the rectangle respectively. Its constructor having parameters for length and breadth is used to initialize length and breadth of the rectangle. Let class 'Square' inherit the 'Rectangle' class with its constructor having a parameter for its side (suppose s) calling the constructor of its parent class as 'super(</a:t>
            </a:r>
            <a:r>
              <a:rPr lang="en-US" b="0" i="0" dirty="0" err="1">
                <a:solidFill>
                  <a:srgbClr val="121212"/>
                </a:solidFill>
                <a:effectLst/>
                <a:latin typeface="Carme"/>
              </a:rPr>
              <a:t>s,s</a:t>
            </a:r>
            <a:r>
              <a:rPr lang="en-US" b="0" i="0" dirty="0">
                <a:solidFill>
                  <a:srgbClr val="121212"/>
                </a:solidFill>
                <a:effectLst/>
                <a:latin typeface="Carme"/>
              </a:rPr>
              <a:t>)'. Print the area and perimeter of a rectangle and a square.</a:t>
            </a:r>
            <a:endParaRPr lang="en-IN" dirty="0"/>
          </a:p>
        </p:txBody>
      </p:sp>
    </p:spTree>
    <p:extLst>
      <p:ext uri="{BB962C8B-B14F-4D97-AF65-F5344CB8AC3E}">
        <p14:creationId xmlns:p14="http://schemas.microsoft.com/office/powerpoint/2010/main" val="3252584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943</Words>
  <Application>Microsoft Office PowerPoint</Application>
  <PresentationFormat>Widescreen</PresentationFormat>
  <Paragraphs>144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Carme</vt:lpstr>
      <vt:lpstr>erdana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Livewire</dc:creator>
  <cp:lastModifiedBy>Apollo</cp:lastModifiedBy>
  <cp:revision>60</cp:revision>
  <dcterms:created xsi:type="dcterms:W3CDTF">2021-03-18T04:15:36Z</dcterms:created>
  <dcterms:modified xsi:type="dcterms:W3CDTF">2023-03-09T11:27:07Z</dcterms:modified>
</cp:coreProperties>
</file>