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78EE-B6F3-46D8-BA81-E42613DB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A12B7-5240-41B8-BF52-9D9FF8B4D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75BF-2C35-4B3D-A24B-6E7342D4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4EC3-5B87-4FC0-9503-0142C409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9F8B-7465-4906-AA1A-62A96A28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7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0793-720C-4042-8648-57D20ED0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AB834-67AA-4C34-AEF4-13914139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67BE-EC9D-4026-AF68-0EBFAB52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8E0E-BF74-44DD-816C-F3AB10D8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1407-79D8-4527-BD1F-E663BFC4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6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5618E-D8E3-4C34-9A59-5A891C105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C99AD-546B-4564-8C25-C4B14A5E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23DC-ADF8-4FB8-B654-70E46C2F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3531-4B30-44FE-B5F6-F7C7DF97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B566-6EF5-4D8B-B04F-C8FE9189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5C1C-054F-4502-9D5F-2B7D05CA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F372-073B-423F-9676-AC59F79F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275F-E00A-4CB5-897E-92891080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0024-B359-4ED0-AEA1-DAC60292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5944-8E99-488A-9FC8-0D57B64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3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AE16-6FBF-4B86-8DAE-70470E73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29EC5-30C9-414B-98C8-6D858156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1BF6-C1F0-47B0-BB19-B621FAA9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C514-9E22-4B15-9399-9111DB69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8D2C-959C-4A67-B3C0-042535E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5641-77E6-471F-A104-31A9A7C4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439-3F0C-4799-AB8B-706C17876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BC420-8942-4FF8-A808-3DFAC219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EAAEF-6146-4954-BD49-605BEC36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4DC7-A19E-4E99-A747-362C6F43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E41D-2352-4EB0-8044-ECDF6433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8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BF69-E37C-4176-BF6C-B6EB99CA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4A5E-285E-4533-AE2C-44596476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155F4-A0E2-4030-9BB3-B5A02E0D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49D9D-2083-425D-9A7D-3AC93B93C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3A705-B7E7-4893-82DC-A1A11917C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C0D14-37C4-4850-9876-DEE08534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528AF-B9AB-462B-A0F4-08A5D4DE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EB017-7185-434A-9340-544795A3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4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9578-3EDD-41D6-93BC-B02040F1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158D2-B902-4BD3-B979-B5177414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5DABA-3A9D-402B-B1C0-F6D2D4F9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076C-B258-4753-93A7-CBC965E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0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12C1B-129C-408D-BCA2-8B196F13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DEC5C-3877-4F4E-9B7A-CF1A4912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AF9A-3798-41BC-865B-32AAFF4C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7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5287-3192-416F-B952-7524001A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E655-8224-48FF-8C94-4E1030A8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3D335-CDF8-45A0-99D2-156F64842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F8C4-54AB-4184-AE9A-F81828E1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B689-2F47-47D7-AFF5-4FEBD4A4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3774-BCB5-495D-B6E8-64D743B2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4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E81-4C3B-4812-8F41-6A27F7B0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0273A-65B7-4E93-9500-AACE6D1FF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21DE-F4DF-4E6F-AC61-9D6C76BA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7E235-94CF-4106-89C6-09C48592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8323E-9536-459D-94C0-635C68B2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4E97-0389-4BB6-980D-40D571B2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3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BBB9D-2F2F-48FD-9686-C4AEDA1E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7BE10-9C92-427F-8EAA-9F85C561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2CE0-422C-4765-AF3D-70D08097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2230-E614-42AD-8FE9-6E85C74FE05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5E43-F058-4298-9401-9C6E75FF2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F429-A3AC-4CDB-9653-DD3C349E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35C2-6ABA-49B8-9F4C-8DAC21769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4509-F037-488F-BA15-40AD4978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19270"/>
            <a:ext cx="11860695" cy="822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What is programming language: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communication between human and machine</a:t>
            </a:r>
          </a:p>
          <a:p>
            <a:pPr marL="0" indent="0">
              <a:buNone/>
            </a:pPr>
            <a:endParaRPr lang="en-IN" dirty="0"/>
          </a:p>
          <a:p>
            <a:endParaRPr lang="en-IN" sz="1200" dirty="0"/>
          </a:p>
        </p:txBody>
      </p:sp>
      <p:pic>
        <p:nvPicPr>
          <p:cNvPr id="1028" name="Picture 4" descr="Image result for images of human and programming language">
            <a:extLst>
              <a:ext uri="{FF2B5EF4-FFF2-40B4-BE49-F238E27FC236}">
                <a16:creationId xmlns:a16="http://schemas.microsoft.com/office/drawing/2014/main" id="{6A6DF69C-8F9A-46D2-ACB3-7933BF87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83" y="3742006"/>
            <a:ext cx="5333993" cy="28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B5522-9BE8-4194-9AE2-076819C1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6" y="1204687"/>
            <a:ext cx="5535634" cy="2973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AF76F-ED6F-400D-ACF7-075F5200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41" y="1204687"/>
            <a:ext cx="4956513" cy="25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8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BC36-0114-46F1-AAFD-280309DD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68812"/>
            <a:ext cx="11901268" cy="6471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Assignment Operators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Assignment operators are used to assign values to variables: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Operator	Example	Same As	</a:t>
            </a:r>
          </a:p>
          <a:p>
            <a:pPr marL="0" indent="0">
              <a:buNone/>
            </a:pPr>
            <a:r>
              <a:rPr lang="en-IN" dirty="0"/>
              <a:t>=		x = 5		x = 5	</a:t>
            </a:r>
          </a:p>
          <a:p>
            <a:pPr marL="0" indent="0">
              <a:buNone/>
            </a:pPr>
            <a:r>
              <a:rPr lang="en-IN" dirty="0"/>
              <a:t>+=		x += 3		x = x + 3	</a:t>
            </a:r>
          </a:p>
          <a:p>
            <a:pPr marL="0" indent="0">
              <a:buNone/>
            </a:pPr>
            <a:r>
              <a:rPr lang="en-IN" dirty="0"/>
              <a:t>-=		x -= 3		x = x - 3	</a:t>
            </a:r>
          </a:p>
          <a:p>
            <a:pPr marL="0" indent="0">
              <a:buNone/>
            </a:pPr>
            <a:r>
              <a:rPr lang="en-IN" dirty="0"/>
              <a:t>*=		x *= 3		x = x * 3	</a:t>
            </a:r>
          </a:p>
          <a:p>
            <a:pPr marL="0" indent="0">
              <a:buNone/>
            </a:pPr>
            <a:r>
              <a:rPr lang="en-IN" dirty="0"/>
              <a:t>/=		x /= 3		x = x / 3	</a:t>
            </a:r>
          </a:p>
          <a:p>
            <a:pPr marL="0" indent="0">
              <a:buNone/>
            </a:pPr>
            <a:r>
              <a:rPr lang="en-IN" dirty="0"/>
              <a:t>%=		x %= 3	x = x % 3	</a:t>
            </a:r>
          </a:p>
          <a:p>
            <a:pPr marL="0" indent="0">
              <a:buNone/>
            </a:pPr>
            <a:r>
              <a:rPr lang="en-IN" dirty="0"/>
              <a:t>//=		x //= 3	x = x // 3	</a:t>
            </a:r>
          </a:p>
          <a:p>
            <a:pPr marL="0" indent="0">
              <a:buNone/>
            </a:pPr>
            <a:r>
              <a:rPr lang="en-IN" dirty="0"/>
              <a:t>**=		x **= 3	x = x ** 3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83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11FC-7490-4DFB-A3B3-E6A7BA5F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7" y="196948"/>
            <a:ext cx="11760590" cy="64711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Comparison Operators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Comparison operators are used to compare two values:</a:t>
            </a:r>
          </a:p>
          <a:p>
            <a:pPr marL="0" indent="0">
              <a:buNone/>
            </a:pPr>
            <a:r>
              <a:rPr lang="en-IN" dirty="0"/>
              <a:t>Operator	Name					Example	</a:t>
            </a:r>
          </a:p>
          <a:p>
            <a:pPr marL="0" indent="0">
              <a:buNone/>
            </a:pPr>
            <a:r>
              <a:rPr lang="en-IN" dirty="0"/>
              <a:t>==		Equal					x == y	</a:t>
            </a:r>
          </a:p>
          <a:p>
            <a:pPr marL="0" indent="0">
              <a:buNone/>
            </a:pPr>
            <a:r>
              <a:rPr lang="en-IN" dirty="0"/>
              <a:t>!=		Not equal				x != y	</a:t>
            </a:r>
          </a:p>
          <a:p>
            <a:pPr marL="0" indent="0">
              <a:buNone/>
            </a:pPr>
            <a:r>
              <a:rPr lang="en-IN" dirty="0"/>
              <a:t>&gt;		Greater than			x &gt; y	</a:t>
            </a:r>
          </a:p>
          <a:p>
            <a:pPr marL="0" indent="0">
              <a:buNone/>
            </a:pPr>
            <a:r>
              <a:rPr lang="en-IN" dirty="0"/>
              <a:t>&lt;		Less than				x &lt; y	</a:t>
            </a:r>
          </a:p>
          <a:p>
            <a:pPr marL="0" indent="0">
              <a:buNone/>
            </a:pPr>
            <a:r>
              <a:rPr lang="en-IN" dirty="0"/>
              <a:t>&gt;=		Greater than or equal to		x &gt;= y	</a:t>
            </a:r>
          </a:p>
          <a:p>
            <a:pPr marL="0" indent="0">
              <a:buNone/>
            </a:pPr>
            <a:r>
              <a:rPr lang="en-IN" dirty="0"/>
              <a:t>&lt;=		Less than or equal to		x &lt;= 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43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2E87-A808-42AD-B680-6FF4F2B6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98474"/>
            <a:ext cx="11873133" cy="652740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Python Logical Operators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Logical operators are used to combine conditional statements:</a:t>
            </a:r>
          </a:p>
          <a:p>
            <a:pPr marL="0" indent="0">
              <a:buNone/>
            </a:pPr>
            <a:r>
              <a:rPr lang="en-IN" dirty="0"/>
              <a:t>Operator	Description						    Example	</a:t>
            </a:r>
          </a:p>
          <a:p>
            <a:pPr marL="0" indent="0">
              <a:buNone/>
            </a:pPr>
            <a:r>
              <a:rPr lang="en-IN" dirty="0"/>
              <a:t>and 		Returns True if both statements are true	   x &lt; 5 and  x &lt; 10	</a:t>
            </a:r>
          </a:p>
          <a:p>
            <a:pPr marL="0" indent="0">
              <a:buNone/>
            </a:pPr>
            <a:r>
              <a:rPr lang="en-IN" dirty="0"/>
              <a:t>or		Returns True if one of the statements is true	    x &lt; 5 or x &lt; 4	</a:t>
            </a:r>
          </a:p>
          <a:p>
            <a:pPr marL="0" indent="0">
              <a:buNone/>
            </a:pPr>
            <a:r>
              <a:rPr lang="en-IN" dirty="0"/>
              <a:t>not		Reverse the result, returns False 		    not(x &lt; 5 and x &lt; 10)</a:t>
            </a:r>
          </a:p>
          <a:p>
            <a:pPr marL="0" indent="0">
              <a:buNone/>
            </a:pPr>
            <a:r>
              <a:rPr lang="en-IN" dirty="0"/>
              <a:t>		 if the result is true</a:t>
            </a:r>
          </a:p>
        </p:txBody>
      </p:sp>
    </p:spTree>
    <p:extLst>
      <p:ext uri="{BB962C8B-B14F-4D97-AF65-F5344CB8AC3E}">
        <p14:creationId xmlns:p14="http://schemas.microsoft.com/office/powerpoint/2010/main" val="331754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7942-1CAD-44D1-91A2-A7CB1C15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2542"/>
            <a:ext cx="11830929" cy="6597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b="1" dirty="0">
                <a:solidFill>
                  <a:schemeClr val="accent2">
                    <a:lumMod val="75000"/>
                  </a:schemeClr>
                </a:solidFill>
              </a:rPr>
              <a:t>Python Identity Operators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500" dirty="0"/>
              <a:t>used to check equality of the two variable objects</a:t>
            </a:r>
          </a:p>
          <a:p>
            <a:pPr marL="0" indent="0">
              <a:buNone/>
            </a:pPr>
            <a:r>
              <a:rPr lang="en-IN" sz="2500" dirty="0" err="1"/>
              <a:t>a,b</a:t>
            </a:r>
            <a:r>
              <a:rPr lang="en-IN" sz="2500" dirty="0"/>
              <a:t> = 1,1				</a:t>
            </a:r>
            <a:r>
              <a:rPr lang="en-IN" sz="2500" dirty="0" err="1"/>
              <a:t>a,b</a:t>
            </a:r>
            <a:r>
              <a:rPr lang="en-IN" sz="2500" dirty="0"/>
              <a:t>=1,2</a:t>
            </a:r>
          </a:p>
          <a:p>
            <a:pPr marL="0" indent="0">
              <a:buNone/>
            </a:pPr>
            <a:r>
              <a:rPr lang="en-IN" sz="2500" dirty="0"/>
              <a:t>&gt;&gt;&gt; a is b				&gt;&gt;&gt; a is b</a:t>
            </a:r>
          </a:p>
          <a:p>
            <a:pPr marL="0" indent="0">
              <a:buNone/>
            </a:pPr>
            <a:r>
              <a:rPr lang="en-IN" sz="2500" dirty="0"/>
              <a:t>True					false</a:t>
            </a:r>
          </a:p>
          <a:p>
            <a:pPr marL="0" indent="0">
              <a:buNone/>
            </a:pPr>
            <a:r>
              <a:rPr lang="en-IN" sz="2500" dirty="0"/>
              <a:t>&gt;&gt;&gt; a is not b			&gt;&gt;&gt; a is not b</a:t>
            </a:r>
          </a:p>
          <a:p>
            <a:pPr marL="0" indent="0">
              <a:buNone/>
            </a:pPr>
            <a:r>
              <a:rPr lang="en-IN" sz="2500" dirty="0"/>
              <a:t>False					true</a:t>
            </a:r>
          </a:p>
          <a:p>
            <a:pPr marL="0" indent="0">
              <a:buNone/>
            </a:pPr>
            <a:r>
              <a:rPr lang="en-IN" sz="2500" b="1" dirty="0">
                <a:solidFill>
                  <a:schemeClr val="accent2">
                    <a:lumMod val="75000"/>
                  </a:schemeClr>
                </a:solidFill>
              </a:rPr>
              <a:t>Python Membership Operators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500" dirty="0"/>
              <a:t>Membership operators are used to test if a sequence is presented in string:</a:t>
            </a:r>
          </a:p>
          <a:p>
            <a:pPr marL="0" indent="0">
              <a:buNone/>
            </a:pPr>
            <a:r>
              <a:rPr lang="en-IN" sz="2500" dirty="0"/>
              <a:t>Operator	Description							Example	</a:t>
            </a:r>
          </a:p>
          <a:p>
            <a:pPr marL="0" indent="0">
              <a:buNone/>
            </a:pPr>
            <a:r>
              <a:rPr lang="en-IN" sz="2500" dirty="0"/>
              <a:t>in 		Returns True if a sequence with the specified value is 	            x in y	</a:t>
            </a:r>
          </a:p>
          <a:p>
            <a:pPr marL="0" indent="0">
              <a:buNone/>
            </a:pPr>
            <a:r>
              <a:rPr lang="en-IN" sz="2500" dirty="0"/>
              <a:t>		present 	</a:t>
            </a:r>
          </a:p>
          <a:p>
            <a:pPr marL="0" indent="0">
              <a:buNone/>
            </a:pPr>
            <a:r>
              <a:rPr lang="en-IN" sz="2500" dirty="0"/>
              <a:t>not in		Returns True if a sequence with the specified value		x not in y</a:t>
            </a:r>
          </a:p>
          <a:p>
            <a:pPr marL="0" indent="0">
              <a:buNone/>
            </a:pPr>
            <a:r>
              <a:rPr lang="en-IN" sz="2500" dirty="0"/>
              <a:t>		 is not present 	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72277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C064-020C-436F-9425-47977CBA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0"/>
            <a:ext cx="11887200" cy="6752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/>
              <a:t>&gt;&gt;&gt; a="live Wire"		</a:t>
            </a:r>
          </a:p>
          <a:p>
            <a:pPr marL="0" indent="0">
              <a:buNone/>
            </a:pPr>
            <a:r>
              <a:rPr lang="en-IN" sz="2500" dirty="0"/>
              <a:t>&gt;&gt;&gt; "Wire" in a</a:t>
            </a:r>
          </a:p>
          <a:p>
            <a:pPr marL="0" indent="0">
              <a:buNone/>
            </a:pPr>
            <a:r>
              <a:rPr lang="en-IN" sz="2500" dirty="0"/>
              <a:t>True	</a:t>
            </a:r>
          </a:p>
          <a:p>
            <a:pPr marL="0" indent="0">
              <a:buNone/>
            </a:pPr>
            <a:r>
              <a:rPr lang="en-IN" sz="2500" dirty="0"/>
              <a:t>&gt;&gt;&gt; "Wire" not in a</a:t>
            </a:r>
          </a:p>
          <a:p>
            <a:pPr marL="0" indent="0">
              <a:buNone/>
            </a:pPr>
            <a:r>
              <a:rPr lang="en-IN" sz="2500" dirty="0"/>
              <a:t>False</a:t>
            </a:r>
          </a:p>
          <a:p>
            <a:pPr marL="0" indent="0">
              <a:buNone/>
            </a:pPr>
            <a:r>
              <a:rPr lang="en-IN" sz="2500" b="1" dirty="0">
                <a:solidFill>
                  <a:srgbClr val="0070C0"/>
                </a:solidFill>
              </a:rPr>
              <a:t>comments</a:t>
            </a:r>
            <a:endParaRPr lang="en-IN" sz="2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500" dirty="0"/>
              <a:t>	comments is used to indicate notes in the program.</a:t>
            </a:r>
          </a:p>
          <a:p>
            <a:pPr marL="0" indent="0">
              <a:buNone/>
            </a:pPr>
            <a:r>
              <a:rPr lang="en-IN" sz="2500" dirty="0"/>
              <a:t>single line comment : #This is my first python program</a:t>
            </a:r>
          </a:p>
          <a:p>
            <a:pPr marL="0" indent="0">
              <a:buNone/>
            </a:pPr>
            <a:r>
              <a:rPr lang="en-IN" sz="2500" dirty="0"/>
              <a:t>multi line comment: ''' ........''' or """ ........ """ </a:t>
            </a:r>
          </a:p>
          <a:p>
            <a:pPr marL="0" indent="0">
              <a:buNone/>
            </a:pPr>
            <a:r>
              <a:rPr lang="en-IN" sz="2500" b="1" dirty="0" err="1">
                <a:solidFill>
                  <a:srgbClr val="0070C0"/>
                </a:solidFill>
              </a:rPr>
              <a:t>intentations</a:t>
            </a:r>
            <a:endParaRPr lang="en-IN" sz="2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500" dirty="0"/>
              <a:t>it indicates the block in the program. each </a:t>
            </a:r>
            <a:r>
              <a:rPr lang="en-IN" sz="2500" dirty="0" err="1"/>
              <a:t>intentation</a:t>
            </a:r>
            <a:r>
              <a:rPr lang="en-IN" sz="2500" dirty="0"/>
              <a:t> having 4 white spaces.</a:t>
            </a:r>
          </a:p>
          <a:p>
            <a:pPr marL="0" indent="0">
              <a:buNone/>
            </a:pPr>
            <a:r>
              <a:rPr lang="en-IN" sz="2500" b="1" dirty="0"/>
              <a:t>Input and output formatting</a:t>
            </a:r>
            <a:endParaRPr lang="en-IN" sz="2500" dirty="0"/>
          </a:p>
          <a:p>
            <a:pPr marL="0" indent="0">
              <a:buNone/>
            </a:pPr>
            <a:r>
              <a:rPr lang="en-IN" sz="2500" dirty="0"/>
              <a:t>manual - the user already mentioned values for the variable in the program</a:t>
            </a:r>
          </a:p>
          <a:p>
            <a:pPr marL="0" indent="0">
              <a:buNone/>
            </a:pPr>
            <a:r>
              <a:rPr lang="en-IN" sz="2500" dirty="0"/>
              <a:t>run time - at the time of runtime the value of variable given by the user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3591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8036-0AA3-477C-B491-5F1E878F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" y="126609"/>
            <a:ext cx="11915335" cy="6583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input() -</a:t>
            </a:r>
          </a:p>
          <a:p>
            <a:pPr marL="0" indent="0">
              <a:buNone/>
            </a:pPr>
            <a:r>
              <a:rPr lang="en-IN" dirty="0"/>
              <a:t> &gt;&gt;&gt; a=int(input("enter the value of a variable"))</a:t>
            </a:r>
          </a:p>
          <a:p>
            <a:pPr marL="0" indent="0">
              <a:buNone/>
            </a:pPr>
            <a:r>
              <a:rPr lang="en-IN" dirty="0"/>
              <a:t>enter the value of a variable1</a:t>
            </a:r>
          </a:p>
          <a:p>
            <a:pPr marL="0" indent="0">
              <a:buNone/>
            </a:pPr>
            <a:r>
              <a:rPr lang="en-IN" dirty="0"/>
              <a:t>&gt;&gt;&gt; a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print()</a:t>
            </a:r>
          </a:p>
          <a:p>
            <a:pPr marL="0" indent="0">
              <a:buNone/>
            </a:pPr>
            <a:r>
              <a:rPr lang="en-IN" dirty="0"/>
              <a:t>a=1</a:t>
            </a:r>
          </a:p>
          <a:p>
            <a:pPr marL="0" indent="0">
              <a:buNone/>
            </a:pPr>
            <a:r>
              <a:rPr lang="en-IN" dirty="0"/>
              <a:t>&gt;&gt;&gt; b=2</a:t>
            </a:r>
          </a:p>
          <a:p>
            <a:pPr marL="0" indent="0">
              <a:buNone/>
            </a:pPr>
            <a:r>
              <a:rPr lang="en-IN" dirty="0"/>
              <a:t>&gt;&gt;&gt; print("a=",</a:t>
            </a:r>
            <a:r>
              <a:rPr lang="en-IN" dirty="0" err="1"/>
              <a:t>a,"and</a:t>
            </a:r>
            <a:r>
              <a:rPr lang="en-IN" dirty="0"/>
              <a:t> b=",b)</a:t>
            </a:r>
          </a:p>
          <a:p>
            <a:pPr marL="0" indent="0">
              <a:buNone/>
            </a:pPr>
            <a:r>
              <a:rPr lang="en-IN" dirty="0"/>
              <a:t>a= 1 and b= 2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string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concatination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addition(+)</a:t>
            </a:r>
          </a:p>
          <a:p>
            <a:pPr marL="0" indent="0">
              <a:buNone/>
            </a:pPr>
            <a:r>
              <a:rPr lang="en-IN" dirty="0"/>
              <a:t> print("a="+str(a)+"and b="+str(b))</a:t>
            </a:r>
          </a:p>
          <a:p>
            <a:pPr marL="0" indent="0">
              <a:buNone/>
            </a:pPr>
            <a:r>
              <a:rPr lang="en-IN" dirty="0"/>
              <a:t>a=1and b=2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8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DF7C-8160-4D06-9C68-E67739E4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204186"/>
            <a:ext cx="11931588" cy="65428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1) a=2</a:t>
            </a:r>
          </a:p>
          <a:p>
            <a:r>
              <a:rPr lang="en-US" dirty="0"/>
              <a:t>   b=5</a:t>
            </a:r>
          </a:p>
          <a:p>
            <a:r>
              <a:rPr lang="en-US" dirty="0"/>
              <a:t>   </a:t>
            </a:r>
            <a:r>
              <a:rPr lang="en-US" dirty="0" err="1"/>
              <a:t>a</a:t>
            </a:r>
            <a:r>
              <a:rPr lang="en-US" err="1"/>
              <a:t>+</a:t>
            </a:r>
            <a:r>
              <a:rPr lang="en-US"/>
              <a:t>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</a:t>
            </a:r>
          </a:p>
          <a:p>
            <a:r>
              <a:rPr lang="en-US" dirty="0"/>
              <a:t>5**2</a:t>
            </a:r>
          </a:p>
          <a:p>
            <a:endParaRPr lang="en-US" dirty="0"/>
          </a:p>
          <a:p>
            <a:r>
              <a:rPr lang="en-US" dirty="0"/>
              <a:t>3) take any division operation so that u will get remainder is 5</a:t>
            </a:r>
          </a:p>
          <a:p>
            <a:endParaRPr lang="en-US" dirty="0"/>
          </a:p>
          <a:p>
            <a:r>
              <a:rPr lang="en-US" dirty="0"/>
              <a:t>4) have n1=100,n2=56 and do this calculation and find output for following</a:t>
            </a:r>
          </a:p>
          <a:p>
            <a:r>
              <a:rPr lang="en-US" dirty="0"/>
              <a:t>	a) n1&lt;=n2</a:t>
            </a:r>
          </a:p>
          <a:p>
            <a:r>
              <a:rPr lang="en-US" dirty="0"/>
              <a:t>	b) n1!=n2</a:t>
            </a:r>
          </a:p>
          <a:p>
            <a:r>
              <a:rPr lang="en-US" dirty="0"/>
              <a:t>	c) n1&gt;=n2</a:t>
            </a:r>
          </a:p>
          <a:p>
            <a:r>
              <a:rPr lang="en-US" dirty="0"/>
              <a:t>	d) not(n1==n2)</a:t>
            </a:r>
          </a:p>
          <a:p>
            <a:endParaRPr lang="en-US" dirty="0"/>
          </a:p>
          <a:p>
            <a:r>
              <a:rPr lang="en-US" dirty="0"/>
              <a:t>5)find out condition to donate the </a:t>
            </a:r>
            <a:r>
              <a:rPr lang="en-US" dirty="0" err="1"/>
              <a:t>blood..note</a:t>
            </a:r>
            <a:r>
              <a:rPr lang="en-US" dirty="0"/>
              <a:t>(define data for age and weight use logical and operator)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6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E83D-7DF1-4D00-AA78-B72DA3C4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126609"/>
            <a:ext cx="11957538" cy="605035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what do you mean by program: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set of instruction given to the system that performs particular task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2D851-A423-4BF7-8E93-AA1CB15F12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19" y="1454614"/>
            <a:ext cx="2677245" cy="394877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34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2763CF9-CF3C-45A8-88A2-ACE559E3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2" y="305972"/>
            <a:ext cx="11995052" cy="62460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types of programming language :</a:t>
            </a:r>
          </a:p>
          <a:p>
            <a:pPr algn="l"/>
            <a:r>
              <a:rPr lang="en-US" dirty="0" err="1"/>
              <a:t>highlevel</a:t>
            </a:r>
            <a:endParaRPr lang="en-US" dirty="0"/>
          </a:p>
          <a:p>
            <a:pPr algn="l"/>
            <a:r>
              <a:rPr lang="en-US" dirty="0"/>
              <a:t>	high level languages can be understandable by the user. it cant be understandable by the system. </a:t>
            </a:r>
          </a:p>
          <a:p>
            <a:pPr algn="l"/>
            <a:r>
              <a:rPr lang="en-US" dirty="0" err="1"/>
              <a:t>eg</a:t>
            </a:r>
            <a:r>
              <a:rPr lang="en-US" dirty="0"/>
              <a:t>: python, </a:t>
            </a:r>
            <a:r>
              <a:rPr lang="en-US" dirty="0" err="1"/>
              <a:t>c++</a:t>
            </a:r>
            <a:r>
              <a:rPr lang="en-US" dirty="0"/>
              <a:t>, java, php, swift -Swift is a powerful and intuitive programming language for macOS, iOS, </a:t>
            </a:r>
            <a:r>
              <a:rPr lang="en-US" dirty="0" err="1"/>
              <a:t>watchOS</a:t>
            </a:r>
            <a:r>
              <a:rPr lang="en-US" dirty="0"/>
              <a:t>, </a:t>
            </a:r>
            <a:r>
              <a:rPr lang="en-US" dirty="0" err="1"/>
              <a:t>tvOS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R-R is a programming language and software environment for statistical analysis, graphics representation and reporting</a:t>
            </a:r>
          </a:p>
          <a:p>
            <a:pPr algn="l"/>
            <a:r>
              <a:rPr lang="en-US" dirty="0"/>
              <a:t>medium level</a:t>
            </a:r>
          </a:p>
          <a:p>
            <a:pPr algn="l"/>
            <a:r>
              <a:rPr lang="en-US" b="1" dirty="0"/>
              <a:t>	</a:t>
            </a:r>
            <a:r>
              <a:rPr lang="en-US" dirty="0"/>
              <a:t>middle level programming are closely related to machine as well as human beings</a:t>
            </a:r>
            <a:endParaRPr lang="en-US" b="1" dirty="0"/>
          </a:p>
          <a:p>
            <a:pPr algn="l"/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c</a:t>
            </a:r>
          </a:p>
          <a:p>
            <a:pPr algn="l"/>
            <a:r>
              <a:rPr lang="en-US" dirty="0"/>
              <a:t>c is used to write system </a:t>
            </a:r>
            <a:r>
              <a:rPr lang="en-US" dirty="0" err="1"/>
              <a:t>softwares</a:t>
            </a:r>
            <a:r>
              <a:rPr lang="en-US" dirty="0"/>
              <a:t> like </a:t>
            </a:r>
            <a:r>
              <a:rPr lang="en-US" dirty="0" err="1"/>
              <a:t>os</a:t>
            </a:r>
            <a:r>
              <a:rPr lang="en-US" dirty="0"/>
              <a:t>.</a:t>
            </a:r>
          </a:p>
          <a:p>
            <a:pPr algn="l"/>
            <a:r>
              <a:rPr lang="en-IN" dirty="0"/>
              <a:t>low level</a:t>
            </a:r>
          </a:p>
          <a:p>
            <a:pPr algn="l"/>
            <a:r>
              <a:rPr lang="en-IN" dirty="0"/>
              <a:t>it contains only zeros and ones. that can be read by only system.</a:t>
            </a:r>
          </a:p>
          <a:p>
            <a:pPr algn="l"/>
            <a:r>
              <a:rPr lang="en-IN" b="1" dirty="0">
                <a:solidFill>
                  <a:schemeClr val="accent1"/>
                </a:solidFill>
              </a:rPr>
              <a:t>company using python;</a:t>
            </a:r>
          </a:p>
          <a:p>
            <a:pPr algn="l"/>
            <a:r>
              <a:rPr lang="en-IN" b="1" dirty="0"/>
              <a:t>google </a:t>
            </a:r>
            <a:r>
              <a:rPr lang="en-IN" dirty="0"/>
              <a:t>- core search algorithms are written in Python</a:t>
            </a:r>
          </a:p>
          <a:p>
            <a:pPr algn="l"/>
            <a:r>
              <a:rPr lang="en-IN" b="1" dirty="0"/>
              <a:t>YouTube</a:t>
            </a:r>
            <a:r>
              <a:rPr lang="en-IN" dirty="0"/>
              <a:t> uses Python for view video, administer video, control templates</a:t>
            </a:r>
          </a:p>
          <a:p>
            <a:pPr algn="l"/>
            <a:r>
              <a:rPr lang="en-IN" b="1" dirty="0"/>
              <a:t>Instagram</a:t>
            </a:r>
            <a:r>
              <a:rPr lang="en-IN" dirty="0"/>
              <a:t>- the world's biggest online photo-sharing app, uses Python on its backend.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9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194D-C55B-4867-9DEC-6032FDD3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2542"/>
            <a:ext cx="11873132" cy="6745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200" b="1" dirty="0"/>
              <a:t>Python Introduction</a:t>
            </a:r>
          </a:p>
          <a:p>
            <a:pPr marL="0" indent="0">
              <a:buNone/>
            </a:pPr>
            <a:r>
              <a:rPr lang="en-IN" sz="2200" dirty="0"/>
              <a:t>history</a:t>
            </a:r>
          </a:p>
          <a:p>
            <a:r>
              <a:rPr lang="en-IN" sz="2200" dirty="0" err="1"/>
              <a:t>guido</a:t>
            </a:r>
            <a:r>
              <a:rPr lang="en-IN" sz="2200" dirty="0"/>
              <a:t> van </a:t>
            </a:r>
            <a:r>
              <a:rPr lang="en-IN" sz="2200" dirty="0" err="1"/>
              <a:t>rassum</a:t>
            </a:r>
            <a:r>
              <a:rPr lang="en-IN" sz="2200" dirty="0"/>
              <a:t> - 1985-1990</a:t>
            </a:r>
          </a:p>
          <a:p>
            <a:r>
              <a:rPr lang="en-IN" sz="2200" dirty="0"/>
              <a:t>Guido van Rossum was also reading the published scripts from “Monty Python's Flying Circus”, a BBC comedy series from the 1970s. Van Rossum thought he needed a name that was short, unique, and slightly mysterious</a:t>
            </a:r>
          </a:p>
          <a:p>
            <a:r>
              <a:rPr lang="en-IN" sz="2200" dirty="0"/>
              <a:t>it is </a:t>
            </a: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object oriented and interpreted</a:t>
            </a:r>
            <a:r>
              <a:rPr lang="en-IN" sz="2200" dirty="0"/>
              <a:t>.</a:t>
            </a:r>
          </a:p>
          <a:p>
            <a:r>
              <a:rPr lang="en-IN" sz="2200" dirty="0"/>
              <a:t> An object-oriented </a:t>
            </a:r>
            <a:r>
              <a:rPr lang="en-IN" sz="2200" dirty="0" err="1"/>
              <a:t>paraidgm</a:t>
            </a:r>
            <a:r>
              <a:rPr lang="en-IN" sz="2200" dirty="0"/>
              <a:t> is to design the program using classes and objects.</a:t>
            </a:r>
          </a:p>
          <a:p>
            <a:r>
              <a:rPr lang="en-IN" sz="2200" dirty="0"/>
              <a:t>An interpreted language is a programming language whose implementations execute instructions directly and freely, without previously compiling a program into machine-language instructions.</a:t>
            </a:r>
          </a:p>
          <a:p>
            <a:pPr marL="0" indent="0">
              <a:buNone/>
            </a:pPr>
            <a:r>
              <a:rPr lang="en-US" sz="2200" b="1" dirty="0"/>
              <a:t>Features:</a:t>
            </a:r>
          </a:p>
          <a:p>
            <a:r>
              <a:rPr lang="en-US" sz="2200" dirty="0"/>
              <a:t>open source: freely available on official website www.python.org</a:t>
            </a:r>
          </a:p>
          <a:p>
            <a:r>
              <a:rPr lang="en-US" sz="2200" dirty="0"/>
              <a:t>simple and easy </a:t>
            </a:r>
          </a:p>
          <a:p>
            <a:r>
              <a:rPr lang="en-US" sz="2200" dirty="0"/>
              <a:t>platform independent - it can be run on any </a:t>
            </a:r>
            <a:r>
              <a:rPr lang="en-US" sz="2200" dirty="0" err="1"/>
              <a:t>os</a:t>
            </a:r>
            <a:r>
              <a:rPr lang="en-US" sz="2200" dirty="0"/>
              <a:t>.</a:t>
            </a:r>
          </a:p>
          <a:p>
            <a:r>
              <a:rPr lang="en-US" sz="2200" dirty="0"/>
              <a:t>interpreted</a:t>
            </a:r>
          </a:p>
          <a:p>
            <a:r>
              <a:rPr lang="en-US" sz="2200" dirty="0"/>
              <a:t>object oriented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129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6732-64F5-4207-BD3F-4A2D8A4B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1" y="196948"/>
            <a:ext cx="11859065" cy="5980015"/>
          </a:xfrm>
        </p:spPr>
        <p:txBody>
          <a:bodyPr>
            <a:normAutofit/>
          </a:bodyPr>
          <a:lstStyle/>
          <a:p>
            <a:r>
              <a:rPr lang="en-US" dirty="0"/>
              <a:t>large standard libraries(200+standard libraries)-supported for data science, machine </a:t>
            </a:r>
            <a:r>
              <a:rPr lang="en-US" dirty="0" err="1"/>
              <a:t>learning,iot,ai</a:t>
            </a:r>
            <a:endParaRPr lang="en-US" dirty="0"/>
          </a:p>
          <a:p>
            <a:r>
              <a:rPr lang="en-US" dirty="0"/>
              <a:t>dynamically typed languages.</a:t>
            </a:r>
          </a:p>
          <a:p>
            <a:pPr marL="0" indent="0" algn="ctr">
              <a:buNone/>
            </a:pPr>
            <a:r>
              <a:rPr lang="en-US" b="1" dirty="0"/>
              <a:t>How to run python program;</a:t>
            </a:r>
          </a:p>
          <a:p>
            <a:pPr marL="0" indent="0">
              <a:buNone/>
            </a:pPr>
            <a:r>
              <a:rPr lang="en-US" dirty="0"/>
              <a:t>windows start --&gt; IDLE(integrated </a:t>
            </a:r>
            <a:r>
              <a:rPr lang="en-US" dirty="0" err="1"/>
              <a:t>developmentlearning</a:t>
            </a:r>
            <a:r>
              <a:rPr lang="en-US" dirty="0"/>
              <a:t> Environment)</a:t>
            </a:r>
          </a:p>
          <a:p>
            <a:pPr marL="0" indent="0">
              <a:buNone/>
            </a:pPr>
            <a:r>
              <a:rPr lang="en-US" dirty="0"/>
              <a:t>www.python.org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types of python mode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shell </a:t>
            </a:r>
            <a:r>
              <a:rPr lang="en-US" dirty="0"/>
              <a:t>: </a:t>
            </a:r>
            <a:r>
              <a:rPr lang="en-US" dirty="0" err="1"/>
              <a:t>temprory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script</a:t>
            </a:r>
            <a:r>
              <a:rPr lang="en-US" dirty="0"/>
              <a:t> : saved for future modification and execution</a:t>
            </a:r>
          </a:p>
          <a:p>
            <a:pPr marL="0" indent="0">
              <a:buNone/>
            </a:pPr>
            <a:r>
              <a:rPr lang="en-US" dirty="0" err="1"/>
              <a:t>ctrl+n</a:t>
            </a:r>
            <a:r>
              <a:rPr lang="en-US" dirty="0"/>
              <a:t> or file --&gt; new</a:t>
            </a:r>
          </a:p>
          <a:p>
            <a:pPr marL="0" indent="0">
              <a:buNone/>
            </a:pPr>
            <a:r>
              <a:rPr lang="en-US" dirty="0"/>
              <a:t>After creating program save--</a:t>
            </a:r>
            <a:r>
              <a:rPr lang="en-US" dirty="0">
                <a:sym typeface="Wingdings" panose="05000000000000000000" pitchFamily="2" charset="2"/>
              </a:rPr>
              <a:t>run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36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87E1-5FDE-4004-A883-27A1ADFB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"/>
            <a:ext cx="10515600" cy="592374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building blocks of python: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/>
                </a:solidFill>
              </a:rPr>
              <a:t>           identifiers</a:t>
            </a:r>
            <a:endParaRPr lang="en-IN" sz="3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/>
                </a:solidFill>
              </a:rPr>
              <a:t>           keyword</a:t>
            </a:r>
            <a:endParaRPr lang="en-IN" sz="3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/>
                </a:solidFill>
              </a:rPr>
              <a:t>           datatypes</a:t>
            </a:r>
            <a:endParaRPr lang="en-IN" sz="3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/>
                </a:solidFill>
              </a:rPr>
              <a:t>           operators</a:t>
            </a:r>
            <a:endParaRPr lang="en-IN" sz="3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/>
                </a:solidFill>
              </a:rPr>
              <a:t>           comments</a:t>
            </a:r>
            <a:endParaRPr lang="en-IN" sz="3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chemeClr val="accent1"/>
                </a:solidFill>
              </a:rPr>
              <a:t>           </a:t>
            </a:r>
            <a:r>
              <a:rPr lang="en-IN" sz="3000" b="1" dirty="0" err="1">
                <a:solidFill>
                  <a:schemeClr val="accent1"/>
                </a:solidFill>
              </a:rPr>
              <a:t>intentations</a:t>
            </a:r>
            <a:endParaRPr lang="en-IN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8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D6AF-3C9D-4133-A637-76091878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96948"/>
            <a:ext cx="11690252" cy="630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solidFill>
                  <a:schemeClr val="accent5">
                    <a:lumMod val="75000"/>
                  </a:schemeClr>
                </a:solidFill>
              </a:rPr>
              <a:t>identifiers</a:t>
            </a:r>
            <a:endParaRPr lang="en-IN" sz="25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500" dirty="0"/>
              <a:t>A Python identifier is a name used to identify a variable, function, class</a:t>
            </a:r>
          </a:p>
          <a:p>
            <a:pPr marL="0" indent="0">
              <a:buNone/>
            </a:pPr>
            <a:r>
              <a:rPr lang="en-IN" sz="2500" dirty="0"/>
              <a:t>variable is a named memory location can be accessed.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accent2">
                    <a:lumMod val="75000"/>
                  </a:schemeClr>
                </a:solidFill>
              </a:rPr>
              <a:t>rules for variable declaration: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/>
              <a:t>1.combination of </a:t>
            </a:r>
            <a:r>
              <a:rPr lang="en-IN" sz="2500" dirty="0" err="1"/>
              <a:t>alphabets,numbers</a:t>
            </a:r>
            <a:endParaRPr lang="en-IN" sz="2500" dirty="0"/>
          </a:p>
          <a:p>
            <a:pPr marL="514350" indent="-514350">
              <a:buFont typeface="+mj-lt"/>
              <a:buAutoNum type="arabicPeriod"/>
            </a:pPr>
            <a:r>
              <a:rPr lang="en-IN" sz="2500" dirty="0"/>
              <a:t> 2.special characters cant be a variable name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/>
              <a:t>3.should not start with numbers. _ can be used in between or start of the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/>
              <a:t>4.spaces are not allowed in between the variable name.</a:t>
            </a:r>
          </a:p>
          <a:p>
            <a:pPr marL="0" indent="0">
              <a:buNone/>
            </a:pPr>
            <a:r>
              <a:rPr lang="en-IN" sz="2500" b="1" dirty="0">
                <a:solidFill>
                  <a:srgbClr val="0070C0"/>
                </a:solidFill>
              </a:rPr>
              <a:t>keyword</a:t>
            </a:r>
            <a:endParaRPr lang="en-IN" sz="2500" dirty="0">
              <a:solidFill>
                <a:srgbClr val="0070C0"/>
              </a:solidFill>
            </a:endParaRPr>
          </a:p>
          <a:p>
            <a:r>
              <a:rPr lang="en-IN" sz="2500" dirty="0"/>
              <a:t>	special words defined for particular purpose.</a:t>
            </a:r>
          </a:p>
          <a:p>
            <a:r>
              <a:rPr lang="en-IN" sz="2500" dirty="0"/>
              <a:t>	35 keyword- help("keywords")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518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5779-3FEC-4F2F-AC89-4E67ED11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68812"/>
            <a:ext cx="11690252" cy="6414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b="1" dirty="0">
                <a:solidFill>
                  <a:srgbClr val="0070C0"/>
                </a:solidFill>
              </a:rPr>
              <a:t>datatypes</a:t>
            </a:r>
            <a:endParaRPr lang="en-IN" sz="2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500" dirty="0">
                <a:solidFill>
                  <a:schemeClr val="accent2">
                    <a:lumMod val="75000"/>
                  </a:schemeClr>
                </a:solidFill>
              </a:rPr>
              <a:t>basic types: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500" dirty="0"/>
              <a:t>  numeric values(int, float, complex) 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/>
              <a:t>  int(1,10,...), float(23.4, 3.13434), complex(1 + 2j)</a:t>
            </a:r>
          </a:p>
          <a:p>
            <a:pPr lvl="0"/>
            <a:r>
              <a:rPr lang="en-IN" sz="2500" dirty="0"/>
              <a:t>string (str)- sequence of characters (" ",  ' '  ,  ''' ''')- "Live wire" ,  'Live wire' , ''' Live wire'''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accent2">
                    <a:lumMod val="75000"/>
                  </a:schemeClr>
                </a:solidFill>
              </a:rPr>
              <a:t>core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/>
              <a:t>list , set, tuples, dictionary</a:t>
            </a:r>
          </a:p>
          <a:p>
            <a:pPr marL="0" indent="0">
              <a:buNone/>
            </a:pPr>
            <a:r>
              <a:rPr lang="en-IN" sz="2500" b="1" dirty="0">
                <a:solidFill>
                  <a:srgbClr val="0070C0"/>
                </a:solidFill>
              </a:rPr>
              <a:t>operators</a:t>
            </a:r>
            <a:endParaRPr lang="en-IN" sz="2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500" dirty="0"/>
              <a:t>	An operator is a symbol to perform specific mathematical or logical functions</a:t>
            </a:r>
          </a:p>
          <a:p>
            <a:pPr marL="0" indent="0">
              <a:buNone/>
            </a:pPr>
            <a:r>
              <a:rPr lang="en-IN" sz="2500" b="1" dirty="0">
                <a:solidFill>
                  <a:schemeClr val="accent2">
                    <a:lumMod val="75000"/>
                  </a:schemeClr>
                </a:solidFill>
              </a:rPr>
              <a:t>types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500" b="1" dirty="0">
                <a:solidFill>
                  <a:schemeClr val="accent2">
                    <a:lumMod val="75000"/>
                  </a:schemeClr>
                </a:solidFill>
              </a:rPr>
              <a:t>Arithmetic Operators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500" dirty="0"/>
              <a:t>	Arithmetic operators are used with numeric values to perform common mathematical operations: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3971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C779-6879-4B3F-879B-EFBE8ABF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40676"/>
            <a:ext cx="11887200" cy="642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/>
              <a:t>Operator	Name			Example	</a:t>
            </a:r>
          </a:p>
          <a:p>
            <a:pPr marL="0" indent="0">
              <a:buNone/>
            </a:pPr>
            <a:r>
              <a:rPr lang="en-IN" sz="3000" dirty="0"/>
              <a:t>+		Addition		x + y	</a:t>
            </a:r>
          </a:p>
          <a:p>
            <a:pPr marL="0" indent="0">
              <a:buNone/>
            </a:pPr>
            <a:r>
              <a:rPr lang="en-IN" sz="3000" dirty="0"/>
              <a:t>-		Subtraction		x - y	</a:t>
            </a:r>
          </a:p>
          <a:p>
            <a:pPr marL="0" indent="0">
              <a:buNone/>
            </a:pPr>
            <a:r>
              <a:rPr lang="en-IN" sz="3000" dirty="0"/>
              <a:t>*		Multiplication	x * y	</a:t>
            </a:r>
          </a:p>
          <a:p>
            <a:pPr marL="0" indent="0">
              <a:buNone/>
            </a:pPr>
            <a:r>
              <a:rPr lang="en-IN" sz="3000" dirty="0"/>
              <a:t>/		Division		x / y	</a:t>
            </a:r>
          </a:p>
          <a:p>
            <a:pPr marL="0" indent="0">
              <a:buNone/>
            </a:pPr>
            <a:r>
              <a:rPr lang="en-IN" sz="3000" dirty="0"/>
              <a:t>%		Modulus		x % y	</a:t>
            </a:r>
          </a:p>
          <a:p>
            <a:pPr marL="0" indent="0">
              <a:buNone/>
            </a:pPr>
            <a:r>
              <a:rPr lang="en-IN" sz="3000" dirty="0"/>
              <a:t>**		Exponentiation	x ** y	</a:t>
            </a:r>
          </a:p>
          <a:p>
            <a:pPr marL="0" indent="0">
              <a:buNone/>
            </a:pPr>
            <a:r>
              <a:rPr lang="en-IN" sz="3000" dirty="0"/>
              <a:t>//		Floor division	x // y (used to get  only whole number of   						</a:t>
            </a:r>
            <a:r>
              <a:rPr lang="en-IN" sz="3000" dirty="0" err="1"/>
              <a:t>quatient</a:t>
            </a:r>
            <a:r>
              <a:rPr lang="en-IN" sz="3000" dirty="0"/>
              <a:t> in floating point result)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3797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1446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Apollo</cp:lastModifiedBy>
  <cp:revision>87</cp:revision>
  <dcterms:created xsi:type="dcterms:W3CDTF">2021-02-19T04:30:08Z</dcterms:created>
  <dcterms:modified xsi:type="dcterms:W3CDTF">2023-04-17T06:30:09Z</dcterms:modified>
</cp:coreProperties>
</file>