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8" r:id="rId13"/>
    <p:sldId id="269" r:id="rId14"/>
    <p:sldId id="266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44B9-D64F-4EA2-94A3-3667E0A09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6AB87-28BF-4FE7-9BC7-EA6886914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68D98-6202-4EE1-B754-043C51F5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888B-2966-4299-9DCC-E9D12CD44C74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68C3B-4F9F-485A-9470-484927D5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D59F1-B83E-458A-927B-E745BEA7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0C8A-10AE-4CAE-B077-597D3183D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74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6636E-9790-4C8B-B07A-EAD0E949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2BE0A-C38B-42AD-9AD5-C5D756E8F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96105-8802-4AA2-BC30-7297A630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888B-2966-4299-9DCC-E9D12CD44C74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6F6F2-DC09-4DAB-90BD-C21C82AF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B63BD-D13F-43ED-96CC-DFE45670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0C8A-10AE-4CAE-B077-597D3183D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52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EFA0D-C364-4E00-9972-09A3F07BC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E7539-CCC7-43A8-A0E0-3C1E1793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F30F3-57CC-4787-9B5F-83C78A043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888B-2966-4299-9DCC-E9D12CD44C74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0C943-0550-46AF-B354-540B01EA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29945-E670-4B1D-A72D-135E6CE1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0C8A-10AE-4CAE-B077-597D3183D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57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CAD6-69FE-4DED-88BD-BA22AD57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2CE78-42E0-4929-957C-949446F11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CE202-667B-46F8-8757-2BA24FC8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888B-2966-4299-9DCC-E9D12CD44C74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3E047-4C10-4F05-BB9C-28D1B7C6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CA0AD-DC05-4E5D-AC7F-D0CC54E8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0C8A-10AE-4CAE-B077-597D3183D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99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260B-1470-4302-A378-83B71E49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68BF6-F436-4923-B590-20F9E0A70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ADC24-4966-4A56-882A-BE5C4741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888B-2966-4299-9DCC-E9D12CD44C74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44DAD-B215-4454-B535-01F6F89F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66E09-29E7-4E5B-9AE2-2B70199A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0C8A-10AE-4CAE-B077-597D3183D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4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FFE3-5C16-4672-9848-333A1631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177A-BCEB-485E-9609-FDFED0B25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3DC8D-5946-4FA1-A6D7-BEB2ECAA7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9FB7C-55D2-4592-ADEB-D8666AF7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888B-2966-4299-9DCC-E9D12CD44C74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41D50-5E21-42F4-976C-8A55BD3B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CFBEE-D6DC-4579-9BDC-50CD33AC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0C8A-10AE-4CAE-B077-597D3183D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82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4606-E43D-4FED-9EB1-E1831CC1C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8C928-6040-4AFE-AF95-E4B7EF919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2CACE-2B6F-4089-AE7D-A6848A05E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5C1D2-468C-4475-AD3E-4FE11A29E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9FEA7-0D8C-44DD-B9E7-8882E5D17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4C609-204A-40D7-832C-66D5C6E4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888B-2966-4299-9DCC-E9D12CD44C74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FF17FC-0940-4356-9E87-75737D58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26F948-2C60-4707-B01F-85042C7C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0C8A-10AE-4CAE-B077-597D3183D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78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C1FA-24AF-4368-A766-2BC617BD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56770-84FA-4899-B0B3-AA3283BB1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888B-2966-4299-9DCC-E9D12CD44C74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F191F-D39D-4D39-8262-73C9CE0F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17511-D06C-4B01-8BF0-85FA4E93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0C8A-10AE-4CAE-B077-597D3183D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49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58026B-592C-4853-BD60-7B90E950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888B-2966-4299-9DCC-E9D12CD44C74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37E79-3132-4DC3-B29C-F74C4718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F2E3D-2B7C-4808-8D6B-95FCCA9C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0C8A-10AE-4CAE-B077-597D3183D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25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8844-BB34-47B8-B66A-0AE925271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98040-0C61-4217-8ECC-FB1C57FCB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DBF42-9F27-46C5-8CC4-DDEDFFA98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CF95B-748D-4DF2-BE7F-6E15AEAD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888B-2966-4299-9DCC-E9D12CD44C74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700B1-8A40-4666-9BAA-A5AFB31F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C363E-2B9F-4E49-BFF1-459D1006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0C8A-10AE-4CAE-B077-597D3183D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79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1CC0-1870-478C-BB10-4CB58324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E95E0-B815-44D8-B845-610BC6760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E8CDC-8CFF-4874-9E62-A4362EBD2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F3917-09A6-4E6C-AB4B-850585FF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888B-2966-4299-9DCC-E9D12CD44C74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9D381-A780-4BDF-AD3D-EEB880E0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01828-9B26-4AC8-8520-B1E22EB9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0C8A-10AE-4CAE-B077-597D3183D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47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C213AE-3A30-4D97-BE0C-8E9A4E04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6931E-72B3-46AD-8A22-FCFD35BA1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25C3C-F16D-41CB-8DCA-110F09AF7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D888B-2966-4299-9DCC-E9D12CD44C74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31BC5-7160-4584-9853-687356FA0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BB194-B110-48F6-B5CE-AD8C8142A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D0C8A-10AE-4CAE-B077-597D3183D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31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forwin.org/2015/06/c-program-to-print-all-even-numbers-between-1-to-100.html" TargetMode="External"/><Relationship Id="rId13" Type="http://schemas.openxmlformats.org/officeDocument/2006/relationships/hyperlink" Target="https://codeforwin.org/2015/06/c-program-to-print-sum-of-all-odd-numbers-between-1-to-n.html" TargetMode="External"/><Relationship Id="rId3" Type="http://schemas.openxmlformats.org/officeDocument/2006/relationships/hyperlink" Target="https://codeforwin.org/2015/06/c-program-to-print-numbers-from-1-to-n-using-while-loop.html" TargetMode="External"/><Relationship Id="rId7" Type="http://schemas.openxmlformats.org/officeDocument/2006/relationships/hyperlink" Target="https://codeforwin.org/2015/07/c-program-to-print-all-alphabets-using-while-loop.html" TargetMode="External"/><Relationship Id="rId12" Type="http://schemas.openxmlformats.org/officeDocument/2006/relationships/hyperlink" Target="https://codeforwin.org/2015/06/c-program-to-print-sum-of-all-even-numbers-between-1-to-n.html" TargetMode="External"/><Relationship Id="rId2" Type="http://schemas.openxmlformats.org/officeDocument/2006/relationships/hyperlink" Target="https://codeforwin.org/2015/06/c-program-to-print-natural-numbers-from-1-to-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forwin.org/2015/06/c-program-to-print-a-to-z.html" TargetMode="External"/><Relationship Id="rId11" Type="http://schemas.openxmlformats.org/officeDocument/2006/relationships/hyperlink" Target="https://codeforwin.org/2015/06/c-program-to-calculate-sum-of-first-n-natural-numbers.html" TargetMode="External"/><Relationship Id="rId5" Type="http://schemas.openxmlformats.org/officeDocument/2006/relationships/hyperlink" Target="https://codeforwin.org/2015/07/c-program-to-print-all-natural-numbers.html" TargetMode="External"/><Relationship Id="rId15" Type="http://schemas.openxmlformats.org/officeDocument/2006/relationships/hyperlink" Target="https://codeforwin.org/2016/10/c-program-to-count-number-of-digits-in-number.html" TargetMode="External"/><Relationship Id="rId10" Type="http://schemas.openxmlformats.org/officeDocument/2006/relationships/hyperlink" Target="https://codeforwin.org/2015/06/c-program-to-print-all-odd--numbers-between-1-to-100.html" TargetMode="External"/><Relationship Id="rId4" Type="http://schemas.openxmlformats.org/officeDocument/2006/relationships/hyperlink" Target="https://codeforwin.org/2015/07/c-program-to-print-all-natural-numbers-in-reverse.html" TargetMode="External"/><Relationship Id="rId9" Type="http://schemas.openxmlformats.org/officeDocument/2006/relationships/hyperlink" Target="https://codeforwin.org/2015/06/c-program-to-print-all-even-numbers-using-while-loop.html" TargetMode="External"/><Relationship Id="rId14" Type="http://schemas.openxmlformats.org/officeDocument/2006/relationships/hyperlink" Target="https://codeforwin.org/2015/06/c-program-to-print-table-of-any-number.html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forwin.org/2015/06/c-program-to-check-whether-number-is-palindrome-or-not.html" TargetMode="External"/><Relationship Id="rId13" Type="http://schemas.openxmlformats.org/officeDocument/2006/relationships/hyperlink" Target="https://codeforwin.org/2015/06/c-program-to-print-factors-of-any-number.html" TargetMode="External"/><Relationship Id="rId18" Type="http://schemas.openxmlformats.org/officeDocument/2006/relationships/hyperlink" Target="https://codeforwin.org/2015/06/c-program-to-print-all-prime-numbers-between-1-to-n.html" TargetMode="External"/><Relationship Id="rId26" Type="http://schemas.openxmlformats.org/officeDocument/2006/relationships/hyperlink" Target="https://codeforwin.org/2015/06/c-program-to-print-all-strong-numbers.html" TargetMode="External"/><Relationship Id="rId3" Type="http://schemas.openxmlformats.org/officeDocument/2006/relationships/hyperlink" Target="https://codeforwin.org/2015/06/c-program-to-find-sum-of-first-and-last-digit-of-number.html" TargetMode="External"/><Relationship Id="rId21" Type="http://schemas.openxmlformats.org/officeDocument/2006/relationships/hyperlink" Target="https://codeforwin.org/2015/06/c-program-to-check-armstrong-number.html" TargetMode="External"/><Relationship Id="rId7" Type="http://schemas.openxmlformats.org/officeDocument/2006/relationships/hyperlink" Target="https://codeforwin.org/2015/06/c-program-to-find-reverse-of-any-number.html" TargetMode="External"/><Relationship Id="rId12" Type="http://schemas.openxmlformats.org/officeDocument/2006/relationships/hyperlink" Target="https://codeforwin.org/2015/07/c-program-to-find-power-of-number-using-for-loop.html" TargetMode="External"/><Relationship Id="rId17" Type="http://schemas.openxmlformats.org/officeDocument/2006/relationships/hyperlink" Target="https://codeforwin.org/2015/06/c-program-to-check-prime-number.html" TargetMode="External"/><Relationship Id="rId25" Type="http://schemas.openxmlformats.org/officeDocument/2006/relationships/hyperlink" Target="https://codeforwin.org/2015/06/c-program-to-check-strong-number.html" TargetMode="External"/><Relationship Id="rId2" Type="http://schemas.openxmlformats.org/officeDocument/2006/relationships/hyperlink" Target="https://codeforwin.org/2015/06/how-to-find-first-and-last-digit-of-any-number.html" TargetMode="External"/><Relationship Id="rId16" Type="http://schemas.openxmlformats.org/officeDocument/2006/relationships/hyperlink" Target="https://codeforwin.org/2015/06/c-program-to-find-lcm-of-two-numbers.html" TargetMode="External"/><Relationship Id="rId20" Type="http://schemas.openxmlformats.org/officeDocument/2006/relationships/hyperlink" Target="https://codeforwin.org/2015/06/c-program-to-find-all-prime-factors-of-any-numb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forwin.org/2015/06/c-program-to-calculate-product-of-digits.html" TargetMode="External"/><Relationship Id="rId11" Type="http://schemas.openxmlformats.org/officeDocument/2006/relationships/hyperlink" Target="https://codeforwin.org/2015/06/c-program-to-print-ascii-values-of-all-characters.html" TargetMode="External"/><Relationship Id="rId24" Type="http://schemas.openxmlformats.org/officeDocument/2006/relationships/hyperlink" Target="https://codeforwin.org/2015/06/c-program-to-print-all-perfect-numbers-between-1-to-n.html" TargetMode="External"/><Relationship Id="rId5" Type="http://schemas.openxmlformats.org/officeDocument/2006/relationships/hyperlink" Target="https://codeforwin.org/2015/06/c-program-to-calculate-sum-of-digits.html" TargetMode="External"/><Relationship Id="rId15" Type="http://schemas.openxmlformats.org/officeDocument/2006/relationships/hyperlink" Target="https://codeforwin.org/2015/06/c-program-to-find-hcf-of-two-numbers.html" TargetMode="External"/><Relationship Id="rId23" Type="http://schemas.openxmlformats.org/officeDocument/2006/relationships/hyperlink" Target="https://codeforwin.org/2015/06/c-program-to-check-perfect-number.html" TargetMode="External"/><Relationship Id="rId10" Type="http://schemas.openxmlformats.org/officeDocument/2006/relationships/hyperlink" Target="https://codeforwin.org/2015/06/c-program-to-print-numbers-in-words.html" TargetMode="External"/><Relationship Id="rId19" Type="http://schemas.openxmlformats.org/officeDocument/2006/relationships/hyperlink" Target="https://codeforwin.org/2015/06/c-program-to-find-sum-of-all-prime.html" TargetMode="External"/><Relationship Id="rId4" Type="http://schemas.openxmlformats.org/officeDocument/2006/relationships/hyperlink" Target="https://codeforwin.org/2016/01/c-program-to-swap-first-and-last-digit-of-number.html" TargetMode="External"/><Relationship Id="rId9" Type="http://schemas.openxmlformats.org/officeDocument/2006/relationships/hyperlink" Target="https://codeforwin.org/2016/10/c-program-to-count-frequency-of-digits-in-number.html" TargetMode="External"/><Relationship Id="rId14" Type="http://schemas.openxmlformats.org/officeDocument/2006/relationships/hyperlink" Target="https://codeforwin.org/2015/06/c-program-to-calculate-factorial-of-any-number.html" TargetMode="External"/><Relationship Id="rId22" Type="http://schemas.openxmlformats.org/officeDocument/2006/relationships/hyperlink" Target="https://codeforwin.org/2015/06/c-program-to-print-first-n-armstrong-numbers.html" TargetMode="External"/><Relationship Id="rId27" Type="http://schemas.openxmlformats.org/officeDocument/2006/relationships/hyperlink" Target="https://codeforwin.org/2015/06/fibonacci-series-in-c-program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2AB54A9-8456-4DA7-9A93-C2479965D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125" y="135291"/>
            <a:ext cx="11620500" cy="6448425"/>
          </a:xfrm>
        </p:spPr>
        <p:txBody>
          <a:bodyPr/>
          <a:lstStyle/>
          <a:p>
            <a:r>
              <a:rPr lang="en-US" dirty="0"/>
              <a:t>Looping statement</a:t>
            </a:r>
          </a:p>
          <a:p>
            <a:pPr algn="l"/>
            <a:r>
              <a:rPr lang="en-US" sz="1800" dirty="0">
                <a:latin typeface="Calibri" panose="020F0502020204030204" pitchFamily="34" charset="0"/>
              </a:rPr>
              <a:t>A loop statement allows us to execute a statement or group of statements multiple times.</a:t>
            </a:r>
          </a:p>
          <a:p>
            <a:pPr algn="l"/>
            <a:endParaRPr lang="en-US" sz="1800" dirty="0">
              <a:latin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</a:endParaRPr>
          </a:p>
          <a:p>
            <a:pPr algn="l"/>
            <a:endParaRPr lang="en-IN" dirty="0"/>
          </a:p>
        </p:txBody>
      </p:sp>
      <p:pic>
        <p:nvPicPr>
          <p:cNvPr id="1026" name="Picture 2" descr="Loop Architecture">
            <a:extLst>
              <a:ext uri="{FF2B5EF4-FFF2-40B4-BE49-F238E27FC236}">
                <a16:creationId xmlns:a16="http://schemas.microsoft.com/office/drawing/2014/main" id="{96204C89-C259-4BF6-AEFB-923B7E845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443" y="1421301"/>
            <a:ext cx="28956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30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20EA9-A98A-4354-9D91-74D93B2E4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3" y="150920"/>
            <a:ext cx="11913832" cy="64274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Write a program to print first 20 numbers which is dividable by 5</a:t>
            </a:r>
          </a:p>
          <a:p>
            <a:pPr marL="0" indent="0">
              <a:buNone/>
            </a:pPr>
            <a:r>
              <a:rPr lang="en-US" dirty="0"/>
              <a:t>2. Write a program for following output</a:t>
            </a:r>
          </a:p>
          <a:p>
            <a:pPr marL="0" indent="0">
              <a:buNone/>
            </a:pPr>
            <a:r>
              <a:rPr lang="en-US" dirty="0"/>
              <a:t>*</a:t>
            </a:r>
          </a:p>
          <a:p>
            <a:pPr marL="0" indent="0">
              <a:buNone/>
            </a:pPr>
            <a:r>
              <a:rPr lang="en-US" dirty="0"/>
              <a:t>**</a:t>
            </a:r>
          </a:p>
          <a:p>
            <a:pPr marL="0" indent="0">
              <a:buNone/>
            </a:pPr>
            <a:r>
              <a:rPr lang="en-US" dirty="0"/>
              <a:t>***</a:t>
            </a:r>
          </a:p>
          <a:p>
            <a:pPr marL="0" indent="0">
              <a:buNone/>
            </a:pPr>
            <a:r>
              <a:rPr lang="en-US" dirty="0"/>
              <a:t>****</a:t>
            </a:r>
          </a:p>
          <a:p>
            <a:pPr marL="0" indent="0">
              <a:buNone/>
            </a:pPr>
            <a:r>
              <a:rPr lang="en-US" dirty="0"/>
              <a:t>*****</a:t>
            </a:r>
          </a:p>
          <a:p>
            <a:pPr marL="0" indent="0">
              <a:buNone/>
            </a:pPr>
            <a:r>
              <a:rPr lang="en-US" dirty="0"/>
              <a:t>3.Write a program for following output</a:t>
            </a:r>
          </a:p>
          <a:p>
            <a:pPr marL="0" indent="0">
              <a:buNone/>
            </a:pPr>
            <a:r>
              <a:rPr lang="en-US" dirty="0"/>
              <a:t>*****</a:t>
            </a:r>
          </a:p>
          <a:p>
            <a:pPr marL="0" indent="0">
              <a:buNone/>
            </a:pPr>
            <a:r>
              <a:rPr lang="en-US" dirty="0"/>
              <a:t>****</a:t>
            </a:r>
          </a:p>
          <a:p>
            <a:pPr marL="0" indent="0">
              <a:buNone/>
            </a:pPr>
            <a:r>
              <a:rPr lang="en-US" dirty="0"/>
              <a:t>***</a:t>
            </a:r>
          </a:p>
          <a:p>
            <a:pPr marL="0" indent="0">
              <a:buNone/>
            </a:pPr>
            <a:r>
              <a:rPr lang="en-US" dirty="0"/>
              <a:t>**</a:t>
            </a:r>
          </a:p>
          <a:p>
            <a:pPr marL="0" indent="0">
              <a:buNone/>
            </a:pPr>
            <a:r>
              <a:rPr lang="en-US"/>
              <a:t>*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4527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C842-423E-42EB-AF44-F28A94E7C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054" y="367099"/>
            <a:ext cx="11691891" cy="58573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Write a program that accepts the continues numbers and to calculate add each numbers .Print the summation also not to allow the user to enter negative number</a:t>
            </a:r>
          </a:p>
          <a:p>
            <a:pPr marL="0" indent="0">
              <a:buNone/>
            </a:pPr>
            <a:r>
              <a:rPr lang="en-US" dirty="0"/>
              <a:t>5.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Write Program </a:t>
            </a:r>
            <a:r>
              <a:rPr lang="en-US" dirty="0"/>
              <a:t>that accepts the continues numbers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to calculate the sum of numbers. </a:t>
            </a:r>
            <a:r>
              <a:rPr lang="en-US" altLang="en-US" dirty="0">
                <a:latin typeface="Droid Sans Mono"/>
              </a:rPr>
              <a:t>Print the summation and check for negative values,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If the user enters a negative number, it's not added to the resul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t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BBD459-3971-4B8B-8887-D5ACF77D0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843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6E5AD-6943-419C-8CBB-FECC39D62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53" y="124286"/>
            <a:ext cx="11736280" cy="64984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Task1</a:t>
            </a:r>
          </a:p>
          <a:p>
            <a:pPr marL="0" indent="0">
              <a:buNone/>
            </a:pPr>
            <a:r>
              <a:rPr lang="en-US" dirty="0"/>
              <a:t>num=int(input("Enter the number!..."))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range(1,num):</a:t>
            </a:r>
          </a:p>
          <a:p>
            <a:pPr marL="0" indent="0">
              <a:buNone/>
            </a:pPr>
            <a:r>
              <a:rPr lang="en-US" dirty="0"/>
              <a:t>    if(i%7==0):</a:t>
            </a:r>
          </a:p>
          <a:p>
            <a:pPr marL="0" indent="0">
              <a:buNone/>
            </a:pPr>
            <a:r>
              <a:rPr lang="en-US" dirty="0"/>
              <a:t>    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Task 2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range(0,4):</a:t>
            </a:r>
          </a:p>
          <a:p>
            <a:pPr marL="0" indent="0">
              <a:buNone/>
            </a:pPr>
            <a:r>
              <a:rPr lang="en-US" dirty="0"/>
              <a:t>    for j in range(0,i):    </a:t>
            </a:r>
          </a:p>
          <a:p>
            <a:pPr marL="0" indent="0">
              <a:buNone/>
            </a:pPr>
            <a:r>
              <a:rPr lang="en-US" dirty="0"/>
              <a:t>        print("*",end="")</a:t>
            </a:r>
          </a:p>
          <a:p>
            <a:pPr marL="0" indent="0">
              <a:buNone/>
            </a:pPr>
            <a:r>
              <a:rPr lang="en-US" dirty="0"/>
              <a:t>    print("\n")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66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5068B-6F8F-47CE-8A72-81B888F6D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239696"/>
            <a:ext cx="11736280" cy="64274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Task3</a:t>
            </a:r>
          </a:p>
          <a:p>
            <a:pPr marL="0" indent="0">
              <a:buNone/>
            </a:pPr>
            <a:r>
              <a:rPr lang="en-US" dirty="0"/>
              <a:t>Task4</a:t>
            </a:r>
          </a:p>
          <a:p>
            <a:pPr marL="0" indent="0">
              <a:buNone/>
            </a:pPr>
            <a:r>
              <a:rPr lang="en-US" dirty="0"/>
              <a:t>add=0</a:t>
            </a:r>
          </a:p>
          <a:p>
            <a:pPr marL="0" indent="0">
              <a:buNone/>
            </a:pPr>
            <a:r>
              <a:rPr lang="en-US" dirty="0"/>
              <a:t>num=int(input("enter the max no:"))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range(num):</a:t>
            </a:r>
          </a:p>
          <a:p>
            <a:pPr marL="0" indent="0">
              <a:buNone/>
            </a:pPr>
            <a:r>
              <a:rPr lang="en-US" dirty="0"/>
              <a:t>    no=int(input("enter the no"))</a:t>
            </a:r>
          </a:p>
          <a:p>
            <a:pPr marL="0" indent="0">
              <a:buNone/>
            </a:pPr>
            <a:r>
              <a:rPr lang="en-US" dirty="0"/>
              <a:t>    add=</a:t>
            </a:r>
            <a:r>
              <a:rPr lang="en-US" dirty="0" err="1"/>
              <a:t>add+no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if(no&lt;0):</a:t>
            </a:r>
          </a:p>
          <a:p>
            <a:pPr marL="0" indent="0">
              <a:buNone/>
            </a:pPr>
            <a:r>
              <a:rPr lang="en-US" dirty="0"/>
              <a:t>            break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=i+1</a:t>
            </a:r>
          </a:p>
          <a:p>
            <a:pPr marL="0" indent="0">
              <a:buNone/>
            </a:pPr>
            <a:r>
              <a:rPr lang="en-US" dirty="0"/>
              <a:t>print(add)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810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8544F-F424-4328-AAD6-8CC1EC8B1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5" y="159798"/>
            <a:ext cx="11896077" cy="63830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Task 5</a:t>
            </a:r>
          </a:p>
          <a:p>
            <a:pPr marL="0" indent="0">
              <a:buNone/>
            </a:pPr>
            <a:r>
              <a:rPr lang="en-US" dirty="0"/>
              <a:t>num=int(input("enter the max no:"))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range(num):</a:t>
            </a:r>
          </a:p>
          <a:p>
            <a:pPr marL="0" indent="0">
              <a:buNone/>
            </a:pPr>
            <a:r>
              <a:rPr lang="en-US" dirty="0"/>
              <a:t>    no=int(input("enter the no"))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 if(no&lt;0):</a:t>
            </a:r>
          </a:p>
          <a:p>
            <a:pPr marL="0" indent="0">
              <a:buNone/>
            </a:pPr>
            <a:r>
              <a:rPr lang="en-US" dirty="0"/>
              <a:t>            continue</a:t>
            </a:r>
          </a:p>
          <a:p>
            <a:pPr marL="0" indent="0">
              <a:buNone/>
            </a:pPr>
            <a:r>
              <a:rPr lang="en-US" dirty="0"/>
              <a:t>    add=</a:t>
            </a:r>
            <a:r>
              <a:rPr lang="en-US" dirty="0" err="1"/>
              <a:t>add+no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=i+1</a:t>
            </a:r>
          </a:p>
          <a:p>
            <a:pPr marL="0" indent="0">
              <a:buNone/>
            </a:pPr>
            <a:r>
              <a:rPr lang="en-US"/>
              <a:t>print(add)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3067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AE30C-1FBB-4881-9622-D0E7021F7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1)Give run time input as !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go!od</a:t>
            </a:r>
            <a:r>
              <a:rPr lang="en-US" dirty="0"/>
              <a:t> </a:t>
            </a:r>
            <a:r>
              <a:rPr lang="en-US" dirty="0" err="1"/>
              <a:t>mor!ni!ng</a:t>
            </a:r>
            <a:r>
              <a:rPr lang="en-US" dirty="0"/>
              <a:t>!!!</a:t>
            </a:r>
          </a:p>
          <a:p>
            <a:r>
              <a:rPr lang="en-US" dirty="0"/>
              <a:t>expected o/p --&gt; </a:t>
            </a:r>
            <a:r>
              <a:rPr lang="en-US" dirty="0" err="1"/>
              <a:t>hai</a:t>
            </a:r>
            <a:r>
              <a:rPr lang="en-US" dirty="0"/>
              <a:t> good morning(use continue)</a:t>
            </a:r>
          </a:p>
          <a:p>
            <a:r>
              <a:rPr lang="en-US" dirty="0"/>
              <a:t>2)read the paragraph.. end if when the paragraph is having . </a:t>
            </a:r>
            <a:r>
              <a:rPr lang="en-US"/>
              <a:t>symbol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531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D338F-8B00-49EB-A362-C0E87101C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09" y="213064"/>
            <a:ext cx="11798423" cy="5963899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54D4"/>
                </a:solidFill>
                <a:effectLst/>
                <a:latin typeface="Source Sans Pro" panose="020B0503030403020204" pitchFamily="34" charset="0"/>
                <a:hlinkClick r:id="rId2"/>
              </a:rPr>
              <a:t>Write a C program to print all natural numbers from 1 to n.</a:t>
            </a:r>
            <a:r>
              <a:rPr lang="en-US" b="0" i="0" dirty="0">
                <a:solidFill>
                  <a:srgbClr val="121213"/>
                </a:solidFill>
                <a:effectLst/>
                <a:latin typeface="Source Sans Pro" panose="020B0503030403020204" pitchFamily="34" charset="0"/>
              </a:rPr>
              <a:t> - using </a:t>
            </a:r>
            <a:r>
              <a:rPr lang="en-US" b="0" i="0" u="none" strike="noStrike" dirty="0">
                <a:solidFill>
                  <a:srgbClr val="0054D4"/>
                </a:solidFill>
                <a:effectLst/>
                <a:latin typeface="Source Sans Pro" panose="020B0503030403020204" pitchFamily="34" charset="0"/>
                <a:hlinkClick r:id="rId3"/>
              </a:rPr>
              <a:t>while loop</a:t>
            </a:r>
            <a:endParaRPr lang="en-US" b="0" i="0" dirty="0">
              <a:solidFill>
                <a:srgbClr val="121213"/>
              </a:solidFill>
              <a:effectLst/>
              <a:latin typeface="Source Sans Pro" panose="020B0503030403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54D4"/>
                </a:solidFill>
                <a:effectLst/>
                <a:latin typeface="Source Sans Pro" panose="020B0503030403020204" pitchFamily="34" charset="0"/>
                <a:hlinkClick r:id="rId4"/>
              </a:rPr>
              <a:t>Write a C program to print all natural numbers in reverse (from n to 1)</a:t>
            </a:r>
            <a:r>
              <a:rPr lang="en-US" b="0" i="0" dirty="0">
                <a:solidFill>
                  <a:srgbClr val="121213"/>
                </a:solidFill>
                <a:effectLst/>
                <a:latin typeface="Source Sans Pro" panose="020B0503030403020204" pitchFamily="34" charset="0"/>
              </a:rPr>
              <a:t>. - using </a:t>
            </a:r>
            <a:r>
              <a:rPr lang="en-US" b="0" i="0" u="none" strike="noStrike" dirty="0">
                <a:solidFill>
                  <a:srgbClr val="0054D4"/>
                </a:solidFill>
                <a:effectLst/>
                <a:latin typeface="Source Sans Pro" panose="020B0503030403020204" pitchFamily="34" charset="0"/>
                <a:hlinkClick r:id="rId5"/>
              </a:rPr>
              <a:t>while loop</a:t>
            </a:r>
            <a:endParaRPr lang="en-US" b="0" i="0" dirty="0">
              <a:solidFill>
                <a:srgbClr val="121213"/>
              </a:solidFill>
              <a:effectLst/>
              <a:latin typeface="Source Sans Pro" panose="020B0503030403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54D4"/>
                </a:solidFill>
                <a:effectLst/>
                <a:latin typeface="Source Sans Pro" panose="020B0503030403020204" pitchFamily="34" charset="0"/>
                <a:hlinkClick r:id="rId6"/>
              </a:rPr>
              <a:t>Write a C program to print all alphabets from a to z.</a:t>
            </a:r>
            <a:r>
              <a:rPr lang="en-US" b="0" i="0" dirty="0">
                <a:solidFill>
                  <a:srgbClr val="121213"/>
                </a:solidFill>
                <a:effectLst/>
                <a:latin typeface="Source Sans Pro" panose="020B0503030403020204" pitchFamily="34" charset="0"/>
              </a:rPr>
              <a:t> - using </a:t>
            </a:r>
            <a:r>
              <a:rPr lang="en-US" b="0" i="0" u="none" strike="noStrike" dirty="0">
                <a:solidFill>
                  <a:srgbClr val="0054D4"/>
                </a:solidFill>
                <a:effectLst/>
                <a:latin typeface="Source Sans Pro" panose="020B0503030403020204" pitchFamily="34" charset="0"/>
                <a:hlinkClick r:id="rId7"/>
              </a:rPr>
              <a:t>while loop</a:t>
            </a:r>
            <a:endParaRPr lang="en-US" b="0" i="0" dirty="0">
              <a:solidFill>
                <a:srgbClr val="121213"/>
              </a:solidFill>
              <a:effectLst/>
              <a:latin typeface="Source Sans Pro" panose="020B0503030403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54D4"/>
                </a:solidFill>
                <a:effectLst/>
                <a:latin typeface="Source Sans Pro" panose="020B0503030403020204" pitchFamily="34" charset="0"/>
                <a:hlinkClick r:id="rId8"/>
              </a:rPr>
              <a:t>Write a C program to print all even numbers between 1 to 100.</a:t>
            </a:r>
            <a:r>
              <a:rPr lang="en-US" b="0" i="0" dirty="0">
                <a:solidFill>
                  <a:srgbClr val="121213"/>
                </a:solidFill>
                <a:effectLst/>
                <a:latin typeface="Source Sans Pro" panose="020B0503030403020204" pitchFamily="34" charset="0"/>
              </a:rPr>
              <a:t> - using </a:t>
            </a:r>
            <a:r>
              <a:rPr lang="en-US" b="0" i="0" u="none" strike="noStrike" dirty="0">
                <a:solidFill>
                  <a:srgbClr val="0054D4"/>
                </a:solidFill>
                <a:effectLst/>
                <a:latin typeface="Source Sans Pro" panose="020B0503030403020204" pitchFamily="34" charset="0"/>
                <a:hlinkClick r:id="rId9"/>
              </a:rPr>
              <a:t>while loop</a:t>
            </a:r>
            <a:endParaRPr lang="en-US" b="0" i="0" dirty="0">
              <a:solidFill>
                <a:srgbClr val="121213"/>
              </a:solidFill>
              <a:effectLst/>
              <a:latin typeface="Source Sans Pro" panose="020B0503030403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54D4"/>
                </a:solidFill>
                <a:effectLst/>
                <a:latin typeface="Source Sans Pro" panose="020B0503030403020204" pitchFamily="34" charset="0"/>
                <a:hlinkClick r:id="rId10"/>
              </a:rPr>
              <a:t>Write a C program to print all odd number between 1 to 100.</a:t>
            </a:r>
            <a:endParaRPr lang="en-US" b="0" i="0" dirty="0">
              <a:solidFill>
                <a:srgbClr val="121213"/>
              </a:solidFill>
              <a:effectLst/>
              <a:latin typeface="Source Sans Pro" panose="020B0503030403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54D4"/>
                </a:solidFill>
                <a:effectLst/>
                <a:latin typeface="Source Sans Pro" panose="020B0503030403020204" pitchFamily="34" charset="0"/>
                <a:hlinkClick r:id="rId11"/>
              </a:rPr>
              <a:t>Write a C program to find sum of all natural numbers between 1 to n.</a:t>
            </a:r>
            <a:endParaRPr lang="en-US" b="0" i="0" dirty="0">
              <a:solidFill>
                <a:srgbClr val="121213"/>
              </a:solidFill>
              <a:effectLst/>
              <a:latin typeface="Source Sans Pro" panose="020B0503030403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54D4"/>
                </a:solidFill>
                <a:effectLst/>
                <a:latin typeface="Source Sans Pro" panose="020B0503030403020204" pitchFamily="34" charset="0"/>
                <a:hlinkClick r:id="rId12"/>
              </a:rPr>
              <a:t>Write a C program to find sum of all even numbers between 1 to n</a:t>
            </a:r>
            <a:r>
              <a:rPr lang="en-US" b="0" i="0" dirty="0">
                <a:solidFill>
                  <a:srgbClr val="121213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54D4"/>
                </a:solidFill>
                <a:effectLst/>
                <a:latin typeface="Source Sans Pro" panose="020B0503030403020204" pitchFamily="34" charset="0"/>
                <a:hlinkClick r:id="rId13"/>
              </a:rPr>
              <a:t>Write a C program to find sum of all odd numbers between 1 to n</a:t>
            </a:r>
            <a:r>
              <a:rPr lang="en-US" b="0" i="0" dirty="0">
                <a:solidFill>
                  <a:srgbClr val="121213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54D4"/>
                </a:solidFill>
                <a:effectLst/>
                <a:latin typeface="Source Sans Pro" panose="020B0503030403020204" pitchFamily="34" charset="0"/>
                <a:hlinkClick r:id="rId14"/>
              </a:rPr>
              <a:t>Write a C program to print multiplication table of any number</a:t>
            </a:r>
            <a:r>
              <a:rPr lang="en-US" b="0" i="0" dirty="0">
                <a:solidFill>
                  <a:srgbClr val="121213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54D4"/>
                </a:solidFill>
                <a:effectLst/>
                <a:latin typeface="Source Sans Pro" panose="020B0503030403020204" pitchFamily="34" charset="0"/>
                <a:hlinkClick r:id="rId15"/>
              </a:rPr>
              <a:t>Write a C program to count number of digits in a number</a:t>
            </a:r>
            <a:r>
              <a:rPr lang="en-US" b="0" i="0" dirty="0">
                <a:solidFill>
                  <a:srgbClr val="121213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just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5613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56BD9-53CA-49A0-BA73-842DA3879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330"/>
            <a:ext cx="10515600" cy="5910633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54D4"/>
                </a:solidFill>
                <a:effectLst/>
                <a:latin typeface="Source Sans Pro" panose="020B0503030403020204" pitchFamily="34" charset="0"/>
                <a:hlinkClick r:id="rId2"/>
              </a:rPr>
              <a:t>Write a C program to find first and last digit of a number</a:t>
            </a:r>
            <a:r>
              <a:rPr lang="en-US" b="0" i="0" dirty="0">
                <a:solidFill>
                  <a:srgbClr val="121213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54D4"/>
                </a:solidFill>
                <a:effectLst/>
                <a:latin typeface="Source Sans Pro" panose="020B0503030403020204" pitchFamily="34" charset="0"/>
                <a:hlinkClick r:id="rId3"/>
              </a:rPr>
              <a:t>Write a C program to find sum of first and last digit of a number.</a:t>
            </a:r>
            <a:endParaRPr lang="en-US" b="0" i="0" dirty="0">
              <a:solidFill>
                <a:srgbClr val="121213"/>
              </a:solidFill>
              <a:effectLst/>
              <a:latin typeface="Source Sans Pro" panose="020B0503030403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54D4"/>
                </a:solidFill>
                <a:effectLst/>
                <a:latin typeface="Source Sans Pro" panose="020B0503030403020204" pitchFamily="34" charset="0"/>
                <a:hlinkClick r:id="rId4"/>
              </a:rPr>
              <a:t>Write a C program to swap first and last digits of a number</a:t>
            </a:r>
            <a:r>
              <a:rPr lang="en-US" b="0" i="0" dirty="0">
                <a:solidFill>
                  <a:srgbClr val="121213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54D4"/>
                </a:solidFill>
                <a:effectLst/>
                <a:latin typeface="Source Sans Pro" panose="020B0503030403020204" pitchFamily="34" charset="0"/>
                <a:hlinkClick r:id="rId5"/>
              </a:rPr>
              <a:t>Write a C program to calculate sum of digits of a number</a:t>
            </a:r>
            <a:r>
              <a:rPr lang="en-US" b="0" i="0" dirty="0">
                <a:solidFill>
                  <a:srgbClr val="121213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54D4"/>
                </a:solidFill>
                <a:effectLst/>
                <a:latin typeface="Source Sans Pro" panose="020B0503030403020204" pitchFamily="34" charset="0"/>
                <a:hlinkClick r:id="rId6"/>
              </a:rPr>
              <a:t>Write a C program to calculate product of digits of a number</a:t>
            </a:r>
            <a:r>
              <a:rPr lang="en-US" b="0" i="0" dirty="0">
                <a:solidFill>
                  <a:srgbClr val="121213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54D4"/>
                </a:solidFill>
                <a:effectLst/>
                <a:latin typeface="Source Sans Pro" panose="020B0503030403020204" pitchFamily="34" charset="0"/>
                <a:hlinkClick r:id="rId7"/>
              </a:rPr>
              <a:t>Write a C program to enter a number and print its reverse</a:t>
            </a:r>
            <a:r>
              <a:rPr lang="en-US" b="0" i="0" dirty="0">
                <a:solidFill>
                  <a:srgbClr val="121213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54D4"/>
                </a:solidFill>
                <a:effectLst/>
                <a:latin typeface="Source Sans Pro" panose="020B0503030403020204" pitchFamily="34" charset="0"/>
                <a:hlinkClick r:id="rId8"/>
              </a:rPr>
              <a:t>Write a C program to check whether a number is palindrome or not.</a:t>
            </a:r>
            <a:endParaRPr lang="en-US" b="0" i="0" dirty="0">
              <a:solidFill>
                <a:srgbClr val="121213"/>
              </a:solidFill>
              <a:effectLst/>
              <a:latin typeface="Source Sans Pro" panose="020B0503030403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54D4"/>
                </a:solidFill>
                <a:effectLst/>
                <a:latin typeface="Source Sans Pro" panose="020B0503030403020204" pitchFamily="34" charset="0"/>
                <a:hlinkClick r:id="rId9"/>
              </a:rPr>
              <a:t>Write a C program to find frequency of each digit in a given integer</a:t>
            </a:r>
            <a:r>
              <a:rPr lang="en-US" b="0" i="0" dirty="0">
                <a:solidFill>
                  <a:srgbClr val="121213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54D4"/>
                </a:solidFill>
                <a:effectLst/>
                <a:latin typeface="Source Sans Pro" panose="020B0503030403020204" pitchFamily="34" charset="0"/>
                <a:hlinkClick r:id="rId10"/>
              </a:rPr>
              <a:t>Write a C program to enter a number and print it in words.</a:t>
            </a:r>
            <a:endParaRPr lang="en-US" b="0" i="0" dirty="0">
              <a:solidFill>
                <a:srgbClr val="121213"/>
              </a:solidFill>
              <a:effectLst/>
              <a:latin typeface="Source Sans Pro" panose="020B0503030403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54D4"/>
                </a:solidFill>
                <a:effectLst/>
                <a:latin typeface="Source Sans Pro" panose="020B0503030403020204" pitchFamily="34" charset="0"/>
                <a:hlinkClick r:id="rId11"/>
              </a:rPr>
              <a:t>Write a C program to print all ASCII character with their values</a:t>
            </a:r>
            <a:r>
              <a:rPr lang="en-US" b="0" i="0" dirty="0">
                <a:solidFill>
                  <a:srgbClr val="121213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54D4"/>
                </a:solidFill>
                <a:effectLst/>
                <a:latin typeface="Source Sans Pro" panose="020B0503030403020204" pitchFamily="34" charset="0"/>
                <a:hlinkClick r:id="rId12"/>
              </a:rPr>
              <a:t>Write a C program to find power of a number using for loop</a:t>
            </a:r>
            <a:r>
              <a:rPr lang="en-US" b="0" i="0" dirty="0">
                <a:solidFill>
                  <a:srgbClr val="121213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54D4"/>
                </a:solidFill>
                <a:effectLst/>
                <a:latin typeface="Source Sans Pro" panose="020B0503030403020204" pitchFamily="34" charset="0"/>
                <a:hlinkClick r:id="rId13"/>
              </a:rPr>
              <a:t>Write a C program to find all factors of a number</a:t>
            </a:r>
            <a:r>
              <a:rPr lang="en-US" b="0" i="0" dirty="0">
                <a:solidFill>
                  <a:srgbClr val="121213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54D4"/>
                </a:solidFill>
                <a:effectLst/>
                <a:latin typeface="Source Sans Pro" panose="020B0503030403020204" pitchFamily="34" charset="0"/>
                <a:hlinkClick r:id="rId14"/>
              </a:rPr>
              <a:t>Write a C program to calculate factorial of a number</a:t>
            </a:r>
            <a:r>
              <a:rPr lang="en-US" b="0" i="0" dirty="0">
                <a:solidFill>
                  <a:srgbClr val="121213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54D4"/>
                </a:solidFill>
                <a:effectLst/>
                <a:latin typeface="Source Sans Pro" panose="020B0503030403020204" pitchFamily="34" charset="0"/>
                <a:hlinkClick r:id="rId15"/>
              </a:rPr>
              <a:t>Write a C program to find HCF (GCD) of two numbers</a:t>
            </a:r>
            <a:r>
              <a:rPr lang="en-US" b="0" i="0" dirty="0">
                <a:solidFill>
                  <a:srgbClr val="121213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54D4"/>
                </a:solidFill>
                <a:effectLst/>
                <a:latin typeface="Source Sans Pro" panose="020B0503030403020204" pitchFamily="34" charset="0"/>
                <a:hlinkClick r:id="rId16"/>
              </a:rPr>
              <a:t>Write a C program to find LCM of two numbers</a:t>
            </a:r>
            <a:r>
              <a:rPr lang="en-US" b="0" i="0" dirty="0">
                <a:solidFill>
                  <a:srgbClr val="121213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54D4"/>
                </a:solidFill>
                <a:effectLst/>
                <a:latin typeface="Source Sans Pro" panose="020B0503030403020204" pitchFamily="34" charset="0"/>
                <a:hlinkClick r:id="rId17"/>
              </a:rPr>
              <a:t>Write a C program to check whether a number is Prime number or not.</a:t>
            </a:r>
            <a:endParaRPr lang="en-US" b="0" i="0" dirty="0">
              <a:solidFill>
                <a:srgbClr val="121213"/>
              </a:solidFill>
              <a:effectLst/>
              <a:latin typeface="Source Sans Pro" panose="020B0503030403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54D4"/>
                </a:solidFill>
                <a:effectLst/>
                <a:latin typeface="Source Sans Pro" panose="020B0503030403020204" pitchFamily="34" charset="0"/>
                <a:hlinkClick r:id="rId18"/>
              </a:rPr>
              <a:t>Write a C program to print all Prime numbers between 1 to n.</a:t>
            </a:r>
            <a:endParaRPr lang="en-US" b="0" i="0" dirty="0">
              <a:solidFill>
                <a:srgbClr val="121213"/>
              </a:solidFill>
              <a:effectLst/>
              <a:latin typeface="Source Sans Pro" panose="020B0503030403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54D4"/>
                </a:solidFill>
                <a:effectLst/>
                <a:latin typeface="Source Sans Pro" panose="020B0503030403020204" pitchFamily="34" charset="0"/>
                <a:hlinkClick r:id="rId19"/>
              </a:rPr>
              <a:t>Write a C program to find sum of all prime numbers between 1 to n</a:t>
            </a:r>
            <a:r>
              <a:rPr lang="en-US" b="0" i="0" dirty="0">
                <a:solidFill>
                  <a:srgbClr val="121213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54D4"/>
                </a:solidFill>
                <a:effectLst/>
                <a:latin typeface="Source Sans Pro" panose="020B0503030403020204" pitchFamily="34" charset="0"/>
                <a:hlinkClick r:id="rId20"/>
              </a:rPr>
              <a:t>Write a C program to find all prime factors of a number</a:t>
            </a:r>
            <a:r>
              <a:rPr lang="en-US" b="0" i="0" dirty="0">
                <a:solidFill>
                  <a:srgbClr val="121213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54D4"/>
                </a:solidFill>
                <a:effectLst/>
                <a:latin typeface="Source Sans Pro" panose="020B0503030403020204" pitchFamily="34" charset="0"/>
                <a:hlinkClick r:id="rId21"/>
              </a:rPr>
              <a:t>Write a C program to check whether a number is Armstrong number or not.</a:t>
            </a:r>
            <a:endParaRPr lang="en-US" b="0" i="0" dirty="0">
              <a:solidFill>
                <a:srgbClr val="121213"/>
              </a:solidFill>
              <a:effectLst/>
              <a:latin typeface="Source Sans Pro" panose="020B0503030403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54D4"/>
                </a:solidFill>
                <a:effectLst/>
                <a:latin typeface="Source Sans Pro" panose="020B0503030403020204" pitchFamily="34" charset="0"/>
                <a:hlinkClick r:id="rId22"/>
              </a:rPr>
              <a:t>Write a C program to print all Armstrong numbers between 1 to n.</a:t>
            </a:r>
            <a:endParaRPr lang="en-US" b="0" i="0" dirty="0">
              <a:solidFill>
                <a:srgbClr val="121213"/>
              </a:solidFill>
              <a:effectLst/>
              <a:latin typeface="Source Sans Pro" panose="020B0503030403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u="sng" dirty="0">
                <a:solidFill>
                  <a:srgbClr val="4553CD"/>
                </a:solidFill>
                <a:effectLst/>
                <a:latin typeface="Source Sans Pro" panose="020B0503030403020204" pitchFamily="34" charset="0"/>
                <a:hlinkClick r:id="rId23"/>
              </a:rPr>
              <a:t>Write a C program to check whether a number is Perfect number or not</a:t>
            </a:r>
            <a:r>
              <a:rPr lang="en-US" b="0" i="0" dirty="0">
                <a:solidFill>
                  <a:srgbClr val="121213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54D4"/>
                </a:solidFill>
                <a:effectLst/>
                <a:latin typeface="Source Sans Pro" panose="020B0503030403020204" pitchFamily="34" charset="0"/>
                <a:hlinkClick r:id="rId24"/>
              </a:rPr>
              <a:t>Write a C program to print all Perfect numbers between 1 to n</a:t>
            </a:r>
            <a:r>
              <a:rPr lang="en-US" b="0" i="0" dirty="0">
                <a:solidFill>
                  <a:srgbClr val="121213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54D4"/>
                </a:solidFill>
                <a:effectLst/>
                <a:latin typeface="Source Sans Pro" panose="020B0503030403020204" pitchFamily="34" charset="0"/>
                <a:hlinkClick r:id="rId25"/>
              </a:rPr>
              <a:t>Write a C program to check whether a number is Strong number or not</a:t>
            </a:r>
            <a:r>
              <a:rPr lang="en-US" b="0" i="0" dirty="0">
                <a:solidFill>
                  <a:srgbClr val="121213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54D4"/>
                </a:solidFill>
                <a:effectLst/>
                <a:latin typeface="Source Sans Pro" panose="020B0503030403020204" pitchFamily="34" charset="0"/>
                <a:hlinkClick r:id="rId26"/>
              </a:rPr>
              <a:t>Write a C program to print all Strong numbers between 1 to n</a:t>
            </a:r>
            <a:r>
              <a:rPr lang="en-US" b="0" i="0" dirty="0">
                <a:solidFill>
                  <a:srgbClr val="121213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54D4"/>
                </a:solidFill>
                <a:effectLst/>
                <a:latin typeface="Source Sans Pro" panose="020B0503030403020204" pitchFamily="34" charset="0"/>
                <a:hlinkClick r:id="rId27"/>
              </a:rPr>
              <a:t>Write a C program to print Fibonacci series up to n terms</a:t>
            </a:r>
            <a:r>
              <a:rPr lang="en-US" b="0" i="0" dirty="0">
                <a:solidFill>
                  <a:srgbClr val="121213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br>
              <a:rPr lang="en-US" b="0" i="0">
                <a:solidFill>
                  <a:srgbClr val="121213"/>
                </a:solidFill>
                <a:effectLst/>
                <a:latin typeface="Source Sans Pro" panose="020B0503030403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547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E2191-2AEE-4A6C-9536-51D76DFDE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42" y="230819"/>
            <a:ext cx="11816178" cy="6249880"/>
          </a:xfrm>
        </p:spPr>
        <p:txBody>
          <a:bodyPr/>
          <a:lstStyle/>
          <a:p>
            <a:pPr marL="0" indent="0" algn="ctr">
              <a:buNone/>
            </a:pPr>
            <a:r>
              <a:rPr lang="en-IN" sz="2800" dirty="0">
                <a:latin typeface="Calibri" panose="020F0502020204030204" pitchFamily="34" charset="0"/>
              </a:rPr>
              <a:t>types</a:t>
            </a:r>
          </a:p>
          <a:p>
            <a:pPr marL="0" indent="0" algn="l">
              <a:buNone/>
            </a:pPr>
            <a:r>
              <a:rPr lang="en-IN" sz="2800" dirty="0">
                <a:latin typeface="Calibri" panose="020F0502020204030204" pitchFamily="34" charset="0"/>
              </a:rPr>
              <a:t>1.while loop</a:t>
            </a:r>
          </a:p>
          <a:p>
            <a:pPr marL="0" indent="0" algn="l">
              <a:buNone/>
            </a:pPr>
            <a:r>
              <a:rPr lang="en-US" sz="2800" dirty="0">
                <a:latin typeface="Calibri" panose="020F0502020204030204" pitchFamily="34" charset="0"/>
              </a:rPr>
              <a:t>Repeats a statement or group of statements while a given condition is TRUE. It tests the condition before executing the loop body.</a:t>
            </a:r>
          </a:p>
          <a:p>
            <a:pPr marL="0" indent="0" algn="l">
              <a:buNone/>
            </a:pPr>
            <a:endParaRPr lang="en-IN" sz="2800" dirty="0"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N" sz="2800" dirty="0">
                <a:latin typeface="Calibri" panose="020F0502020204030204" pitchFamily="34" charset="0"/>
              </a:rPr>
              <a:t>2	for loop</a:t>
            </a:r>
          </a:p>
          <a:p>
            <a:pPr marL="0" indent="0" algn="l">
              <a:buNone/>
            </a:pPr>
            <a:r>
              <a:rPr lang="en-US" sz="2800" dirty="0">
                <a:latin typeface="Calibri" panose="020F0502020204030204" pitchFamily="34" charset="0"/>
              </a:rPr>
              <a:t>Executes a sequence of statements multiple times and abbreviates the code that manages the loop variable.</a:t>
            </a:r>
          </a:p>
          <a:p>
            <a:pPr marL="0" indent="0" algn="l">
              <a:buNone/>
            </a:pPr>
            <a:endParaRPr lang="en-IN" sz="2800" dirty="0"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N" sz="2800" dirty="0">
                <a:latin typeface="Calibri" panose="020F0502020204030204" pitchFamily="34" charset="0"/>
              </a:rPr>
              <a:t>3	nested loops</a:t>
            </a:r>
          </a:p>
          <a:p>
            <a:pPr marL="0" indent="0" algn="l">
              <a:buNone/>
            </a:pPr>
            <a:r>
              <a:rPr lang="en-US" sz="2800" dirty="0">
                <a:latin typeface="Calibri" panose="020F0502020204030204" pitchFamily="34" charset="0"/>
              </a:rPr>
              <a:t>You can use one or more loop inside any another while, for or </a:t>
            </a:r>
            <a:r>
              <a:rPr lang="en-US" sz="2800" dirty="0" err="1">
                <a:latin typeface="Calibri" panose="020F0502020204030204" pitchFamily="34" charset="0"/>
              </a:rPr>
              <a:t>do..while</a:t>
            </a:r>
            <a:r>
              <a:rPr lang="en-US" sz="2800" dirty="0">
                <a:latin typeface="Calibri" panose="020F0502020204030204" pitchFamily="34" charset="0"/>
              </a:rPr>
              <a:t> loop.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44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00171-525D-4F07-9C7E-5CDFA5FD6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42" y="168676"/>
            <a:ext cx="11709646" cy="644518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</a:rPr>
              <a:t>While</a:t>
            </a:r>
          </a:p>
          <a:p>
            <a:pPr marL="0" indent="0">
              <a:buNone/>
            </a:pPr>
            <a:r>
              <a:rPr lang="en-IN" sz="1800" b="1" dirty="0">
                <a:latin typeface="Calibri" panose="020F0502020204030204" pitchFamily="34" charset="0"/>
              </a:rPr>
              <a:t>syntax:</a:t>
            </a:r>
          </a:p>
          <a:p>
            <a:pPr marL="0" indent="0">
              <a:buNone/>
            </a:pPr>
            <a:r>
              <a:rPr lang="en-IN" sz="1800" b="0" dirty="0" err="1">
                <a:latin typeface="Calibri" panose="020F0502020204030204" pitchFamily="34" charset="0"/>
              </a:rPr>
              <a:t>intialization</a:t>
            </a:r>
            <a:endParaRPr lang="en-IN" sz="1800" b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b="0" dirty="0">
                <a:latin typeface="Calibri" panose="020F0502020204030204" pitchFamily="34" charset="0"/>
              </a:rPr>
              <a:t>while(condition):</a:t>
            </a:r>
          </a:p>
          <a:p>
            <a:pPr marL="0" indent="0">
              <a:buNone/>
            </a:pPr>
            <a:r>
              <a:rPr lang="en-IN" sz="1800" b="0" dirty="0">
                <a:latin typeface="Calibri" panose="020F0502020204030204" pitchFamily="34" charset="0"/>
              </a:rPr>
              <a:t>statement</a:t>
            </a:r>
          </a:p>
          <a:p>
            <a:pPr marL="0" indent="0">
              <a:buNone/>
            </a:pPr>
            <a:r>
              <a:rPr lang="en-IN" sz="1800" b="0" dirty="0">
                <a:latin typeface="Calibri" panose="020F0502020204030204" pitchFamily="34" charset="0"/>
              </a:rPr>
              <a:t>Increment/decrement</a:t>
            </a:r>
          </a:p>
          <a:p>
            <a:endParaRPr lang="en" sz="1800" b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2" descr="while loop in Python">
            <a:extLst>
              <a:ext uri="{FF2B5EF4-FFF2-40B4-BE49-F238E27FC236}">
                <a16:creationId xmlns:a16="http://schemas.microsoft.com/office/drawing/2014/main" id="{4CD227B5-43E0-4F99-A3EA-24794F288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227" y="1093791"/>
            <a:ext cx="2505075" cy="364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12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9E6FE-96C8-4E27-9840-C1F0ACB55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3" y="319596"/>
            <a:ext cx="11398929" cy="6223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a=1</a:t>
            </a:r>
          </a:p>
          <a:p>
            <a:pPr marL="0" indent="0">
              <a:buNone/>
            </a:pPr>
            <a:r>
              <a:rPr lang="en-IN" sz="1600" dirty="0"/>
              <a:t>while(a&lt;=5):</a:t>
            </a:r>
          </a:p>
          <a:p>
            <a:pPr marL="0" indent="0">
              <a:buNone/>
            </a:pPr>
            <a:r>
              <a:rPr lang="en-IN" sz="1600" dirty="0"/>
              <a:t>    print(a)</a:t>
            </a:r>
          </a:p>
          <a:p>
            <a:pPr marL="0" indent="0">
              <a:buNone/>
            </a:pPr>
            <a:r>
              <a:rPr lang="en-IN" sz="1600" dirty="0"/>
              <a:t>    a+=1</a:t>
            </a:r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r>
              <a:rPr lang="en-IN" sz="1600" dirty="0"/>
              <a:t>a=1</a:t>
            </a:r>
          </a:p>
          <a:p>
            <a:pPr marL="0" indent="0">
              <a:buNone/>
            </a:pPr>
            <a:r>
              <a:rPr lang="en-IN" sz="1600" dirty="0"/>
              <a:t>while(a&lt;=5):</a:t>
            </a:r>
          </a:p>
          <a:p>
            <a:pPr marL="0" indent="0">
              <a:buNone/>
            </a:pPr>
            <a:r>
              <a:rPr lang="en-IN" sz="1600" dirty="0"/>
              <a:t>    print(a)</a:t>
            </a:r>
          </a:p>
          <a:p>
            <a:pPr marL="0" indent="0">
              <a:buNone/>
            </a:pPr>
            <a:r>
              <a:rPr lang="en-IN" sz="1600" dirty="0"/>
              <a:t>    a+=1</a:t>
            </a:r>
          </a:p>
          <a:p>
            <a:pPr marL="0" indent="0">
              <a:buNone/>
            </a:pPr>
            <a:r>
              <a:rPr lang="en-IN" sz="1600" dirty="0"/>
              <a:t>else:</a:t>
            </a:r>
          </a:p>
          <a:p>
            <a:pPr marL="0" indent="0">
              <a:buNone/>
            </a:pPr>
            <a:r>
              <a:rPr lang="en-US" sz="1600" dirty="0"/>
              <a:t>    print("a is exceed the maximum value(5)")</a:t>
            </a:r>
          </a:p>
          <a:p>
            <a:pPr marL="0" indent="0">
              <a:buNone/>
            </a:pPr>
            <a:r>
              <a:rPr lang="en-US" sz="1600" b="1" dirty="0"/>
              <a:t>Infinite loop</a:t>
            </a:r>
          </a:p>
          <a:p>
            <a:pPr marL="0" indent="0">
              <a:buNone/>
            </a:pPr>
            <a:r>
              <a:rPr lang="en-US" sz="1600" dirty="0"/>
              <a:t>while True :  # This constructs an infinite loop</a:t>
            </a:r>
          </a:p>
          <a:p>
            <a:pPr marL="0" indent="0">
              <a:buNone/>
            </a:pPr>
            <a:r>
              <a:rPr lang="en-US" sz="1600" dirty="0"/>
              <a:t>   num = int(input("Enter a number  :"))</a:t>
            </a:r>
          </a:p>
          <a:p>
            <a:pPr marL="0" indent="0">
              <a:buNone/>
            </a:pPr>
            <a:r>
              <a:rPr lang="en-US" sz="1600" dirty="0"/>
              <a:t>   print("You entered: ", num)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print ("Good bye!")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0800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51974-349E-4EF4-8A16-DADD683CF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19" y="292963"/>
            <a:ext cx="11798424" cy="6232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0" i="0" dirty="0">
                <a:effectLst/>
                <a:latin typeface="Arial" panose="020B0604020202020204" pitchFamily="34" charset="0"/>
              </a:rPr>
              <a:t>Single Statement Suites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flag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flag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'Given flag is really true!'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"Good bye!"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b="1" dirty="0">
                <a:latin typeface="Calibri" panose="020F0502020204030204" pitchFamily="34" charset="0"/>
              </a:rPr>
              <a:t>For loop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syntax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iterating_var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in sequence: 	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statements(s)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4100" name="Picture 4" descr="for loop in Python">
            <a:extLst>
              <a:ext uri="{FF2B5EF4-FFF2-40B4-BE49-F238E27FC236}">
                <a16:creationId xmlns:a16="http://schemas.microsoft.com/office/drawing/2014/main" id="{BAD53624-3799-4744-98BD-D46A91971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23" y="2547475"/>
            <a:ext cx="36957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57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D602C-8DA3-4E3D-B7DB-39BD24E3D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7" y="230820"/>
            <a:ext cx="11629747" cy="6374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Calibri" panose="020F0502020204030204" pitchFamily="34" charset="0"/>
              </a:rPr>
              <a:t>The range() Function in for</a:t>
            </a:r>
          </a:p>
          <a:p>
            <a:pPr marL="0" indent="0">
              <a:buNone/>
            </a:pPr>
            <a:r>
              <a:rPr lang="en-IN" sz="1600" b="0" dirty="0">
                <a:latin typeface="Calibri" panose="020F0502020204030204" pitchFamily="34" charset="0"/>
              </a:rPr>
              <a:t>range(</a:t>
            </a:r>
            <a:r>
              <a:rPr lang="en-IN" sz="1600" b="0" dirty="0" err="1">
                <a:latin typeface="Calibri" panose="020F0502020204030204" pitchFamily="34" charset="0"/>
              </a:rPr>
              <a:t>start,stop,iteration</a:t>
            </a:r>
            <a:r>
              <a:rPr lang="en-IN" sz="1600" b="0" dirty="0">
                <a:latin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600" b="0" dirty="0">
                <a:latin typeface="Calibri" panose="020F0502020204030204" pitchFamily="34" charset="0"/>
              </a:rPr>
              <a:t>To loop through a set of code a specified number of times, we can use the range() function,</a:t>
            </a:r>
          </a:p>
          <a:p>
            <a:pPr marL="0" indent="0">
              <a:buNone/>
            </a:pPr>
            <a:r>
              <a:rPr lang="en-US" sz="1600" b="0" dirty="0">
                <a:latin typeface="Calibri" panose="020F0502020204030204" pitchFamily="34" charset="0"/>
              </a:rPr>
              <a:t>The range() function returns a sequence of numbers, starting from 0 by default, and increments by 1 (by default), and ends at a specified number.</a:t>
            </a:r>
          </a:p>
          <a:p>
            <a:pPr marL="0" indent="0">
              <a:buNone/>
            </a:pPr>
            <a:r>
              <a:rPr lang="en-US" sz="1600" b="0" dirty="0">
                <a:latin typeface="Calibri" panose="020F0502020204030204" pitchFamily="34" charset="0"/>
              </a:rPr>
              <a:t>for x in range(6):	for x in range(2, 6):		for x in range(2, 30, 3):</a:t>
            </a:r>
          </a:p>
          <a:p>
            <a:pPr marL="0" indent="0">
              <a:buNone/>
            </a:pPr>
            <a:r>
              <a:rPr lang="en-IN" sz="1600" b="0" dirty="0">
                <a:latin typeface="Calibri" panose="020F0502020204030204" pitchFamily="34" charset="0"/>
              </a:rPr>
              <a:t>  print(x)		print(x)				print(x)</a:t>
            </a:r>
          </a:p>
          <a:p>
            <a:pPr marL="0" indent="0">
              <a:buNone/>
            </a:pPr>
            <a:r>
              <a:rPr lang="en" sz="1600" b="0" dirty="0">
                <a:latin typeface="Calibri" panose="020F0502020204030204" pitchFamily="34" charset="0"/>
              </a:rPr>
              <a:t>  		</a:t>
            </a:r>
          </a:p>
          <a:p>
            <a:pPr marL="0" indent="0">
              <a:buNone/>
            </a:pPr>
            <a:r>
              <a:rPr lang="en-IN" sz="1600" b="1" dirty="0">
                <a:latin typeface="Calibri" panose="020F0502020204030204" pitchFamily="34" charset="0"/>
              </a:rPr>
              <a:t>FOR IN STRING		</a:t>
            </a:r>
            <a:r>
              <a:rPr lang="en-IN" sz="1600" b="1" i="0" dirty="0">
                <a:effectLst/>
                <a:latin typeface="Arial" panose="020B0604020202020204" pitchFamily="34" charset="0"/>
              </a:rPr>
              <a:t>Iterating by Sequence Index 	for with else</a:t>
            </a:r>
          </a:p>
          <a:p>
            <a:pPr marL="0" indent="0">
              <a:buNone/>
            </a:pPr>
            <a:r>
              <a:rPr lang="en-US" sz="1600" b="0" dirty="0">
                <a:latin typeface="Calibri" panose="020F0502020204030204" pitchFamily="34" charset="0"/>
              </a:rPr>
              <a:t>for </a:t>
            </a:r>
            <a:r>
              <a:rPr lang="en-US" sz="1600" b="0" dirty="0" err="1">
                <a:latin typeface="Calibri" panose="020F0502020204030204" pitchFamily="34" charset="0"/>
              </a:rPr>
              <a:t>i</a:t>
            </a:r>
            <a:r>
              <a:rPr lang="en-US" sz="1600" b="0" dirty="0">
                <a:latin typeface="Calibri" panose="020F0502020204030204" pitchFamily="34" charset="0"/>
              </a:rPr>
              <a:t> in "Live Wire":		str1=“Live Wire”			</a:t>
            </a:r>
            <a:r>
              <a:rPr lang="en-IN" sz="1600" dirty="0"/>
              <a:t>str1="Live wire"</a:t>
            </a:r>
            <a:endParaRPr lang="en-US" sz="1600" b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600" b="0" dirty="0">
                <a:latin typeface="Calibri" panose="020F0502020204030204" pitchFamily="34" charset="0"/>
              </a:rPr>
              <a:t>    print(</a:t>
            </a:r>
            <a:r>
              <a:rPr lang="en-IN" sz="1600" b="0" dirty="0" err="1">
                <a:latin typeface="Calibri" panose="020F0502020204030204" pitchFamily="34" charset="0"/>
              </a:rPr>
              <a:t>i,end</a:t>
            </a:r>
            <a:r>
              <a:rPr lang="en-IN" sz="1600" b="0" dirty="0">
                <a:latin typeface="Calibri" panose="020F0502020204030204" pitchFamily="34" charset="0"/>
              </a:rPr>
              <a:t>=" ")		for </a:t>
            </a:r>
            <a:r>
              <a:rPr lang="en-IN" sz="1600" b="0" dirty="0" err="1">
                <a:latin typeface="Calibri" panose="020F0502020204030204" pitchFamily="34" charset="0"/>
              </a:rPr>
              <a:t>i</a:t>
            </a:r>
            <a:r>
              <a:rPr lang="en-IN" sz="1600" b="0" dirty="0">
                <a:latin typeface="Calibri" panose="020F0502020204030204" pitchFamily="34" charset="0"/>
              </a:rPr>
              <a:t> in range(</a:t>
            </a:r>
            <a:r>
              <a:rPr lang="en-IN" sz="1600" b="0" dirty="0" err="1">
                <a:latin typeface="Calibri" panose="020F0502020204030204" pitchFamily="34" charset="0"/>
              </a:rPr>
              <a:t>len</a:t>
            </a:r>
            <a:r>
              <a:rPr lang="en-IN" sz="1600" b="0" dirty="0">
                <a:latin typeface="Calibri" panose="020F0502020204030204" pitchFamily="34" charset="0"/>
              </a:rPr>
              <a:t>(str1)):		</a:t>
            </a:r>
            <a:r>
              <a:rPr lang="en-IN" sz="1600" dirty="0"/>
              <a:t>for </a:t>
            </a:r>
            <a:r>
              <a:rPr lang="en-IN" sz="1600" dirty="0" err="1"/>
              <a:t>i</a:t>
            </a:r>
            <a:r>
              <a:rPr lang="en-IN" sz="1600" dirty="0"/>
              <a:t> in range(</a:t>
            </a:r>
            <a:r>
              <a:rPr lang="en-IN" sz="1600" dirty="0" err="1"/>
              <a:t>len</a:t>
            </a:r>
            <a:r>
              <a:rPr lang="en-IN" sz="1600" dirty="0"/>
              <a:t>(str1)):</a:t>
            </a:r>
            <a:endParaRPr lang="en-IN" sz="1600" b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</a:rPr>
              <a:t>				</a:t>
            </a:r>
            <a:r>
              <a:rPr lang="en-IN" sz="1600" b="0" dirty="0">
                <a:latin typeface="Calibri" panose="020F0502020204030204" pitchFamily="34" charset="0"/>
              </a:rPr>
              <a:t>print(</a:t>
            </a:r>
            <a:r>
              <a:rPr lang="en-IN" sz="1600" dirty="0">
                <a:latin typeface="Calibri" panose="020F0502020204030204" pitchFamily="34" charset="0"/>
              </a:rPr>
              <a:t>str1[</a:t>
            </a:r>
            <a:r>
              <a:rPr lang="en-IN" sz="1600" dirty="0" err="1">
                <a:latin typeface="Calibri" panose="020F0502020204030204" pitchFamily="34" charset="0"/>
              </a:rPr>
              <a:t>i</a:t>
            </a:r>
            <a:r>
              <a:rPr lang="en-IN" sz="1600" dirty="0">
                <a:latin typeface="Calibri" panose="020F0502020204030204" pitchFamily="34" charset="0"/>
              </a:rPr>
              <a:t>]</a:t>
            </a:r>
            <a:r>
              <a:rPr lang="en-IN" sz="1600" b="0" dirty="0">
                <a:latin typeface="Calibri" panose="020F0502020204030204" pitchFamily="34" charset="0"/>
              </a:rPr>
              <a:t>,end=" ")			</a:t>
            </a:r>
            <a:r>
              <a:rPr lang="en-IN" sz="1600" dirty="0"/>
              <a:t> print(str1[</a:t>
            </a:r>
            <a:r>
              <a:rPr lang="en-IN" sz="1600" dirty="0" err="1"/>
              <a:t>i</a:t>
            </a:r>
            <a:r>
              <a:rPr lang="en-IN" sz="1600" dirty="0"/>
              <a:t>],end=" ")</a:t>
            </a:r>
          </a:p>
          <a:p>
            <a:pPr marL="0" indent="0">
              <a:buNone/>
            </a:pPr>
            <a:r>
              <a:rPr lang="en-IN" sz="1600" b="0" dirty="0">
                <a:latin typeface="Calibri" panose="020F0502020204030204" pitchFamily="34" charset="0"/>
              </a:rPr>
              <a:t>							</a:t>
            </a:r>
            <a:r>
              <a:rPr lang="en-IN" sz="1600" dirty="0"/>
              <a:t>else:</a:t>
            </a:r>
          </a:p>
          <a:p>
            <a:pPr marL="0" indent="0">
              <a:buNone/>
            </a:pPr>
            <a:r>
              <a:rPr lang="en-IN" sz="1600" dirty="0"/>
              <a:t>   								 print("\n ", "end of string")</a:t>
            </a:r>
          </a:p>
          <a:p>
            <a:pPr marL="0" indent="0">
              <a:buNone/>
            </a:pPr>
            <a:endParaRPr lang="en-IN" sz="1600" b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600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2533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2D102-7F5B-4863-90AC-D334175E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41" y="204186"/>
            <a:ext cx="11665258" cy="6383045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Loop Control Statements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Loop control statements change execution from its normal sequence.</a:t>
            </a:r>
          </a:p>
          <a:p>
            <a:pPr marL="0" indent="0">
              <a:buNone/>
            </a:pPr>
            <a:r>
              <a:rPr lang="en-IN" sz="2800" dirty="0">
                <a:latin typeface="Calibri" panose="020F0502020204030204" pitchFamily="34" charset="0"/>
              </a:rPr>
              <a:t>1	break statement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Terminates the loop statement and transfers execution to the statement immediately following the loop.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"live Wire":</a:t>
            </a:r>
          </a:p>
          <a:p>
            <a:pPr marL="0" indent="0">
              <a:buNone/>
            </a:pPr>
            <a:r>
              <a:rPr lang="en-US" dirty="0"/>
              <a:t>    if(</a:t>
            </a:r>
            <a:r>
              <a:rPr lang="en-US" dirty="0" err="1"/>
              <a:t>i</a:t>
            </a:r>
            <a:r>
              <a:rPr lang="en-US" dirty="0"/>
              <a:t>=='W'):</a:t>
            </a:r>
          </a:p>
          <a:p>
            <a:pPr marL="0" indent="0">
              <a:buNone/>
            </a:pPr>
            <a:r>
              <a:rPr lang="en-US" dirty="0"/>
              <a:t>        break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i,end</a:t>
            </a:r>
            <a:r>
              <a:rPr lang="en-US" dirty="0"/>
              <a:t>="")</a:t>
            </a:r>
            <a:endParaRPr lang="en-IN" dirty="0"/>
          </a:p>
        </p:txBody>
      </p:sp>
      <p:pic>
        <p:nvPicPr>
          <p:cNvPr id="4" name="Picture 2" descr="Python break statement">
            <a:extLst>
              <a:ext uri="{FF2B5EF4-FFF2-40B4-BE49-F238E27FC236}">
                <a16:creationId xmlns:a16="http://schemas.microsoft.com/office/drawing/2014/main" id="{57424E43-BA8A-43D4-BCED-4AD0F49F6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365" y="2431920"/>
            <a:ext cx="27146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792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D1575-4769-4910-8FFA-CA732CC0A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97" y="186431"/>
            <a:ext cx="11691891" cy="6454066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latin typeface="Calibri" panose="020F0502020204030204" pitchFamily="34" charset="0"/>
              </a:rPr>
              <a:t>continue statement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returns the control to the beginning of the while loop.. The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continue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statement rejects all the remaining statements in the current iteration of the loop and moves the control back to the top of the loop.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"live Wire":		</a:t>
            </a:r>
          </a:p>
          <a:p>
            <a:pPr marL="0" indent="0">
              <a:buNone/>
            </a:pPr>
            <a:r>
              <a:rPr lang="en-US" dirty="0"/>
              <a:t>    if(</a:t>
            </a:r>
            <a:r>
              <a:rPr lang="en-US" dirty="0" err="1"/>
              <a:t>i</a:t>
            </a:r>
            <a:r>
              <a:rPr lang="en-US" dirty="0"/>
              <a:t>=='W'):</a:t>
            </a:r>
          </a:p>
          <a:p>
            <a:pPr marL="0" indent="0">
              <a:buNone/>
            </a:pPr>
            <a:r>
              <a:rPr lang="en-US" dirty="0"/>
              <a:t>        continue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i,end</a:t>
            </a:r>
            <a:r>
              <a:rPr lang="en-US" dirty="0"/>
              <a:t>="")</a:t>
            </a:r>
            <a:endParaRPr lang="en-IN" dirty="0"/>
          </a:p>
        </p:txBody>
      </p:sp>
      <p:pic>
        <p:nvPicPr>
          <p:cNvPr id="6146" name="Picture 2" descr="Python continue statement">
            <a:extLst>
              <a:ext uri="{FF2B5EF4-FFF2-40B4-BE49-F238E27FC236}">
                <a16:creationId xmlns:a16="http://schemas.microsoft.com/office/drawing/2014/main" id="{A2EFAB1C-A697-4788-9F61-842043A89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386" y="2935686"/>
            <a:ext cx="27146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ython break statement">
            <a:extLst>
              <a:ext uri="{FF2B5EF4-FFF2-40B4-BE49-F238E27FC236}">
                <a16:creationId xmlns:a16="http://schemas.microsoft.com/office/drawing/2014/main" id="{048746EC-FC60-4513-9D69-D566BD5A8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895" y="2467431"/>
            <a:ext cx="27146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84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126C1F-D4BA-490A-A869-A103C4D07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79900"/>
            <a:ext cx="11833933" cy="6489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latin typeface="Calibri" panose="020F0502020204030204" pitchFamily="34" charset="0"/>
              </a:rPr>
              <a:t>pass statement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</a:rPr>
              <a:t>The pass statement in Python is used when a statement is required syntactically but you do not want any command or code to execute.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</a:rPr>
              <a:t>a=-1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</a:rPr>
              <a:t>if(a&gt;0):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</a:rPr>
              <a:t>    print("positive no")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</a:rPr>
              <a:t>else: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</a:rPr>
              <a:t>    pass</a:t>
            </a:r>
          </a:p>
          <a:p>
            <a:pPr marL="0" indent="0">
              <a:buNone/>
            </a:pPr>
            <a:r>
              <a:rPr lang="en-IN" sz="1800" b="1" dirty="0">
                <a:latin typeface="Calibri" panose="020F0502020204030204" pitchFamily="34" charset="0"/>
              </a:rPr>
              <a:t>do loop</a:t>
            </a:r>
          </a:p>
          <a:p>
            <a:pPr marL="0" indent="0">
              <a:buNone/>
            </a:pPr>
            <a:r>
              <a:rPr lang="en-IN" sz="1800" b="0" dirty="0" err="1">
                <a:latin typeface="Calibri" panose="020F0502020204030204" pitchFamily="34" charset="0"/>
              </a:rPr>
              <a:t>i</a:t>
            </a:r>
            <a:r>
              <a:rPr lang="en-IN" sz="1800" b="0" dirty="0">
                <a:latin typeface="Calibri" panose="020F0502020204030204" pitchFamily="34" charset="0"/>
              </a:rPr>
              <a:t> = 1</a:t>
            </a:r>
          </a:p>
          <a:p>
            <a:pPr marL="0" indent="0">
              <a:buNone/>
            </a:pPr>
            <a:r>
              <a:rPr lang="en-IN" sz="1800" b="0" dirty="0">
                <a:latin typeface="Calibri" panose="020F0502020204030204" pitchFamily="34" charset="0"/>
              </a:rPr>
              <a:t>while True:</a:t>
            </a:r>
          </a:p>
          <a:p>
            <a:pPr marL="0" indent="0">
              <a:buNone/>
            </a:pPr>
            <a:r>
              <a:rPr lang="en-IN" sz="1800" b="0" dirty="0">
                <a:latin typeface="Calibri" panose="020F0502020204030204" pitchFamily="34" charset="0"/>
              </a:rPr>
              <a:t>print(</a:t>
            </a:r>
            <a:r>
              <a:rPr lang="en-IN" sz="1800" b="0" dirty="0" err="1">
                <a:latin typeface="Calibri" panose="020F0502020204030204" pitchFamily="34" charset="0"/>
              </a:rPr>
              <a:t>i</a:t>
            </a:r>
            <a:r>
              <a:rPr lang="en-IN" sz="1800" b="0" dirty="0">
                <a:latin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 err="1">
                <a:latin typeface="Calibri" panose="020F0502020204030204" pitchFamily="34" charset="0"/>
              </a:rPr>
              <a:t>i</a:t>
            </a:r>
            <a:r>
              <a:rPr lang="en-IN" sz="1800" b="0" dirty="0">
                <a:latin typeface="Calibri" panose="020F0502020204030204" pitchFamily="34" charset="0"/>
              </a:rPr>
              <a:t> = </a:t>
            </a:r>
            <a:r>
              <a:rPr lang="en-IN" sz="1800" b="0" dirty="0" err="1">
                <a:latin typeface="Calibri" panose="020F0502020204030204" pitchFamily="34" charset="0"/>
              </a:rPr>
              <a:t>i</a:t>
            </a:r>
            <a:r>
              <a:rPr lang="en-IN" sz="1800" b="0" dirty="0">
                <a:latin typeface="Calibri" panose="020F0502020204030204" pitchFamily="34" charset="0"/>
              </a:rPr>
              <a:t> + 1</a:t>
            </a:r>
          </a:p>
          <a:p>
            <a:pPr marL="0" indent="0">
              <a:buNone/>
            </a:pPr>
            <a:r>
              <a:rPr lang="en-IN" sz="1800" b="0" dirty="0">
                <a:latin typeface="Calibri" panose="020F0502020204030204" pitchFamily="34" charset="0"/>
              </a:rPr>
              <a:t>if(</a:t>
            </a:r>
            <a:r>
              <a:rPr lang="en-IN" sz="1800" b="0" dirty="0" err="1">
                <a:latin typeface="Calibri" panose="020F0502020204030204" pitchFamily="34" charset="0"/>
              </a:rPr>
              <a:t>i</a:t>
            </a:r>
            <a:r>
              <a:rPr lang="en-IN" sz="1800" b="0" dirty="0">
                <a:latin typeface="Calibri" panose="020F0502020204030204" pitchFamily="34" charset="0"/>
              </a:rPr>
              <a:t> &gt; 5):</a:t>
            </a:r>
          </a:p>
          <a:p>
            <a:pPr marL="0" indent="0">
              <a:buNone/>
            </a:pPr>
            <a:r>
              <a:rPr lang="en-IN" sz="1800" b="0" dirty="0">
                <a:latin typeface="Calibri" panose="020F0502020204030204" pitchFamily="34" charset="0"/>
              </a:rPr>
              <a:t>break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83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1511</Words>
  <Application>Microsoft Office PowerPoint</Application>
  <PresentationFormat>Widescreen</PresentationFormat>
  <Paragraphs>172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Droid Sans Mono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Sundaram</dc:creator>
  <cp:lastModifiedBy>Apollo</cp:lastModifiedBy>
  <cp:revision>13</cp:revision>
  <dcterms:created xsi:type="dcterms:W3CDTF">2021-02-26T02:52:06Z</dcterms:created>
  <dcterms:modified xsi:type="dcterms:W3CDTF">2023-04-20T11:58:07Z</dcterms:modified>
</cp:coreProperties>
</file>