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68" r:id="rId4"/>
    <p:sldId id="269" r:id="rId5"/>
    <p:sldId id="263" r:id="rId6"/>
    <p:sldId id="278" r:id="rId7"/>
    <p:sldId id="264" r:id="rId8"/>
    <p:sldId id="270" r:id="rId9"/>
    <p:sldId id="271" r:id="rId10"/>
    <p:sldId id="272" r:id="rId11"/>
    <p:sldId id="273" r:id="rId12"/>
    <p:sldId id="276" r:id="rId13"/>
    <p:sldId id="274" r:id="rId14"/>
    <p:sldId id="275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2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156-E8D0-4BC1-95C3-07C89772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4C5C-48DC-4B60-A946-4EFEC0C5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3CCB-E8C3-4C7A-AC75-04ECF98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5F68-E0D0-48C5-BE77-EAC1BDC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6033-31A9-44BE-9005-D30B4FFE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3FCF-06A7-43FD-8B56-0B51611F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6B8E-08A3-431F-9853-BE23630A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8B2C-62B3-4315-9997-3F1C5A95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127F-CAD0-40F7-9D7A-CDA393F2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1D0C-CE2A-4869-97FA-AA864926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72FF6-A5DA-437A-8438-77E1E5061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3CE1-7583-459A-91F8-3CF706B3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6350-7047-452B-9184-E706A5BF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3749-1750-4E22-A813-1FEA9215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84E7-A709-4448-B868-62C1CC9C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11CC-6BCD-441C-A80D-7B7835C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88C6-23C4-49EF-9913-FB32B83A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22B4-9B23-4B13-9844-2BEADB0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2BA8-E9CC-4E6E-A8AE-46CE06DD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DA20-DDFB-49CD-8AC9-6AD7853C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5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A92-1840-4A0F-AAB1-0253D445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ED82-7C39-40FC-9BAF-84E4E733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79E9-F58B-44F7-BD3A-26D1BF7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BCB8-059E-455A-81F8-5C77A12B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8C8-029C-4308-8ACB-44D1AF44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1D-2C05-4FB4-B164-8367611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7BEE-3207-4D35-B984-C95DFB2AE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60442-5BE6-4D84-BED9-3FD6C34C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7FCB-0157-4E47-93E1-4AAC41E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5ACF-39B8-484C-A601-F656206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B5A2-83BB-4DBD-B890-BDEE064B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4EE6-904C-45C4-AE95-983B35FE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CB41-936B-4115-A2E5-7B27A069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1DDDE-CBDB-4CEC-9280-C8483627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B33A-6D3D-43DC-A8AF-AB2625B1A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C84E-2723-4F32-AE37-039C4A8E3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ECAF-3283-4F65-9A1E-96C23C6F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45752-9868-4147-9BFD-7906ACA8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E7EDE-4FAF-44F0-BF0B-848F41E5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E6B5-EDF4-407E-AA40-F1F96F5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DB7A9-6978-43DF-86F4-00270A44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8C538-72C5-4AE8-90C1-855EAAB6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065B-15A5-4159-A0C1-6AD70064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11E3A-6774-410F-96AA-A88DFE6A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D36F3-F87F-4B51-8A0D-383461C5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AB1B-15B3-42F8-AC09-E3CC1717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B47-8AC3-452F-8772-CE732F9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E0DC-D6E9-4D9C-9E6F-AEDBF2E4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0FCDD-A7F7-44EA-AD49-79CF7347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DB6-5D60-4BFB-97CC-43638EF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17BB-9506-4D7E-96E1-69FD5264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8797F-62C3-4311-B6B1-3DE33BF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467C-C2A5-4984-8A15-BD87B6A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A507E-AF0A-4ABC-BBF9-577E9FF09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8AF89-4DE2-422D-A52F-EF3F69E1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7CA6-BF86-4D25-8251-4481EA6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962A-016B-4E8A-9681-A714B81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3965-7EAC-4B57-8D5E-C083461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25D00-4491-4A66-BDE3-8C4FD7E4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B338-F831-4194-B678-EB678A0A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64A-8125-475C-AFAC-4D14D75E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1090-A78F-4BB6-A12F-4A985E2A9020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E921-B1C6-40AA-B14F-A48ED943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1304-329C-4558-81EB-78F59140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42B6-01E8-4B5A-8174-587FEA687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dictionary/#EDI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ntersection.asp" TargetMode="External"/><Relationship Id="rId13" Type="http://schemas.openxmlformats.org/officeDocument/2006/relationships/hyperlink" Target="https://www.w3schools.com/python/ref_set_pop.asp" TargetMode="External"/><Relationship Id="rId18" Type="http://schemas.openxmlformats.org/officeDocument/2006/relationships/hyperlink" Target="https://www.w3schools.com/python/ref_set_update.asp" TargetMode="External"/><Relationship Id="rId3" Type="http://schemas.openxmlformats.org/officeDocument/2006/relationships/hyperlink" Target="https://www.w3schools.com/python/ref_set_clear.asp" TargetMode="External"/><Relationship Id="rId7" Type="http://schemas.openxmlformats.org/officeDocument/2006/relationships/hyperlink" Target="https://www.w3schools.com/python/ref_set_discard.asp" TargetMode="External"/><Relationship Id="rId12" Type="http://schemas.openxmlformats.org/officeDocument/2006/relationships/hyperlink" Target="https://www.w3schools.com/python/ref_set_issuperset.asp" TargetMode="External"/><Relationship Id="rId17" Type="http://schemas.openxmlformats.org/officeDocument/2006/relationships/hyperlink" Target="https://www.w3schools.com/python/ref_set_union.asp" TargetMode="External"/><Relationship Id="rId2" Type="http://schemas.openxmlformats.org/officeDocument/2006/relationships/hyperlink" Target="https://www.w3schools.com/python/ref_set_add.asp" TargetMode="External"/><Relationship Id="rId16" Type="http://schemas.openxmlformats.org/officeDocument/2006/relationships/hyperlink" Target="https://www.w3schools.com/python/ref_set_symmetric_difference_up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fference_update.asp" TargetMode="External"/><Relationship Id="rId11" Type="http://schemas.openxmlformats.org/officeDocument/2006/relationships/hyperlink" Target="https://www.w3schools.com/python/ref_set_issubset.asp" TargetMode="External"/><Relationship Id="rId5" Type="http://schemas.openxmlformats.org/officeDocument/2006/relationships/hyperlink" Target="https://www.w3schools.com/python/ref_set_difference.asp" TargetMode="External"/><Relationship Id="rId15" Type="http://schemas.openxmlformats.org/officeDocument/2006/relationships/hyperlink" Target="https://www.w3schools.com/python/ref_set_symmetric_difference.asp" TargetMode="External"/><Relationship Id="rId10" Type="http://schemas.openxmlformats.org/officeDocument/2006/relationships/hyperlink" Target="https://www.w3schools.com/python/ref_set_isdisjoint.asp" TargetMode="External"/><Relationship Id="rId4" Type="http://schemas.openxmlformats.org/officeDocument/2006/relationships/hyperlink" Target="https://www.w3schools.com/python/ref_set_copy.asp" TargetMode="External"/><Relationship Id="rId9" Type="http://schemas.openxmlformats.org/officeDocument/2006/relationships/hyperlink" Target="https://www.w3schools.com/python/ref_set_intersection_update.asp" TargetMode="External"/><Relationship Id="rId14" Type="http://schemas.openxmlformats.org/officeDocument/2006/relationships/hyperlink" Target="https://www.w3schools.com/python/ref_set_remove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3E1F-253A-42B0-BD1C-0DE07C16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8538"/>
            <a:ext cx="11582400" cy="644055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Sets</a:t>
            </a:r>
          </a:p>
          <a:p>
            <a:pPr marL="0" indent="0">
              <a:buNone/>
            </a:pPr>
            <a:r>
              <a:rPr lang="en-US" dirty="0"/>
              <a:t>Sets are used to store multiple items in a single variable.</a:t>
            </a:r>
          </a:p>
          <a:p>
            <a:pPr marL="0" indent="0">
              <a:buNone/>
            </a:pPr>
            <a:r>
              <a:rPr lang="en-US" dirty="0"/>
              <a:t>A set is a collection which is both </a:t>
            </a:r>
            <a:r>
              <a:rPr lang="en-US" i="1" dirty="0"/>
              <a:t>unordered</a:t>
            </a:r>
            <a:r>
              <a:rPr lang="en-US" dirty="0"/>
              <a:t> and </a:t>
            </a:r>
            <a:r>
              <a:rPr lang="en-US" i="1" dirty="0"/>
              <a:t>unindexed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Duplicates Not Allowed </a:t>
            </a:r>
            <a:r>
              <a:rPr lang="en-US" dirty="0"/>
              <a:t>- Sets cannot have two items with the same value. Duplicate values will be ignored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Unchangeable</a:t>
            </a:r>
            <a:r>
              <a:rPr lang="en-US" dirty="0"/>
              <a:t> - Sets are unchangeable, meaning that we cannot change the items after the set has been created. </a:t>
            </a:r>
          </a:p>
          <a:p>
            <a:pPr marL="0" indent="0">
              <a:buNone/>
            </a:pPr>
            <a:r>
              <a:rPr lang="en-US" dirty="0"/>
              <a:t>Once a set is created, you cannot change its items, but you can add new items and remove the items.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fruits={"apple","banana",'grapes','watermelon','</a:t>
            </a:r>
            <a:r>
              <a:rPr lang="en-US" dirty="0" err="1"/>
              <a:t>custardapple</a:t>
            </a:r>
            <a:r>
              <a:rPr lang="en-US" dirty="0"/>
              <a:t>','orange'}</a:t>
            </a:r>
          </a:p>
          <a:p>
            <a:pPr marL="0" indent="0">
              <a:buNone/>
            </a:pPr>
            <a:r>
              <a:rPr lang="en-US" dirty="0"/>
              <a:t>print(fruits)</a:t>
            </a:r>
          </a:p>
          <a:p>
            <a:pPr marL="0" indent="0">
              <a:buNone/>
            </a:pPr>
            <a:r>
              <a:rPr lang="en-US" dirty="0"/>
              <a:t>fruits1=set(("</a:t>
            </a:r>
            <a:r>
              <a:rPr lang="en-US" dirty="0" err="1"/>
              <a:t>apple","banana",'grapes','watermelon</a:t>
            </a:r>
            <a:r>
              <a:rPr lang="en-US" dirty="0"/>
              <a:t>’, 'apple'))</a:t>
            </a:r>
          </a:p>
          <a:p>
            <a:pPr marL="0" indent="0">
              <a:buNone/>
            </a:pPr>
            <a:r>
              <a:rPr lang="en-US" dirty="0"/>
              <a:t>print(fruits1)</a:t>
            </a:r>
            <a:br>
              <a:rPr lang="en-US" dirty="0"/>
            </a:b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8DF3-F511-47ED-94BB-9F798D2F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https://www.tutorialsteacher.com/python/error-types-in-python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7969-759A-41B2-80DC-0B83185A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1.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script to sort (ascending and descending) a dictionary by v</a:t>
            </a:r>
          </a:p>
          <a:p>
            <a:r>
              <a:rPr lang="en-US">
                <a:latin typeface="Helvetica" panose="020B0604020202020204" pitchFamily="34" charset="0"/>
              </a:rPr>
              <a:t>2.</a:t>
            </a:r>
            <a:r>
              <a:rPr lang="en-US" b="0" i="0">
                <a:effectLst/>
                <a:latin typeface="Helvetica" panose="020B0604020202020204" pitchFamily="34" charset="0"/>
              </a:rPr>
              <a:t>Write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a Python script to check whether a given key already exists in a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dictionary.alue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02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34F3-BF6B-44C0-8181-B42D4CB4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45774"/>
            <a:ext cx="11741426" cy="657307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 Write a Python script to check whether a given key already exists in a dictionary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iterate over dictionaries using for loops.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sort a dictionary by key</a:t>
            </a:r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maximum and minimum value in a dictionary.</a:t>
            </a:r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script to generate and print a dictionary that contains a number (between 1 and n) in the form (x, x*x). 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Dictionary ( n = 5) :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 : {1: 1, 2: 4, 3: 9, 4: 16, 5: 25}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check if a set is a subset of another set.</a:t>
            </a:r>
          </a:p>
        </p:txBody>
      </p:sp>
    </p:spTree>
    <p:extLst>
      <p:ext uri="{BB962C8B-B14F-4D97-AF65-F5344CB8AC3E}">
        <p14:creationId xmlns:p14="http://schemas.microsoft.com/office/powerpoint/2010/main" val="61688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95B6-F7A7-4E08-B8A6-9ED7DE33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45774"/>
            <a:ext cx="11807687" cy="671222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create and display all combinations of letters, selecting each letter from a different key in a dictionary. </a:t>
            </a:r>
            <a:r>
              <a:rPr lang="en-US" b="0" i="0" u="none" strike="noStrike" dirty="0">
                <a:solidFill>
                  <a:srgbClr val="448AFF"/>
                </a:solidFill>
                <a:effectLst/>
                <a:latin typeface="Helvetica" panose="020B0604020202020204" pitchFamily="34" charset="0"/>
                <a:hlinkClick r:id="rId2"/>
              </a:rPr>
              <a:t>Go to the editor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data : {'1':['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a','b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'], '2':['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c','d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']}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Output: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ac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ad</a:t>
            </a:r>
            <a:br>
              <a:rPr lang="en-US" dirty="0"/>
            </a:br>
            <a:r>
              <a:rPr lang="en-US" b="0" i="0" dirty="0" err="1">
                <a:effectLst/>
                <a:latin typeface="Helvetica" panose="020B0604020202020204" pitchFamily="34" charset="0"/>
              </a:rPr>
              <a:t>bc</a:t>
            </a:r>
            <a:br>
              <a:rPr lang="en-US"/>
            </a:br>
            <a:r>
              <a:rPr lang="en-US" b="0" i="0">
                <a:effectLst/>
                <a:latin typeface="Helvetica" panose="020B0604020202020204" pitchFamily="34" charset="0"/>
              </a:rPr>
              <a:t>bd</a:t>
            </a:r>
          </a:p>
          <a:p>
            <a:endParaRPr lang="en-US" b="0" i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create a dictionary from a string. </a:t>
            </a:r>
            <a:r>
              <a:rPr lang="en-US" b="0" i="0" u="none" strike="noStrike" dirty="0">
                <a:solidFill>
                  <a:srgbClr val="448AFF"/>
                </a:solidFill>
                <a:effectLst/>
                <a:latin typeface="Helvetica" panose="020B0604020202020204" pitchFamily="34" charset="0"/>
                <a:hlinkClick r:id="rId2"/>
              </a:rPr>
              <a:t>Go to the editor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Note: Track the count of the letters from the string.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string : 'w3resource'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output: {'w': 1, '3': 1, 'r': 2, 'e': 2, 's': 1, 'o': 1, 'u': 1, 'c': 1}</a:t>
            </a:r>
            <a:endParaRPr lang="en-IN" dirty="0"/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create a dictionary from a string. </a:t>
            </a:r>
            <a:r>
              <a:rPr lang="en-US" b="0" i="0" u="none" strike="noStrike" dirty="0">
                <a:solidFill>
                  <a:srgbClr val="448AFF"/>
                </a:solidFill>
                <a:effectLst/>
                <a:latin typeface="Helvetica" panose="020B0604020202020204" pitchFamily="34" charset="0"/>
                <a:hlinkClick r:id="rId2"/>
              </a:rPr>
              <a:t>Go to the editor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Note: Track the count of the letters from the string.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string : 'w3resource'</a:t>
            </a:r>
            <a:br>
              <a:rPr lang="en-US" dirty="0"/>
            </a:br>
            <a:r>
              <a:rPr lang="en-US" b="0" i="0" dirty="0">
                <a:effectLst/>
                <a:latin typeface="Helvetica" panose="020B0604020202020204" pitchFamily="34" charset="0"/>
              </a:rPr>
              <a:t>Expected output: {'w': 1, '3': 1, 'r': 2, 'e': 2, 's': 1, 'o': 1, 'u': 1, 'c': 1}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B7AE-04AD-4B25-8291-28F89D72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0" i="0" dirty="0">
                <a:effectLst/>
                <a:latin typeface="Helvetica" panose="020B0604020202020204" pitchFamily="34" charset="0"/>
              </a:rPr>
              <a:t>Write a Python program to check if a given set is superset of itself and superset of another given set.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"Original set: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superset of itself?"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issuperset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num1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num3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"\nnum1 =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num1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"num2 =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"num3 =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num3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mum1 is superset of num2:"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num1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"Compare mum2 and num3:"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mum2 is superset of num3:"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num3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"If mum3 is superset of num2:"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num3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num2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5E8E-B051-445E-B73D-195CB9F5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9026"/>
            <a:ext cx="11966713" cy="649356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check if a set is a subset of another set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 if a set is a subset of another set, using comparison operators and 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():\n"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"orange"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"mango"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"x: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"z: 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"If x is subset of y"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"If y is subset of x"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IN" sz="1800" dirty="0" err="1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nIf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is subset of z"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"If z is subset of y"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setz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5CC3D-4E68-4718-80B5-7FEBEC0EA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132819"/>
              </p:ext>
            </p:extLst>
          </p:nvPr>
        </p:nvGraphicFramePr>
        <p:xfrm>
          <a:off x="1713390" y="1589102"/>
          <a:ext cx="8824403" cy="359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174">
                  <a:extLst>
                    <a:ext uri="{9D8B030D-6E8A-4147-A177-3AD203B41FA5}">
                      <a16:colId xmlns:a16="http://schemas.microsoft.com/office/drawing/2014/main" val="635749415"/>
                    </a:ext>
                  </a:extLst>
                </a:gridCol>
                <a:gridCol w="1730109">
                  <a:extLst>
                    <a:ext uri="{9D8B030D-6E8A-4147-A177-3AD203B41FA5}">
                      <a16:colId xmlns:a16="http://schemas.microsoft.com/office/drawing/2014/main" val="2630319731"/>
                    </a:ext>
                  </a:extLst>
                </a:gridCol>
                <a:gridCol w="1647402">
                  <a:extLst>
                    <a:ext uri="{9D8B030D-6E8A-4147-A177-3AD203B41FA5}">
                      <a16:colId xmlns:a16="http://schemas.microsoft.com/office/drawing/2014/main" val="3429909640"/>
                    </a:ext>
                  </a:extLst>
                </a:gridCol>
                <a:gridCol w="1963885">
                  <a:extLst>
                    <a:ext uri="{9D8B030D-6E8A-4147-A177-3AD203B41FA5}">
                      <a16:colId xmlns:a16="http://schemas.microsoft.com/office/drawing/2014/main" val="1344452641"/>
                    </a:ext>
                  </a:extLst>
                </a:gridCol>
                <a:gridCol w="1747833">
                  <a:extLst>
                    <a:ext uri="{9D8B030D-6E8A-4147-A177-3AD203B41FA5}">
                      <a16:colId xmlns:a16="http://schemas.microsoft.com/office/drawing/2014/main" val="2306892586"/>
                    </a:ext>
                  </a:extLst>
                </a:gridCol>
              </a:tblGrid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List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tuple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Set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Dictionary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591764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datatype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Same or 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Same or 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Same or 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mixed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1137850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Unordered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ordered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0131126"/>
                  </a:ext>
                </a:extLst>
              </a:tr>
              <a:tr h="714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duplicate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Allow duplicate values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Allow duplicate values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Not allowed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duplicate key not allow, values can be duplicate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1041649"/>
                  </a:ext>
                </a:extLst>
              </a:tr>
              <a:tr h="485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index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index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also index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not index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Key based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4585554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Denote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[]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{}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{}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2220765"/>
                  </a:ext>
                </a:extLst>
              </a:tr>
              <a:tr h="3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 is not 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mutable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8151774"/>
                  </a:ext>
                </a:extLst>
              </a:tr>
              <a:tr h="485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Item assignment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Allow item assignment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Not allowed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Not allowed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It allows item assignment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229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98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5389-A39B-47D8-A074-29BE6692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s1={11,4,5,9,1}</a:t>
            </a:r>
          </a:p>
          <a:p>
            <a:r>
              <a:rPr lang="en-IN" dirty="0"/>
              <a:t>s2={5,1,10,12}</a:t>
            </a:r>
          </a:p>
          <a:p>
            <a:r>
              <a:rPr lang="en-IN" dirty="0" err="1"/>
              <a:t>sakthi</a:t>
            </a:r>
            <a:endParaRPr lang="en-IN" dirty="0"/>
          </a:p>
          <a:p>
            <a:r>
              <a:rPr lang="en-IN" dirty="0"/>
              <a:t>s1={3,2,10,14,19,18}</a:t>
            </a:r>
          </a:p>
          <a:p>
            <a:r>
              <a:rPr lang="en-IN" dirty="0"/>
              <a:t>s2={2,19,16,17,18}</a:t>
            </a:r>
          </a:p>
        </p:txBody>
      </p:sp>
    </p:spTree>
    <p:extLst>
      <p:ext uri="{BB962C8B-B14F-4D97-AF65-F5344CB8AC3E}">
        <p14:creationId xmlns:p14="http://schemas.microsoft.com/office/powerpoint/2010/main" val="17024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CCCFBF-1BEA-4FA7-8273-34C49C69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77913"/>
              </p:ext>
            </p:extLst>
          </p:nvPr>
        </p:nvGraphicFramePr>
        <p:xfrm>
          <a:off x="2554565" y="169069"/>
          <a:ext cx="6364148" cy="6951035"/>
        </p:xfrm>
        <a:graphic>
          <a:graphicData uri="http://schemas.openxmlformats.org/drawingml/2006/table">
            <a:tbl>
              <a:tblPr/>
              <a:tblGrid>
                <a:gridCol w="3182074">
                  <a:extLst>
                    <a:ext uri="{9D8B030D-6E8A-4147-A177-3AD203B41FA5}">
                      <a16:colId xmlns:a16="http://schemas.microsoft.com/office/drawing/2014/main" val="1019700669"/>
                    </a:ext>
                  </a:extLst>
                </a:gridCol>
                <a:gridCol w="3182074">
                  <a:extLst>
                    <a:ext uri="{9D8B030D-6E8A-4147-A177-3AD203B41FA5}">
                      <a16:colId xmlns:a16="http://schemas.microsoft.com/office/drawing/2014/main" val="389947481"/>
                    </a:ext>
                  </a:extLst>
                </a:gridCol>
              </a:tblGrid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Method</a:t>
                      </a: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64508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2"/>
                        </a:rPr>
                        <a:t>add()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Adds an element to the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06423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3"/>
                        </a:rPr>
                        <a:t>clear()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all the elements from the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8438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hlinkClick r:id="rId4"/>
                        </a:rPr>
                        <a:t>copy()</a:t>
                      </a:r>
                      <a:endParaRPr lang="en-IN" sz="1100" dirty="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copy of the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96692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5"/>
                        </a:rPr>
                        <a:t>difference()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55352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6"/>
                        </a:rPr>
                        <a:t>difference_update()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70115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7"/>
                        </a:rPr>
                        <a:t>discard()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Remove the specified item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17679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8"/>
                        </a:rPr>
                        <a:t>intersection()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370826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9"/>
                        </a:rPr>
                        <a:t>intersection_update()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47959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0"/>
                        </a:rPr>
                        <a:t>isdisjoint()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10892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1"/>
                        </a:rPr>
                        <a:t>issubset()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3977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2"/>
                        </a:rPr>
                        <a:t>issuperset()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78561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  <a:hlinkClick r:id="rId13"/>
                        </a:rPr>
                        <a:t>pop()</a:t>
                      </a:r>
                      <a:endParaRPr lang="en-IN" sz="1100" dirty="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removes a random item from the set.</a:t>
                      </a:r>
                      <a:endParaRPr lang="en-US" sz="1100" dirty="0">
                        <a:effectLst/>
                      </a:endParaRP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56316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4"/>
                        </a:rPr>
                        <a:t>remove()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Removes the specified element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67634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5"/>
                        </a:rPr>
                        <a:t>symmetric_difference()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84294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6"/>
                        </a:rPr>
                        <a:t>symmetric_difference_update()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31299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7"/>
                        </a:rPr>
                        <a:t>union()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set containing the union of sets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4026"/>
                  </a:ext>
                </a:extLst>
              </a:tr>
              <a:tr h="442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  <a:hlinkClick r:id="rId18"/>
                        </a:rPr>
                        <a:t>update()</a:t>
                      </a:r>
                      <a:endParaRPr lang="en-IN" sz="1100">
                        <a:effectLst/>
                      </a:endParaRPr>
                    </a:p>
                  </a:txBody>
                  <a:tcPr marL="9532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47660" marR="47660" marT="47660" marB="476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6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8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CB8DF-3F4A-48FC-BC72-576CC89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25287"/>
            <a:ext cx="11234530" cy="59516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Built in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AB99076-2BF7-4786-ADFC-7CF295A7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927653"/>
            <a:ext cx="9336295" cy="46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64F0-96AA-4367-A87E-58108287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0"/>
            <a:ext cx="11966713" cy="6176963"/>
          </a:xfrm>
        </p:spPr>
        <p:txBody>
          <a:bodyPr/>
          <a:lstStyle/>
          <a:p>
            <a:r>
              <a:rPr lang="en-US" dirty="0" err="1"/>
              <a:t>A.add</a:t>
            </a:r>
            <a:r>
              <a:rPr lang="en-US" dirty="0"/>
              <a:t>(“orange”)</a:t>
            </a:r>
          </a:p>
          <a:p>
            <a:r>
              <a:rPr lang="en-US" dirty="0" err="1"/>
              <a:t>A.Remove</a:t>
            </a:r>
            <a:r>
              <a:rPr lang="en-US" dirty="0"/>
              <a:t>(“apple”) or </a:t>
            </a:r>
            <a:r>
              <a:rPr lang="en-US" dirty="0" err="1"/>
              <a:t>a.Discard</a:t>
            </a:r>
            <a:r>
              <a:rPr lang="en-US" dirty="0"/>
              <a:t>(“apple”)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a.pop</a:t>
            </a:r>
            <a:r>
              <a:rPr lang="en-US"/>
              <a:t>(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6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40B5-5895-4007-A93C-0882474D4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522"/>
            <a:ext cx="11714922" cy="66260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b="1" dirty="0"/>
              <a:t>Dictionary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IN" dirty="0" err="1"/>
              <a:t>ollection</a:t>
            </a:r>
            <a:r>
              <a:rPr lang="en-IN" dirty="0"/>
              <a:t> of </a:t>
            </a:r>
            <a:r>
              <a:rPr lang="en-IN" dirty="0" err="1"/>
              <a:t>elemets</a:t>
            </a:r>
            <a:r>
              <a:rPr lang="en-IN" dirty="0"/>
              <a:t> of paired data(keys and values)</a:t>
            </a:r>
          </a:p>
          <a:p>
            <a:pPr marL="0" indent="0">
              <a:buNone/>
            </a:pPr>
            <a:r>
              <a:rPr lang="en-US" dirty="0"/>
              <a:t>A dictionary is a collection which is ordered*, changeable and does not allow duplicates.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Dictionary items are presented in </a:t>
            </a:r>
            <a:r>
              <a:rPr lang="en-US" dirty="0" err="1"/>
              <a:t>key:value</a:t>
            </a:r>
            <a:r>
              <a:rPr lang="en-US" dirty="0"/>
              <a:t> pairs, and can be referred to by using the key</a:t>
            </a:r>
          </a:p>
          <a:p>
            <a:pPr marL="0" indent="0">
              <a:buNone/>
            </a:pPr>
            <a:r>
              <a:rPr lang="en-US" dirty="0"/>
              <a:t>car = {</a:t>
            </a:r>
          </a:p>
          <a:p>
            <a:pPr marL="0" indent="0">
              <a:buNone/>
            </a:pPr>
            <a:r>
              <a:rPr lang="en-US" dirty="0"/>
              <a:t>  "brand": "Ford",</a:t>
            </a:r>
          </a:p>
          <a:p>
            <a:pPr marL="0" indent="0">
              <a:buNone/>
            </a:pPr>
            <a:r>
              <a:rPr lang="en-US" dirty="0"/>
              <a:t>  "model": "Mustang",</a:t>
            </a:r>
          </a:p>
          <a:p>
            <a:pPr marL="0" indent="0">
              <a:buNone/>
            </a:pPr>
            <a:r>
              <a:rPr lang="en-US" dirty="0"/>
              <a:t>  "year": 1964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print(car["brand"])</a:t>
            </a:r>
          </a:p>
          <a:p>
            <a:pPr marL="0" indent="0">
              <a:buNone/>
            </a:pPr>
            <a:r>
              <a:rPr lang="en-US" dirty="0"/>
              <a:t>car["brand"]="</a:t>
            </a:r>
            <a:r>
              <a:rPr lang="en-US" dirty="0" err="1"/>
              <a:t>maruthi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print(car)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key() – used to get keys of dictionary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car.keys</a:t>
            </a:r>
            <a:r>
              <a:rPr lang="en-US" dirty="0"/>
              <a:t>())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AE53D-59B5-4866-83C5-BEC8FAEC31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3650" y="0"/>
          <a:ext cx="7531062" cy="6857999"/>
        </p:xfrm>
        <a:graphic>
          <a:graphicData uri="http://schemas.openxmlformats.org/drawingml/2006/table">
            <a:tbl>
              <a:tblPr/>
              <a:tblGrid>
                <a:gridCol w="3765531">
                  <a:extLst>
                    <a:ext uri="{9D8B030D-6E8A-4147-A177-3AD203B41FA5}">
                      <a16:colId xmlns:a16="http://schemas.microsoft.com/office/drawing/2014/main" val="2843057694"/>
                    </a:ext>
                  </a:extLst>
                </a:gridCol>
                <a:gridCol w="3765531">
                  <a:extLst>
                    <a:ext uri="{9D8B030D-6E8A-4147-A177-3AD203B41FA5}">
                      <a16:colId xmlns:a16="http://schemas.microsoft.com/office/drawing/2014/main" val="3372818718"/>
                    </a:ext>
                  </a:extLst>
                </a:gridCol>
              </a:tblGrid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Method</a:t>
                      </a: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288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2"/>
                        </a:rPr>
                        <a:t>clear()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dictionary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54805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3"/>
                        </a:rPr>
                        <a:t>copy()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copy of the dictionary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93764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4"/>
                        </a:rPr>
                        <a:t>fromkeys()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80270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5"/>
                        </a:rPr>
                        <a:t>get()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the specified key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55827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6"/>
                        </a:rPr>
                        <a:t>items()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9717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7"/>
                        </a:rPr>
                        <a:t>keys()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23756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8"/>
                        </a:rPr>
                        <a:t>pop()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element with the specified key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89484"/>
                  </a:ext>
                </a:extLst>
              </a:tr>
              <a:tr h="38559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9"/>
                        </a:rPr>
                        <a:t>popitem()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last inserted key-value pair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34865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0"/>
                        </a:rPr>
                        <a:t>setdefault()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12086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1"/>
                        </a:rPr>
                        <a:t>update()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73334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2"/>
                        </a:rPr>
                        <a:t>values()</a:t>
                      </a:r>
                      <a:endParaRPr lang="en-IN" sz="1600">
                        <a:effectLst/>
                      </a:endParaRPr>
                    </a:p>
                  </a:txBody>
                  <a:tcPr marL="137711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68855" marR="68855" marT="68855" marB="68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2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2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5A3C-E192-40A1-B102-0AA0FBAE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72278"/>
            <a:ext cx="11622157" cy="65465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Adding Items</a:t>
            </a:r>
          </a:p>
          <a:p>
            <a:pPr marL="0" indent="0">
              <a:buNone/>
            </a:pPr>
            <a:r>
              <a:rPr lang="en-US" dirty="0"/>
              <a:t>Adding an item to the dictionary is done by using a new index key and assigning a value to it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: adding keys and item</a:t>
            </a:r>
          </a:p>
          <a:p>
            <a:pPr marL="0" indent="0">
              <a:buNone/>
            </a:pPr>
            <a:r>
              <a:rPr lang="en-US" dirty="0"/>
              <a:t>car["owner"]="</a:t>
            </a:r>
            <a:r>
              <a:rPr lang="en-US" dirty="0" err="1"/>
              <a:t>valar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Removing</a:t>
            </a:r>
          </a:p>
          <a:p>
            <a:pPr marL="0" indent="0">
              <a:buNone/>
            </a:pPr>
            <a:r>
              <a:rPr lang="en-US" dirty="0"/>
              <a:t>Pop() -method removes the item with the specified key name:</a:t>
            </a:r>
          </a:p>
          <a:p>
            <a:pPr marL="0" indent="0">
              <a:buNone/>
            </a:pPr>
            <a:r>
              <a:rPr lang="en-US" dirty="0" err="1"/>
              <a:t>car.pop</a:t>
            </a:r>
            <a:r>
              <a:rPr lang="en-US" dirty="0"/>
              <a:t>("year")</a:t>
            </a:r>
          </a:p>
          <a:p>
            <a:pPr marL="0" indent="0">
              <a:buNone/>
            </a:pPr>
            <a:r>
              <a:rPr lang="en-US" dirty="0" err="1"/>
              <a:t>Popitem</a:t>
            </a:r>
            <a:r>
              <a:rPr lang="en-US" dirty="0"/>
              <a:t>()-method removes the last inserted item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A5AA7-8186-48EB-8554-4FEA81CC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36" y="450574"/>
            <a:ext cx="11737707" cy="61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43A9-7AF3-45A2-B2C9-BAFE9DBA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45774"/>
            <a:ext cx="11979965" cy="6559826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4E5D6-E0A2-47F5-B2B0-93049689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96500"/>
            <a:ext cx="10071651" cy="57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1452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https://www.tutorialsteacher.com/python/error-types-in-python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Manoj Sundaram</cp:lastModifiedBy>
  <cp:revision>121</cp:revision>
  <dcterms:created xsi:type="dcterms:W3CDTF">2021-02-19T05:37:52Z</dcterms:created>
  <dcterms:modified xsi:type="dcterms:W3CDTF">2021-08-16T14:43:25Z</dcterms:modified>
</cp:coreProperties>
</file>