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9" r:id="rId12"/>
    <p:sldId id="265" r:id="rId13"/>
    <p:sldId id="263"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53E4-082C-4ECF-9D2E-BB790DC52A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05BF4A-695E-463A-AA53-7483853260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37BB62-598A-4DCA-907C-F356C7510898}"/>
              </a:ext>
            </a:extLst>
          </p:cNvPr>
          <p:cNvSpPr>
            <a:spLocks noGrp="1"/>
          </p:cNvSpPr>
          <p:nvPr>
            <p:ph type="dt" sz="half" idx="10"/>
          </p:nvPr>
        </p:nvSpPr>
        <p:spPr/>
        <p:txBody>
          <a:bodyPr/>
          <a:lstStyle/>
          <a:p>
            <a:fld id="{83C1DE73-AA62-4DFE-B73D-5D737B63FE4A}" type="datetimeFigureOut">
              <a:rPr lang="en-IN" smtClean="0"/>
              <a:t>23-06-2021</a:t>
            </a:fld>
            <a:endParaRPr lang="en-IN"/>
          </a:p>
        </p:txBody>
      </p:sp>
      <p:sp>
        <p:nvSpPr>
          <p:cNvPr id="5" name="Footer Placeholder 4">
            <a:extLst>
              <a:ext uri="{FF2B5EF4-FFF2-40B4-BE49-F238E27FC236}">
                <a16:creationId xmlns:a16="http://schemas.microsoft.com/office/drawing/2014/main" id="{CF050DEA-CF18-4D04-A07D-18C922EF8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B44A19-3019-4A1E-BD10-5A43F1BEACAB}"/>
              </a:ext>
            </a:extLst>
          </p:cNvPr>
          <p:cNvSpPr>
            <a:spLocks noGrp="1"/>
          </p:cNvSpPr>
          <p:nvPr>
            <p:ph type="sldNum" sz="quarter" idx="12"/>
          </p:nvPr>
        </p:nvSpPr>
        <p:spPr/>
        <p:txBody>
          <a:bodyPr/>
          <a:lstStyle/>
          <a:p>
            <a:fld id="{B92DFF0B-65B6-4934-9EEA-760D133D1C94}" type="slidenum">
              <a:rPr lang="en-IN" smtClean="0"/>
              <a:t>‹#›</a:t>
            </a:fld>
            <a:endParaRPr lang="en-IN"/>
          </a:p>
        </p:txBody>
      </p:sp>
    </p:spTree>
    <p:extLst>
      <p:ext uri="{BB962C8B-B14F-4D97-AF65-F5344CB8AC3E}">
        <p14:creationId xmlns:p14="http://schemas.microsoft.com/office/powerpoint/2010/main" val="3582881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BAEC-DC09-485E-8FD9-95518C5EBF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EFBF25-EE15-46B7-B068-2B8DF6F57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1C5DF9-4E7A-4B1E-85F0-EDD951476F83}"/>
              </a:ext>
            </a:extLst>
          </p:cNvPr>
          <p:cNvSpPr>
            <a:spLocks noGrp="1"/>
          </p:cNvSpPr>
          <p:nvPr>
            <p:ph type="dt" sz="half" idx="10"/>
          </p:nvPr>
        </p:nvSpPr>
        <p:spPr/>
        <p:txBody>
          <a:bodyPr/>
          <a:lstStyle/>
          <a:p>
            <a:fld id="{83C1DE73-AA62-4DFE-B73D-5D737B63FE4A}" type="datetimeFigureOut">
              <a:rPr lang="en-IN" smtClean="0"/>
              <a:t>23-06-2021</a:t>
            </a:fld>
            <a:endParaRPr lang="en-IN"/>
          </a:p>
        </p:txBody>
      </p:sp>
      <p:sp>
        <p:nvSpPr>
          <p:cNvPr id="5" name="Footer Placeholder 4">
            <a:extLst>
              <a:ext uri="{FF2B5EF4-FFF2-40B4-BE49-F238E27FC236}">
                <a16:creationId xmlns:a16="http://schemas.microsoft.com/office/drawing/2014/main" id="{D3D46673-B2CB-4CF6-B8E8-6316BBE042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12517-0592-41BE-A328-25E49ACAF32B}"/>
              </a:ext>
            </a:extLst>
          </p:cNvPr>
          <p:cNvSpPr>
            <a:spLocks noGrp="1"/>
          </p:cNvSpPr>
          <p:nvPr>
            <p:ph type="sldNum" sz="quarter" idx="12"/>
          </p:nvPr>
        </p:nvSpPr>
        <p:spPr/>
        <p:txBody>
          <a:bodyPr/>
          <a:lstStyle/>
          <a:p>
            <a:fld id="{B92DFF0B-65B6-4934-9EEA-760D133D1C94}" type="slidenum">
              <a:rPr lang="en-IN" smtClean="0"/>
              <a:t>‹#›</a:t>
            </a:fld>
            <a:endParaRPr lang="en-IN"/>
          </a:p>
        </p:txBody>
      </p:sp>
    </p:spTree>
    <p:extLst>
      <p:ext uri="{BB962C8B-B14F-4D97-AF65-F5344CB8AC3E}">
        <p14:creationId xmlns:p14="http://schemas.microsoft.com/office/powerpoint/2010/main" val="286006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9949E5-819C-4C91-BEE8-D0C37E2344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AA738B-5109-46AD-856C-2A7EEF4B2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57A8C-6362-4D86-AC10-C0FEBD75C04A}"/>
              </a:ext>
            </a:extLst>
          </p:cNvPr>
          <p:cNvSpPr>
            <a:spLocks noGrp="1"/>
          </p:cNvSpPr>
          <p:nvPr>
            <p:ph type="dt" sz="half" idx="10"/>
          </p:nvPr>
        </p:nvSpPr>
        <p:spPr/>
        <p:txBody>
          <a:bodyPr/>
          <a:lstStyle/>
          <a:p>
            <a:fld id="{83C1DE73-AA62-4DFE-B73D-5D737B63FE4A}" type="datetimeFigureOut">
              <a:rPr lang="en-IN" smtClean="0"/>
              <a:t>23-06-2021</a:t>
            </a:fld>
            <a:endParaRPr lang="en-IN"/>
          </a:p>
        </p:txBody>
      </p:sp>
      <p:sp>
        <p:nvSpPr>
          <p:cNvPr id="5" name="Footer Placeholder 4">
            <a:extLst>
              <a:ext uri="{FF2B5EF4-FFF2-40B4-BE49-F238E27FC236}">
                <a16:creationId xmlns:a16="http://schemas.microsoft.com/office/drawing/2014/main" id="{F3240409-748E-4B94-ACF2-DDB3F68EF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D524C-1F09-4D00-9DC5-C8F32CBF74D1}"/>
              </a:ext>
            </a:extLst>
          </p:cNvPr>
          <p:cNvSpPr>
            <a:spLocks noGrp="1"/>
          </p:cNvSpPr>
          <p:nvPr>
            <p:ph type="sldNum" sz="quarter" idx="12"/>
          </p:nvPr>
        </p:nvSpPr>
        <p:spPr/>
        <p:txBody>
          <a:bodyPr/>
          <a:lstStyle/>
          <a:p>
            <a:fld id="{B92DFF0B-65B6-4934-9EEA-760D133D1C94}" type="slidenum">
              <a:rPr lang="en-IN" smtClean="0"/>
              <a:t>‹#›</a:t>
            </a:fld>
            <a:endParaRPr lang="en-IN"/>
          </a:p>
        </p:txBody>
      </p:sp>
    </p:spTree>
    <p:extLst>
      <p:ext uri="{BB962C8B-B14F-4D97-AF65-F5344CB8AC3E}">
        <p14:creationId xmlns:p14="http://schemas.microsoft.com/office/powerpoint/2010/main" val="387387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0F9B-1270-4230-B265-3A697E9590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58BCFD-4C3F-44BB-B227-78B500A1E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D3DA09-721D-49C3-8745-6B71E0F36380}"/>
              </a:ext>
            </a:extLst>
          </p:cNvPr>
          <p:cNvSpPr>
            <a:spLocks noGrp="1"/>
          </p:cNvSpPr>
          <p:nvPr>
            <p:ph type="dt" sz="half" idx="10"/>
          </p:nvPr>
        </p:nvSpPr>
        <p:spPr/>
        <p:txBody>
          <a:bodyPr/>
          <a:lstStyle/>
          <a:p>
            <a:fld id="{83C1DE73-AA62-4DFE-B73D-5D737B63FE4A}" type="datetimeFigureOut">
              <a:rPr lang="en-IN" smtClean="0"/>
              <a:t>23-06-2021</a:t>
            </a:fld>
            <a:endParaRPr lang="en-IN"/>
          </a:p>
        </p:txBody>
      </p:sp>
      <p:sp>
        <p:nvSpPr>
          <p:cNvPr id="5" name="Footer Placeholder 4">
            <a:extLst>
              <a:ext uri="{FF2B5EF4-FFF2-40B4-BE49-F238E27FC236}">
                <a16:creationId xmlns:a16="http://schemas.microsoft.com/office/drawing/2014/main" id="{2AAA8E33-689F-4F86-A805-E7FC607510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F796A-71B0-4C0A-A392-4347C0643A0E}"/>
              </a:ext>
            </a:extLst>
          </p:cNvPr>
          <p:cNvSpPr>
            <a:spLocks noGrp="1"/>
          </p:cNvSpPr>
          <p:nvPr>
            <p:ph type="sldNum" sz="quarter" idx="12"/>
          </p:nvPr>
        </p:nvSpPr>
        <p:spPr/>
        <p:txBody>
          <a:bodyPr/>
          <a:lstStyle/>
          <a:p>
            <a:fld id="{B92DFF0B-65B6-4934-9EEA-760D133D1C94}" type="slidenum">
              <a:rPr lang="en-IN" smtClean="0"/>
              <a:t>‹#›</a:t>
            </a:fld>
            <a:endParaRPr lang="en-IN"/>
          </a:p>
        </p:txBody>
      </p:sp>
    </p:spTree>
    <p:extLst>
      <p:ext uri="{BB962C8B-B14F-4D97-AF65-F5344CB8AC3E}">
        <p14:creationId xmlns:p14="http://schemas.microsoft.com/office/powerpoint/2010/main" val="164962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CC64-C11A-4478-8EDC-0628D06E9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913D6C-A33F-4CB3-AEC0-A5865769B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D4161A-6CC1-4BDF-9CCC-7DFD322A1EE2}"/>
              </a:ext>
            </a:extLst>
          </p:cNvPr>
          <p:cNvSpPr>
            <a:spLocks noGrp="1"/>
          </p:cNvSpPr>
          <p:nvPr>
            <p:ph type="dt" sz="half" idx="10"/>
          </p:nvPr>
        </p:nvSpPr>
        <p:spPr/>
        <p:txBody>
          <a:bodyPr/>
          <a:lstStyle/>
          <a:p>
            <a:fld id="{83C1DE73-AA62-4DFE-B73D-5D737B63FE4A}" type="datetimeFigureOut">
              <a:rPr lang="en-IN" smtClean="0"/>
              <a:t>23-06-2021</a:t>
            </a:fld>
            <a:endParaRPr lang="en-IN"/>
          </a:p>
        </p:txBody>
      </p:sp>
      <p:sp>
        <p:nvSpPr>
          <p:cNvPr id="5" name="Footer Placeholder 4">
            <a:extLst>
              <a:ext uri="{FF2B5EF4-FFF2-40B4-BE49-F238E27FC236}">
                <a16:creationId xmlns:a16="http://schemas.microsoft.com/office/drawing/2014/main" id="{30069B45-DE2E-4A0A-8283-63D3C2F550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7336D-43C1-44AC-A81E-272946476EEF}"/>
              </a:ext>
            </a:extLst>
          </p:cNvPr>
          <p:cNvSpPr>
            <a:spLocks noGrp="1"/>
          </p:cNvSpPr>
          <p:nvPr>
            <p:ph type="sldNum" sz="quarter" idx="12"/>
          </p:nvPr>
        </p:nvSpPr>
        <p:spPr/>
        <p:txBody>
          <a:bodyPr/>
          <a:lstStyle/>
          <a:p>
            <a:fld id="{B92DFF0B-65B6-4934-9EEA-760D133D1C94}" type="slidenum">
              <a:rPr lang="en-IN" smtClean="0"/>
              <a:t>‹#›</a:t>
            </a:fld>
            <a:endParaRPr lang="en-IN"/>
          </a:p>
        </p:txBody>
      </p:sp>
    </p:spTree>
    <p:extLst>
      <p:ext uri="{BB962C8B-B14F-4D97-AF65-F5344CB8AC3E}">
        <p14:creationId xmlns:p14="http://schemas.microsoft.com/office/powerpoint/2010/main" val="233372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9AA7-DFF7-4FAD-A7BD-C9C8CABDCF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B52178-55AE-4507-8FBB-5F8AC1B50B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FFA0F6-743F-4D79-B882-87C8048FE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23A90F-C7EE-4C2E-8873-ADDF73B19B37}"/>
              </a:ext>
            </a:extLst>
          </p:cNvPr>
          <p:cNvSpPr>
            <a:spLocks noGrp="1"/>
          </p:cNvSpPr>
          <p:nvPr>
            <p:ph type="dt" sz="half" idx="10"/>
          </p:nvPr>
        </p:nvSpPr>
        <p:spPr/>
        <p:txBody>
          <a:bodyPr/>
          <a:lstStyle/>
          <a:p>
            <a:fld id="{83C1DE73-AA62-4DFE-B73D-5D737B63FE4A}" type="datetimeFigureOut">
              <a:rPr lang="en-IN" smtClean="0"/>
              <a:t>23-06-2021</a:t>
            </a:fld>
            <a:endParaRPr lang="en-IN"/>
          </a:p>
        </p:txBody>
      </p:sp>
      <p:sp>
        <p:nvSpPr>
          <p:cNvPr id="6" name="Footer Placeholder 5">
            <a:extLst>
              <a:ext uri="{FF2B5EF4-FFF2-40B4-BE49-F238E27FC236}">
                <a16:creationId xmlns:a16="http://schemas.microsoft.com/office/drawing/2014/main" id="{9A385993-AF7A-450F-B84C-EAD14BD9A7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826655-0CBE-4109-8B97-6E6EBE8F4B1E}"/>
              </a:ext>
            </a:extLst>
          </p:cNvPr>
          <p:cNvSpPr>
            <a:spLocks noGrp="1"/>
          </p:cNvSpPr>
          <p:nvPr>
            <p:ph type="sldNum" sz="quarter" idx="12"/>
          </p:nvPr>
        </p:nvSpPr>
        <p:spPr/>
        <p:txBody>
          <a:bodyPr/>
          <a:lstStyle/>
          <a:p>
            <a:fld id="{B92DFF0B-65B6-4934-9EEA-760D133D1C94}" type="slidenum">
              <a:rPr lang="en-IN" smtClean="0"/>
              <a:t>‹#›</a:t>
            </a:fld>
            <a:endParaRPr lang="en-IN"/>
          </a:p>
        </p:txBody>
      </p:sp>
    </p:spTree>
    <p:extLst>
      <p:ext uri="{BB962C8B-B14F-4D97-AF65-F5344CB8AC3E}">
        <p14:creationId xmlns:p14="http://schemas.microsoft.com/office/powerpoint/2010/main" val="44330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718F-5F17-4312-BF95-1EED7BA0D6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02E99-7A2C-4EBC-A6EB-6F18DE608E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06864-0DD9-4F5B-949E-19CE2630D2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E29345-2740-4904-BDE5-107C6D0E8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0EEC7C-E81A-4E6E-9FED-A15ED076B9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46BD41-1F02-47FC-9691-AA31046A7912}"/>
              </a:ext>
            </a:extLst>
          </p:cNvPr>
          <p:cNvSpPr>
            <a:spLocks noGrp="1"/>
          </p:cNvSpPr>
          <p:nvPr>
            <p:ph type="dt" sz="half" idx="10"/>
          </p:nvPr>
        </p:nvSpPr>
        <p:spPr/>
        <p:txBody>
          <a:bodyPr/>
          <a:lstStyle/>
          <a:p>
            <a:fld id="{83C1DE73-AA62-4DFE-B73D-5D737B63FE4A}" type="datetimeFigureOut">
              <a:rPr lang="en-IN" smtClean="0"/>
              <a:t>23-06-2021</a:t>
            </a:fld>
            <a:endParaRPr lang="en-IN"/>
          </a:p>
        </p:txBody>
      </p:sp>
      <p:sp>
        <p:nvSpPr>
          <p:cNvPr id="8" name="Footer Placeholder 7">
            <a:extLst>
              <a:ext uri="{FF2B5EF4-FFF2-40B4-BE49-F238E27FC236}">
                <a16:creationId xmlns:a16="http://schemas.microsoft.com/office/drawing/2014/main" id="{06DBFEA8-73B1-4954-96E9-721D184654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883FD0-ED1D-4F38-BAAC-1CF258E1B26F}"/>
              </a:ext>
            </a:extLst>
          </p:cNvPr>
          <p:cNvSpPr>
            <a:spLocks noGrp="1"/>
          </p:cNvSpPr>
          <p:nvPr>
            <p:ph type="sldNum" sz="quarter" idx="12"/>
          </p:nvPr>
        </p:nvSpPr>
        <p:spPr/>
        <p:txBody>
          <a:bodyPr/>
          <a:lstStyle/>
          <a:p>
            <a:fld id="{B92DFF0B-65B6-4934-9EEA-760D133D1C94}" type="slidenum">
              <a:rPr lang="en-IN" smtClean="0"/>
              <a:t>‹#›</a:t>
            </a:fld>
            <a:endParaRPr lang="en-IN"/>
          </a:p>
        </p:txBody>
      </p:sp>
    </p:spTree>
    <p:extLst>
      <p:ext uri="{BB962C8B-B14F-4D97-AF65-F5344CB8AC3E}">
        <p14:creationId xmlns:p14="http://schemas.microsoft.com/office/powerpoint/2010/main" val="18722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C862-397B-4A0B-82CA-0812F32C42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1036D4-D833-4544-944A-99BFEB884653}"/>
              </a:ext>
            </a:extLst>
          </p:cNvPr>
          <p:cNvSpPr>
            <a:spLocks noGrp="1"/>
          </p:cNvSpPr>
          <p:nvPr>
            <p:ph type="dt" sz="half" idx="10"/>
          </p:nvPr>
        </p:nvSpPr>
        <p:spPr/>
        <p:txBody>
          <a:bodyPr/>
          <a:lstStyle/>
          <a:p>
            <a:fld id="{83C1DE73-AA62-4DFE-B73D-5D737B63FE4A}" type="datetimeFigureOut">
              <a:rPr lang="en-IN" smtClean="0"/>
              <a:t>23-06-2021</a:t>
            </a:fld>
            <a:endParaRPr lang="en-IN"/>
          </a:p>
        </p:txBody>
      </p:sp>
      <p:sp>
        <p:nvSpPr>
          <p:cNvPr id="4" name="Footer Placeholder 3">
            <a:extLst>
              <a:ext uri="{FF2B5EF4-FFF2-40B4-BE49-F238E27FC236}">
                <a16:creationId xmlns:a16="http://schemas.microsoft.com/office/drawing/2014/main" id="{BFBBBFF2-7C32-4F99-BB0B-85844C73DF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43463E-A89E-4E71-8447-35038B18DDAE}"/>
              </a:ext>
            </a:extLst>
          </p:cNvPr>
          <p:cNvSpPr>
            <a:spLocks noGrp="1"/>
          </p:cNvSpPr>
          <p:nvPr>
            <p:ph type="sldNum" sz="quarter" idx="12"/>
          </p:nvPr>
        </p:nvSpPr>
        <p:spPr/>
        <p:txBody>
          <a:bodyPr/>
          <a:lstStyle/>
          <a:p>
            <a:fld id="{B92DFF0B-65B6-4934-9EEA-760D133D1C94}" type="slidenum">
              <a:rPr lang="en-IN" smtClean="0"/>
              <a:t>‹#›</a:t>
            </a:fld>
            <a:endParaRPr lang="en-IN"/>
          </a:p>
        </p:txBody>
      </p:sp>
    </p:spTree>
    <p:extLst>
      <p:ext uri="{BB962C8B-B14F-4D97-AF65-F5344CB8AC3E}">
        <p14:creationId xmlns:p14="http://schemas.microsoft.com/office/powerpoint/2010/main" val="43440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85425B-82D0-45BD-850B-A194848A472C}"/>
              </a:ext>
            </a:extLst>
          </p:cNvPr>
          <p:cNvSpPr>
            <a:spLocks noGrp="1"/>
          </p:cNvSpPr>
          <p:nvPr>
            <p:ph type="dt" sz="half" idx="10"/>
          </p:nvPr>
        </p:nvSpPr>
        <p:spPr/>
        <p:txBody>
          <a:bodyPr/>
          <a:lstStyle/>
          <a:p>
            <a:fld id="{83C1DE73-AA62-4DFE-B73D-5D737B63FE4A}" type="datetimeFigureOut">
              <a:rPr lang="en-IN" smtClean="0"/>
              <a:t>23-06-2021</a:t>
            </a:fld>
            <a:endParaRPr lang="en-IN"/>
          </a:p>
        </p:txBody>
      </p:sp>
      <p:sp>
        <p:nvSpPr>
          <p:cNvPr id="3" name="Footer Placeholder 2">
            <a:extLst>
              <a:ext uri="{FF2B5EF4-FFF2-40B4-BE49-F238E27FC236}">
                <a16:creationId xmlns:a16="http://schemas.microsoft.com/office/drawing/2014/main" id="{EC432741-8ED4-45A1-A14B-4978B09FCF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7AC498-F2F4-4807-B7D6-E4C6AF5070AD}"/>
              </a:ext>
            </a:extLst>
          </p:cNvPr>
          <p:cNvSpPr>
            <a:spLocks noGrp="1"/>
          </p:cNvSpPr>
          <p:nvPr>
            <p:ph type="sldNum" sz="quarter" idx="12"/>
          </p:nvPr>
        </p:nvSpPr>
        <p:spPr/>
        <p:txBody>
          <a:bodyPr/>
          <a:lstStyle/>
          <a:p>
            <a:fld id="{B92DFF0B-65B6-4934-9EEA-760D133D1C94}" type="slidenum">
              <a:rPr lang="en-IN" smtClean="0"/>
              <a:t>‹#›</a:t>
            </a:fld>
            <a:endParaRPr lang="en-IN"/>
          </a:p>
        </p:txBody>
      </p:sp>
    </p:spTree>
    <p:extLst>
      <p:ext uri="{BB962C8B-B14F-4D97-AF65-F5344CB8AC3E}">
        <p14:creationId xmlns:p14="http://schemas.microsoft.com/office/powerpoint/2010/main" val="256434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5324-71E4-46BA-AF58-35E15653F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2DC470-5565-4A5A-9890-7B9FFAF30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83C029-ECE3-4D7D-84DF-7A3C37972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F8DDC-1169-4C6E-B988-A4E300771DAF}"/>
              </a:ext>
            </a:extLst>
          </p:cNvPr>
          <p:cNvSpPr>
            <a:spLocks noGrp="1"/>
          </p:cNvSpPr>
          <p:nvPr>
            <p:ph type="dt" sz="half" idx="10"/>
          </p:nvPr>
        </p:nvSpPr>
        <p:spPr/>
        <p:txBody>
          <a:bodyPr/>
          <a:lstStyle/>
          <a:p>
            <a:fld id="{83C1DE73-AA62-4DFE-B73D-5D737B63FE4A}" type="datetimeFigureOut">
              <a:rPr lang="en-IN" smtClean="0"/>
              <a:t>23-06-2021</a:t>
            </a:fld>
            <a:endParaRPr lang="en-IN"/>
          </a:p>
        </p:txBody>
      </p:sp>
      <p:sp>
        <p:nvSpPr>
          <p:cNvPr id="6" name="Footer Placeholder 5">
            <a:extLst>
              <a:ext uri="{FF2B5EF4-FFF2-40B4-BE49-F238E27FC236}">
                <a16:creationId xmlns:a16="http://schemas.microsoft.com/office/drawing/2014/main" id="{28DEF371-5DA6-49A0-81A5-3DB88FAC9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DFDFB1-B427-4275-A953-55D72E39E90F}"/>
              </a:ext>
            </a:extLst>
          </p:cNvPr>
          <p:cNvSpPr>
            <a:spLocks noGrp="1"/>
          </p:cNvSpPr>
          <p:nvPr>
            <p:ph type="sldNum" sz="quarter" idx="12"/>
          </p:nvPr>
        </p:nvSpPr>
        <p:spPr/>
        <p:txBody>
          <a:bodyPr/>
          <a:lstStyle/>
          <a:p>
            <a:fld id="{B92DFF0B-65B6-4934-9EEA-760D133D1C94}" type="slidenum">
              <a:rPr lang="en-IN" smtClean="0"/>
              <a:t>‹#›</a:t>
            </a:fld>
            <a:endParaRPr lang="en-IN"/>
          </a:p>
        </p:txBody>
      </p:sp>
    </p:spTree>
    <p:extLst>
      <p:ext uri="{BB962C8B-B14F-4D97-AF65-F5344CB8AC3E}">
        <p14:creationId xmlns:p14="http://schemas.microsoft.com/office/powerpoint/2010/main" val="185807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3A2F-EEBC-4EBF-8695-0106C7DDD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9D82A6-9728-4DE8-B9FE-F2E5A01DE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7ECE36-A1DF-4EA6-BD3A-6893F47A8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C5F5A5-28A4-4083-BB5E-4050C18AA864}"/>
              </a:ext>
            </a:extLst>
          </p:cNvPr>
          <p:cNvSpPr>
            <a:spLocks noGrp="1"/>
          </p:cNvSpPr>
          <p:nvPr>
            <p:ph type="dt" sz="half" idx="10"/>
          </p:nvPr>
        </p:nvSpPr>
        <p:spPr/>
        <p:txBody>
          <a:bodyPr/>
          <a:lstStyle/>
          <a:p>
            <a:fld id="{83C1DE73-AA62-4DFE-B73D-5D737B63FE4A}" type="datetimeFigureOut">
              <a:rPr lang="en-IN" smtClean="0"/>
              <a:t>23-06-2021</a:t>
            </a:fld>
            <a:endParaRPr lang="en-IN"/>
          </a:p>
        </p:txBody>
      </p:sp>
      <p:sp>
        <p:nvSpPr>
          <p:cNvPr id="6" name="Footer Placeholder 5">
            <a:extLst>
              <a:ext uri="{FF2B5EF4-FFF2-40B4-BE49-F238E27FC236}">
                <a16:creationId xmlns:a16="http://schemas.microsoft.com/office/drawing/2014/main" id="{AD50F871-4639-47C8-9B52-17D57E8844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6650EB-CA62-4FE4-BCD2-7F83B547BBB9}"/>
              </a:ext>
            </a:extLst>
          </p:cNvPr>
          <p:cNvSpPr>
            <a:spLocks noGrp="1"/>
          </p:cNvSpPr>
          <p:nvPr>
            <p:ph type="sldNum" sz="quarter" idx="12"/>
          </p:nvPr>
        </p:nvSpPr>
        <p:spPr/>
        <p:txBody>
          <a:bodyPr/>
          <a:lstStyle/>
          <a:p>
            <a:fld id="{B92DFF0B-65B6-4934-9EEA-760D133D1C94}" type="slidenum">
              <a:rPr lang="en-IN" smtClean="0"/>
              <a:t>‹#›</a:t>
            </a:fld>
            <a:endParaRPr lang="en-IN"/>
          </a:p>
        </p:txBody>
      </p:sp>
    </p:spTree>
    <p:extLst>
      <p:ext uri="{BB962C8B-B14F-4D97-AF65-F5344CB8AC3E}">
        <p14:creationId xmlns:p14="http://schemas.microsoft.com/office/powerpoint/2010/main" val="335877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7EA74-CE8C-4FC5-83DC-4FF2868F3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18BE8E-F76C-4101-B449-27B55FD105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03F9E-534D-459B-A1AA-42AD6F6060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1DE73-AA62-4DFE-B73D-5D737B63FE4A}" type="datetimeFigureOut">
              <a:rPr lang="en-IN" smtClean="0"/>
              <a:t>23-06-2021</a:t>
            </a:fld>
            <a:endParaRPr lang="en-IN"/>
          </a:p>
        </p:txBody>
      </p:sp>
      <p:sp>
        <p:nvSpPr>
          <p:cNvPr id="5" name="Footer Placeholder 4">
            <a:extLst>
              <a:ext uri="{FF2B5EF4-FFF2-40B4-BE49-F238E27FC236}">
                <a16:creationId xmlns:a16="http://schemas.microsoft.com/office/drawing/2014/main" id="{1F4DFCD6-327F-4AB0-947C-B35B39663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EB6FC2-A08E-42CE-BE04-9156AB439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DFF0B-65B6-4934-9EEA-760D133D1C94}" type="slidenum">
              <a:rPr lang="en-IN" smtClean="0"/>
              <a:t>‹#›</a:t>
            </a:fld>
            <a:endParaRPr lang="en-IN"/>
          </a:p>
        </p:txBody>
      </p:sp>
    </p:spTree>
    <p:extLst>
      <p:ext uri="{BB962C8B-B14F-4D97-AF65-F5344CB8AC3E}">
        <p14:creationId xmlns:p14="http://schemas.microsoft.com/office/powerpoint/2010/main" val="912537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teacher.com/python/exception-handling-in-pyth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EC4344-2ED5-47CA-9F1E-D873D09F0EB7}"/>
              </a:ext>
            </a:extLst>
          </p:cNvPr>
          <p:cNvSpPr>
            <a:spLocks noGrp="1"/>
          </p:cNvSpPr>
          <p:nvPr>
            <p:ph type="subTitle" idx="1"/>
          </p:nvPr>
        </p:nvSpPr>
        <p:spPr>
          <a:xfrm>
            <a:off x="393895" y="239151"/>
            <a:ext cx="11591779" cy="6302326"/>
          </a:xfrm>
        </p:spPr>
        <p:txBody>
          <a:bodyPr/>
          <a:lstStyle/>
          <a:p>
            <a:r>
              <a:rPr lang="en-US" dirty="0"/>
              <a:t>Error</a:t>
            </a:r>
          </a:p>
          <a:p>
            <a:pPr algn="l"/>
            <a:r>
              <a:rPr lang="en-US" dirty="0"/>
              <a:t>Error is a mistake.</a:t>
            </a:r>
          </a:p>
          <a:p>
            <a:pPr algn="l"/>
            <a:r>
              <a:rPr lang="en-US" dirty="0"/>
              <a:t>Types:</a:t>
            </a:r>
          </a:p>
          <a:p>
            <a:pPr algn="l"/>
            <a:r>
              <a:rPr lang="en-US" dirty="0">
                <a:solidFill>
                  <a:srgbClr val="FF0000"/>
                </a:solidFill>
              </a:rPr>
              <a:t>Compile time</a:t>
            </a:r>
          </a:p>
          <a:p>
            <a:pPr algn="l" fontAlgn="base"/>
            <a:r>
              <a:rPr lang="en-US" dirty="0"/>
              <a:t>	</a:t>
            </a:r>
            <a:r>
              <a:rPr lang="en-US" b="0" i="0" dirty="0">
                <a:solidFill>
                  <a:srgbClr val="444444"/>
                </a:solidFill>
                <a:effectLst/>
                <a:latin typeface="Ubuntu"/>
              </a:rPr>
              <a:t>The compile-time errors are usually detected while the source code is being compiled to the object code.</a:t>
            </a:r>
          </a:p>
          <a:p>
            <a:pPr algn="l" fontAlgn="base"/>
            <a:r>
              <a:rPr lang="en-US" b="0" i="0" dirty="0">
                <a:solidFill>
                  <a:srgbClr val="444444"/>
                </a:solidFill>
                <a:effectLst/>
                <a:latin typeface="Ubuntu"/>
              </a:rPr>
              <a:t>Every programming language has some rules to be followed for the instruction to be properly interpreted by the compiler. Any violation of rules of the programming language results in syntax errors.</a:t>
            </a:r>
          </a:p>
          <a:p>
            <a:pPr algn="l" fontAlgn="base"/>
            <a:r>
              <a:rPr lang="en-US" b="0" i="0" dirty="0">
                <a:solidFill>
                  <a:srgbClr val="444444"/>
                </a:solidFill>
                <a:effectLst/>
                <a:latin typeface="Ubuntu"/>
              </a:rPr>
              <a:t>When you hit the compile button, the compiler takes in the complete source code as an input and then checks for the errors and displays all the errors in a single take.</a:t>
            </a:r>
          </a:p>
          <a:p>
            <a:pPr algn="l"/>
            <a:r>
              <a:rPr lang="en-US" dirty="0">
                <a:solidFill>
                  <a:srgbClr val="FF0000"/>
                </a:solidFill>
              </a:rPr>
              <a:t>Runtime error</a:t>
            </a:r>
          </a:p>
          <a:p>
            <a:pPr algn="l"/>
            <a:r>
              <a:rPr lang="en-US" b="0" i="0" dirty="0">
                <a:solidFill>
                  <a:srgbClr val="444444"/>
                </a:solidFill>
                <a:effectLst/>
                <a:latin typeface="Ubuntu"/>
              </a:rPr>
              <a:t>The runtime error is a type of programming error that is encountered during the program execution. It would not display the error while compiling the source code</a:t>
            </a:r>
            <a:endParaRPr lang="en-US" dirty="0"/>
          </a:p>
        </p:txBody>
      </p:sp>
    </p:spTree>
    <p:extLst>
      <p:ext uri="{BB962C8B-B14F-4D97-AF65-F5344CB8AC3E}">
        <p14:creationId xmlns:p14="http://schemas.microsoft.com/office/powerpoint/2010/main" val="3660879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FD2AA-F393-4649-B222-72C4AD62EB75}"/>
              </a:ext>
            </a:extLst>
          </p:cNvPr>
          <p:cNvSpPr>
            <a:spLocks noGrp="1"/>
          </p:cNvSpPr>
          <p:nvPr>
            <p:ph idx="1"/>
          </p:nvPr>
        </p:nvSpPr>
        <p:spPr>
          <a:xfrm>
            <a:off x="106017" y="119270"/>
            <a:ext cx="11860696" cy="6626087"/>
          </a:xfrm>
        </p:spPr>
        <p:txBody>
          <a:bodyPr>
            <a:normAutofit/>
          </a:bodyPr>
          <a:lstStyle/>
          <a:p>
            <a:r>
              <a:rPr kumimoji="0" lang="en-US" altLang="en-US" sz="2400" b="0" i="0" u="none" strike="noStrike" cap="none" normalizeH="0" baseline="0" dirty="0">
                <a:ln>
                  <a:noFill/>
                </a:ln>
                <a:solidFill>
                  <a:schemeClr val="tx1"/>
                </a:solidFill>
                <a:effectLst/>
                <a:latin typeface="Arial" panose="020B0604020202020204" pitchFamily="34" charset="0"/>
              </a:rPr>
              <a:t>Assertion with out error message	  Assertion with error message</a:t>
            </a:r>
          </a:p>
          <a:p>
            <a:pPr marL="0" indent="0">
              <a:buNone/>
            </a:pPr>
            <a:r>
              <a:rPr kumimoji="0" lang="en-US" altLang="en-US" sz="2400" b="0" i="0" u="none" strike="noStrike" cap="none" normalizeH="0" baseline="0" dirty="0">
                <a:ln>
                  <a:noFill/>
                </a:ln>
                <a:solidFill>
                  <a:schemeClr val="tx1"/>
                </a:solidFill>
                <a:effectLst/>
                <a:latin typeface="Arial" panose="020B0604020202020204" pitchFamily="34" charset="0"/>
              </a:rPr>
              <a:t>a=10</a:t>
            </a:r>
          </a:p>
          <a:p>
            <a:pPr marL="0" indent="0">
              <a:buNone/>
            </a:pPr>
            <a:r>
              <a:rPr kumimoji="0" lang="en-US" altLang="en-US" sz="2400" b="0" i="0" u="none" strike="noStrike" cap="none" normalizeH="0" baseline="0" dirty="0">
                <a:ln>
                  <a:noFill/>
                </a:ln>
                <a:solidFill>
                  <a:schemeClr val="tx1"/>
                </a:solidFill>
                <a:effectLst/>
                <a:latin typeface="Arial" panose="020B0604020202020204" pitchFamily="34" charset="0"/>
              </a:rPr>
              <a:t>b=0</a:t>
            </a:r>
          </a:p>
          <a:p>
            <a:pPr marL="0" indent="0">
              <a:buNone/>
            </a:pPr>
            <a:r>
              <a:rPr kumimoji="0" lang="en-US" altLang="en-US" sz="2400" b="0" i="0" u="none" strike="noStrike" cap="none" normalizeH="0" baseline="0" dirty="0">
                <a:ln>
                  <a:noFill/>
                </a:ln>
                <a:solidFill>
                  <a:schemeClr val="tx1"/>
                </a:solidFill>
                <a:effectLst/>
                <a:latin typeface="Arial" panose="020B0604020202020204" pitchFamily="34" charset="0"/>
              </a:rPr>
              <a:t>assert b!=0</a:t>
            </a:r>
          </a:p>
          <a:p>
            <a:pPr marL="0" indent="0">
              <a:buNone/>
            </a:pPr>
            <a:r>
              <a:rPr kumimoji="0" lang="en-US" altLang="en-US" sz="2400" b="0" i="0" u="none" strike="noStrike" cap="none" normalizeH="0" baseline="0" dirty="0">
                <a:ln>
                  <a:noFill/>
                </a:ln>
                <a:solidFill>
                  <a:schemeClr val="tx1"/>
                </a:solidFill>
                <a:effectLst/>
                <a:latin typeface="Arial" panose="020B0604020202020204" pitchFamily="34" charset="0"/>
              </a:rPr>
              <a:t>print(a/b)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25265E"/>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rgbClr val="25265E"/>
              </a:solidFill>
              <a:latin typeface="euclid_circular_a"/>
            </a:endParaRP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181717"/>
                </a:solidFill>
                <a:effectLst/>
                <a:latin typeface="Verdana" panose="020B0604030504040204" pitchFamily="34" charset="0"/>
              </a:rPr>
              <a:t>The </a:t>
            </a:r>
            <a:r>
              <a:rPr kumimoji="0" lang="en-US" altLang="en-US" sz="2400" b="0" i="0" u="none" strike="noStrike" cap="none" normalizeH="0" baseline="0" dirty="0" err="1">
                <a:ln>
                  <a:noFill/>
                </a:ln>
                <a:solidFill>
                  <a:srgbClr val="000000"/>
                </a:solidFill>
                <a:effectLst/>
                <a:latin typeface="SFMono-Regular"/>
              </a:rPr>
              <a:t>AssertionError</a:t>
            </a:r>
            <a:r>
              <a:rPr kumimoji="0" lang="en-US" altLang="en-US" sz="2400" b="0" i="0" u="none" strike="noStrike" cap="none" normalizeH="0" baseline="0" dirty="0">
                <a:ln>
                  <a:noFill/>
                </a:ln>
                <a:solidFill>
                  <a:srgbClr val="181717"/>
                </a:solidFill>
                <a:effectLst/>
                <a:latin typeface="Verdana" panose="020B0604030504040204" pitchFamily="34" charset="0"/>
              </a:rPr>
              <a:t> is also a built-in exception that can be handled using </a:t>
            </a:r>
            <a:r>
              <a:rPr kumimoji="0" lang="en-US" altLang="en-US" sz="2400" b="0" i="0" u="none" strike="noStrike" cap="none" normalizeH="0" baseline="0" dirty="0">
                <a:ln>
                  <a:noFill/>
                </a:ln>
                <a:solidFill>
                  <a:srgbClr val="007BFF"/>
                </a:solidFill>
                <a:effectLst/>
                <a:latin typeface="Verdana" panose="020B0604030504040204" pitchFamily="34" charset="0"/>
                <a:hlinkClick r:id="rId2"/>
              </a:rPr>
              <a:t>try-except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25265E"/>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rgbClr val="25265E"/>
              </a:solidFill>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sz="2400" dirty="0"/>
          </a:p>
        </p:txBody>
      </p:sp>
      <p:sp>
        <p:nvSpPr>
          <p:cNvPr id="4" name="Rectangle 1">
            <a:extLst>
              <a:ext uri="{FF2B5EF4-FFF2-40B4-BE49-F238E27FC236}">
                <a16:creationId xmlns:a16="http://schemas.microsoft.com/office/drawing/2014/main" id="{A141BE59-4BEC-44E9-BA9E-FA58686B814D}"/>
              </a:ext>
            </a:extLst>
          </p:cNvPr>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E864A5A-F7E9-4991-B700-5102BAB785AD}"/>
              </a:ext>
            </a:extLst>
          </p:cNvPr>
          <p:cNvSpPr txBox="1"/>
          <p:nvPr/>
        </p:nvSpPr>
        <p:spPr>
          <a:xfrm>
            <a:off x="3021495" y="3697357"/>
            <a:ext cx="6149008" cy="2585323"/>
          </a:xfrm>
          <a:prstGeom prst="rect">
            <a:avLst/>
          </a:prstGeom>
          <a:noFill/>
        </p:spPr>
        <p:txBody>
          <a:bodyPr wrap="square" rtlCol="0">
            <a:spAutoFit/>
          </a:bodyPr>
          <a:lstStyle/>
          <a:p>
            <a:r>
              <a:rPr lang="en-US" dirty="0"/>
              <a:t>a=10</a:t>
            </a:r>
          </a:p>
          <a:p>
            <a:r>
              <a:rPr lang="en-US" dirty="0"/>
              <a:t>b=0</a:t>
            </a:r>
          </a:p>
          <a:p>
            <a:r>
              <a:rPr lang="en-US" dirty="0"/>
              <a:t>try:</a:t>
            </a:r>
          </a:p>
          <a:p>
            <a:r>
              <a:rPr lang="en-US" dirty="0"/>
              <a:t>    assert b!=0, " </a:t>
            </a:r>
            <a:r>
              <a:rPr lang="en-US" dirty="0" err="1"/>
              <a:t>bcz</a:t>
            </a:r>
            <a:r>
              <a:rPr lang="en-US" dirty="0"/>
              <a:t> b=0 make sure b is not equal to zero"</a:t>
            </a:r>
          </a:p>
          <a:p>
            <a:r>
              <a:rPr lang="en-US" dirty="0"/>
              <a:t>    print(a/b)</a:t>
            </a:r>
          </a:p>
          <a:p>
            <a:r>
              <a:rPr lang="en-US" dirty="0"/>
              <a:t>except </a:t>
            </a:r>
            <a:r>
              <a:rPr lang="en-US" dirty="0" err="1"/>
              <a:t>AssertionError</a:t>
            </a:r>
            <a:r>
              <a:rPr lang="en-US" dirty="0"/>
              <a:t> as msg:</a:t>
            </a:r>
          </a:p>
          <a:p>
            <a:r>
              <a:rPr lang="en-US" dirty="0"/>
              <a:t>    print(msg)</a:t>
            </a:r>
          </a:p>
          <a:p>
            <a:r>
              <a:rPr lang="en-US" dirty="0"/>
              <a:t>finally:</a:t>
            </a:r>
          </a:p>
          <a:p>
            <a:r>
              <a:rPr lang="en-US" dirty="0"/>
              <a:t>    print("assertion Error handled")</a:t>
            </a:r>
            <a:endParaRPr lang="en-IN" dirty="0"/>
          </a:p>
        </p:txBody>
      </p:sp>
      <p:sp>
        <p:nvSpPr>
          <p:cNvPr id="2" name="TextBox 1">
            <a:extLst>
              <a:ext uri="{FF2B5EF4-FFF2-40B4-BE49-F238E27FC236}">
                <a16:creationId xmlns:a16="http://schemas.microsoft.com/office/drawing/2014/main" id="{F84FBB44-EC3D-4CB1-99D0-B4953D6F9DF8}"/>
              </a:ext>
            </a:extLst>
          </p:cNvPr>
          <p:cNvSpPr txBox="1"/>
          <p:nvPr/>
        </p:nvSpPr>
        <p:spPr>
          <a:xfrm>
            <a:off x="5817704" y="695740"/>
            <a:ext cx="3154018" cy="1477328"/>
          </a:xfrm>
          <a:prstGeom prst="rect">
            <a:avLst/>
          </a:prstGeom>
          <a:noFill/>
        </p:spPr>
        <p:txBody>
          <a:bodyPr wrap="square" rtlCol="0">
            <a:spAutoFit/>
          </a:bodyPr>
          <a:lstStyle/>
          <a:p>
            <a:r>
              <a:rPr lang="en-US" dirty="0"/>
              <a:t>a=10</a:t>
            </a:r>
          </a:p>
          <a:p>
            <a:r>
              <a:rPr lang="en-US" dirty="0"/>
              <a:t>b=0</a:t>
            </a:r>
          </a:p>
          <a:p>
            <a:r>
              <a:rPr lang="en-US" dirty="0"/>
              <a:t>assert b!=0,"b=0 it should not zero"</a:t>
            </a:r>
          </a:p>
          <a:p>
            <a:r>
              <a:rPr lang="en-US" dirty="0"/>
              <a:t>print(a/b)</a:t>
            </a:r>
            <a:endParaRPr lang="en-IN" dirty="0"/>
          </a:p>
        </p:txBody>
      </p:sp>
      <p:sp>
        <p:nvSpPr>
          <p:cNvPr id="6" name="Rectangle 1">
            <a:extLst>
              <a:ext uri="{FF2B5EF4-FFF2-40B4-BE49-F238E27FC236}">
                <a16:creationId xmlns:a16="http://schemas.microsoft.com/office/drawing/2014/main" id="{F74E6D73-476D-4228-821C-309A6C36CD1C}"/>
              </a:ext>
            </a:extLst>
          </p:cNvPr>
          <p:cNvSpPr>
            <a:spLocks noChangeArrowheads="1"/>
          </p:cNvSpPr>
          <p:nvPr/>
        </p:nvSpPr>
        <p:spPr bwMode="auto">
          <a:xfrm>
            <a:off x="6003634"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927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453E64-7C92-4CF2-A7C5-044AB4E5D1DA}"/>
              </a:ext>
            </a:extLst>
          </p:cNvPr>
          <p:cNvSpPr>
            <a:spLocks noGrp="1"/>
          </p:cNvSpPr>
          <p:nvPr>
            <p:ph idx="1"/>
          </p:nvPr>
        </p:nvSpPr>
        <p:spPr>
          <a:xfrm>
            <a:off x="185530" y="185530"/>
            <a:ext cx="11873948" cy="6506818"/>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5265E"/>
                </a:solidFill>
                <a:effectLst/>
                <a:latin typeface="euclid_circular_a"/>
              </a:rPr>
              <a:t>Key Points to Remember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euclid_circular_a"/>
              </a:rPr>
              <a:t>Assertions are the condition or </a:t>
            </a:r>
            <a:r>
              <a:rPr kumimoji="0" lang="en-US" altLang="en-US" sz="2800" b="0" i="0" u="none" strike="noStrike" cap="none" normalizeH="0" baseline="0" dirty="0" err="1">
                <a:ln>
                  <a:noFill/>
                </a:ln>
                <a:solidFill>
                  <a:schemeClr val="tx1"/>
                </a:solidFill>
                <a:effectLst/>
                <a:latin typeface="euclid_circular_a"/>
              </a:rPr>
              <a:t>boolean</a:t>
            </a:r>
            <a:r>
              <a:rPr kumimoji="0" lang="en-US" altLang="en-US" sz="2800" b="0" i="0" u="none" strike="noStrike" cap="none" normalizeH="0" baseline="0" dirty="0">
                <a:ln>
                  <a:noFill/>
                </a:ln>
                <a:solidFill>
                  <a:schemeClr val="tx1"/>
                </a:solidFill>
                <a:effectLst/>
                <a:latin typeface="euclid_circular_a"/>
              </a:rPr>
              <a:t> expression which are always supposed to be true in the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Droid Sans Mono"/>
              </a:rPr>
              <a:t>assert</a:t>
            </a:r>
            <a:r>
              <a:rPr kumimoji="0" lang="en-US" altLang="en-US" sz="2800" b="0" i="0" u="none" strike="noStrike" cap="none" normalizeH="0" baseline="0" dirty="0">
                <a:ln>
                  <a:noFill/>
                </a:ln>
                <a:solidFill>
                  <a:schemeClr val="tx1"/>
                </a:solidFill>
                <a:effectLst/>
                <a:latin typeface="euclid_circular_a"/>
              </a:rPr>
              <a:t> statement takes an expression and optional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Droid Sans Mono"/>
              </a:rPr>
              <a:t>assert</a:t>
            </a:r>
            <a:r>
              <a:rPr kumimoji="0" lang="en-US" altLang="en-US" sz="2800" b="0" i="0" u="none" strike="noStrike" cap="none" normalizeH="0" baseline="0" dirty="0">
                <a:ln>
                  <a:noFill/>
                </a:ln>
                <a:solidFill>
                  <a:schemeClr val="tx1"/>
                </a:solidFill>
                <a:effectLst/>
                <a:latin typeface="euclid_circular_a"/>
              </a:rPr>
              <a:t> statement is used to check types, values of argument and the output of the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Droid Sans Mono"/>
              </a:rPr>
              <a:t>assert</a:t>
            </a:r>
            <a:r>
              <a:rPr kumimoji="0" lang="en-US" altLang="en-US" sz="2800" b="0" i="0" u="none" strike="noStrike" cap="none" normalizeH="0" baseline="0" dirty="0">
                <a:ln>
                  <a:noFill/>
                </a:ln>
                <a:solidFill>
                  <a:schemeClr val="tx1"/>
                </a:solidFill>
                <a:effectLst/>
                <a:latin typeface="euclid_circular_a"/>
              </a:rPr>
              <a:t> statement is used as debugging tool as it halts the program at the point where an error occurs</a:t>
            </a:r>
            <a:endParaRPr lang="en-IN" dirty="0"/>
          </a:p>
        </p:txBody>
      </p:sp>
    </p:spTree>
    <p:extLst>
      <p:ext uri="{BB962C8B-B14F-4D97-AF65-F5344CB8AC3E}">
        <p14:creationId xmlns:p14="http://schemas.microsoft.com/office/powerpoint/2010/main" val="113751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E41AA-B307-4002-8B00-CD5CAF944601}"/>
              </a:ext>
            </a:extLst>
          </p:cNvPr>
          <p:cNvSpPr>
            <a:spLocks noGrp="1"/>
          </p:cNvSpPr>
          <p:nvPr>
            <p:ph idx="1"/>
          </p:nvPr>
        </p:nvSpPr>
        <p:spPr>
          <a:xfrm>
            <a:off x="92765" y="0"/>
            <a:ext cx="11993218" cy="6858000"/>
          </a:xfrm>
        </p:spPr>
        <p:txBody>
          <a:bodyPr/>
          <a:lstStyle/>
          <a:p>
            <a:pPr marL="0" indent="0">
              <a:buNone/>
            </a:pPr>
            <a:r>
              <a:rPr lang="en-US" sz="2800" dirty="0">
                <a:solidFill>
                  <a:schemeClr val="accent1"/>
                </a:solidFill>
              </a:rPr>
              <a:t>Assert</a:t>
            </a:r>
          </a:p>
          <a:p>
            <a:pPr marL="0" indent="0">
              <a:buNone/>
            </a:pPr>
            <a:r>
              <a:rPr lang="en-US" sz="2800" b="0" i="0" dirty="0">
                <a:solidFill>
                  <a:srgbClr val="202124"/>
                </a:solidFill>
                <a:effectLst/>
                <a:latin typeface="arial" panose="020B0604020202020204" pitchFamily="34" charset="0"/>
              </a:rPr>
              <a:t>	When it encounters an </a:t>
            </a:r>
            <a:r>
              <a:rPr lang="en-US" sz="2800" b="1" i="0" dirty="0">
                <a:solidFill>
                  <a:srgbClr val="202124"/>
                </a:solidFill>
                <a:effectLst/>
                <a:latin typeface="arial" panose="020B0604020202020204" pitchFamily="34" charset="0"/>
              </a:rPr>
              <a:t>assert</a:t>
            </a:r>
            <a:r>
              <a:rPr lang="en-US" sz="2800" b="0" i="0" dirty="0">
                <a:solidFill>
                  <a:srgbClr val="202124"/>
                </a:solidFill>
                <a:effectLst/>
                <a:latin typeface="arial" panose="020B0604020202020204" pitchFamily="34" charset="0"/>
              </a:rPr>
              <a:t> statement, </a:t>
            </a:r>
            <a:r>
              <a:rPr lang="en-US" sz="2800" b="1" i="0" dirty="0">
                <a:solidFill>
                  <a:srgbClr val="202124"/>
                </a:solidFill>
                <a:effectLst/>
                <a:latin typeface="arial" panose="020B0604020202020204" pitchFamily="34" charset="0"/>
              </a:rPr>
              <a:t>Python</a:t>
            </a:r>
            <a:r>
              <a:rPr lang="en-US" sz="2800" b="0" i="0" dirty="0">
                <a:solidFill>
                  <a:srgbClr val="202124"/>
                </a:solidFill>
                <a:effectLst/>
                <a:latin typeface="arial" panose="020B0604020202020204" pitchFamily="34" charset="0"/>
              </a:rPr>
              <a:t> evaluates the accompanying expression, which is hopefully true. If the expression is false, </a:t>
            </a:r>
            <a:r>
              <a:rPr lang="en-US" sz="2800" b="1" i="0" dirty="0">
                <a:solidFill>
                  <a:srgbClr val="202124"/>
                </a:solidFill>
                <a:effectLst/>
                <a:latin typeface="arial" panose="020B0604020202020204" pitchFamily="34" charset="0"/>
              </a:rPr>
              <a:t>Python</a:t>
            </a:r>
            <a:r>
              <a:rPr lang="en-US" sz="2800" b="0" i="0" dirty="0">
                <a:solidFill>
                  <a:srgbClr val="202124"/>
                </a:solidFill>
                <a:effectLst/>
                <a:latin typeface="arial" panose="020B0604020202020204" pitchFamily="34" charset="0"/>
              </a:rPr>
              <a:t> raises an </a:t>
            </a:r>
            <a:r>
              <a:rPr lang="en-US" sz="2800" b="0" i="0" dirty="0" err="1">
                <a:solidFill>
                  <a:srgbClr val="202124"/>
                </a:solidFill>
                <a:effectLst/>
                <a:latin typeface="arial" panose="020B0604020202020204" pitchFamily="34" charset="0"/>
              </a:rPr>
              <a:t>AssertionError</a:t>
            </a:r>
            <a:r>
              <a:rPr lang="en-US" sz="2800" b="0" i="0" dirty="0">
                <a:solidFill>
                  <a:srgbClr val="202124"/>
                </a:solidFill>
                <a:effectLst/>
                <a:latin typeface="arial" panose="020B0604020202020204" pitchFamily="34" charset="0"/>
              </a:rPr>
              <a:t> </a:t>
            </a:r>
            <a:r>
              <a:rPr lang="en-US" sz="2800" b="1" i="0" dirty="0">
                <a:solidFill>
                  <a:srgbClr val="202124"/>
                </a:solidFill>
                <a:effectLst/>
                <a:latin typeface="arial" panose="020B0604020202020204" pitchFamily="34" charset="0"/>
              </a:rPr>
              <a:t>exception</a:t>
            </a:r>
            <a:r>
              <a:rPr lang="en-US" sz="2800" b="0" i="0" dirty="0">
                <a:solidFill>
                  <a:srgbClr val="202124"/>
                </a:solidFill>
                <a:effectLst/>
                <a:latin typeface="arial" panose="020B0604020202020204" pitchFamily="34" charset="0"/>
              </a:rPr>
              <a:t>. If the </a:t>
            </a:r>
            <a:r>
              <a:rPr lang="en-US" sz="2800" b="1" i="0" dirty="0">
                <a:solidFill>
                  <a:srgbClr val="202124"/>
                </a:solidFill>
                <a:effectLst/>
                <a:latin typeface="arial" panose="020B0604020202020204" pitchFamily="34" charset="0"/>
              </a:rPr>
              <a:t>assertion</a:t>
            </a:r>
            <a:r>
              <a:rPr lang="en-US" sz="2800" b="0" i="0" dirty="0">
                <a:solidFill>
                  <a:srgbClr val="202124"/>
                </a:solidFill>
                <a:effectLst/>
                <a:latin typeface="arial" panose="020B0604020202020204" pitchFamily="34" charset="0"/>
              </a:rPr>
              <a:t> fails, </a:t>
            </a:r>
            <a:r>
              <a:rPr lang="en-US" sz="2800" b="1" i="0" dirty="0">
                <a:solidFill>
                  <a:srgbClr val="202124"/>
                </a:solidFill>
                <a:effectLst/>
                <a:latin typeface="arial" panose="020B0604020202020204" pitchFamily="34" charset="0"/>
              </a:rPr>
              <a:t>Python</a:t>
            </a:r>
            <a:r>
              <a:rPr lang="en-US" sz="2800" b="0" i="0" dirty="0">
                <a:solidFill>
                  <a:srgbClr val="202124"/>
                </a:solidFill>
                <a:effectLst/>
                <a:latin typeface="arial" panose="020B0604020202020204" pitchFamily="34" charset="0"/>
              </a:rPr>
              <a:t> uses </a:t>
            </a:r>
            <a:r>
              <a:rPr lang="en-US" sz="2800" b="0" i="0" dirty="0" err="1">
                <a:solidFill>
                  <a:srgbClr val="202124"/>
                </a:solidFill>
                <a:effectLst/>
                <a:latin typeface="arial" panose="020B0604020202020204" pitchFamily="34" charset="0"/>
              </a:rPr>
              <a:t>ArgumentExpression</a:t>
            </a:r>
            <a:r>
              <a:rPr lang="en-US" sz="2800" b="0" i="0" dirty="0">
                <a:solidFill>
                  <a:srgbClr val="202124"/>
                </a:solidFill>
                <a:effectLst/>
                <a:latin typeface="arial" panose="020B0604020202020204" pitchFamily="34" charset="0"/>
              </a:rPr>
              <a:t> as the argument for the </a:t>
            </a:r>
            <a:r>
              <a:rPr lang="en-US" sz="2800" b="0" i="0" dirty="0" err="1">
                <a:solidFill>
                  <a:srgbClr val="202124"/>
                </a:solidFill>
                <a:effectLst/>
                <a:latin typeface="arial" panose="020B0604020202020204" pitchFamily="34" charset="0"/>
              </a:rPr>
              <a:t>AssertionError</a:t>
            </a:r>
            <a:endParaRPr lang="en-US" sz="2800" b="0" i="0" dirty="0">
              <a:solidFill>
                <a:srgbClr val="202124"/>
              </a:solidFill>
              <a:effectLst/>
              <a:latin typeface="arial" panose="020B0604020202020204" pitchFamily="34" charset="0"/>
            </a:endParaRPr>
          </a:p>
          <a:p>
            <a:pPr marL="0" indent="0">
              <a:buNone/>
            </a:pPr>
            <a:r>
              <a:rPr lang="en-US" sz="2800" dirty="0"/>
              <a:t>a="</a:t>
            </a:r>
            <a:r>
              <a:rPr lang="en-US" sz="2800" dirty="0" err="1"/>
              <a:t>hellow</a:t>
            </a:r>
            <a:r>
              <a:rPr lang="en-US" sz="2800" dirty="0"/>
              <a:t>"</a:t>
            </a:r>
          </a:p>
          <a:p>
            <a:pPr marL="0" indent="0">
              <a:buNone/>
            </a:pPr>
            <a:r>
              <a:rPr lang="en-US" sz="2800" dirty="0"/>
              <a:t>assert (a=="</a:t>
            </a:r>
            <a:r>
              <a:rPr lang="en-US" sz="2800" dirty="0" err="1"/>
              <a:t>hellow</a:t>
            </a:r>
            <a:r>
              <a:rPr lang="en-US" sz="2800" dirty="0"/>
              <a:t>"),"This assertion is for equality"</a:t>
            </a:r>
          </a:p>
          <a:p>
            <a:pPr marL="0" indent="0">
              <a:buNone/>
            </a:pPr>
            <a:r>
              <a:rPr lang="en-US" sz="2800" dirty="0"/>
              <a:t>print(a)</a:t>
            </a:r>
            <a:endParaRPr lang="en-IN" sz="2800" dirty="0"/>
          </a:p>
          <a:p>
            <a:endParaRPr lang="en-IN" dirty="0"/>
          </a:p>
        </p:txBody>
      </p:sp>
    </p:spTree>
    <p:extLst>
      <p:ext uri="{BB962C8B-B14F-4D97-AF65-F5344CB8AC3E}">
        <p14:creationId xmlns:p14="http://schemas.microsoft.com/office/powerpoint/2010/main" val="191703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112E5-3406-4C3D-97BD-7E2A1C08D7B2}"/>
              </a:ext>
            </a:extLst>
          </p:cNvPr>
          <p:cNvSpPr>
            <a:spLocks noGrp="1"/>
          </p:cNvSpPr>
          <p:nvPr>
            <p:ph idx="1"/>
          </p:nvPr>
        </p:nvSpPr>
        <p:spPr>
          <a:xfrm>
            <a:off x="125896" y="115956"/>
            <a:ext cx="11940208" cy="6626087"/>
          </a:xfrm>
        </p:spPr>
        <p:txBody>
          <a:bodyPr/>
          <a:lstStyle/>
          <a:p>
            <a:pPr marL="0" indent="0" algn="ctr" fontAlgn="base">
              <a:lnSpc>
                <a:spcPct val="100000"/>
              </a:lnSpc>
              <a:spcBef>
                <a:spcPts val="1500"/>
              </a:spcBef>
              <a:spcAft>
                <a:spcPts val="1125"/>
              </a:spcAft>
              <a:buNone/>
            </a:pP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Create User Defined Exception in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00000"/>
              </a:lnSpc>
              <a:spcBef>
                <a:spcPts val="1500"/>
              </a:spcBef>
              <a:spcAft>
                <a:spcPts val="1125"/>
              </a:spcAft>
              <a:buNone/>
            </a:pPr>
            <a:r>
              <a:rPr lang="en-IN" sz="1800" b="1" dirty="0">
                <a:solidFill>
                  <a:srgbClr val="EA3F06"/>
                </a:solidFill>
                <a:effectLst/>
                <a:latin typeface="Arial" panose="020B0604020202020204" pitchFamily="34" charset="0"/>
                <a:ea typeface="Times New Roman" panose="02020603050405020304" pitchFamily="18" charset="0"/>
                <a:cs typeface="Times New Roman" panose="02020603050405020304" pitchFamily="18" charset="0"/>
              </a:rPr>
              <a:t>Step 1: Create User Defined Exception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class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(Exception):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  def</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__</a:t>
            </a:r>
            <a:r>
              <a:rPr lang="en-IN" sz="1800"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__(self, message):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r>
              <a:rPr lang="en-IN" sz="1800" dirty="0">
                <a:effectLst/>
                <a:latin typeface="Courier New" panose="02070309020205020404" pitchFamily="49" charset="0"/>
                <a:ea typeface="Times New Roman" panose="02020603050405020304" pitchFamily="18" charset="0"/>
              </a:rPr>
              <a:t>    </a:t>
            </a:r>
            <a:r>
              <a:rPr lang="en-IN" sz="1800" dirty="0" err="1">
                <a:effectLst/>
                <a:latin typeface="Courier New" panose="02070309020205020404" pitchFamily="49" charset="0"/>
                <a:ea typeface="Times New Roman" panose="02020603050405020304" pitchFamily="18" charset="0"/>
              </a:rPr>
              <a:t>self.message</a:t>
            </a:r>
            <a:r>
              <a:rPr lang="en-IN" sz="1800" dirty="0">
                <a:effectLst/>
                <a:latin typeface="Courier New" panose="02070309020205020404" pitchFamily="49"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a:t>
            </a:r>
            <a:r>
              <a:rPr lang="en-IN" sz="1800" dirty="0">
                <a:effectLst/>
                <a:latin typeface="Courier New" panose="02070309020205020404" pitchFamily="49" charset="0"/>
                <a:ea typeface="Times New Roman" panose="02020603050405020304" pitchFamily="18" charset="0"/>
              </a:rPr>
              <a:t>message</a:t>
            </a:r>
          </a:p>
          <a:p>
            <a:pPr marL="0" indent="0">
              <a:lnSpc>
                <a:spcPct val="100000"/>
              </a:lnSpc>
              <a:buNone/>
            </a:pPr>
            <a:r>
              <a:rPr lang="en-IN" sz="1800" b="1" dirty="0">
                <a:solidFill>
                  <a:srgbClr val="EA3F06"/>
                </a:solidFill>
                <a:effectLst/>
                <a:latin typeface="Arial" panose="020B0604020202020204" pitchFamily="34" charset="0"/>
                <a:ea typeface="Times New Roman" panose="02020603050405020304" pitchFamily="18" charset="0"/>
                <a:cs typeface="Times New Roman" panose="02020603050405020304" pitchFamily="18" charset="0"/>
              </a:rPr>
              <a:t>Step 2: Raising Exception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r>
              <a:rPr lang="en-IN" sz="1800" dirty="0">
                <a:solidFill>
                  <a:srgbClr val="656565"/>
                </a:solidFill>
                <a:effectLst/>
                <a:latin typeface="inherit"/>
                <a:ea typeface="Times New Roman" panose="02020603050405020304" pitchFamily="18" charset="0"/>
                <a:cs typeface="Courier New" panose="02070309020205020404" pitchFamily="49" charset="0"/>
              </a:rPr>
              <a:t>raise </a:t>
            </a:r>
            <a:r>
              <a:rPr lang="en-IN" sz="1800" dirty="0" err="1">
                <a:solidFill>
                  <a:srgbClr val="656565"/>
                </a:solidFill>
                <a:effectLst/>
                <a:latin typeface="inherit"/>
                <a:ea typeface="Times New Roman" panose="02020603050405020304" pitchFamily="18" charset="0"/>
                <a:cs typeface="Courier New" panose="02070309020205020404" pitchFamily="49" charset="0"/>
              </a:rPr>
              <a:t>YourException</a:t>
            </a:r>
            <a:r>
              <a:rPr lang="en-IN" sz="1800" dirty="0">
                <a:solidFill>
                  <a:srgbClr val="656565"/>
                </a:solidFill>
                <a:effectLst/>
                <a:latin typeface="inherit"/>
                <a:ea typeface="Times New Roman" panose="02020603050405020304" pitchFamily="18" charset="0"/>
                <a:cs typeface="Courier New" panose="02070309020205020404" pitchFamily="49" charset="0"/>
              </a:rPr>
              <a:t>(“my own exception")</a:t>
            </a:r>
          </a:p>
          <a:p>
            <a:pPr marL="0" indent="0">
              <a:lnSpc>
                <a:spcPct val="100000"/>
              </a:lnSpc>
              <a:buNone/>
            </a:pPr>
            <a:r>
              <a:rPr lang="en-IN" sz="1800" b="1" dirty="0">
                <a:solidFill>
                  <a:srgbClr val="EA3F06"/>
                </a:solidFill>
                <a:effectLst/>
                <a:latin typeface="Arial" panose="020B0604020202020204" pitchFamily="34" charset="0"/>
                <a:ea typeface="Times New Roman" panose="02020603050405020304" pitchFamily="18" charset="0"/>
              </a:rPr>
              <a:t>Step3:Catching Exception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00000"/>
              </a:lnSpc>
              <a:spcBef>
                <a:spcPts val="1500"/>
              </a:spcBef>
              <a:spcAft>
                <a:spcPts val="15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656565"/>
                </a:solidFill>
                <a:effectLst/>
                <a:latin typeface="inherit"/>
                <a:ea typeface="Times New Roman" panose="02020603050405020304" pitchFamily="18" charset="0"/>
                <a:cs typeface="Courier New" panose="02070309020205020404" pitchFamily="49" charset="0"/>
              </a:rPr>
              <a:t>except </a:t>
            </a:r>
            <a:r>
              <a:rPr lang="en-IN" sz="1800" dirty="0" err="1">
                <a:solidFill>
                  <a:srgbClr val="656565"/>
                </a:solidFill>
                <a:effectLst/>
                <a:latin typeface="inherit"/>
                <a:ea typeface="Times New Roman" panose="02020603050405020304" pitchFamily="18" charset="0"/>
                <a:cs typeface="Courier New" panose="02070309020205020404" pitchFamily="49" charset="0"/>
              </a:rPr>
              <a:t>YourException</a:t>
            </a:r>
            <a:r>
              <a:rPr lang="en-IN" sz="1800" dirty="0">
                <a:solidFill>
                  <a:srgbClr val="656565"/>
                </a:solidFill>
                <a:effectLst/>
                <a:latin typeface="inherit"/>
                <a:ea typeface="Times New Roman" panose="02020603050405020304" pitchFamily="18" charset="0"/>
                <a:cs typeface="Courier New" panose="02070309020205020404" pitchFamily="49" charset="0"/>
              </a:rPr>
              <a:t> as err: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00000"/>
              </a:lnSpc>
              <a:spcBef>
                <a:spcPts val="1500"/>
              </a:spcBef>
              <a:spcAft>
                <a:spcPts val="15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656565"/>
                </a:solidFill>
                <a:effectLst/>
                <a:latin typeface="inherit"/>
                <a:ea typeface="Times New Roman" panose="02020603050405020304" pitchFamily="18" charset="0"/>
                <a:cs typeface="Courier New" panose="02070309020205020404" pitchFamily="49" charset="0"/>
              </a:rPr>
              <a:t>  print(</a:t>
            </a:r>
            <a:r>
              <a:rPr lang="en-IN" sz="1800" dirty="0" err="1">
                <a:solidFill>
                  <a:srgbClr val="656565"/>
                </a:solidFill>
                <a:effectLst/>
                <a:latin typeface="inherit"/>
                <a:ea typeface="Times New Roman" panose="02020603050405020304" pitchFamily="18" charset="0"/>
                <a:cs typeface="Courier New" panose="02070309020205020404" pitchFamily="49" charset="0"/>
              </a:rPr>
              <a:t>err.message</a:t>
            </a:r>
            <a:r>
              <a:rPr lang="en-IN" sz="1800" dirty="0">
                <a:solidFill>
                  <a:srgbClr val="656565"/>
                </a:solidFill>
                <a:effectLst/>
                <a:latin typeface="inherit"/>
                <a:ea typeface="Times New Roman" panose="02020603050405020304" pitchFamily="18" charset="0"/>
                <a:cs typeface="Courier New" panose="020703090202050204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IN" dirty="0"/>
          </a:p>
        </p:txBody>
      </p:sp>
    </p:spTree>
    <p:extLst>
      <p:ext uri="{BB962C8B-B14F-4D97-AF65-F5344CB8AC3E}">
        <p14:creationId xmlns:p14="http://schemas.microsoft.com/office/powerpoint/2010/main" val="75453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502FD-A21E-4782-927D-5533B59A374F}"/>
              </a:ext>
            </a:extLst>
          </p:cNvPr>
          <p:cNvSpPr>
            <a:spLocks noGrp="1"/>
          </p:cNvSpPr>
          <p:nvPr>
            <p:ph idx="1"/>
          </p:nvPr>
        </p:nvSpPr>
        <p:spPr>
          <a:xfrm>
            <a:off x="92765" y="106017"/>
            <a:ext cx="11940209" cy="6546574"/>
          </a:xfrm>
        </p:spPr>
        <p:txBody>
          <a:bodyPr>
            <a:normAutofit fontScale="92500" lnSpcReduction="10000"/>
          </a:bodyPr>
          <a:lstStyle/>
          <a:p>
            <a:pPr marL="0" indent="0">
              <a:buNone/>
            </a:pPr>
            <a:r>
              <a:rPr lang="en-IN" sz="1800" b="1" dirty="0">
                <a:solidFill>
                  <a:srgbClr val="EA3F06"/>
                </a:solidFill>
                <a:effectLst/>
                <a:latin typeface="Arial" panose="020B0604020202020204" pitchFamily="34" charset="0"/>
                <a:ea typeface="Times New Roman" panose="02020603050405020304" pitchFamily="18" charset="0"/>
                <a:cs typeface="Times New Roman" panose="02020603050405020304" pitchFamily="18" charset="0"/>
              </a:rPr>
              <a:t>Step 4: Write a Program for User-Defined Exception in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class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(Exception):</a:t>
            </a:r>
          </a:p>
          <a:p>
            <a:pPr marL="0" indent="0">
              <a:lnSpc>
                <a:spcPct val="107000"/>
              </a:lnSpc>
              <a:spcAft>
                <a:spcPts val="80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def __</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__(self, message):</a:t>
            </a:r>
          </a:p>
          <a:p>
            <a:pPr marL="0" indent="0">
              <a:lnSpc>
                <a:spcPct val="107000"/>
              </a:lnSpc>
              <a:spcAft>
                <a:spcPts val="80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self.message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message</a:t>
            </a:r>
          </a:p>
          <a:p>
            <a:pPr marL="0" indent="0">
              <a:lnSpc>
                <a:spcPct val="107000"/>
              </a:lnSpc>
              <a:spcAft>
                <a:spcPts val="80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a=12</a:t>
            </a:r>
          </a:p>
          <a:p>
            <a:pPr marL="0" indent="0">
              <a:lnSpc>
                <a:spcPct val="107000"/>
              </a:lnSpc>
              <a:spcAft>
                <a:spcPts val="80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b=0</a:t>
            </a:r>
          </a:p>
          <a:p>
            <a:pPr marL="0" indent="0">
              <a:lnSpc>
                <a:spcPct val="107000"/>
              </a:lnSpc>
              <a:spcAft>
                <a:spcPts val="80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try:</a:t>
            </a:r>
          </a:p>
          <a:p>
            <a:pPr marL="0" indent="0">
              <a:lnSpc>
                <a:spcPct val="107000"/>
              </a:lnSpc>
              <a:spcAft>
                <a:spcPts val="80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if(b==0):</a:t>
            </a:r>
          </a:p>
          <a:p>
            <a:pPr marL="0" indent="0">
              <a:lnSpc>
                <a:spcPct val="107000"/>
              </a:lnSpc>
              <a:spcAft>
                <a:spcPts val="80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raise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dont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give o for divisor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bcz</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it will not accept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infinitve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07000"/>
              </a:lnSpc>
              <a:spcAft>
                <a:spcPts val="80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except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as err:</a:t>
            </a:r>
          </a:p>
          <a:p>
            <a:pPr marL="0" indent="0">
              <a:lnSpc>
                <a:spcPct val="107000"/>
              </a:lnSpc>
              <a:spcAft>
                <a:spcPts val="80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perform any action on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instance</a:t>
            </a:r>
          </a:p>
          <a:p>
            <a:pPr marL="0" indent="0">
              <a:lnSpc>
                <a:spcPct val="107000"/>
              </a:lnSpc>
              <a:spcAft>
                <a:spcPts val="80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print("Message:",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err.message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07000"/>
              </a:lnSpc>
              <a:spcAft>
                <a:spcPts val="800"/>
              </a:spcAft>
              <a:buNone/>
            </a:pPr>
            <a:r>
              <a:rPr lang="en-US" sz="1800" dirty="0">
                <a:latin typeface="Courier New" panose="02070309020205020404" pitchFamily="49" charset="0"/>
                <a:cs typeface="Times New Roman" panose="02020603050405020304" pitchFamily="18" charset="0"/>
              </a:rPr>
              <a:t>finally:</a:t>
            </a:r>
          </a:p>
          <a:p>
            <a:pPr marL="0" indent="0">
              <a:lnSpc>
                <a:spcPct val="107000"/>
              </a:lnSpc>
              <a:spcAft>
                <a:spcPts val="800"/>
              </a:spcAft>
              <a:buNone/>
            </a:pPr>
            <a:r>
              <a:rPr lang="en-US" sz="1800" dirty="0">
                <a:latin typeface="Courier New" panose="02070309020205020404" pitchFamily="49" charset="0"/>
                <a:cs typeface="Times New Roman" panose="02020603050405020304" pitchFamily="18" charset="0"/>
              </a:rPr>
              <a:t>    print("My own exception is created and handled properly")</a:t>
            </a:r>
            <a:endParaRPr lang="en-IN" sz="18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64186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C5177-609E-41AB-BE74-280CD80B7D2F}"/>
              </a:ext>
            </a:extLst>
          </p:cNvPr>
          <p:cNvSpPr>
            <a:spLocks noGrp="1"/>
          </p:cNvSpPr>
          <p:nvPr>
            <p:ph idx="1"/>
          </p:nvPr>
        </p:nvSpPr>
        <p:spPr>
          <a:xfrm>
            <a:off x="97653" y="159798"/>
            <a:ext cx="11922711" cy="6480699"/>
          </a:xfrm>
        </p:spPr>
        <p:txBody>
          <a:bodyPr/>
          <a:lstStyle/>
          <a:p>
            <a:r>
              <a:rPr lang="en-US" dirty="0"/>
              <a:t>Use </a:t>
            </a:r>
            <a:r>
              <a:rPr lang="en-US" dirty="0" err="1"/>
              <a:t>assertionerror</a:t>
            </a:r>
            <a:r>
              <a:rPr lang="en-US" dirty="0"/>
              <a:t> for </a:t>
            </a:r>
            <a:r>
              <a:rPr lang="en-US" dirty="0" err="1"/>
              <a:t>zerodivision</a:t>
            </a:r>
            <a:r>
              <a:rPr lang="en-US" dirty="0"/>
              <a:t> error and handle this error using try and except block</a:t>
            </a:r>
          </a:p>
          <a:p>
            <a:r>
              <a:rPr lang="en-US" dirty="0"/>
              <a:t>Manually raise the </a:t>
            </a:r>
            <a:r>
              <a:rPr lang="en-US" dirty="0" err="1"/>
              <a:t>valueerror</a:t>
            </a:r>
            <a:r>
              <a:rPr lang="en-US" dirty="0"/>
              <a:t> exception when user gives negative integer values</a:t>
            </a:r>
          </a:p>
          <a:p>
            <a:r>
              <a:rPr lang="en-US" dirty="0"/>
              <a:t>Raise </a:t>
            </a:r>
            <a:r>
              <a:rPr lang="en-US" dirty="0" err="1"/>
              <a:t>valueerror</a:t>
            </a:r>
            <a:r>
              <a:rPr lang="en-US" dirty="0"/>
              <a:t> exception when user enter the age&lt;18</a:t>
            </a:r>
          </a:p>
          <a:p>
            <a:r>
              <a:rPr lang="en-US" dirty="0"/>
              <a:t>Implement exception handling in </a:t>
            </a:r>
            <a:r>
              <a:rPr lang="en-US" dirty="0" err="1"/>
              <a:t>IndexError</a:t>
            </a:r>
            <a:endParaRPr lang="en-US" dirty="0"/>
          </a:p>
          <a:p>
            <a:r>
              <a:rPr lang="en-US" dirty="0"/>
              <a:t>To by a pizza in a shop minimum prize should be 250..check the user If they have money more than minimum prize.. Based on this condition </a:t>
            </a:r>
            <a:r>
              <a:rPr lang="en-US" dirty="0" err="1"/>
              <a:t>mension</a:t>
            </a:r>
            <a:r>
              <a:rPr lang="en-US" dirty="0"/>
              <a:t> assertion error.. If does not have enough money raise </a:t>
            </a:r>
            <a:r>
              <a:rPr lang="en-US" dirty="0" err="1"/>
              <a:t>AssertionError</a:t>
            </a:r>
            <a:r>
              <a:rPr lang="en-US" dirty="0"/>
              <a:t> exception and handle the exception using try.. Except..  </a:t>
            </a:r>
            <a:endParaRPr lang="en-IN" dirty="0"/>
          </a:p>
        </p:txBody>
      </p:sp>
    </p:spTree>
    <p:extLst>
      <p:ext uri="{BB962C8B-B14F-4D97-AF65-F5344CB8AC3E}">
        <p14:creationId xmlns:p14="http://schemas.microsoft.com/office/powerpoint/2010/main" val="379968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44D31-69DF-4CCB-BD96-978681616295}"/>
              </a:ext>
            </a:extLst>
          </p:cNvPr>
          <p:cNvSpPr>
            <a:spLocks noGrp="1"/>
          </p:cNvSpPr>
          <p:nvPr>
            <p:ph idx="1"/>
          </p:nvPr>
        </p:nvSpPr>
        <p:spPr>
          <a:xfrm>
            <a:off x="132522" y="132522"/>
            <a:ext cx="11887200" cy="6559826"/>
          </a:xfrm>
        </p:spPr>
        <p:txBody>
          <a:bodyPr/>
          <a:lstStyle/>
          <a:p>
            <a:r>
              <a:rPr lang="en-US" dirty="0">
                <a:solidFill>
                  <a:srgbClr val="FF0000"/>
                </a:solidFill>
              </a:rPr>
              <a:t>Logical error</a:t>
            </a:r>
          </a:p>
          <a:p>
            <a:pPr marL="0" indent="0">
              <a:buNone/>
            </a:pPr>
            <a:r>
              <a:rPr lang="en-US" b="0" i="0" dirty="0">
                <a:solidFill>
                  <a:srgbClr val="3A3A3A"/>
                </a:solidFill>
                <a:effectLst/>
                <a:latin typeface="-apple-system"/>
              </a:rPr>
              <a:t>	As the name itself implies, these errors are related to the</a:t>
            </a:r>
            <a:br>
              <a:rPr lang="en-US" dirty="0"/>
            </a:br>
            <a:r>
              <a:rPr lang="en-US" b="0" i="0" dirty="0">
                <a:solidFill>
                  <a:srgbClr val="3A3A3A"/>
                </a:solidFill>
                <a:effectLst/>
                <a:latin typeface="-apple-system"/>
              </a:rPr>
              <a:t>logic of the program. Logical errors are also not detected by compiler and</a:t>
            </a:r>
            <a:br>
              <a:rPr lang="en-US" dirty="0"/>
            </a:br>
            <a:r>
              <a:rPr lang="en-US" b="0" i="0" dirty="0">
                <a:solidFill>
                  <a:srgbClr val="3A3A3A"/>
                </a:solidFill>
                <a:effectLst/>
                <a:latin typeface="-apple-system"/>
              </a:rPr>
              <a:t>cause incorrect results. These errors occur due to incorrect translation of</a:t>
            </a:r>
            <a:br>
              <a:rPr lang="en-US" dirty="0"/>
            </a:br>
            <a:r>
              <a:rPr lang="en-US" b="0" i="0" dirty="0">
                <a:solidFill>
                  <a:srgbClr val="3A3A3A"/>
                </a:solidFill>
                <a:effectLst/>
                <a:latin typeface="-apple-system"/>
              </a:rPr>
              <a:t>algorithm into the program, poor understanding of the problem and a lack of</a:t>
            </a:r>
            <a:br>
              <a:rPr lang="en-US" dirty="0"/>
            </a:br>
            <a:r>
              <a:rPr lang="en-US" b="0" i="0" dirty="0">
                <a:solidFill>
                  <a:srgbClr val="3A3A3A"/>
                </a:solidFill>
                <a:effectLst/>
                <a:latin typeface="-apple-system"/>
              </a:rPr>
              <a:t>clarity of hierarchy of operators.</a:t>
            </a:r>
            <a:endParaRPr lang="en-IN" dirty="0"/>
          </a:p>
          <a:p>
            <a:endParaRPr lang="en-IN" dirty="0"/>
          </a:p>
        </p:txBody>
      </p:sp>
    </p:spTree>
    <p:extLst>
      <p:ext uri="{BB962C8B-B14F-4D97-AF65-F5344CB8AC3E}">
        <p14:creationId xmlns:p14="http://schemas.microsoft.com/office/powerpoint/2010/main" val="223873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8794E-17DB-4C75-8D22-39A916B8E2C3}"/>
              </a:ext>
            </a:extLst>
          </p:cNvPr>
          <p:cNvSpPr>
            <a:spLocks noGrp="1"/>
          </p:cNvSpPr>
          <p:nvPr>
            <p:ph idx="1"/>
          </p:nvPr>
        </p:nvSpPr>
        <p:spPr>
          <a:xfrm>
            <a:off x="318052" y="145774"/>
            <a:ext cx="11688418" cy="6712226"/>
          </a:xfrm>
        </p:spPr>
        <p:txBody>
          <a:bodyPr>
            <a:normAutofit/>
          </a:bodyPr>
          <a:lstStyle/>
          <a:p>
            <a:r>
              <a:rPr lang="en-US" sz="1800" dirty="0"/>
              <a:t>Exception handling</a:t>
            </a:r>
          </a:p>
          <a:p>
            <a:pPr lvl="1"/>
            <a:r>
              <a:rPr lang="en-US" sz="1800" dirty="0"/>
              <a:t>Try</a:t>
            </a:r>
          </a:p>
          <a:p>
            <a:pPr lvl="1"/>
            <a:r>
              <a:rPr lang="en-US" sz="1800" dirty="0"/>
              <a:t>Except</a:t>
            </a:r>
          </a:p>
          <a:p>
            <a:pPr lvl="1"/>
            <a:r>
              <a:rPr lang="en-US" sz="1800" dirty="0"/>
              <a:t>Finally</a:t>
            </a:r>
          </a:p>
          <a:p>
            <a:pPr lvl="1"/>
            <a:r>
              <a:rPr lang="en-US" sz="1800" dirty="0"/>
              <a:t>Assert</a:t>
            </a:r>
          </a:p>
          <a:p>
            <a:pPr lvl="1"/>
            <a:r>
              <a:rPr lang="en-US" sz="1800" dirty="0"/>
              <a:t>Raise</a:t>
            </a:r>
          </a:p>
          <a:p>
            <a:pPr marL="457200" lvl="1" indent="0">
              <a:buNone/>
            </a:pPr>
            <a:r>
              <a:rPr lang="en-US" sz="1800" dirty="0">
                <a:solidFill>
                  <a:schemeClr val="accent1"/>
                </a:solidFill>
              </a:rPr>
              <a:t>Try </a:t>
            </a:r>
          </a:p>
          <a:p>
            <a:pPr marL="457200" lvl="1" indent="0">
              <a:buNone/>
            </a:pPr>
            <a:r>
              <a:rPr lang="en-US" sz="1800" dirty="0"/>
              <a:t>	it contains error statements. that throws an error to except block</a:t>
            </a:r>
          </a:p>
          <a:p>
            <a:pPr marL="457200" lvl="1" indent="0">
              <a:buNone/>
            </a:pPr>
            <a:r>
              <a:rPr lang="en-US" sz="1800" dirty="0">
                <a:solidFill>
                  <a:schemeClr val="accent1"/>
                </a:solidFill>
              </a:rPr>
              <a:t>Except:</a:t>
            </a:r>
          </a:p>
          <a:p>
            <a:pPr marL="457200" lvl="1" indent="0">
              <a:buNone/>
            </a:pPr>
            <a:r>
              <a:rPr lang="en-US" sz="1800" dirty="0"/>
              <a:t>Except block receives a error and handle it</a:t>
            </a:r>
          </a:p>
          <a:p>
            <a:pPr marL="457200" lvl="1" indent="0">
              <a:buNone/>
            </a:pPr>
            <a:r>
              <a:rPr lang="en-US" sz="1800" dirty="0"/>
              <a:t>We can provide more except block </a:t>
            </a:r>
          </a:p>
          <a:p>
            <a:pPr marL="457200" lvl="1" indent="0">
              <a:buNone/>
            </a:pPr>
            <a:r>
              <a:rPr lang="en-US" sz="1800" dirty="0">
                <a:solidFill>
                  <a:schemeClr val="accent1"/>
                </a:solidFill>
              </a:rPr>
              <a:t>Finally </a:t>
            </a:r>
            <a:r>
              <a:rPr lang="en-US" sz="1800" dirty="0">
                <a:sym typeface="Wingdings" panose="05000000000000000000" pitchFamily="2" charset="2"/>
              </a:rPr>
              <a:t> finally block can be executed at the end  of exception handling.it is optional</a:t>
            </a:r>
          </a:p>
          <a:p>
            <a:pPr marL="457200" lvl="1" indent="0">
              <a:buNone/>
            </a:pPr>
            <a:r>
              <a:rPr lang="en-US" sz="1800" dirty="0">
                <a:sym typeface="Wingdings" panose="05000000000000000000" pitchFamily="2" charset="2"/>
              </a:rPr>
              <a:t>If we give finally then it should be executed whether error is coming or not</a:t>
            </a:r>
          </a:p>
          <a:p>
            <a:pPr marL="457200" lvl="1" indent="0">
              <a:buNone/>
            </a:pPr>
            <a:r>
              <a:rPr lang="en-US" sz="1800" dirty="0" err="1">
                <a:sym typeface="Wingdings" panose="05000000000000000000" pitchFamily="2" charset="2"/>
              </a:rPr>
              <a:t>Eg:exception</a:t>
            </a:r>
            <a:r>
              <a:rPr lang="en-US" sz="1800" dirty="0">
                <a:sym typeface="Wingdings" panose="05000000000000000000" pitchFamily="2" charset="2"/>
              </a:rPr>
              <a:t>  </a:t>
            </a:r>
            <a:r>
              <a:rPr lang="en-IN" sz="1800" dirty="0" err="1">
                <a:solidFill>
                  <a:srgbClr val="414141"/>
                </a:solidFill>
                <a:effectLst/>
                <a:latin typeface="Times New Roman" panose="02020603050405020304" pitchFamily="18" charset="0"/>
                <a:ea typeface="Times New Roman" panose="02020603050405020304" pitchFamily="18" charset="0"/>
              </a:rPr>
              <a:t>ImportError</a:t>
            </a:r>
            <a:r>
              <a:rPr lang="en-IN" sz="1800" dirty="0">
                <a:solidFill>
                  <a:srgbClr val="414141"/>
                </a:solidFill>
                <a:effectLst/>
                <a:latin typeface="Times New Roman" panose="02020603050405020304" pitchFamily="18" charset="0"/>
                <a:ea typeface="Times New Roman" panose="02020603050405020304" pitchFamily="18" charset="0"/>
              </a:rPr>
              <a:t>,</a:t>
            </a:r>
            <a:r>
              <a:rPr lang="en-US" sz="1800" dirty="0">
                <a:sym typeface="Wingdings" panose="05000000000000000000" pitchFamily="2" charset="2"/>
              </a:rPr>
              <a:t> </a:t>
            </a:r>
            <a:r>
              <a:rPr lang="en-US" sz="1800" dirty="0" err="1">
                <a:sym typeface="Wingdings" panose="05000000000000000000" pitchFamily="2" charset="2"/>
              </a:rPr>
              <a:t>NameError</a:t>
            </a:r>
            <a:r>
              <a:rPr lang="en-US" sz="1800" dirty="0">
                <a:sym typeface="Wingdings" panose="05000000000000000000" pitchFamily="2" charset="2"/>
              </a:rPr>
              <a:t>: name 'x' is not defined,</a:t>
            </a:r>
            <a:r>
              <a:rPr lang="en-IN" sz="1800" dirty="0">
                <a:solidFill>
                  <a:srgbClr val="414141"/>
                </a:solidFill>
                <a:effectLst/>
                <a:latin typeface="Times New Roman" panose="02020603050405020304" pitchFamily="18" charset="0"/>
                <a:ea typeface="Times New Roman" panose="02020603050405020304" pitchFamily="18" charset="0"/>
              </a:rPr>
              <a:t> </a:t>
            </a:r>
            <a:r>
              <a:rPr lang="en-IN" sz="1800" dirty="0" err="1">
                <a:solidFill>
                  <a:srgbClr val="414141"/>
                </a:solidFill>
                <a:effectLst/>
                <a:latin typeface="Times New Roman" panose="02020603050405020304" pitchFamily="18" charset="0"/>
                <a:ea typeface="Times New Roman" panose="02020603050405020304" pitchFamily="18" charset="0"/>
              </a:rPr>
              <a:t>ZeroDivisionError</a:t>
            </a:r>
            <a:r>
              <a:rPr lang="en-IN" sz="1800" dirty="0">
                <a:solidFill>
                  <a:srgbClr val="414141"/>
                </a:solidFill>
                <a:effectLst/>
                <a:latin typeface="Times New Roman" panose="02020603050405020304" pitchFamily="18" charset="0"/>
                <a:ea typeface="Times New Roman" panose="02020603050405020304" pitchFamily="18" charset="0"/>
              </a:rPr>
              <a:t>, </a:t>
            </a:r>
            <a:endParaRPr lang="en-US" sz="1800" dirty="0">
              <a:sym typeface="Wingdings" panose="05000000000000000000" pitchFamily="2" charset="2"/>
            </a:endParaRPr>
          </a:p>
          <a:p>
            <a:pPr marL="457200" lvl="1" indent="0">
              <a:buNone/>
            </a:pPr>
            <a:r>
              <a:rPr lang="en-IN" sz="1800" dirty="0" err="1">
                <a:effectLst/>
              </a:rPr>
              <a:t>ValueError</a:t>
            </a:r>
            <a:r>
              <a:rPr lang="en-IN" sz="1800" dirty="0">
                <a:effectLst/>
                <a:sym typeface="Wingdings" panose="05000000000000000000" pitchFamily="2" charset="2"/>
              </a:rPr>
              <a:t></a:t>
            </a:r>
            <a:r>
              <a:rPr lang="en-IN" sz="1800" dirty="0">
                <a:effectLst/>
              </a:rPr>
              <a:t> </a:t>
            </a:r>
            <a:r>
              <a:rPr lang="en-IN" sz="1800" dirty="0" err="1">
                <a:effectLst/>
              </a:rPr>
              <a:t>aised</a:t>
            </a:r>
            <a:r>
              <a:rPr lang="en-IN" sz="1800" dirty="0">
                <a:effectLst/>
              </a:rPr>
              <a:t> when a function gets an argument of correct type but improper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sz="1800" dirty="0"/>
              <a:t>import math</a:t>
            </a:r>
          </a:p>
          <a:p>
            <a:pPr marL="457200" lvl="1" indent="0">
              <a:buNone/>
            </a:pPr>
            <a:r>
              <a:rPr lang="en-US" sz="1800" dirty="0"/>
              <a:t>print(</a:t>
            </a:r>
            <a:r>
              <a:rPr lang="en-US" sz="1800" dirty="0" err="1"/>
              <a:t>math.factorial</a:t>
            </a:r>
            <a:r>
              <a:rPr lang="en-US" sz="1800" dirty="0"/>
              <a:t>(2))</a:t>
            </a:r>
            <a:endParaRPr lang="en-IN" sz="1800" dirty="0"/>
          </a:p>
          <a:p>
            <a:pPr marL="914400" lvl="2"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sz="1800" dirty="0">
                <a:sym typeface="Wingdings" panose="05000000000000000000" pitchFamily="2" charset="2"/>
              </a:rPr>
              <a:t>Print(x) </a:t>
            </a:r>
            <a:r>
              <a:rPr lang="en-US" sz="1800" dirty="0" err="1">
                <a:sym typeface="Wingdings" panose="05000000000000000000" pitchFamily="2" charset="2"/>
              </a:rPr>
              <a:t>NameError</a:t>
            </a:r>
            <a:r>
              <a:rPr lang="en-US" sz="1800" dirty="0">
                <a:sym typeface="Wingdings" panose="05000000000000000000" pitchFamily="2" charset="2"/>
              </a:rPr>
              <a:t>: name 'x' is not defined,</a:t>
            </a:r>
          </a:p>
          <a:p>
            <a:pPr marL="457200" lvl="1" indent="0">
              <a:buNone/>
            </a:pPr>
            <a:endParaRPr lang="en-IN" sz="1800" dirty="0"/>
          </a:p>
        </p:txBody>
      </p:sp>
    </p:spTree>
    <p:extLst>
      <p:ext uri="{BB962C8B-B14F-4D97-AF65-F5344CB8AC3E}">
        <p14:creationId xmlns:p14="http://schemas.microsoft.com/office/powerpoint/2010/main" val="323806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CDEA1-7DC0-497E-A351-919325B7FEED}"/>
              </a:ext>
            </a:extLst>
          </p:cNvPr>
          <p:cNvSpPr>
            <a:spLocks noGrp="1"/>
          </p:cNvSpPr>
          <p:nvPr>
            <p:ph idx="1"/>
          </p:nvPr>
        </p:nvSpPr>
        <p:spPr>
          <a:xfrm>
            <a:off x="198783" y="132522"/>
            <a:ext cx="11847443" cy="6546574"/>
          </a:xfrm>
        </p:spPr>
        <p:txBody>
          <a:bodyPr>
            <a:normAutofit fontScale="85000" lnSpcReduction="20000"/>
          </a:bodyPr>
          <a:lstStyle/>
          <a:p>
            <a:pPr marL="0" indent="0">
              <a:buNone/>
            </a:pPr>
            <a:r>
              <a:rPr lang="en-US" dirty="0"/>
              <a:t>a=10</a:t>
            </a:r>
          </a:p>
          <a:p>
            <a:pPr marL="0" indent="0">
              <a:buNone/>
            </a:pPr>
            <a:r>
              <a:rPr lang="en-US" dirty="0"/>
              <a:t>b=0</a:t>
            </a:r>
          </a:p>
          <a:p>
            <a:pPr marL="0" indent="0">
              <a:buNone/>
            </a:pPr>
            <a:r>
              <a:rPr lang="en-US" dirty="0"/>
              <a:t>c=a/b</a:t>
            </a:r>
          </a:p>
          <a:p>
            <a:pPr marL="0" indent="0">
              <a:buNone/>
            </a:pPr>
            <a:r>
              <a:rPr lang="en-US" dirty="0"/>
              <a:t>d=</a:t>
            </a:r>
            <a:r>
              <a:rPr lang="en-US" dirty="0" err="1"/>
              <a:t>a+b</a:t>
            </a:r>
            <a:endParaRPr lang="en-US" dirty="0"/>
          </a:p>
          <a:p>
            <a:pPr marL="0" indent="0">
              <a:buNone/>
            </a:pPr>
            <a:r>
              <a:rPr lang="en-US" dirty="0"/>
              <a:t>print(c)</a:t>
            </a:r>
          </a:p>
          <a:p>
            <a:pPr marL="0" indent="0">
              <a:buNone/>
            </a:pPr>
            <a:r>
              <a:rPr lang="en-US" dirty="0"/>
              <a:t>print(d)</a:t>
            </a:r>
          </a:p>
          <a:p>
            <a:pPr marL="0" indent="0">
              <a:buNone/>
            </a:pPr>
            <a:r>
              <a:rPr lang="en-US" dirty="0"/>
              <a:t>How to handle:</a:t>
            </a:r>
          </a:p>
          <a:p>
            <a:pPr marL="0" indent="0">
              <a:buNone/>
            </a:pPr>
            <a:r>
              <a:rPr lang="en-IN" dirty="0"/>
              <a:t>a=10</a:t>
            </a:r>
          </a:p>
          <a:p>
            <a:pPr marL="0" indent="0">
              <a:buNone/>
            </a:pPr>
            <a:r>
              <a:rPr lang="en-IN" dirty="0"/>
              <a:t>b=0</a:t>
            </a:r>
          </a:p>
          <a:p>
            <a:pPr marL="0" indent="0">
              <a:buNone/>
            </a:pPr>
            <a:r>
              <a:rPr lang="en-IN" dirty="0"/>
              <a:t>try:</a:t>
            </a:r>
          </a:p>
          <a:p>
            <a:pPr marL="0" indent="0">
              <a:buNone/>
            </a:pPr>
            <a:r>
              <a:rPr lang="en-IN" dirty="0"/>
              <a:t>    c=a/b</a:t>
            </a:r>
          </a:p>
          <a:p>
            <a:pPr marL="0" indent="0">
              <a:buNone/>
            </a:pPr>
            <a:r>
              <a:rPr lang="en-IN" dirty="0"/>
              <a:t>    print("a/b=",c)</a:t>
            </a:r>
          </a:p>
          <a:p>
            <a:pPr marL="0" indent="0">
              <a:buNone/>
            </a:pPr>
            <a:r>
              <a:rPr lang="en-IN" dirty="0"/>
              <a:t>except:</a:t>
            </a:r>
          </a:p>
          <a:p>
            <a:pPr marL="0" indent="0">
              <a:buNone/>
            </a:pPr>
            <a:r>
              <a:rPr lang="en-IN" dirty="0"/>
              <a:t>    print("</a:t>
            </a:r>
            <a:r>
              <a:rPr lang="en-IN" dirty="0" err="1"/>
              <a:t>i</a:t>
            </a:r>
            <a:r>
              <a:rPr lang="en-IN" dirty="0"/>
              <a:t> got </a:t>
            </a:r>
            <a:r>
              <a:rPr lang="en-IN" dirty="0" err="1"/>
              <a:t>ZeroDivisionError</a:t>
            </a:r>
            <a:r>
              <a:rPr lang="en-IN" dirty="0"/>
              <a:t>...divider no is zero!")</a:t>
            </a:r>
          </a:p>
          <a:p>
            <a:pPr marL="0" indent="0">
              <a:buNone/>
            </a:pPr>
            <a:r>
              <a:rPr lang="en-IN" dirty="0"/>
              <a:t>d=</a:t>
            </a:r>
            <a:r>
              <a:rPr lang="en-IN" dirty="0" err="1"/>
              <a:t>a+b</a:t>
            </a:r>
            <a:endParaRPr lang="en-IN" dirty="0"/>
          </a:p>
          <a:p>
            <a:pPr marL="0" indent="0">
              <a:buNone/>
            </a:pPr>
            <a:r>
              <a:rPr lang="en-IN" dirty="0"/>
              <a:t>print("</a:t>
            </a:r>
            <a:r>
              <a:rPr lang="en-IN" dirty="0" err="1"/>
              <a:t>a+b</a:t>
            </a:r>
            <a:r>
              <a:rPr lang="en-IN" dirty="0"/>
              <a:t>=",d)</a:t>
            </a:r>
          </a:p>
          <a:p>
            <a:pPr marL="0" indent="0">
              <a:buNone/>
            </a:pPr>
            <a:endParaRPr lang="en-IN" dirty="0"/>
          </a:p>
        </p:txBody>
      </p:sp>
    </p:spTree>
    <p:extLst>
      <p:ext uri="{BB962C8B-B14F-4D97-AF65-F5344CB8AC3E}">
        <p14:creationId xmlns:p14="http://schemas.microsoft.com/office/powerpoint/2010/main" val="341681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790C3-AD2F-427E-995B-526CB693570B}"/>
              </a:ext>
            </a:extLst>
          </p:cNvPr>
          <p:cNvSpPr>
            <a:spLocks noGrp="1"/>
          </p:cNvSpPr>
          <p:nvPr>
            <p:ph idx="1"/>
          </p:nvPr>
        </p:nvSpPr>
        <p:spPr>
          <a:xfrm>
            <a:off x="132521" y="0"/>
            <a:ext cx="11966713" cy="6858000"/>
          </a:xfrm>
        </p:spPr>
        <p:txBody>
          <a:bodyPr/>
          <a:lstStyle/>
          <a:p>
            <a:r>
              <a:rPr lang="en-US" dirty="0">
                <a:solidFill>
                  <a:schemeClr val="accent1"/>
                </a:solidFill>
              </a:rPr>
              <a:t>Finally</a:t>
            </a:r>
          </a:p>
          <a:p>
            <a:pPr marL="0" indent="0">
              <a:buNone/>
            </a:pPr>
            <a:r>
              <a:rPr lang="en-IN" dirty="0"/>
              <a:t>try:</a:t>
            </a:r>
          </a:p>
          <a:p>
            <a:pPr marL="0" indent="0">
              <a:buNone/>
            </a:pPr>
            <a:r>
              <a:rPr lang="en-IN" dirty="0"/>
              <a:t>    c=a/b</a:t>
            </a:r>
          </a:p>
          <a:p>
            <a:pPr marL="0" indent="0">
              <a:buNone/>
            </a:pPr>
            <a:r>
              <a:rPr lang="en-IN" dirty="0"/>
              <a:t>    print("a/b=",c)</a:t>
            </a:r>
          </a:p>
          <a:p>
            <a:pPr marL="0" indent="0">
              <a:buNone/>
            </a:pPr>
            <a:r>
              <a:rPr lang="en-IN" dirty="0"/>
              <a:t>except:</a:t>
            </a:r>
          </a:p>
          <a:p>
            <a:pPr marL="0" indent="0">
              <a:buNone/>
            </a:pPr>
            <a:r>
              <a:rPr lang="en-IN" dirty="0"/>
              <a:t>    print("</a:t>
            </a:r>
            <a:r>
              <a:rPr lang="en-IN" dirty="0" err="1"/>
              <a:t>i</a:t>
            </a:r>
            <a:r>
              <a:rPr lang="en-IN" dirty="0"/>
              <a:t> got </a:t>
            </a:r>
            <a:r>
              <a:rPr lang="en-IN" dirty="0" err="1"/>
              <a:t>ZeroDivisionError</a:t>
            </a:r>
            <a:r>
              <a:rPr lang="en-IN" dirty="0"/>
              <a:t>...divider no is zero!")</a:t>
            </a:r>
          </a:p>
          <a:p>
            <a:pPr marL="0" indent="0">
              <a:buNone/>
            </a:pPr>
            <a:r>
              <a:rPr lang="en-IN" dirty="0"/>
              <a:t>d=</a:t>
            </a:r>
            <a:r>
              <a:rPr lang="en-IN" dirty="0" err="1"/>
              <a:t>a+b</a:t>
            </a:r>
            <a:endParaRPr lang="en-IN" dirty="0"/>
          </a:p>
          <a:p>
            <a:pPr marL="0" indent="0">
              <a:buNone/>
            </a:pPr>
            <a:r>
              <a:rPr lang="en-IN" dirty="0"/>
              <a:t>print("</a:t>
            </a:r>
            <a:r>
              <a:rPr lang="en-IN" dirty="0" err="1"/>
              <a:t>a+b</a:t>
            </a:r>
            <a:r>
              <a:rPr lang="en-IN" dirty="0"/>
              <a:t>=",d)</a:t>
            </a:r>
          </a:p>
          <a:p>
            <a:pPr marL="0" indent="0">
              <a:buNone/>
            </a:pPr>
            <a:r>
              <a:rPr lang="en-US" dirty="0"/>
              <a:t>Finally:</a:t>
            </a:r>
          </a:p>
          <a:p>
            <a:pPr marL="0" indent="0">
              <a:buNone/>
            </a:pPr>
            <a:r>
              <a:rPr lang="en-US" dirty="0"/>
              <a:t>	print(“Error handled”)</a:t>
            </a:r>
            <a:endParaRPr lang="en-IN" dirty="0"/>
          </a:p>
        </p:txBody>
      </p:sp>
    </p:spTree>
    <p:extLst>
      <p:ext uri="{BB962C8B-B14F-4D97-AF65-F5344CB8AC3E}">
        <p14:creationId xmlns:p14="http://schemas.microsoft.com/office/powerpoint/2010/main" val="40411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0C94C2-2B54-4CF3-865A-B82BD37DAE57}"/>
              </a:ext>
            </a:extLst>
          </p:cNvPr>
          <p:cNvSpPr>
            <a:spLocks noGrp="1"/>
          </p:cNvSpPr>
          <p:nvPr>
            <p:ph idx="1"/>
          </p:nvPr>
        </p:nvSpPr>
        <p:spPr>
          <a:xfrm>
            <a:off x="92765" y="92765"/>
            <a:ext cx="11940209" cy="6520070"/>
          </a:xfrm>
        </p:spPr>
        <p:txBody>
          <a:bodyPr>
            <a:normAutofit fontScale="92500" lnSpcReduction="10000"/>
          </a:bodyPr>
          <a:lstStyle/>
          <a:p>
            <a:pPr marL="0" indent="0">
              <a:buNone/>
            </a:pPr>
            <a:r>
              <a:rPr lang="en-IN" dirty="0"/>
              <a:t> a=10</a:t>
            </a:r>
          </a:p>
          <a:p>
            <a:pPr marL="0" indent="0">
              <a:buNone/>
            </a:pPr>
            <a:r>
              <a:rPr lang="en-IN" dirty="0"/>
              <a:t>    b=0</a:t>
            </a:r>
          </a:p>
          <a:p>
            <a:pPr marL="0" indent="0">
              <a:buNone/>
            </a:pPr>
            <a:r>
              <a:rPr lang="en-IN" dirty="0"/>
              <a:t>try:</a:t>
            </a:r>
          </a:p>
          <a:p>
            <a:pPr marL="0" indent="0">
              <a:buNone/>
            </a:pPr>
            <a:r>
              <a:rPr lang="en-IN" dirty="0"/>
              <a:t>print(x)</a:t>
            </a:r>
          </a:p>
          <a:p>
            <a:pPr marL="0" indent="0">
              <a:buNone/>
            </a:pPr>
            <a:r>
              <a:rPr lang="en-IN" dirty="0"/>
              <a:t>    c=a/b</a:t>
            </a:r>
          </a:p>
          <a:p>
            <a:pPr marL="0" indent="0">
              <a:buNone/>
            </a:pPr>
            <a:r>
              <a:rPr lang="en-IN" dirty="0"/>
              <a:t>    print("a/b=",c)  </a:t>
            </a:r>
          </a:p>
          <a:p>
            <a:pPr marL="0" indent="0">
              <a:buNone/>
            </a:pPr>
            <a:r>
              <a:rPr lang="en-IN" dirty="0"/>
              <a:t>except </a:t>
            </a:r>
            <a:r>
              <a:rPr lang="en-IN" dirty="0" err="1"/>
              <a:t>ZeroDivisionError</a:t>
            </a:r>
            <a:r>
              <a:rPr lang="en-IN" dirty="0"/>
              <a:t> as e:</a:t>
            </a:r>
          </a:p>
          <a:p>
            <a:pPr marL="0" indent="0">
              <a:buNone/>
            </a:pPr>
            <a:r>
              <a:rPr lang="en-IN" dirty="0"/>
              <a:t>    print(e)</a:t>
            </a:r>
          </a:p>
          <a:p>
            <a:pPr marL="0" indent="0">
              <a:buNone/>
            </a:pPr>
            <a:r>
              <a:rPr lang="en-IN" dirty="0"/>
              <a:t>except </a:t>
            </a:r>
            <a:r>
              <a:rPr lang="en-IN" dirty="0" err="1"/>
              <a:t>NameError</a:t>
            </a:r>
            <a:r>
              <a:rPr lang="en-IN" dirty="0"/>
              <a:t> as e:</a:t>
            </a:r>
          </a:p>
          <a:p>
            <a:pPr marL="0" indent="0">
              <a:buNone/>
            </a:pPr>
            <a:r>
              <a:rPr lang="en-IN" dirty="0"/>
              <a:t>    print(e)</a:t>
            </a:r>
          </a:p>
          <a:p>
            <a:pPr marL="0" indent="0">
              <a:buNone/>
            </a:pPr>
            <a:r>
              <a:rPr lang="en-IN" dirty="0"/>
              <a:t>d=</a:t>
            </a:r>
            <a:r>
              <a:rPr lang="en-IN" dirty="0" err="1"/>
              <a:t>a+b</a:t>
            </a:r>
            <a:endParaRPr lang="en-IN" dirty="0"/>
          </a:p>
          <a:p>
            <a:pPr marL="0" indent="0">
              <a:buNone/>
            </a:pPr>
            <a:r>
              <a:rPr lang="en-IN" dirty="0"/>
              <a:t>print("</a:t>
            </a:r>
            <a:r>
              <a:rPr lang="en-IN" dirty="0" err="1"/>
              <a:t>a+b</a:t>
            </a:r>
            <a:r>
              <a:rPr lang="en-IN" dirty="0"/>
              <a:t>=",d)</a:t>
            </a:r>
          </a:p>
          <a:p>
            <a:pPr marL="0" indent="0">
              <a:buNone/>
            </a:pPr>
            <a:r>
              <a:rPr lang="en-US" dirty="0"/>
              <a:t>Finally:</a:t>
            </a:r>
          </a:p>
          <a:p>
            <a:pPr marL="0" indent="0">
              <a:buNone/>
            </a:pPr>
            <a:r>
              <a:rPr lang="en-US" dirty="0"/>
              <a:t>	print(“Error handled”)</a:t>
            </a:r>
            <a:endParaRPr lang="en-IN" dirty="0"/>
          </a:p>
          <a:p>
            <a:pPr marL="0" indent="0">
              <a:buNone/>
            </a:pPr>
            <a:endParaRPr lang="en-IN" dirty="0"/>
          </a:p>
        </p:txBody>
      </p:sp>
    </p:spTree>
    <p:extLst>
      <p:ext uri="{BB962C8B-B14F-4D97-AF65-F5344CB8AC3E}">
        <p14:creationId xmlns:p14="http://schemas.microsoft.com/office/powerpoint/2010/main" val="258581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B9F09-D9DB-4F05-8724-B021BD0B8C87}"/>
              </a:ext>
            </a:extLst>
          </p:cNvPr>
          <p:cNvSpPr>
            <a:spLocks noGrp="1"/>
          </p:cNvSpPr>
          <p:nvPr>
            <p:ph idx="1"/>
          </p:nvPr>
        </p:nvSpPr>
        <p:spPr>
          <a:xfrm>
            <a:off x="238539" y="159026"/>
            <a:ext cx="11847444" cy="6506817"/>
          </a:xfrm>
        </p:spPr>
        <p:txBody>
          <a:bodyPr>
            <a:normAutofit/>
          </a:bodyPr>
          <a:lstStyle/>
          <a:p>
            <a:pPr marL="0" indent="0">
              <a:buNone/>
            </a:pPr>
            <a:r>
              <a:rPr lang="en-US" sz="1800" dirty="0">
                <a:solidFill>
                  <a:schemeClr val="accent1"/>
                </a:solidFill>
              </a:rPr>
              <a:t>raise</a:t>
            </a:r>
            <a:r>
              <a:rPr lang="en-US" sz="1800" dirty="0"/>
              <a:t> </a:t>
            </a:r>
          </a:p>
          <a:p>
            <a:pPr marL="0" indent="0">
              <a:buNone/>
            </a:pPr>
            <a:r>
              <a:rPr lang="en-US" sz="1800" dirty="0"/>
              <a:t>a=10</a:t>
            </a:r>
          </a:p>
          <a:p>
            <a:pPr marL="0" indent="0">
              <a:buNone/>
            </a:pPr>
            <a:r>
              <a:rPr lang="en-US" sz="1800" dirty="0"/>
              <a:t>    b=0</a:t>
            </a:r>
          </a:p>
          <a:p>
            <a:pPr marL="0" indent="0">
              <a:buNone/>
            </a:pPr>
            <a:r>
              <a:rPr lang="en-US" sz="1800" dirty="0"/>
              <a:t>try:</a:t>
            </a:r>
          </a:p>
          <a:p>
            <a:pPr marL="0" indent="0">
              <a:buNone/>
            </a:pPr>
            <a:r>
              <a:rPr lang="en-US" sz="1800" dirty="0"/>
              <a:t>if(b==0):</a:t>
            </a:r>
          </a:p>
          <a:p>
            <a:pPr marL="0" indent="0">
              <a:buNone/>
            </a:pPr>
            <a:r>
              <a:rPr lang="en-US" sz="1800" dirty="0"/>
              <a:t>        raise </a:t>
            </a:r>
            <a:r>
              <a:rPr lang="en-US" sz="1800" dirty="0" err="1"/>
              <a:t>ZeroDivisionError</a:t>
            </a:r>
            <a:r>
              <a:rPr lang="en-US" sz="1800" dirty="0"/>
              <a:t> ("divisor=0")</a:t>
            </a:r>
          </a:p>
          <a:p>
            <a:pPr marL="0" indent="0">
              <a:buNone/>
            </a:pPr>
            <a:r>
              <a:rPr lang="en-US" sz="1800" dirty="0"/>
              <a:t>    print( a/b)</a:t>
            </a:r>
          </a:p>
          <a:p>
            <a:pPr marL="0" indent="0">
              <a:buNone/>
            </a:pPr>
            <a:r>
              <a:rPr lang="en-US" sz="1800" dirty="0"/>
              <a:t>except </a:t>
            </a:r>
            <a:r>
              <a:rPr lang="en-US" sz="1800" dirty="0" err="1"/>
              <a:t>ZeroDivisionError</a:t>
            </a:r>
            <a:r>
              <a:rPr lang="en-US" sz="1800" dirty="0"/>
              <a:t> as e:</a:t>
            </a:r>
          </a:p>
          <a:p>
            <a:pPr marL="0" indent="0">
              <a:buNone/>
            </a:pPr>
            <a:r>
              <a:rPr lang="en-US" sz="1800" dirty="0"/>
              <a:t>    print(e)</a:t>
            </a:r>
          </a:p>
          <a:p>
            <a:pPr marL="0" indent="0">
              <a:buNone/>
            </a:pPr>
            <a:r>
              <a:rPr lang="en-US" sz="1800" dirty="0"/>
              <a:t>finally:</a:t>
            </a:r>
          </a:p>
          <a:p>
            <a:pPr marL="0" indent="0">
              <a:buNone/>
            </a:pPr>
            <a:r>
              <a:rPr lang="en-US" sz="1800" dirty="0"/>
              <a:t>    print("a=",</a:t>
            </a:r>
            <a:r>
              <a:rPr lang="en-US" sz="1800" dirty="0" err="1"/>
              <a:t>a,"b</a:t>
            </a:r>
            <a:r>
              <a:rPr lang="en-US" sz="1800" dirty="0"/>
              <a:t>=",b)</a:t>
            </a:r>
          </a:p>
          <a:p>
            <a:pPr marL="0" indent="0">
              <a:buNone/>
            </a:pPr>
            <a:r>
              <a:rPr lang="en-US" sz="1800" dirty="0"/>
              <a:t>    print("End of the program")</a:t>
            </a:r>
          </a:p>
        </p:txBody>
      </p:sp>
    </p:spTree>
    <p:extLst>
      <p:ext uri="{BB962C8B-B14F-4D97-AF65-F5344CB8AC3E}">
        <p14:creationId xmlns:p14="http://schemas.microsoft.com/office/powerpoint/2010/main" val="286120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294AD-BA86-4B4E-8450-7D29C1347272}"/>
              </a:ext>
            </a:extLst>
          </p:cNvPr>
          <p:cNvSpPr>
            <a:spLocks noGrp="1"/>
          </p:cNvSpPr>
          <p:nvPr>
            <p:ph idx="1"/>
          </p:nvPr>
        </p:nvSpPr>
        <p:spPr>
          <a:xfrm>
            <a:off x="132521" y="145774"/>
            <a:ext cx="11953461" cy="6533322"/>
          </a:xfrm>
        </p:spPr>
        <p:txBody>
          <a:bodyPr>
            <a:normAutofit/>
          </a:bodyPr>
          <a:lstStyle/>
          <a:p>
            <a:pPr algn="l"/>
            <a:r>
              <a:rPr lang="en-US" sz="2000" b="0" i="0" dirty="0">
                <a:effectLst/>
                <a:latin typeface="euclid_circular_a"/>
              </a:rPr>
              <a:t>Assertions are statements that assert or state a fact confidently in your program. For example, while writing a division function, you're confident the divisor shouldn't be zero, you assert divisor is not equal to zero.</a:t>
            </a:r>
          </a:p>
          <a:p>
            <a:pPr algn="l"/>
            <a:r>
              <a:rPr lang="en-US" sz="2000" b="0" i="0" dirty="0">
                <a:effectLst/>
                <a:latin typeface="euclid_circular_a"/>
              </a:rPr>
              <a:t>Assertions are simply </a:t>
            </a:r>
            <a:r>
              <a:rPr lang="en-US" sz="2000" b="0" i="0" dirty="0" err="1">
                <a:effectLst/>
                <a:latin typeface="euclid_circular_a"/>
              </a:rPr>
              <a:t>boolean</a:t>
            </a:r>
            <a:r>
              <a:rPr lang="en-US" sz="2000" b="0" i="0" dirty="0">
                <a:effectLst/>
                <a:latin typeface="euclid_circular_a"/>
              </a:rPr>
              <a:t> expressions that check if the conditions return true or not. If it is true, the program does nothing and move to the next line of code. However, if it's false, the program stops and throws an error.</a:t>
            </a:r>
          </a:p>
          <a:p>
            <a:pPr algn="l"/>
            <a:r>
              <a:rPr lang="en-US" sz="2000" b="0" i="0" dirty="0">
                <a:effectLst/>
                <a:latin typeface="euclid_circular_a"/>
              </a:rPr>
              <a:t>It is also a debugging tool as it brings the program on halt as soon as any error is occurred and shows on which point of the program error has occurred.</a:t>
            </a:r>
          </a:p>
          <a:p>
            <a:pPr algn="l"/>
            <a:r>
              <a:rPr lang="en-US" sz="2000" b="0" i="0" dirty="0">
                <a:effectLst/>
                <a:latin typeface="euclid_circular_a"/>
              </a:rPr>
              <a:t>We can be clear by looking at the flowchart below:</a:t>
            </a:r>
          </a:p>
          <a:p>
            <a:endParaRPr lang="en-IN" sz="2000" dirty="0"/>
          </a:p>
        </p:txBody>
      </p:sp>
      <p:pic>
        <p:nvPicPr>
          <p:cNvPr id="1026" name="Picture 2" descr="Python Assert Flowchart">
            <a:extLst>
              <a:ext uri="{FF2B5EF4-FFF2-40B4-BE49-F238E27FC236}">
                <a16:creationId xmlns:a16="http://schemas.microsoft.com/office/drawing/2014/main" id="{28B1D226-D9AE-4EFD-8C34-FFA875B4C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7033" y="2189920"/>
            <a:ext cx="5720523" cy="429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98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630F1-D217-48AF-8BA2-0DC1CDD28E2F}"/>
              </a:ext>
            </a:extLst>
          </p:cNvPr>
          <p:cNvSpPr>
            <a:spLocks noGrp="1"/>
          </p:cNvSpPr>
          <p:nvPr>
            <p:ph idx="1"/>
          </p:nvPr>
        </p:nvSpPr>
        <p:spPr>
          <a:xfrm>
            <a:off x="145774" y="106016"/>
            <a:ext cx="11887200" cy="6751983"/>
          </a:xfrm>
        </p:spPr>
        <p:txBody>
          <a:bodyPr>
            <a:normAutofit/>
          </a:bodyPr>
          <a:lstStyle/>
          <a:p>
            <a:pPr>
              <a:lnSpc>
                <a:spcPts val="2700"/>
              </a:lnSpc>
              <a:spcAft>
                <a:spcPts val="900"/>
              </a:spcAft>
            </a:pPr>
            <a:r>
              <a:rPr lang="en-IN" sz="2400" b="1" dirty="0">
                <a:solidFill>
                  <a:srgbClr val="25265E"/>
                </a:solidFill>
                <a:effectLst/>
                <a:latin typeface="Helvetica" panose="020B0604020202020204" pitchFamily="34" charset="0"/>
                <a:ea typeface="Times New Roman" panose="02020603050405020304" pitchFamily="18" charset="0"/>
                <a:cs typeface="Times New Roman" panose="02020603050405020304" pitchFamily="18" charset="0"/>
              </a:rPr>
              <a:t>Python assert Statement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Helvetica" panose="020B0604020202020204" pitchFamily="34" charset="0"/>
                <a:ea typeface="Times New Roman" panose="02020603050405020304" pitchFamily="18" charset="0"/>
              </a:rPr>
              <a:t>Python has built-in </a:t>
            </a:r>
            <a:r>
              <a:rPr lang="en-IN" sz="2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assert</a:t>
            </a:r>
            <a:r>
              <a:rPr lang="en-IN" sz="2400" dirty="0">
                <a:effectLst/>
                <a:latin typeface="Helvetica" panose="020B0604020202020204" pitchFamily="34" charset="0"/>
                <a:ea typeface="Times New Roman" panose="02020603050405020304" pitchFamily="18" charset="0"/>
              </a:rPr>
              <a:t> statement to use assertion condition in the program. </a:t>
            </a:r>
            <a:r>
              <a:rPr lang="en-IN" sz="2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assert</a:t>
            </a:r>
            <a:r>
              <a:rPr lang="en-IN" sz="2400" dirty="0">
                <a:effectLst/>
                <a:latin typeface="Helvetica" panose="020B0604020202020204" pitchFamily="34" charset="0"/>
                <a:ea typeface="Times New Roman" panose="02020603050405020304" pitchFamily="18" charset="0"/>
              </a:rPr>
              <a:t> statement has a condition or expression which is supposed to be always true. If the condition is false assert halts the program and gives an </a:t>
            </a:r>
            <a:r>
              <a:rPr lang="en-IN" sz="2400"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AssertionError</a:t>
            </a:r>
            <a:endParaRPr lang="en-IN" sz="2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r>
              <a:rPr lang="en-US" sz="2400" b="0" i="0" dirty="0">
                <a:effectLst/>
                <a:latin typeface="euclid_circular_a"/>
              </a:rPr>
              <a:t>Syntax for using Assert in </a:t>
            </a:r>
            <a:r>
              <a:rPr lang="en-US" sz="2400" b="0" i="0" dirty="0" err="1">
                <a:effectLst/>
                <a:latin typeface="euclid_circular_a"/>
              </a:rPr>
              <a:t>Pyhton</a:t>
            </a:r>
            <a:r>
              <a:rPr lang="en-US" sz="2400" b="0" i="0" dirty="0">
                <a:effectLst/>
                <a:latin typeface="euclid_circular_a"/>
              </a:rPr>
              <a:t>:</a:t>
            </a:r>
          </a:p>
          <a:p>
            <a:pPr marL="0" indent="0">
              <a:buNone/>
            </a:pPr>
            <a:r>
              <a:rPr kumimoji="0" lang="en-US" altLang="en-US" sz="2400" b="0" i="0" u="none" strike="noStrike" cap="none" normalizeH="0" baseline="0" dirty="0">
                <a:ln>
                  <a:noFill/>
                </a:ln>
                <a:solidFill>
                  <a:srgbClr val="25265E"/>
                </a:solidFill>
                <a:effectLst/>
                <a:latin typeface="Droid Sans Mono"/>
              </a:rPr>
              <a:t>	assert &lt;condition&gt;</a:t>
            </a:r>
            <a:r>
              <a:rPr kumimoji="0" lang="en-US" altLang="en-US" sz="2400" b="0" i="0" u="none" strike="noStrike" cap="none" normalizeH="0" baseline="0" dirty="0">
                <a:ln>
                  <a:noFill/>
                </a:ln>
                <a:solidFill>
                  <a:schemeClr val="tx1"/>
                </a:solidFill>
                <a:effectLst/>
              </a:rPr>
              <a:t>  or </a:t>
            </a:r>
            <a:r>
              <a:rPr kumimoji="0" lang="en-US" altLang="en-US" sz="2400" b="0" i="0" u="none" strike="noStrike" cap="none" normalizeH="0" baseline="0" dirty="0">
                <a:ln>
                  <a:noFill/>
                </a:ln>
                <a:solidFill>
                  <a:srgbClr val="25265E"/>
                </a:solidFill>
                <a:effectLst/>
                <a:latin typeface="Droid Sans Mono"/>
              </a:rPr>
              <a:t>assert &lt;condition&gt;,&lt;error message&gt;</a:t>
            </a:r>
            <a:r>
              <a:rPr kumimoji="0" lang="en-US" altLang="en-US" sz="2400" b="0" i="0" u="none" strike="noStrike" cap="none" normalizeH="0" baseline="0" dirty="0">
                <a:ln>
                  <a:noFill/>
                </a:ln>
                <a:solidFill>
                  <a:schemeClr val="tx1"/>
                </a:solidFill>
                <a:effectLst/>
              </a:rPr>
              <a:t> </a:t>
            </a: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euclid_circular_a"/>
              </a:rPr>
              <a:t>In Python we can use </a:t>
            </a:r>
            <a:r>
              <a:rPr kumimoji="0" lang="en-US" altLang="en-US" sz="2400" b="0" i="0" u="none" strike="noStrike" cap="none" normalizeH="0" baseline="0" dirty="0">
                <a:ln>
                  <a:noFill/>
                </a:ln>
                <a:solidFill>
                  <a:schemeClr val="tx1"/>
                </a:solidFill>
                <a:effectLst/>
                <a:latin typeface="Droid Sans Mono"/>
              </a:rPr>
              <a:t>assert</a:t>
            </a:r>
            <a:r>
              <a:rPr kumimoji="0" lang="en-US" altLang="en-US" sz="2400" b="0" i="0" u="none" strike="noStrike" cap="none" normalizeH="0" baseline="0" dirty="0">
                <a:ln>
                  <a:noFill/>
                </a:ln>
                <a:solidFill>
                  <a:schemeClr val="tx1"/>
                </a:solidFill>
                <a:effectLst/>
                <a:latin typeface="euclid_circular_a"/>
              </a:rPr>
              <a:t> statement in two ways as mentioned above.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Droid Sans Mono"/>
              </a:rPr>
              <a:t>assert</a:t>
            </a:r>
            <a:r>
              <a:rPr kumimoji="0" lang="en-US" altLang="en-US" sz="2400" b="0" i="0" u="none" strike="noStrike" cap="none" normalizeH="0" baseline="0" dirty="0">
                <a:ln>
                  <a:noFill/>
                </a:ln>
                <a:solidFill>
                  <a:schemeClr val="tx1"/>
                </a:solidFill>
                <a:effectLst/>
                <a:latin typeface="euclid_circular_a"/>
              </a:rPr>
              <a:t> statement has a condition and if the condition is not satisfied the program will stop and give </a:t>
            </a:r>
            <a:r>
              <a:rPr kumimoji="0" lang="en-US" altLang="en-US" sz="2400" b="0" i="0" u="none" strike="noStrike" cap="none" normalizeH="0" baseline="0" dirty="0" err="1">
                <a:ln>
                  <a:noFill/>
                </a:ln>
                <a:solidFill>
                  <a:schemeClr val="tx1"/>
                </a:solidFill>
                <a:effectLst/>
                <a:latin typeface="Droid Sans Mono"/>
              </a:rPr>
              <a:t>AssertionError</a:t>
            </a:r>
            <a:r>
              <a:rPr kumimoji="0" lang="en-US" altLang="en-US" sz="2400" b="0" i="0" u="none" strike="noStrike" cap="none" normalizeH="0" baseline="0" dirty="0">
                <a:ln>
                  <a:noFill/>
                </a:ln>
                <a:solidFill>
                  <a:schemeClr val="tx1"/>
                </a:solidFill>
                <a:effectLst/>
                <a:latin typeface="euclid_circular_a"/>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Droid Sans Mono"/>
              </a:rPr>
              <a:t>assert</a:t>
            </a:r>
            <a:r>
              <a:rPr kumimoji="0" lang="en-US" altLang="en-US" sz="2400" b="0" i="0" u="none" strike="noStrike" cap="none" normalizeH="0" baseline="0" dirty="0">
                <a:ln>
                  <a:noFill/>
                </a:ln>
                <a:solidFill>
                  <a:schemeClr val="tx1"/>
                </a:solidFill>
                <a:effectLst/>
                <a:latin typeface="euclid_circular_a"/>
              </a:rPr>
              <a:t> statement can also have a condition and a optional error message. If the condition is not satisfied assert stops the program and gives </a:t>
            </a:r>
            <a:r>
              <a:rPr kumimoji="0" lang="en-US" altLang="en-US" sz="2400" b="0" i="0" u="none" strike="noStrike" cap="none" normalizeH="0" baseline="0" dirty="0" err="1">
                <a:ln>
                  <a:noFill/>
                </a:ln>
                <a:solidFill>
                  <a:schemeClr val="tx1"/>
                </a:solidFill>
                <a:effectLst/>
                <a:latin typeface="Droid Sans Mono"/>
              </a:rPr>
              <a:t>AssertionError</a:t>
            </a:r>
            <a:r>
              <a:rPr kumimoji="0" lang="en-US" altLang="en-US" sz="2400" b="0" i="0" u="none" strike="noStrike" cap="none" normalizeH="0" baseline="0" dirty="0">
                <a:ln>
                  <a:noFill/>
                </a:ln>
                <a:solidFill>
                  <a:schemeClr val="tx1"/>
                </a:solidFill>
                <a:effectLst/>
                <a:latin typeface="euclid_circular_a"/>
              </a:rPr>
              <a:t> along with the error message.</a:t>
            </a:r>
          </a:p>
          <a:p>
            <a:pPr marL="0" indent="0">
              <a:buNone/>
            </a:pPr>
            <a:r>
              <a:rPr kumimoji="0" lang="en-US" altLang="en-US" sz="2400" b="0" i="0" u="none" strike="noStrike" cap="none" normalizeH="0" baseline="0" dirty="0">
                <a:ln>
                  <a:noFill/>
                </a:ln>
                <a:solidFill>
                  <a:schemeClr val="tx1"/>
                </a:solidFill>
                <a:effectLst/>
                <a:latin typeface="euclid_circular_a"/>
              </a:rPr>
              <a:t>Let's take an example, where we have a function which will calculate the average of the values passed by the user and the value should not be an empty list. We will use </a:t>
            </a:r>
            <a:r>
              <a:rPr kumimoji="0" lang="en-US" altLang="en-US" sz="2400" b="0" i="0" u="none" strike="noStrike" cap="none" normalizeH="0" baseline="0" dirty="0">
                <a:ln>
                  <a:noFill/>
                </a:ln>
                <a:solidFill>
                  <a:schemeClr val="tx1"/>
                </a:solidFill>
                <a:effectLst/>
                <a:latin typeface="Droid Sans Mono"/>
              </a:rPr>
              <a:t>assert</a:t>
            </a:r>
            <a:r>
              <a:rPr kumimoji="0" lang="en-US" altLang="en-US" sz="2400" b="0" i="0" u="none" strike="noStrike" cap="none" normalizeH="0" baseline="0" dirty="0">
                <a:ln>
                  <a:noFill/>
                </a:ln>
                <a:solidFill>
                  <a:schemeClr val="tx1"/>
                </a:solidFill>
                <a:effectLst/>
                <a:latin typeface="euclid_circular_a"/>
              </a:rPr>
              <a:t> statement to check the parameter and if the length is of the passed list is zero, program halts.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C663909-A8CB-4104-8F8B-8F2BD51E83E3}"/>
              </a:ext>
            </a:extLst>
          </p:cNvPr>
          <p:cNvSpPr>
            <a:spLocks noChangeArrowheads="1"/>
          </p:cNvSpPr>
          <p:nvPr/>
        </p:nvSpPr>
        <p:spPr bwMode="auto">
          <a:xfrm>
            <a:off x="0" y="17988"/>
            <a:ext cx="65" cy="42122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0B560BC-89D9-4AC6-8905-16E023712F6E}"/>
              </a:ext>
            </a:extLst>
          </p:cNvPr>
          <p:cNvSpPr>
            <a:spLocks noChangeArrowheads="1"/>
          </p:cNvSpPr>
          <p:nvPr/>
        </p:nvSpPr>
        <p:spPr bwMode="auto">
          <a:xfrm>
            <a:off x="0" y="17988"/>
            <a:ext cx="65" cy="42122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1D8E249-475A-44B5-8406-F834309ED175}"/>
              </a:ext>
            </a:extLst>
          </p:cNvPr>
          <p:cNvSpPr>
            <a:spLocks noChangeArrowheads="1"/>
          </p:cNvSpPr>
          <p:nvPr/>
        </p:nvSpPr>
        <p:spPr bwMode="auto">
          <a:xfrm>
            <a:off x="1364974" y="3611864"/>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B985CD15-0A52-4CF3-B132-08BD74051DF0}"/>
              </a:ext>
            </a:extLst>
          </p:cNvPr>
          <p:cNvSpPr>
            <a:spLocks noChangeArrowheads="1"/>
          </p:cNvSpPr>
          <p:nvPr/>
        </p:nvSpPr>
        <p:spPr bwMode="auto">
          <a:xfrm>
            <a:off x="0" y="-138499"/>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2231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1404</Words>
  <Application>Microsoft Office PowerPoint</Application>
  <PresentationFormat>Widescreen</PresentationFormat>
  <Paragraphs>157</Paragraphs>
  <Slides>15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-apple-system</vt:lpstr>
      <vt:lpstr>Arial</vt:lpstr>
      <vt:lpstr>Arial</vt:lpstr>
      <vt:lpstr>Calibri</vt:lpstr>
      <vt:lpstr>Calibri Light</vt:lpstr>
      <vt:lpstr>Consolas</vt:lpstr>
      <vt:lpstr>Courier New</vt:lpstr>
      <vt:lpstr>Droid Sans Mono</vt:lpstr>
      <vt:lpstr>euclid_circular_a</vt:lpstr>
      <vt:lpstr>Helvetica</vt:lpstr>
      <vt:lpstr>inherit</vt:lpstr>
      <vt:lpstr>SFMono-Regular</vt:lpstr>
      <vt:lpstr>Times New Roman</vt:lpstr>
      <vt:lpstr>Ubuntu</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Livewire</dc:creator>
  <cp:lastModifiedBy>Manoj Sundaram</cp:lastModifiedBy>
  <cp:revision>113</cp:revision>
  <dcterms:created xsi:type="dcterms:W3CDTF">2021-02-27T10:07:38Z</dcterms:created>
  <dcterms:modified xsi:type="dcterms:W3CDTF">2021-06-23T10:18:39Z</dcterms:modified>
</cp:coreProperties>
</file>