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71" r:id="rId6"/>
    <p:sldId id="259" r:id="rId7"/>
    <p:sldId id="261" r:id="rId8"/>
    <p:sldId id="262" r:id="rId9"/>
    <p:sldId id="264" r:id="rId10"/>
    <p:sldId id="265" r:id="rId11"/>
    <p:sldId id="268" r:id="rId12"/>
    <p:sldId id="269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0CCE-E7C5-46ED-8B0C-17F46BCBB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360F0-44A9-4C49-A8E3-4A446F0A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4FE1F-575D-42FF-9359-5117705D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9EE-3E3E-43A6-AD62-4888F74E25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8BB27-DFFF-4705-B143-03589B74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4F12C-A873-4A04-A8C6-F11A4AB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B5E6-F6CC-4F2E-BF1E-DB5979136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3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7FA1-B7C7-48AD-895F-5E9634D8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91B00-6C56-4C2B-B6EB-36339B34F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5CB2F-1513-4830-859F-D2651D90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9EE-3E3E-43A6-AD62-4888F74E25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E752E-A86C-403F-BA68-1D598965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ED910-D17A-4F45-B700-CFBB81B4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B5E6-F6CC-4F2E-BF1E-DB5979136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7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72458-215F-41BB-8BC2-426B0559E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2D87A-8988-400D-9120-32A98AAC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1CC0D-89B3-42DE-B77F-D5CB5D55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9EE-3E3E-43A6-AD62-4888F74E25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BE5D-70C7-4365-AE51-96FA22DC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9F30-B5F3-4524-B128-3BA2DD4D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B5E6-F6CC-4F2E-BF1E-DB5979136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54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AEB1-DAA9-4048-99D5-ED474A06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9B06-907F-4B32-945A-2ADCF0C3B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5C25-AF9B-47EA-B7A9-4E949443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9EE-3E3E-43A6-AD62-4888F74E25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250EA-EBBE-4D35-8B65-88C27D94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EC182-22C6-401A-AC3B-BD51A243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B5E6-F6CC-4F2E-BF1E-DB5979136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35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786E-BAF8-4C47-BF81-10A514F7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B0CAF-FD7C-45DB-A839-4DF265F3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8A75-9D84-4099-8019-07AB57FA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9EE-3E3E-43A6-AD62-4888F74E25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B6372-7E7B-4DBC-B7E9-1BB52282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DFD3-2C98-4C01-B9D2-7DB5B3B8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B5E6-F6CC-4F2E-BF1E-DB5979136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0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F8B7-0754-4ACB-9019-EE578236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85E1-4C62-4974-B54E-76A05DBF1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84B6E-72AF-487F-B154-A02096C2D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E2ACA-8FBB-4CF4-AD63-FFF23C35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9EE-3E3E-43A6-AD62-4888F74E25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6DD37-C334-49E4-A899-A8101174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077F1-305F-492B-A005-059CC53E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B5E6-F6CC-4F2E-BF1E-DB5979136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7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39F4-A889-43DF-AE4A-1403E0B4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DBA2C-07B0-443C-93E4-919224565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08482-E644-498F-8E6E-3AC74ED9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5ED9D-03D1-45A1-B7FC-4D422EFA9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0A790-2424-4376-9741-4E46DBC2D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914C8-763F-4C04-8C15-0C20A494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9EE-3E3E-43A6-AD62-4888F74E25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C8EB6-462C-4984-8E1F-9E54EEAA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7F782-8ACF-4271-8AFC-4EAD29CC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B5E6-F6CC-4F2E-BF1E-DB5979136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2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7D00-4482-4E5A-B886-72AB714D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17877-7B4C-41C2-B40F-9A0EB6DF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9EE-3E3E-43A6-AD62-4888F74E25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6A131-F812-4719-ACE5-F6BC5817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C284F-3D07-4866-8713-9CE2DE05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B5E6-F6CC-4F2E-BF1E-DB5979136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10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0D7BC-1026-4830-B5FA-7B14C46B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9EE-3E3E-43A6-AD62-4888F74E25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6A1E1-0D7E-43B9-BC1A-934BD303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187CA-0A7B-460B-9CDC-157419DE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B5E6-F6CC-4F2E-BF1E-DB5979136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41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4BCD-3F7B-43ED-BAC0-6D4F7340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DAE3-C35B-43CE-93E5-279F3713F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3EBF1-5EBF-4811-84E5-2FEEF223D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0F15C-CB9A-4146-9893-D66808C3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9EE-3E3E-43A6-AD62-4888F74E25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D8F1D-817A-456E-86FC-43967540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DE4C4-BB12-4F3D-8B01-11C83A1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B5E6-F6CC-4F2E-BF1E-DB5979136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7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745D-1176-43B0-B57B-BB2DB735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F27A7-F0E8-4594-8BBA-DE99AD741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E5C54-A558-4AE0-978E-CB68ACDF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84B4D-19C0-42EC-8E3E-2A4D3875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9EE-3E3E-43A6-AD62-4888F74E25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30207-8F63-421E-BFDD-C567E028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FAFAD-3CCD-456B-9C97-AD7C7D1E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B5E6-F6CC-4F2E-BF1E-DB5979136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47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D4B5F-2286-4B48-B50E-579233C0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4BD89-2B63-4CAF-BFC4-688047AD2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CB4E-7CB9-4880-8ECC-6F63AC60B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69EE-3E3E-43A6-AD62-4888F74E25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5B2-4926-4548-B9B8-FFAD2C1C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14F22-FF58-47FE-984A-2DC6BF7CA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AB5E6-F6CC-4F2E-BF1E-DB5979136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3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trypython.asp?filename=demo_datetime_strftime_m" TargetMode="External"/><Relationship Id="rId13" Type="http://schemas.openxmlformats.org/officeDocument/2006/relationships/hyperlink" Target="https://www.w3schools.com/python/trypython.asp?filename=demo_datetime_strftime_p" TargetMode="External"/><Relationship Id="rId18" Type="http://schemas.openxmlformats.org/officeDocument/2006/relationships/hyperlink" Target="https://www.w3schools.com/python/trypython.asp?filename=demo_datetime_strftime_u2" TargetMode="External"/><Relationship Id="rId3" Type="http://schemas.openxmlformats.org/officeDocument/2006/relationships/hyperlink" Target="https://www.w3schools.com/python/trypython.asp?filename=demo_datetime_strftime_a2" TargetMode="External"/><Relationship Id="rId21" Type="http://schemas.openxmlformats.org/officeDocument/2006/relationships/hyperlink" Target="https://www.w3schools.com/python/trypython.asp?filename=demo_datetime_strftime_x" TargetMode="External"/><Relationship Id="rId7" Type="http://schemas.openxmlformats.org/officeDocument/2006/relationships/hyperlink" Target="https://www.w3schools.com/python/trypython.asp?filename=demo_datetime_strftime_b2" TargetMode="External"/><Relationship Id="rId12" Type="http://schemas.openxmlformats.org/officeDocument/2006/relationships/hyperlink" Target="https://www.w3schools.com/python/trypython.asp?filename=demo_datetime_strftime_i2" TargetMode="External"/><Relationship Id="rId17" Type="http://schemas.openxmlformats.org/officeDocument/2006/relationships/hyperlink" Target="https://www.w3schools.com/python/trypython.asp?filename=demo_datetime_strftime_j" TargetMode="External"/><Relationship Id="rId25" Type="http://schemas.openxmlformats.org/officeDocument/2006/relationships/hyperlink" Target="https://www.w3schools.com/python/trypython.asp?filename=demo_datetime_strftime_u" TargetMode="External"/><Relationship Id="rId2" Type="http://schemas.openxmlformats.org/officeDocument/2006/relationships/hyperlink" Target="https://www.w3schools.com/python/trypython.asp?filename=demo_datetime_strftime_a" TargetMode="External"/><Relationship Id="rId16" Type="http://schemas.openxmlformats.org/officeDocument/2006/relationships/hyperlink" Target="https://www.w3schools.com/python/trypython.asp?filename=demo_datetime_strftime_f" TargetMode="External"/><Relationship Id="rId20" Type="http://schemas.openxmlformats.org/officeDocument/2006/relationships/hyperlink" Target="https://www.w3schools.com/python/trypython.asp?filename=demo_datetime_strftime_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trypython.asp?filename=demo_datetime_strftime_b" TargetMode="External"/><Relationship Id="rId11" Type="http://schemas.openxmlformats.org/officeDocument/2006/relationships/hyperlink" Target="https://www.w3schools.com/python/trypython.asp?filename=demo_datetime_strftime_h2" TargetMode="External"/><Relationship Id="rId24" Type="http://schemas.openxmlformats.org/officeDocument/2006/relationships/hyperlink" Target="https://www.w3schools.com/python/trypython.asp?filename=demo_datetime_strftime_g" TargetMode="External"/><Relationship Id="rId5" Type="http://schemas.openxmlformats.org/officeDocument/2006/relationships/hyperlink" Target="https://www.w3schools.com/python/trypython.asp?filename=demo_datetime_strftime_d" TargetMode="External"/><Relationship Id="rId15" Type="http://schemas.openxmlformats.org/officeDocument/2006/relationships/hyperlink" Target="https://www.w3schools.com/python/trypython.asp?filename=demo_datetime_strftime_s2" TargetMode="External"/><Relationship Id="rId23" Type="http://schemas.openxmlformats.org/officeDocument/2006/relationships/hyperlink" Target="https://www.w3schools.com/python/trypython.asp?filename=demo_datetime_strftime_percent" TargetMode="External"/><Relationship Id="rId10" Type="http://schemas.openxmlformats.org/officeDocument/2006/relationships/hyperlink" Target="https://www.w3schools.com/python/trypython.asp?filename=demo_datetime_strftime_y2" TargetMode="External"/><Relationship Id="rId19" Type="http://schemas.openxmlformats.org/officeDocument/2006/relationships/hyperlink" Target="https://www.w3schools.com/python/trypython.asp?filename=demo_datetime_strftime_w2" TargetMode="External"/><Relationship Id="rId4" Type="http://schemas.openxmlformats.org/officeDocument/2006/relationships/hyperlink" Target="https://www.w3schools.com/python/trypython.asp?filename=demo_datetime_strftime_w" TargetMode="External"/><Relationship Id="rId9" Type="http://schemas.openxmlformats.org/officeDocument/2006/relationships/hyperlink" Target="https://www.w3schools.com/python/trypython.asp?filename=demo_datetime_strftime_y" TargetMode="External"/><Relationship Id="rId14" Type="http://schemas.openxmlformats.org/officeDocument/2006/relationships/hyperlink" Target="https://www.w3schools.com/python/trypython.asp?filename=demo_datetime_strftime_m2" TargetMode="External"/><Relationship Id="rId22" Type="http://schemas.openxmlformats.org/officeDocument/2006/relationships/hyperlink" Target="https://www.w3schools.com/python/trypython.asp?filename=demo_datetime_strftime_x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7F6B0E7-CC09-4365-92B2-7F78A2DBA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" y="161925"/>
            <a:ext cx="12001500" cy="6591299"/>
          </a:xfrm>
        </p:spPr>
        <p:txBody>
          <a:bodyPr>
            <a:noAutofit/>
          </a:bodyPr>
          <a:lstStyle/>
          <a:p>
            <a:r>
              <a:rPr lang="en-US" sz="1400" dirty="0"/>
              <a:t>Modules and packages</a:t>
            </a:r>
          </a:p>
          <a:p>
            <a:pPr algn="l"/>
            <a:r>
              <a:rPr lang="en-US" sz="1400" dirty="0">
                <a:solidFill>
                  <a:schemeClr val="accent1"/>
                </a:solidFill>
              </a:rPr>
              <a:t>Modules: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file containing a set of functions that can be include in your application.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a Module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 module just save the code you want in a file with the file extension</a:t>
            </a:r>
            <a:r>
              <a:rPr lang="en-IN" sz="1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py</a:t>
            </a:r>
            <a:endParaRPr lang="en-IN" sz="1400" b="0" i="0" dirty="0">
              <a:solidFill>
                <a:srgbClr val="DC143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sz="1400" dirty="0">
                <a:solidFill>
                  <a:srgbClr val="DC143C"/>
                </a:solidFill>
                <a:latin typeface="Consolas" panose="020B0609020204030204" pitchFamily="49" charset="0"/>
              </a:rPr>
              <a:t>Help(“modules”) and 200 + standard lib</a:t>
            </a:r>
          </a:p>
          <a:p>
            <a:pPr algn="l"/>
            <a:r>
              <a:rPr lang="en-I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Predefined modules</a:t>
            </a:r>
          </a:p>
          <a:p>
            <a:pPr algn="l"/>
            <a:r>
              <a:rPr lang="en-I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</a:p>
          <a:p>
            <a:pPr algn="l"/>
            <a:r>
              <a:rPr lang="en-IN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Calender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Decimal</a:t>
            </a:r>
          </a:p>
          <a:p>
            <a:pPr algn="l"/>
            <a:r>
              <a:rPr lang="en-I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</a:p>
          <a:p>
            <a:pPr algn="l"/>
            <a:r>
              <a:rPr lang="en-I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Time</a:t>
            </a:r>
          </a:p>
          <a:p>
            <a:pPr algn="l"/>
            <a:r>
              <a:rPr lang="en-I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Advanced</a:t>
            </a:r>
          </a:p>
          <a:p>
            <a:pPr algn="l"/>
            <a:r>
              <a:rPr lang="en-IN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Numpy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Pandas</a:t>
            </a:r>
          </a:p>
          <a:p>
            <a:pPr algn="l"/>
            <a:r>
              <a:rPr lang="en-IN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Matplolib.pytlot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Seaborn</a:t>
            </a:r>
          </a:p>
          <a:p>
            <a:pPr algn="l"/>
            <a:r>
              <a:rPr lang="en-IN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Sklearn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Tensorflow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Keras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thenao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l"/>
            <a:endParaRPr lang="en-IN" sz="1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0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7D6E-5EE4-4726-8F90-CDB12751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7" y="142042"/>
            <a:ext cx="11975976" cy="65339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Mymodule.py file in any folder in particular location</a:t>
            </a:r>
          </a:p>
          <a:p>
            <a:pPr marL="0" indent="0">
              <a:buNone/>
            </a:pPr>
            <a:r>
              <a:rPr lang="en-US" dirty="0"/>
              <a:t>def call():</a:t>
            </a:r>
          </a:p>
          <a:p>
            <a:pPr marL="0" indent="0">
              <a:buNone/>
            </a:pPr>
            <a:r>
              <a:rPr lang="en-US" dirty="0"/>
              <a:t>    print("I am function1 in </a:t>
            </a:r>
            <a:r>
              <a:rPr lang="en-US" dirty="0" err="1"/>
              <a:t>mymodule</a:t>
            </a:r>
            <a:r>
              <a:rPr lang="en-US" dirty="0"/>
              <a:t>...")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def call1():</a:t>
            </a:r>
          </a:p>
          <a:p>
            <a:pPr marL="0" indent="0">
              <a:buNone/>
            </a:pPr>
            <a:r>
              <a:rPr lang="en-US" dirty="0"/>
              <a:t>    print("I am function2 in </a:t>
            </a:r>
            <a:r>
              <a:rPr lang="en-US" dirty="0" err="1"/>
              <a:t>mymodule</a:t>
            </a:r>
            <a:r>
              <a:rPr lang="en-US" dirty="0"/>
              <a:t>...")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Include this module in another python </a:t>
            </a:r>
            <a:r>
              <a:rPr lang="en-US" dirty="0" err="1"/>
              <a:t>pgm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Save the following </a:t>
            </a:r>
            <a:r>
              <a:rPr lang="en-IN" dirty="0" err="1"/>
              <a:t>pgm</a:t>
            </a:r>
            <a:r>
              <a:rPr lang="en-IN" dirty="0"/>
              <a:t> in the same folder which contain module file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mymodule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mymodule.call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mymodule.call1()</a:t>
            </a:r>
          </a:p>
          <a:p>
            <a:pPr marL="0" indent="0">
              <a:buNone/>
            </a:pPr>
            <a:r>
              <a:rPr lang="en-US" dirty="0"/>
              <a:t>Now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21683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348D-41C9-4769-92F3-36E4EDB7D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1" y="79899"/>
            <a:ext cx="11789545" cy="6658252"/>
          </a:xfrm>
        </p:spPr>
        <p:txBody>
          <a:bodyPr/>
          <a:lstStyle/>
          <a:p>
            <a:pPr algn="ctr"/>
            <a:r>
              <a:rPr lang="en-US" dirty="0"/>
              <a:t>Packages</a:t>
            </a:r>
          </a:p>
          <a:p>
            <a:r>
              <a:rPr lang="en-US" dirty="0"/>
              <a:t>It is folder that contains more than one python file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Create pack1 folder in python folder </a:t>
            </a:r>
          </a:p>
          <a:p>
            <a:pPr marL="0" indent="0">
              <a:buNone/>
            </a:pPr>
            <a:r>
              <a:rPr lang="en-US" dirty="0"/>
              <a:t>Pack1 -&gt; </a:t>
            </a:r>
            <a:r>
              <a:rPr lang="en-US" dirty="0" err="1"/>
              <a:t>mypack</a:t>
            </a:r>
            <a:r>
              <a:rPr lang="en-IN" dirty="0">
                <a:sym typeface="Wingdings" panose="05000000000000000000" pitchFamily="2" charset="2"/>
              </a:rPr>
              <a:t> mymodule,mymodule2,mymodule3, __init__.py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mymodule.py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def call1():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print("I am function1 in </a:t>
            </a:r>
            <a:r>
              <a:rPr lang="en-US" dirty="0" err="1">
                <a:sym typeface="Wingdings" panose="05000000000000000000" pitchFamily="2" charset="2"/>
              </a:rPr>
              <a:t>mymodule</a:t>
            </a:r>
            <a:r>
              <a:rPr lang="en-US" dirty="0">
                <a:sym typeface="Wingdings" panose="05000000000000000000" pitchFamily="2" charset="2"/>
              </a:rPr>
              <a:t>...")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def call2():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print("I am function2 in </a:t>
            </a:r>
            <a:r>
              <a:rPr lang="en-US" dirty="0" err="1">
                <a:sym typeface="Wingdings" panose="05000000000000000000" pitchFamily="2" charset="2"/>
              </a:rPr>
              <a:t>mymodule</a:t>
            </a:r>
            <a:r>
              <a:rPr lang="en-US" dirty="0">
                <a:sym typeface="Wingdings" panose="05000000000000000000" pitchFamily="2" charset="2"/>
              </a:rPr>
              <a:t>...")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4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995C-CB46-432A-8A1B-CE49C98B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" y="115410"/>
            <a:ext cx="11967099" cy="60615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mymodule1.py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def call3():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print("I am function1 in </a:t>
            </a:r>
            <a:r>
              <a:rPr lang="en-US" dirty="0" err="1">
                <a:sym typeface="Wingdings" panose="05000000000000000000" pitchFamily="2" charset="2"/>
              </a:rPr>
              <a:t>mymodule</a:t>
            </a:r>
            <a:r>
              <a:rPr lang="en-US" dirty="0">
                <a:sym typeface="Wingdings" panose="05000000000000000000" pitchFamily="2" charset="2"/>
              </a:rPr>
              <a:t>...")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def call4():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print("I am function2 in </a:t>
            </a:r>
            <a:r>
              <a:rPr lang="en-US" dirty="0" err="1">
                <a:sym typeface="Wingdings" panose="05000000000000000000" pitchFamily="2" charset="2"/>
              </a:rPr>
              <a:t>mymodule</a:t>
            </a:r>
            <a:r>
              <a:rPr lang="en-US" dirty="0">
                <a:sym typeface="Wingdings" panose="05000000000000000000" pitchFamily="2" charset="2"/>
              </a:rPr>
              <a:t>...")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mymodule2.py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def call5():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print("I am function1 in </a:t>
            </a:r>
            <a:r>
              <a:rPr lang="en-US" dirty="0" err="1">
                <a:sym typeface="Wingdings" panose="05000000000000000000" pitchFamily="2" charset="2"/>
              </a:rPr>
              <a:t>mymodule</a:t>
            </a:r>
            <a:r>
              <a:rPr lang="en-US" dirty="0">
                <a:sym typeface="Wingdings" panose="05000000000000000000" pitchFamily="2" charset="2"/>
              </a:rPr>
              <a:t>...")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def call6():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print("I am function2 in </a:t>
            </a:r>
            <a:r>
              <a:rPr lang="en-US" dirty="0" err="1">
                <a:sym typeface="Wingdings" panose="05000000000000000000" pitchFamily="2" charset="2"/>
              </a:rPr>
              <a:t>mymodule</a:t>
            </a:r>
            <a:r>
              <a:rPr lang="en-US" dirty="0">
                <a:sym typeface="Wingdings" panose="05000000000000000000" pitchFamily="2" charset="2"/>
              </a:rPr>
              <a:t>...")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30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4978-3F90-405D-BA55-4C717EB31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284085"/>
            <a:ext cx="11943425" cy="614334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__init__.py  file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import sys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1"/>
                </a:solidFill>
              </a:rPr>
              <a:t>sys.path.append</a:t>
            </a:r>
            <a:r>
              <a:rPr lang="en-IN" dirty="0">
                <a:solidFill>
                  <a:schemeClr val="accent1"/>
                </a:solidFill>
              </a:rPr>
              <a:t>("C:\\Users\\apollo\\Desktop\\pack1")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from </a:t>
            </a:r>
            <a:r>
              <a:rPr lang="en-IN" dirty="0" err="1">
                <a:solidFill>
                  <a:schemeClr val="accent1"/>
                </a:solidFill>
              </a:rPr>
              <a:t>mypack</a:t>
            </a:r>
            <a:r>
              <a:rPr lang="en-IN" dirty="0">
                <a:solidFill>
                  <a:schemeClr val="accent1"/>
                </a:solidFill>
              </a:rPr>
              <a:t> import mymodule,mymodule1</a:t>
            </a:r>
          </a:p>
          <a:p>
            <a:pPr marL="0" indent="0">
              <a:buNone/>
            </a:pPr>
            <a:r>
              <a:rPr lang="en-IN" dirty="0"/>
              <a:t>Save all these file in package1 folder</a:t>
            </a:r>
          </a:p>
          <a:p>
            <a:pPr marL="0" indent="0">
              <a:buNone/>
            </a:pPr>
            <a:r>
              <a:rPr lang="en-IN" dirty="0"/>
              <a:t>Now run the __</a:t>
            </a:r>
            <a:r>
              <a:rPr lang="en-IN" dirty="0" err="1"/>
              <a:t>init</a:t>
            </a:r>
            <a:r>
              <a:rPr lang="en-IN" dirty="0"/>
              <a:t>__ file</a:t>
            </a:r>
          </a:p>
          <a:p>
            <a:pPr marL="0" indent="0">
              <a:buNone/>
            </a:pPr>
            <a:r>
              <a:rPr lang="en-IN" dirty="0"/>
              <a:t>After run of </a:t>
            </a:r>
            <a:r>
              <a:rPr lang="en-IN" dirty="0" err="1"/>
              <a:t>init</a:t>
            </a:r>
            <a:r>
              <a:rPr lang="en-IN" dirty="0"/>
              <a:t> file then only the package is ready to available for importing in another python program</a:t>
            </a:r>
          </a:p>
          <a:p>
            <a:pPr marL="0" indent="0">
              <a:buNone/>
            </a:pPr>
            <a:r>
              <a:rPr lang="en-IN" dirty="0"/>
              <a:t>Now </a:t>
            </a:r>
            <a:r>
              <a:rPr lang="en-IN" dirty="0" err="1"/>
              <a:t>eg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Another file sample.py implements package1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import sys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2"/>
                </a:solidFill>
              </a:rPr>
              <a:t>sys.path.append</a:t>
            </a:r>
            <a:r>
              <a:rPr lang="en-IN" dirty="0">
                <a:solidFill>
                  <a:schemeClr val="accent2"/>
                </a:solidFill>
              </a:rPr>
              <a:t>("C:\\Users\\apollo\\Desktop\\pack1")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import </a:t>
            </a:r>
            <a:r>
              <a:rPr lang="en-IN" dirty="0" err="1">
                <a:solidFill>
                  <a:schemeClr val="accent2"/>
                </a:solidFill>
              </a:rPr>
              <a:t>mypack</a:t>
            </a:r>
            <a:endParaRPr lang="en-IN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mypack.mymodule.call1()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or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import sys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2"/>
                </a:solidFill>
              </a:rPr>
              <a:t>sys.path.append</a:t>
            </a:r>
            <a:r>
              <a:rPr lang="en-IN" dirty="0">
                <a:solidFill>
                  <a:schemeClr val="accent2"/>
                </a:solidFill>
              </a:rPr>
              <a:t>("C:\\Users\\apollo\\Desktop\\pack1")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mypack</a:t>
            </a:r>
            <a:r>
              <a:rPr lang="en-US" dirty="0"/>
              <a:t> import </a:t>
            </a:r>
            <a:r>
              <a:rPr lang="en-US" dirty="0" err="1"/>
              <a:t>mymodule</a:t>
            </a:r>
            <a:endParaRPr lang="en-US" dirty="0"/>
          </a:p>
          <a:p>
            <a:pPr marL="0" indent="0">
              <a:buNone/>
            </a:pPr>
            <a:r>
              <a:rPr lang="en-US"/>
              <a:t>mymodule.</a:t>
            </a:r>
            <a:r>
              <a:rPr lang="en-US" dirty="0"/>
              <a:t>call1()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1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8AB5-73C1-4FB7-B25C-7BDF40533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257452"/>
            <a:ext cx="11727402" cy="6445189"/>
          </a:xfrm>
        </p:spPr>
        <p:txBody>
          <a:bodyPr/>
          <a:lstStyle/>
          <a:p>
            <a:r>
              <a:rPr lang="en-US" dirty="0"/>
              <a:t>Task1</a:t>
            </a:r>
          </a:p>
          <a:p>
            <a:pPr marL="0" indent="0">
              <a:buNone/>
            </a:pPr>
            <a:r>
              <a:rPr lang="en-US" dirty="0"/>
              <a:t>Program to display given year and month(2000,January)</a:t>
            </a:r>
          </a:p>
          <a:p>
            <a:pPr marL="0" indent="0">
              <a:buNone/>
            </a:pPr>
            <a:r>
              <a:rPr lang="en-US" dirty="0"/>
              <a:t>Task 2</a:t>
            </a:r>
          </a:p>
          <a:p>
            <a:pPr marL="0" indent="0">
              <a:buNone/>
            </a:pPr>
            <a:r>
              <a:rPr lang="en-US" dirty="0"/>
              <a:t>Program for count a leap days for 2000 to 2020</a:t>
            </a:r>
          </a:p>
          <a:p>
            <a:pPr marL="0" indent="0">
              <a:buNone/>
            </a:pPr>
            <a:r>
              <a:rPr lang="en-US" dirty="0"/>
              <a:t>Task3:</a:t>
            </a:r>
          </a:p>
          <a:p>
            <a:pPr marL="0" indent="0">
              <a:buNone/>
            </a:pPr>
            <a:r>
              <a:rPr lang="en-US" dirty="0"/>
              <a:t>Find count of leap year of given list using module concepts</a:t>
            </a:r>
          </a:p>
          <a:p>
            <a:pPr marL="0" indent="0">
              <a:buNone/>
            </a:pPr>
            <a:r>
              <a:rPr lang="en-US" dirty="0"/>
              <a:t>Task4</a:t>
            </a:r>
          </a:p>
          <a:p>
            <a:pPr marL="0" indent="0">
              <a:buNone/>
            </a:pPr>
            <a:r>
              <a:rPr lang="en-US" dirty="0"/>
              <a:t>Create own program for module concepts</a:t>
            </a:r>
          </a:p>
          <a:p>
            <a:pPr marL="0" indent="0">
              <a:buNone/>
            </a:pPr>
            <a:r>
              <a:rPr lang="en-US" dirty="0"/>
              <a:t>Task 5</a:t>
            </a:r>
          </a:p>
          <a:p>
            <a:pPr marL="0" indent="0">
              <a:buNone/>
            </a:pPr>
            <a:r>
              <a:rPr lang="en-US" dirty="0"/>
              <a:t>Create own program for packages concepts</a:t>
            </a:r>
          </a:p>
        </p:txBody>
      </p:sp>
    </p:spTree>
    <p:extLst>
      <p:ext uri="{BB962C8B-B14F-4D97-AF65-F5344CB8AC3E}">
        <p14:creationId xmlns:p14="http://schemas.microsoft.com/office/powerpoint/2010/main" val="1468385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AD5BB-4149-4F3B-ACE0-9CACB9E2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15410"/>
            <a:ext cx="11603115" cy="60615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Task1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calender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calendar.month</a:t>
            </a:r>
            <a:r>
              <a:rPr lang="en-IN" dirty="0"/>
              <a:t>(2000,1)</a:t>
            </a:r>
          </a:p>
          <a:p>
            <a:pPr marL="0" indent="0">
              <a:buNone/>
            </a:pPr>
            <a:r>
              <a:rPr lang="en-IN" dirty="0"/>
              <a:t>Task2</a:t>
            </a:r>
          </a:p>
          <a:p>
            <a:pPr marL="0" indent="0">
              <a:buNone/>
            </a:pPr>
            <a:r>
              <a:rPr lang="en-IN" dirty="0" err="1"/>
              <a:t>Calendar.leapdays</a:t>
            </a:r>
            <a:r>
              <a:rPr lang="en-IN" dirty="0"/>
              <a:t>(2000,2020)</a:t>
            </a:r>
          </a:p>
          <a:p>
            <a:pPr marL="0" indent="0">
              <a:buNone/>
            </a:pP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C:\Users\</a:t>
            </a:r>
            <a:r>
              <a:rPr lang="en-IN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AppData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\Local\Programs\Python\Python36-32\Scripts&gt;pip install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IN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11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6F3C5-7DE1-49A6-B1AD-4B224E95E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494" y="1091406"/>
            <a:ext cx="94202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1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B4C46-38EA-4A99-92B3-8F45A8981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065" y="249075"/>
            <a:ext cx="5010150" cy="7334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1717F-1499-4282-B772-1446F7BEF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65" y="982500"/>
            <a:ext cx="600075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AAF01F-9824-4828-A831-0D6492A99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43" y="1422576"/>
            <a:ext cx="11279257" cy="3231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CD4AA2-6672-420B-95F2-A664B521A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83" y="4654190"/>
            <a:ext cx="59626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7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E3DC6-FFE4-4F05-ADA0-5596D6FB1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74" y="286932"/>
            <a:ext cx="11690867" cy="1196628"/>
          </a:xfr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E1EFB11-8007-434F-AC2C-32BD3AC38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B0CDB-ED3D-454C-B566-4319394DBD03}"/>
              </a:ext>
            </a:extLst>
          </p:cNvPr>
          <p:cNvSpPr txBox="1"/>
          <p:nvPr/>
        </p:nvSpPr>
        <p:spPr>
          <a:xfrm>
            <a:off x="248574" y="1789043"/>
            <a:ext cx="77822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time result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time.localtime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1545925769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"result:"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result)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"\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nyear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result.tm_year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tm_hour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result.tm_hour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named_tuple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time.localtime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get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struct_time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time_string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time.strftime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"%m/%d/%Y, %H:%M:%S"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named_tuple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time_string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288D04C-2A00-4898-9A08-0A900D105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72282DF-8C64-4AF1-8869-2A4FE609D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3FCC3-F914-462C-B460-F5580CFF9E0B}"/>
              </a:ext>
            </a:extLst>
          </p:cNvPr>
          <p:cNvSpPr txBox="1"/>
          <p:nvPr/>
        </p:nvSpPr>
        <p:spPr>
          <a:xfrm>
            <a:off x="424069" y="4079685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%Y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year [0001,..., 2018, 2019,..., 9999]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%m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month [01, 02, ..., 11, 12]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%d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day [01, 02, ..., 30, 31]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%H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hour [00, 01, ..., 22, 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%M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minutes [00, 01, ..., 58, 59]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%S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second [00, 01, ..., 58, 61]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4BD1B-1138-4306-9C64-2448BF154267}"/>
              </a:ext>
            </a:extLst>
          </p:cNvPr>
          <p:cNvSpPr txBox="1"/>
          <p:nvPr/>
        </p:nvSpPr>
        <p:spPr>
          <a:xfrm>
            <a:off x="5738191" y="426435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import time</a:t>
            </a:r>
          </a:p>
          <a:p>
            <a:pPr marL="0" indent="0">
              <a:buNone/>
            </a:pPr>
            <a:r>
              <a:rPr lang="en-US" dirty="0"/>
              <a:t>c=1+2</a:t>
            </a:r>
          </a:p>
          <a:p>
            <a:pPr marL="0" indent="0">
              <a:buNone/>
            </a:pPr>
            <a:r>
              <a:rPr lang="en-US" dirty="0"/>
              <a:t>print(c)</a:t>
            </a:r>
          </a:p>
          <a:p>
            <a:pPr marL="0" indent="0">
              <a:buNone/>
            </a:pPr>
            <a:r>
              <a:rPr lang="en-US" dirty="0" err="1"/>
              <a:t>time.sleep</a:t>
            </a:r>
            <a:r>
              <a:rPr lang="en-US" dirty="0"/>
              <a:t>(10)</a:t>
            </a:r>
          </a:p>
          <a:p>
            <a:pPr marL="0" indent="0">
              <a:buNone/>
            </a:pPr>
            <a:r>
              <a:rPr lang="en-US" dirty="0"/>
              <a:t>c=2-1</a:t>
            </a:r>
          </a:p>
          <a:p>
            <a:pPr marL="0" indent="0">
              <a:buNone/>
            </a:pPr>
            <a:r>
              <a:rPr lang="en-US" dirty="0"/>
              <a:t>print(c)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86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CBECD-2163-40E8-86DD-D8C535AA2F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9174" y="0"/>
            <a:ext cx="10515600" cy="562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n-NO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datetime</a:t>
            </a:r>
            <a:br>
              <a:rPr lang="nn-NO" dirty="0"/>
            </a:b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datetime.datetime.now()</a:t>
            </a:r>
            <a:br>
              <a:rPr lang="nn-NO" dirty="0"/>
            </a:br>
            <a:r>
              <a:rPr lang="nn-NO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x.year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x.strftime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Creating Date Objects</a:t>
            </a:r>
          </a:p>
          <a:p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datetime.datetime(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nn-NO" dirty="0"/>
            </a:br>
            <a:r>
              <a:rPr lang="nn-NO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method is called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takes one parameter,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to specify the format of the returned 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datetime.datetime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x.strftime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"%B"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AF9B3-F984-427F-BD1F-FE5BD258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74" y="5772150"/>
            <a:ext cx="24384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5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099A-1CB1-49BE-91E6-C422AEC7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33165"/>
            <a:ext cx="11913833" cy="661386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7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E5273A-82CC-4B39-8BAB-11FD88D7B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330918"/>
              </p:ext>
            </p:extLst>
          </p:nvPr>
        </p:nvGraphicFramePr>
        <p:xfrm>
          <a:off x="3133817" y="98428"/>
          <a:ext cx="6356412" cy="6586532"/>
        </p:xfrm>
        <a:graphic>
          <a:graphicData uri="http://schemas.openxmlformats.org/drawingml/2006/table">
            <a:tbl>
              <a:tblPr/>
              <a:tblGrid>
                <a:gridCol w="1590354">
                  <a:extLst>
                    <a:ext uri="{9D8B030D-6E8A-4147-A177-3AD203B41FA5}">
                      <a16:colId xmlns:a16="http://schemas.microsoft.com/office/drawing/2014/main" val="1870827842"/>
                    </a:ext>
                  </a:extLst>
                </a:gridCol>
                <a:gridCol w="2225495">
                  <a:extLst>
                    <a:ext uri="{9D8B030D-6E8A-4147-A177-3AD203B41FA5}">
                      <a16:colId xmlns:a16="http://schemas.microsoft.com/office/drawing/2014/main" val="1528777402"/>
                    </a:ext>
                  </a:extLst>
                </a:gridCol>
                <a:gridCol w="1905422">
                  <a:extLst>
                    <a:ext uri="{9D8B030D-6E8A-4147-A177-3AD203B41FA5}">
                      <a16:colId xmlns:a16="http://schemas.microsoft.com/office/drawing/2014/main" val="596081126"/>
                    </a:ext>
                  </a:extLst>
                </a:gridCol>
                <a:gridCol w="635141">
                  <a:extLst>
                    <a:ext uri="{9D8B030D-6E8A-4147-A177-3AD203B41FA5}">
                      <a16:colId xmlns:a16="http://schemas.microsoft.com/office/drawing/2014/main" val="3639746160"/>
                    </a:ext>
                  </a:extLst>
                </a:gridCol>
              </a:tblGrid>
              <a:tr h="141063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Directive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Description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Example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Try it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928739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%a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Weekday, short version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Wed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00630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%A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Weekday, full version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Wednesday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53507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%w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Weekday as a number 0-6, 0 is Sunday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3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4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669178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%d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Day of month 01-31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31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5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880014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%b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Month name, short version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Dec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6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594957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%B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Month name, full version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December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7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325343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%m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Month as a number 01-12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12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8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780251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%y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Year, short version, without century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18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9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014901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%Y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Year, full version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2018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10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43861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%H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dirty="0">
                          <a:effectLst/>
                        </a:rPr>
                        <a:t>Hour 00-23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17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11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35477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%I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Hour 00-12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05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12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09157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%p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AM/PM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PM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13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54327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%M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Minute 00-59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41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14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174177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%S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Second 00-59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08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15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59288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%f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Microsecond 000000-999999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548513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16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535367"/>
                  </a:ext>
                </a:extLst>
              </a:tr>
              <a:tr h="141063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%z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UTC offset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+0100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52043"/>
                  </a:ext>
                </a:extLst>
              </a:tr>
              <a:tr h="141063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%Z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Timezone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CST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619960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%j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Day number of year 001-366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365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17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03552"/>
                  </a:ext>
                </a:extLst>
              </a:tr>
              <a:tr h="336380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%U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Week number of year, Sunday as the first day of week, 00-53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52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18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462932"/>
                  </a:ext>
                </a:extLst>
              </a:tr>
              <a:tr h="336380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%W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Week number of year, Monday as the first day of week, 00-53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52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19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91242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%c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Local version of date and time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>
                          <a:effectLst/>
                        </a:rPr>
                        <a:t>Mon Dec 31 17:41:00 2018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20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693166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%x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Local version of date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12/31/18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21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314966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%X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Local version of time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17:41:00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22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422045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%%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A % character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23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583190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%G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ISO 8601 year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2018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24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446136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%u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ISO 8601 weekday (1-7)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1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hlinkClick r:id="rId25"/>
                        </a:rPr>
                        <a:t>Try it »</a:t>
                      </a:r>
                      <a:endParaRPr lang="en-IN" sz="600">
                        <a:effectLst/>
                      </a:endParaRP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008839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%V</a:t>
                      </a:r>
                    </a:p>
                  </a:txBody>
                  <a:tcPr marL="43404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ISO 8601 weeknumber (01-53)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600">
                          <a:effectLst/>
                        </a:rPr>
                        <a:t>01</a:t>
                      </a:r>
                    </a:p>
                  </a:txBody>
                  <a:tcPr marL="21702" marR="21702" marT="21702" marB="217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 marL="32553" marR="32553" marT="16276" marB="1627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3814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43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C5CA5F-5FDF-4414-A8CA-1614825DB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126" y="61913"/>
            <a:ext cx="6735623" cy="6640512"/>
          </a:xfrm>
        </p:spPr>
      </p:pic>
    </p:spTree>
    <p:extLst>
      <p:ext uri="{BB962C8B-B14F-4D97-AF65-F5344CB8AC3E}">
        <p14:creationId xmlns:p14="http://schemas.microsoft.com/office/powerpoint/2010/main" val="372096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73889-9C8B-46B3-B29B-38519B47E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1" y="115410"/>
            <a:ext cx="11958221" cy="664937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3Locations:</a:t>
            </a:r>
          </a:p>
          <a:p>
            <a:r>
              <a:rPr lang="en-US" dirty="0" err="1"/>
              <a:t>PythPython</a:t>
            </a:r>
            <a:r>
              <a:rPr lang="en-US" dirty="0"/>
              <a:t> installed location</a:t>
            </a:r>
          </a:p>
          <a:p>
            <a:r>
              <a:rPr lang="en-US" dirty="0"/>
              <a:t>on lib</a:t>
            </a:r>
          </a:p>
          <a:p>
            <a:r>
              <a:rPr lang="en-US" dirty="0"/>
              <a:t>Site package</a:t>
            </a:r>
          </a:p>
          <a:p>
            <a:pPr marL="0" indent="0">
              <a:buNone/>
            </a:pPr>
            <a:r>
              <a:rPr lang="en-US" dirty="0"/>
              <a:t>To set user define path in other location we have to set location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72DCE-8DD4-497A-AB08-FBA4385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8" y="3617843"/>
            <a:ext cx="12304449" cy="29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2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1065</Words>
  <Application>Microsoft Office PowerPoint</Application>
  <PresentationFormat>Widescreen</PresentationFormat>
  <Paragraphs>243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droid sans mono</vt:lpstr>
      <vt:lpstr>euclid_circular_a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Sundaram</dc:creator>
  <cp:lastModifiedBy>Apollo</cp:lastModifiedBy>
  <cp:revision>31</cp:revision>
  <dcterms:created xsi:type="dcterms:W3CDTF">2021-02-26T12:02:16Z</dcterms:created>
  <dcterms:modified xsi:type="dcterms:W3CDTF">2023-03-17T09:50:25Z</dcterms:modified>
</cp:coreProperties>
</file>