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6"/>
  </p:notesMasterIdLst>
  <p:sldIdLst>
    <p:sldId id="256" r:id="rId2"/>
    <p:sldId id="257" r:id="rId3"/>
    <p:sldId id="261" r:id="rId4"/>
    <p:sldId id="258" r:id="rId5"/>
    <p:sldId id="268" r:id="rId6"/>
    <p:sldId id="269" r:id="rId7"/>
    <p:sldId id="264" r:id="rId8"/>
    <p:sldId id="265" r:id="rId9"/>
    <p:sldId id="266" r:id="rId10"/>
    <p:sldId id="267" r:id="rId11"/>
    <p:sldId id="294" r:id="rId12"/>
    <p:sldId id="270" r:id="rId13"/>
    <p:sldId id="276" r:id="rId14"/>
    <p:sldId id="296" r:id="rId15"/>
    <p:sldId id="278" r:id="rId16"/>
    <p:sldId id="279" r:id="rId17"/>
    <p:sldId id="280" r:id="rId18"/>
    <p:sldId id="281" r:id="rId19"/>
    <p:sldId id="283" r:id="rId20"/>
    <p:sldId id="284" r:id="rId21"/>
    <p:sldId id="285" r:id="rId22"/>
    <p:sldId id="286" r:id="rId23"/>
    <p:sldId id="288" r:id="rId24"/>
    <p:sldId id="289" r:id="rId25"/>
    <p:sldId id="295" r:id="rId26"/>
    <p:sldId id="290" r:id="rId27"/>
    <p:sldId id="291" r:id="rId28"/>
    <p:sldId id="292" r:id="rId29"/>
    <p:sldId id="293" r:id="rId30"/>
    <p:sldId id="297" r:id="rId31"/>
    <p:sldId id="274" r:id="rId32"/>
    <p:sldId id="275" r:id="rId33"/>
    <p:sldId id="316" r:id="rId34"/>
    <p:sldId id="303" r:id="rId35"/>
    <p:sldId id="322" r:id="rId36"/>
    <p:sldId id="323" r:id="rId37"/>
    <p:sldId id="318" r:id="rId38"/>
    <p:sldId id="319" r:id="rId39"/>
    <p:sldId id="324" r:id="rId40"/>
    <p:sldId id="325" r:id="rId41"/>
    <p:sldId id="320" r:id="rId42"/>
    <p:sldId id="327" r:id="rId43"/>
    <p:sldId id="298" r:id="rId44"/>
    <p:sldId id="302" r:id="rId45"/>
    <p:sldId id="310" r:id="rId46"/>
    <p:sldId id="299" r:id="rId47"/>
    <p:sldId id="308" r:id="rId48"/>
    <p:sldId id="312" r:id="rId49"/>
    <p:sldId id="300" r:id="rId50"/>
    <p:sldId id="301" r:id="rId51"/>
    <p:sldId id="305" r:id="rId52"/>
    <p:sldId id="306" r:id="rId53"/>
    <p:sldId id="313" r:id="rId54"/>
    <p:sldId id="314" r:id="rId55"/>
    <p:sldId id="315" r:id="rId56"/>
    <p:sldId id="328" r:id="rId57"/>
    <p:sldId id="329" r:id="rId58"/>
    <p:sldId id="330" r:id="rId59"/>
    <p:sldId id="331" r:id="rId60"/>
    <p:sldId id="332" r:id="rId61"/>
    <p:sldId id="333" r:id="rId62"/>
    <p:sldId id="334" r:id="rId63"/>
    <p:sldId id="335" r:id="rId64"/>
    <p:sldId id="336" r:id="rId65"/>
    <p:sldId id="340" r:id="rId66"/>
    <p:sldId id="341" r:id="rId67"/>
    <p:sldId id="338" r:id="rId68"/>
    <p:sldId id="337" r:id="rId69"/>
    <p:sldId id="339" r:id="rId70"/>
    <p:sldId id="342" r:id="rId71"/>
    <p:sldId id="343" r:id="rId72"/>
    <p:sldId id="344" r:id="rId73"/>
    <p:sldId id="345" r:id="rId74"/>
    <p:sldId id="346"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DC40B-4F33-4C57-B957-DAD460F6B1E3}" type="datetimeFigureOut">
              <a:rPr lang="en-IN" smtClean="0"/>
              <a:t>15-08-2024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7214A-BF1D-42E3-9352-49BCD0DB03C7}" type="slidenum">
              <a:rPr lang="en-IN" smtClean="0"/>
              <a:t>‹#›</a:t>
            </a:fld>
            <a:endParaRPr lang="en-IN"/>
          </a:p>
        </p:txBody>
      </p:sp>
    </p:spTree>
    <p:extLst>
      <p:ext uri="{BB962C8B-B14F-4D97-AF65-F5344CB8AC3E}">
        <p14:creationId xmlns:p14="http://schemas.microsoft.com/office/powerpoint/2010/main" val="401798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87214A-BF1D-42E3-9352-49BCD0DB03C7}" type="slidenum">
              <a:rPr lang="en-IN" smtClean="0"/>
              <a:t>33</a:t>
            </a:fld>
            <a:endParaRPr lang="en-IN"/>
          </a:p>
        </p:txBody>
      </p:sp>
    </p:spTree>
    <p:extLst>
      <p:ext uri="{BB962C8B-B14F-4D97-AF65-F5344CB8AC3E}">
        <p14:creationId xmlns:p14="http://schemas.microsoft.com/office/powerpoint/2010/main" val="71935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DD24E42-553B-400A-B8A1-1852EC36F8F3}" type="datetimeFigureOut">
              <a:rPr lang="en-IN" smtClean="0"/>
              <a:t>15-08-2024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34594354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24E42-553B-400A-B8A1-1852EC36F8F3}"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235486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24E42-553B-400A-B8A1-1852EC36F8F3}"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128825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D24E42-553B-400A-B8A1-1852EC36F8F3}" type="datetimeFigureOut">
              <a:rPr lang="en-IN" smtClean="0"/>
              <a:t>15-08-2024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273706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DD24E42-553B-400A-B8A1-1852EC36F8F3}" type="datetimeFigureOut">
              <a:rPr lang="en-IN" smtClean="0"/>
              <a:t>15-08-2024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29232410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DD24E42-553B-400A-B8A1-1852EC36F8F3}" type="datetimeFigureOut">
              <a:rPr lang="en-IN" smtClean="0"/>
              <a:t>15-08-2024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14673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DD24E42-553B-400A-B8A1-1852EC36F8F3}" type="datetimeFigureOut">
              <a:rPr lang="en-IN" smtClean="0"/>
              <a:t>15-08-2024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FF1AB7-907A-4779-89DD-D48A35321C2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4188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D24E42-553B-400A-B8A1-1852EC36F8F3}" type="datetimeFigureOut">
              <a:rPr lang="en-IN" smtClean="0"/>
              <a:t>15-08-2024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427317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24E42-553B-400A-B8A1-1852EC36F8F3}" type="datetimeFigureOut">
              <a:rPr lang="en-IN" smtClean="0"/>
              <a:t>15-08-2024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95234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DD24E42-553B-400A-B8A1-1852EC36F8F3}" type="datetimeFigureOut">
              <a:rPr lang="en-IN" smtClean="0"/>
              <a:t>15-08-2024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185495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DD24E42-553B-400A-B8A1-1852EC36F8F3}" type="datetimeFigureOut">
              <a:rPr lang="en-IN" smtClean="0"/>
              <a:t>15-08-2024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6FF1AB7-907A-4779-89DD-D48A35321C20}" type="slidenum">
              <a:rPr lang="en-IN" smtClean="0"/>
              <a:t>‹#›</a:t>
            </a:fld>
            <a:endParaRPr lang="en-IN"/>
          </a:p>
        </p:txBody>
      </p:sp>
    </p:spTree>
    <p:extLst>
      <p:ext uri="{BB962C8B-B14F-4D97-AF65-F5344CB8AC3E}">
        <p14:creationId xmlns:p14="http://schemas.microsoft.com/office/powerpoint/2010/main" val="235062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DD24E42-553B-400A-B8A1-1852EC36F8F3}" type="datetimeFigureOut">
              <a:rPr lang="en-IN" smtClean="0"/>
              <a:t>15-08-2024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6FF1AB7-907A-4779-89DD-D48A35321C20}" type="slidenum">
              <a:rPr lang="en-IN" smtClean="0"/>
              <a:t>‹#›</a:t>
            </a:fld>
            <a:endParaRPr lang="en-IN"/>
          </a:p>
        </p:txBody>
      </p:sp>
    </p:spTree>
    <p:extLst>
      <p:ext uri="{BB962C8B-B14F-4D97-AF65-F5344CB8AC3E}">
        <p14:creationId xmlns:p14="http://schemas.microsoft.com/office/powerpoint/2010/main" val="19791739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C978-5FEA-FB38-8F77-5169DABB229E}"/>
              </a:ext>
            </a:extLst>
          </p:cNvPr>
          <p:cNvSpPr>
            <a:spLocks noGrp="1"/>
          </p:cNvSpPr>
          <p:nvPr>
            <p:ph type="ctrTitle"/>
          </p:nvPr>
        </p:nvSpPr>
        <p:spPr>
          <a:xfrm>
            <a:off x="1600200" y="1730829"/>
            <a:ext cx="8991600" cy="2351314"/>
          </a:xfrm>
        </p:spPr>
        <p:txBody>
          <a:bodyPr>
            <a:normAutofit fontScale="90000"/>
          </a:bodyPr>
          <a:lstStyle/>
          <a:p>
            <a:pPr algn="ctr"/>
            <a:r>
              <a:rPr lang="en-IN" sz="5400" b="1" i="1" dirty="0"/>
              <a:t>FUNDAMENTALS OF SOFTWARE ENGINEERING </a:t>
            </a:r>
          </a:p>
        </p:txBody>
      </p:sp>
      <p:sp>
        <p:nvSpPr>
          <p:cNvPr id="3" name="TextBox 2">
            <a:extLst>
              <a:ext uri="{FF2B5EF4-FFF2-40B4-BE49-F238E27FC236}">
                <a16:creationId xmlns:a16="http://schemas.microsoft.com/office/drawing/2014/main" id="{FEC45AB3-15EC-F5BD-7A0E-5A3B7DC9CA9C}"/>
              </a:ext>
            </a:extLst>
          </p:cNvPr>
          <p:cNvSpPr txBox="1"/>
          <p:nvPr/>
        </p:nvSpPr>
        <p:spPr>
          <a:xfrm>
            <a:off x="8310623" y="5648445"/>
            <a:ext cx="3402957" cy="646331"/>
          </a:xfrm>
          <a:prstGeom prst="rect">
            <a:avLst/>
          </a:prstGeom>
          <a:noFill/>
        </p:spPr>
        <p:txBody>
          <a:bodyPr wrap="square" rtlCol="0">
            <a:spAutoFit/>
          </a:bodyPr>
          <a:lstStyle/>
          <a:p>
            <a:r>
              <a:rPr lang="en-US" b="1" dirty="0"/>
              <a:t>AKSHAYA R</a:t>
            </a:r>
          </a:p>
          <a:p>
            <a:r>
              <a:rPr lang="en-US" b="1" dirty="0"/>
              <a:t>ASSISTANT PROFESSOR</a:t>
            </a:r>
            <a:endParaRPr lang="en-IN" b="1" dirty="0"/>
          </a:p>
        </p:txBody>
      </p:sp>
    </p:spTree>
    <p:extLst>
      <p:ext uri="{BB962C8B-B14F-4D97-AF65-F5344CB8AC3E}">
        <p14:creationId xmlns:p14="http://schemas.microsoft.com/office/powerpoint/2010/main" val="272474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457197"/>
            <a:ext cx="10753725" cy="892631"/>
          </a:xfrm>
        </p:spPr>
        <p:txBody>
          <a:bodyPr>
            <a:normAutofit fontScale="90000"/>
          </a:bodyPr>
          <a:lstStyle/>
          <a:p>
            <a:br>
              <a:rPr lang="en-US" sz="2800" b="1" dirty="0"/>
            </a:br>
            <a:r>
              <a:rPr lang="en-US" sz="2800" b="1" dirty="0"/>
              <a:t>SDLC</a:t>
            </a:r>
            <a:r>
              <a:rPr lang="en-US" b="1" dirty="0"/>
              <a:t> </a:t>
            </a:r>
            <a:r>
              <a:rPr lang="en-US" sz="2800" b="1" dirty="0"/>
              <a:t>Phases</a:t>
            </a:r>
            <a:br>
              <a:rPr lang="en-US" sz="2800" b="1" dirty="0"/>
            </a:br>
            <a:endParaRPr lang="en-IN" b="1" dirty="0"/>
          </a:p>
        </p:txBody>
      </p:sp>
      <p:pic>
        <p:nvPicPr>
          <p:cNvPr id="1026" name="Picture 2" descr="7 Phases of the System Development Life Cycle | Intellectsoft">
            <a:extLst>
              <a:ext uri="{FF2B5EF4-FFF2-40B4-BE49-F238E27FC236}">
                <a16:creationId xmlns:a16="http://schemas.microsoft.com/office/drawing/2014/main" id="{12633935-670A-E376-9EAE-7A2663FE7D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633" y="1566863"/>
            <a:ext cx="10077365" cy="518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51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457197"/>
            <a:ext cx="10753725" cy="892631"/>
          </a:xfrm>
        </p:spPr>
        <p:txBody>
          <a:bodyPr>
            <a:normAutofit fontScale="90000"/>
          </a:bodyPr>
          <a:lstStyle/>
          <a:p>
            <a:br>
              <a:rPr lang="en-US" sz="2800" b="1" dirty="0"/>
            </a:br>
            <a:r>
              <a:rPr lang="en-US" b="1" dirty="0"/>
              <a:t>COMMON </a:t>
            </a:r>
            <a:r>
              <a:rPr lang="en-US" sz="2800" b="1" dirty="0"/>
              <a:t>Phases</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567544"/>
            <a:ext cx="10753725" cy="4833258"/>
          </a:xfrm>
        </p:spPr>
        <p:txBody>
          <a:bodyPr>
            <a:noAutofit/>
          </a:bodyPr>
          <a:lstStyle/>
          <a:p>
            <a:pPr marL="0" indent="0">
              <a:buNone/>
            </a:pPr>
            <a:r>
              <a:rPr lang="en-US" sz="2400" dirty="0"/>
              <a:t>While specific phases may vary depending on the chosen SDLC model, some general stages include:</a:t>
            </a:r>
          </a:p>
          <a:p>
            <a:pPr marL="514350" indent="-514350">
              <a:buFont typeface="+mj-lt"/>
              <a:buAutoNum type="romanUcPeriod"/>
            </a:pPr>
            <a:r>
              <a:rPr lang="en-US" sz="2400" b="1" dirty="0"/>
              <a:t>Planning &amp; Requirements Gathering: </a:t>
            </a:r>
            <a:r>
              <a:rPr lang="en-US" sz="2400" dirty="0"/>
              <a:t>Define project goals, identify user needs, and gather requirements.</a:t>
            </a:r>
          </a:p>
          <a:p>
            <a:pPr marL="514350" indent="-514350">
              <a:buFont typeface="+mj-lt"/>
              <a:buAutoNum type="romanUcPeriod"/>
            </a:pPr>
            <a:r>
              <a:rPr lang="en-US" sz="2400" b="1" dirty="0"/>
              <a:t>Design: </a:t>
            </a:r>
            <a:r>
              <a:rPr lang="en-US" sz="2400" dirty="0"/>
              <a:t>Create a blueprint for the software's architecture, functionality, and user interface.</a:t>
            </a:r>
          </a:p>
          <a:p>
            <a:pPr marL="514350" indent="-514350">
              <a:buFont typeface="+mj-lt"/>
              <a:buAutoNum type="romanUcPeriod"/>
            </a:pPr>
            <a:r>
              <a:rPr lang="en-US" sz="2400" b="1" dirty="0"/>
              <a:t>Development: </a:t>
            </a:r>
            <a:r>
              <a:rPr lang="en-US" sz="2400" dirty="0"/>
              <a:t>Write the code that brings the software to life.</a:t>
            </a:r>
          </a:p>
          <a:p>
            <a:pPr marL="514350" indent="-514350">
              <a:buFont typeface="+mj-lt"/>
              <a:buAutoNum type="romanUcPeriod"/>
            </a:pPr>
            <a:r>
              <a:rPr lang="en-US" sz="2400" b="1" dirty="0"/>
              <a:t>Testing: </a:t>
            </a:r>
            <a:r>
              <a:rPr lang="en-US" sz="2400" dirty="0"/>
              <a:t>Identify and fix bugs and ensure the software meets requirements.</a:t>
            </a:r>
          </a:p>
          <a:p>
            <a:pPr marL="514350" indent="-514350">
              <a:buFont typeface="+mj-lt"/>
              <a:buAutoNum type="romanUcPeriod"/>
            </a:pPr>
            <a:r>
              <a:rPr lang="en-US" sz="2400" b="1" dirty="0"/>
              <a:t>Deployment: </a:t>
            </a:r>
            <a:r>
              <a:rPr lang="en-US" sz="2400" dirty="0"/>
              <a:t>Release the software to users.</a:t>
            </a:r>
          </a:p>
          <a:p>
            <a:pPr marL="514350" indent="-514350">
              <a:buFont typeface="+mj-lt"/>
              <a:buAutoNum type="romanUcPeriod"/>
            </a:pPr>
            <a:r>
              <a:rPr lang="en-US" sz="2400" b="1" dirty="0"/>
              <a:t>Maintenance: </a:t>
            </a:r>
            <a:r>
              <a:rPr lang="en-US" sz="2400" dirty="0"/>
              <a:t>Fix bugs, provide updates, and address ongoing needs after deployment.</a:t>
            </a:r>
          </a:p>
        </p:txBody>
      </p:sp>
    </p:spTree>
    <p:extLst>
      <p:ext uri="{BB962C8B-B14F-4D97-AF65-F5344CB8AC3E}">
        <p14:creationId xmlns:p14="http://schemas.microsoft.com/office/powerpoint/2010/main" val="393577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326572"/>
            <a:ext cx="10753725" cy="947058"/>
          </a:xfrm>
        </p:spPr>
        <p:txBody>
          <a:bodyPr>
            <a:normAutofit fontScale="90000"/>
          </a:bodyPr>
          <a:lstStyle/>
          <a:p>
            <a:br>
              <a:rPr lang="en-US" sz="2800" b="1" dirty="0"/>
            </a:br>
            <a:r>
              <a:rPr lang="en-US" sz="2800" b="1" dirty="0"/>
              <a:t>Different Models </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404257"/>
            <a:ext cx="10753725" cy="5214257"/>
          </a:xfrm>
        </p:spPr>
        <p:txBody>
          <a:bodyPr>
            <a:noAutofit/>
          </a:bodyPr>
          <a:lstStyle/>
          <a:p>
            <a:pPr marL="0" indent="0">
              <a:buNone/>
            </a:pPr>
            <a:r>
              <a:rPr lang="en-US" sz="2400" dirty="0"/>
              <a:t>Several SDLC models exist, each with its own strengths and weaknesses. Here are a few popular examples:</a:t>
            </a:r>
          </a:p>
          <a:p>
            <a:pPr marL="457200" indent="-457200">
              <a:buFont typeface="+mj-lt"/>
              <a:buAutoNum type="arabicPeriod"/>
            </a:pPr>
            <a:r>
              <a:rPr lang="en-US" sz="2400" b="1" i="1" dirty="0"/>
              <a:t>Waterfall Model: </a:t>
            </a:r>
            <a:r>
              <a:rPr lang="en-US" sz="2400" dirty="0"/>
              <a:t>Traditional, sequential approach (good for simple projects with clear requirements).</a:t>
            </a:r>
          </a:p>
          <a:p>
            <a:pPr marL="457200" indent="-457200">
              <a:buFont typeface="+mj-lt"/>
              <a:buAutoNum type="arabicPeriod"/>
            </a:pPr>
            <a:r>
              <a:rPr lang="en-US" sz="2400" b="1" i="1" dirty="0"/>
              <a:t>Agile Model: </a:t>
            </a:r>
            <a:r>
              <a:rPr lang="en-US" sz="2400" dirty="0"/>
              <a:t>Iterative and incremental approach (flexible and adaptable to changing requirements).</a:t>
            </a:r>
          </a:p>
          <a:p>
            <a:pPr marL="457200" indent="-457200">
              <a:buFont typeface="+mj-lt"/>
              <a:buAutoNum type="arabicPeriod"/>
            </a:pPr>
            <a:r>
              <a:rPr lang="en-US" sz="2400" b="1" i="1" dirty="0"/>
              <a:t>Iterative Model: </a:t>
            </a:r>
            <a:r>
              <a:rPr lang="en-US" sz="2400" dirty="0"/>
              <a:t>Combines elements of Waterfall and Agile (structured with room for revisions).</a:t>
            </a:r>
          </a:p>
          <a:p>
            <a:pPr marL="457200" indent="-457200">
              <a:buFont typeface="+mj-lt"/>
              <a:buAutoNum type="arabicPeriod"/>
            </a:pPr>
            <a:r>
              <a:rPr lang="en-US" sz="2400" b="1" i="1" dirty="0"/>
              <a:t>Spiral Model: </a:t>
            </a:r>
            <a:r>
              <a:rPr lang="en-US" sz="2400" dirty="0"/>
              <a:t>Risk-driven approach that emphasizes risk identification (suitable for complex projects).</a:t>
            </a:r>
          </a:p>
          <a:p>
            <a:pPr marL="457200" indent="-457200">
              <a:buFont typeface="+mj-lt"/>
              <a:buAutoNum type="arabicPeriod"/>
            </a:pPr>
            <a:r>
              <a:rPr lang="en-US" sz="2400" b="1" i="1" dirty="0"/>
              <a:t>Prototype Model: </a:t>
            </a:r>
            <a:r>
              <a:rPr lang="en-US" sz="2400" dirty="0"/>
              <a:t>Develops a simplified version early to gather feedback and refine requirements.</a:t>
            </a:r>
          </a:p>
          <a:p>
            <a:pPr marL="0" indent="0">
              <a:buNone/>
            </a:pPr>
            <a:endParaRPr lang="en-US" sz="2400" dirty="0"/>
          </a:p>
        </p:txBody>
      </p:sp>
    </p:spTree>
    <p:extLst>
      <p:ext uri="{BB962C8B-B14F-4D97-AF65-F5344CB8AC3E}">
        <p14:creationId xmlns:p14="http://schemas.microsoft.com/office/powerpoint/2010/main" val="359098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576943"/>
            <a:ext cx="10753725" cy="990599"/>
          </a:xfrm>
        </p:spPr>
        <p:txBody>
          <a:bodyPr>
            <a:normAutofit fontScale="90000"/>
          </a:bodyPr>
          <a:lstStyle/>
          <a:p>
            <a:br>
              <a:rPr lang="en-US" sz="2800" b="1" dirty="0"/>
            </a:br>
            <a:r>
              <a:rPr lang="en-US" sz="2800" b="1" dirty="0"/>
              <a:t>Classical Waterfall Model</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741714"/>
            <a:ext cx="10753725" cy="4648200"/>
          </a:xfrm>
        </p:spPr>
        <p:txBody>
          <a:bodyPr>
            <a:noAutofit/>
          </a:bodyPr>
          <a:lstStyle/>
          <a:p>
            <a:pPr marL="0" indent="0">
              <a:buNone/>
            </a:pPr>
            <a:r>
              <a:rPr lang="en-US" sz="2400" b="1" dirty="0"/>
              <a:t>Introduction: </a:t>
            </a:r>
          </a:p>
          <a:p>
            <a:pPr>
              <a:buFont typeface="Wingdings" panose="05000000000000000000" pitchFamily="2" charset="2"/>
              <a:buChar char="§"/>
            </a:pPr>
            <a:r>
              <a:rPr lang="en-US" sz="2400" dirty="0"/>
              <a:t>The Waterfall Model is a classical software development methodology that was first introduced by Winston W. Royce in 1970.</a:t>
            </a:r>
          </a:p>
          <a:p>
            <a:pPr>
              <a:buFont typeface="Wingdings" panose="05000000000000000000" pitchFamily="2" charset="2"/>
              <a:buChar char="§"/>
            </a:pPr>
            <a:r>
              <a:rPr lang="en-US" sz="2400" dirty="0"/>
              <a:t>Waterfall Model is one of the earliest and most traditional software development life cycle (SDLC) models, characterized by its linear and sequential approach. </a:t>
            </a:r>
          </a:p>
          <a:p>
            <a:pPr>
              <a:buFont typeface="Wingdings" panose="05000000000000000000" pitchFamily="2" charset="2"/>
              <a:buChar char="§"/>
            </a:pPr>
            <a:r>
              <a:rPr lang="en-US" sz="2400" dirty="0"/>
              <a:t>This model divides the software development process into distinct phases, each of which must be completed before moving on to the next. </a:t>
            </a:r>
          </a:p>
          <a:p>
            <a:pPr>
              <a:buFont typeface="Wingdings" panose="05000000000000000000" pitchFamily="2" charset="2"/>
              <a:buChar char="§"/>
            </a:pPr>
            <a:r>
              <a:rPr lang="en-US" sz="2400" dirty="0"/>
              <a:t>This structured methodology emphasizes thorough documentation and planning, making it straightforward to manage and understand. </a:t>
            </a:r>
          </a:p>
          <a:p>
            <a:pPr>
              <a:buFont typeface="Wingdings" panose="05000000000000000000" pitchFamily="2" charset="2"/>
              <a:buChar char="§"/>
            </a:pPr>
            <a:r>
              <a:rPr lang="en-US" sz="2400" dirty="0"/>
              <a:t>The Waterfall Model is especially suited for projects with well-defined requirements and minimal expected changes, providing a clear and predictable development path.</a:t>
            </a:r>
          </a:p>
        </p:txBody>
      </p:sp>
    </p:spTree>
    <p:extLst>
      <p:ext uri="{BB962C8B-B14F-4D97-AF65-F5344CB8AC3E}">
        <p14:creationId xmlns:p14="http://schemas.microsoft.com/office/powerpoint/2010/main" val="282211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576943"/>
            <a:ext cx="10753725" cy="990599"/>
          </a:xfrm>
        </p:spPr>
        <p:txBody>
          <a:bodyPr>
            <a:normAutofit fontScale="90000"/>
          </a:bodyPr>
          <a:lstStyle/>
          <a:p>
            <a:br>
              <a:rPr lang="en-US" sz="2800" b="1" dirty="0"/>
            </a:br>
            <a:r>
              <a:rPr lang="en-US" sz="2800" b="1" dirty="0"/>
              <a:t>Classical Waterfall Model</a:t>
            </a:r>
            <a:br>
              <a:rPr lang="en-US" sz="2800" b="1" dirty="0"/>
            </a:br>
            <a:endParaRPr lang="en-IN" b="1" dirty="0"/>
          </a:p>
        </p:txBody>
      </p:sp>
      <p:pic>
        <p:nvPicPr>
          <p:cNvPr id="2054" name="Picture 6" descr="WATERFALL MODEL IN SDLC:">
            <a:extLst>
              <a:ext uri="{FF2B5EF4-FFF2-40B4-BE49-F238E27FC236}">
                <a16:creationId xmlns:a16="http://schemas.microsoft.com/office/drawing/2014/main" id="{4E2609FF-3104-B379-E08D-4CF43B716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629" y="1687286"/>
            <a:ext cx="9035142" cy="459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62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359230"/>
            <a:ext cx="10753725" cy="816428"/>
          </a:xfrm>
        </p:spPr>
        <p:txBody>
          <a:bodyPr>
            <a:normAutofit fontScale="90000"/>
          </a:bodyPr>
          <a:lstStyle/>
          <a:p>
            <a:br>
              <a:rPr lang="en-US" sz="2800" b="1" dirty="0"/>
            </a:br>
            <a:br>
              <a:rPr lang="en-US" sz="2800" b="1" dirty="0"/>
            </a:br>
            <a:r>
              <a:rPr lang="en-US" sz="2800" b="1" dirty="0"/>
              <a:t>Phase 1: Planning &amp; Requirements Gathering </a:t>
            </a:r>
            <a:br>
              <a:rPr lang="en-US" sz="2800" b="1" dirty="0"/>
            </a:b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274" y="1175658"/>
            <a:ext cx="10754107" cy="5225143"/>
          </a:xfrm>
        </p:spPr>
        <p:txBody>
          <a:bodyPr>
            <a:noAutofit/>
          </a:bodyPr>
          <a:lstStyle/>
          <a:p>
            <a:pPr marL="0" indent="0" algn="just">
              <a:buNone/>
            </a:pPr>
            <a:r>
              <a:rPr lang="en-US" sz="2200" dirty="0"/>
              <a:t>This crucial phase lays the groundwork for the entire project.</a:t>
            </a:r>
          </a:p>
          <a:p>
            <a:pPr algn="just">
              <a:buFont typeface="Wingdings" panose="05000000000000000000" pitchFamily="2" charset="2"/>
              <a:buChar char="§"/>
            </a:pPr>
            <a:r>
              <a:rPr lang="en-US" sz="2200" b="1" i="0" dirty="0">
                <a:solidFill>
                  <a:srgbClr val="1F1F1F"/>
                </a:solidFill>
                <a:effectLst/>
                <a:latin typeface="Google Sans"/>
              </a:rPr>
              <a:t>Defining Project Goals:</a:t>
            </a:r>
            <a:r>
              <a:rPr lang="en-US" sz="2200" b="0" i="0" dirty="0">
                <a:solidFill>
                  <a:srgbClr val="1F1F1F"/>
                </a:solidFill>
                <a:effectLst/>
                <a:latin typeface="Google Sans"/>
              </a:rPr>
              <a:t> Clearly articulate the software's purpose and desired outcomes. </a:t>
            </a:r>
            <a:r>
              <a:rPr lang="en-US" sz="2200" i="1" dirty="0">
                <a:solidFill>
                  <a:srgbClr val="1F1F1F"/>
                </a:solidFill>
                <a:effectLst/>
                <a:latin typeface="Google Sans"/>
              </a:rPr>
              <a:t>What problem are you trying to solve, or what need are you fulfilling?</a:t>
            </a:r>
          </a:p>
          <a:p>
            <a:pPr algn="just">
              <a:buFont typeface="Wingdings" panose="05000000000000000000" pitchFamily="2" charset="2"/>
              <a:buChar char="§"/>
            </a:pPr>
            <a:r>
              <a:rPr lang="en-US" sz="2200" b="1" i="0" dirty="0">
                <a:solidFill>
                  <a:srgbClr val="1F1F1F"/>
                </a:solidFill>
                <a:effectLst/>
                <a:latin typeface="Google Sans"/>
              </a:rPr>
              <a:t>Identifying Stakeholders:</a:t>
            </a:r>
            <a:r>
              <a:rPr lang="en-US" sz="2200" b="0" i="0" dirty="0">
                <a:solidFill>
                  <a:srgbClr val="1F1F1F"/>
                </a:solidFill>
                <a:effectLst/>
                <a:latin typeface="Google Sans"/>
              </a:rPr>
              <a:t> Recognize all parties involved in the project, including users, sponsors, developers, and testers.</a:t>
            </a:r>
          </a:p>
          <a:p>
            <a:pPr algn="just">
              <a:buFont typeface="Wingdings" panose="05000000000000000000" pitchFamily="2" charset="2"/>
              <a:buChar char="§"/>
            </a:pPr>
            <a:r>
              <a:rPr lang="en-US" sz="2200" b="1" i="0" dirty="0">
                <a:solidFill>
                  <a:srgbClr val="1F1F1F"/>
                </a:solidFill>
                <a:effectLst/>
                <a:latin typeface="Google Sans"/>
              </a:rPr>
              <a:t>Gathering Requirements:</a:t>
            </a:r>
            <a:r>
              <a:rPr lang="en-US" sz="2200" b="0" i="0" dirty="0">
                <a:solidFill>
                  <a:srgbClr val="1F1F1F"/>
                </a:solidFill>
                <a:effectLst/>
                <a:latin typeface="Google Sans"/>
              </a:rPr>
              <a:t> Meticulously collect requirements from various stakeholders through interviews, workshops, or document analysis. Ensure requirements are clear, concise, measurable, achievable, relevant, and time-bound (SMART).</a:t>
            </a:r>
          </a:p>
          <a:p>
            <a:pPr algn="just">
              <a:buFont typeface="Wingdings" panose="05000000000000000000" pitchFamily="2" charset="2"/>
              <a:buChar char="§"/>
            </a:pPr>
            <a:r>
              <a:rPr lang="en-US" sz="2200" b="1" i="0" dirty="0">
                <a:solidFill>
                  <a:srgbClr val="1F1F1F"/>
                </a:solidFill>
                <a:effectLst/>
                <a:latin typeface="Google Sans"/>
              </a:rPr>
              <a:t>Feasibility Study:</a:t>
            </a:r>
            <a:r>
              <a:rPr lang="en-US" sz="2200" b="0" i="0" dirty="0">
                <a:solidFill>
                  <a:srgbClr val="1F1F1F"/>
                </a:solidFill>
                <a:effectLst/>
                <a:latin typeface="Google Sans"/>
              </a:rPr>
              <a:t> Assess the technical and business feasibility of the project based on the gathered requirements. </a:t>
            </a:r>
            <a:r>
              <a:rPr lang="en-US" sz="2200" b="1" i="1" dirty="0">
                <a:solidFill>
                  <a:srgbClr val="1F1F1F"/>
                </a:solidFill>
                <a:effectLst/>
                <a:latin typeface="Google Sans"/>
              </a:rPr>
              <a:t>Is the project technically achievable within budget and time constraints? Does it align with the organization's goals?</a:t>
            </a:r>
          </a:p>
          <a:p>
            <a:pPr algn="just">
              <a:buFont typeface="Wingdings" panose="05000000000000000000" pitchFamily="2" charset="2"/>
              <a:buChar char="§"/>
            </a:pPr>
            <a:r>
              <a:rPr lang="en-US" sz="2200" b="1" i="0" dirty="0">
                <a:solidFill>
                  <a:srgbClr val="1F1F1F"/>
                </a:solidFill>
                <a:effectLst/>
                <a:latin typeface="Google Sans"/>
              </a:rPr>
              <a:t>Requirements Documentation:</a:t>
            </a:r>
            <a:r>
              <a:rPr lang="en-US" sz="2200" b="0" i="0" dirty="0">
                <a:solidFill>
                  <a:srgbClr val="1F1F1F"/>
                </a:solidFill>
                <a:effectLst/>
                <a:latin typeface="Google Sans"/>
              </a:rPr>
              <a:t> Document all the gathered requirements in a well-defined format, such as a Software Requirements Specification (SRS) document. This serves as the single source of truth for the entire development process.</a:t>
            </a:r>
          </a:p>
        </p:txBody>
      </p:sp>
    </p:spTree>
    <p:extLst>
      <p:ext uri="{BB962C8B-B14F-4D97-AF65-F5344CB8AC3E}">
        <p14:creationId xmlns:p14="http://schemas.microsoft.com/office/powerpoint/2010/main" val="71721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609601"/>
            <a:ext cx="10753725" cy="761999"/>
          </a:xfrm>
        </p:spPr>
        <p:txBody>
          <a:bodyPr>
            <a:normAutofit fontScale="90000"/>
          </a:bodyPr>
          <a:lstStyle/>
          <a:p>
            <a:br>
              <a:rPr lang="en-US" b="1" dirty="0"/>
            </a:br>
            <a:br>
              <a:rPr lang="en-US" b="1" dirty="0"/>
            </a:br>
            <a:r>
              <a:rPr lang="en-US" sz="2800" b="1" dirty="0"/>
              <a:t>Phase 2: Design </a:t>
            </a:r>
            <a:br>
              <a:rPr lang="en-US" sz="2800" b="1" dirty="0"/>
            </a:b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621971"/>
            <a:ext cx="10753725" cy="4778830"/>
          </a:xfrm>
        </p:spPr>
        <p:txBody>
          <a:bodyPr>
            <a:noAutofit/>
          </a:bodyPr>
          <a:lstStyle/>
          <a:p>
            <a:pPr marL="0" indent="0" algn="l">
              <a:buNone/>
            </a:pPr>
            <a:r>
              <a:rPr lang="en-US" sz="2400" b="0" i="0" dirty="0">
                <a:solidFill>
                  <a:srgbClr val="1F1F1F"/>
                </a:solidFill>
                <a:effectLst/>
                <a:latin typeface="Google Sans"/>
              </a:rPr>
              <a:t>With a solid foundation of requirements, this phase focuses on creating a detailed blueprint for the software.</a:t>
            </a:r>
          </a:p>
          <a:p>
            <a:pPr marL="0" indent="0" algn="l">
              <a:buNone/>
            </a:pPr>
            <a:r>
              <a:rPr lang="en-US" sz="2400" b="0" i="0" dirty="0">
                <a:solidFill>
                  <a:srgbClr val="1F1F1F"/>
                </a:solidFill>
                <a:effectLst/>
                <a:latin typeface="Google Sans"/>
              </a:rPr>
              <a:t>Key activities include:</a:t>
            </a:r>
          </a:p>
          <a:p>
            <a:pPr marL="742950" lvl="1" indent="-285750" algn="l">
              <a:buFont typeface="Arial" panose="020B0604020202020204" pitchFamily="34" charset="0"/>
              <a:buChar char="•"/>
            </a:pPr>
            <a:r>
              <a:rPr lang="en-US" sz="2400" b="1" i="0" dirty="0">
                <a:solidFill>
                  <a:srgbClr val="1F1F1F"/>
                </a:solidFill>
                <a:effectLst/>
                <a:latin typeface="Google Sans"/>
              </a:rPr>
              <a:t>System Architecture Design:</a:t>
            </a:r>
            <a:r>
              <a:rPr lang="en-US" sz="2400" b="0" i="0" dirty="0">
                <a:solidFill>
                  <a:srgbClr val="1F1F1F"/>
                </a:solidFill>
                <a:effectLst/>
                <a:latin typeface="Google Sans"/>
              </a:rPr>
              <a:t> Define the overall software architecture, including its components, communication protocols, and data flow.</a:t>
            </a:r>
          </a:p>
          <a:p>
            <a:pPr marL="742950" lvl="1" indent="-285750" algn="l">
              <a:buFont typeface="Arial" panose="020B0604020202020204" pitchFamily="34" charset="0"/>
              <a:buChar char="•"/>
            </a:pPr>
            <a:r>
              <a:rPr lang="en-US" sz="2400" b="1" i="0" dirty="0">
                <a:solidFill>
                  <a:srgbClr val="1F1F1F"/>
                </a:solidFill>
                <a:effectLst/>
                <a:latin typeface="Google Sans"/>
              </a:rPr>
              <a:t>Module Design:</a:t>
            </a:r>
            <a:r>
              <a:rPr lang="en-US" sz="2400" b="0" i="0" dirty="0">
                <a:solidFill>
                  <a:srgbClr val="1F1F1F"/>
                </a:solidFill>
                <a:effectLst/>
                <a:latin typeface="Google Sans"/>
              </a:rPr>
              <a:t> Decompose the software into smaller, manageable modules with well-defined interfaces.</a:t>
            </a:r>
          </a:p>
          <a:p>
            <a:pPr marL="742950" lvl="1" indent="-285750" algn="l">
              <a:buFont typeface="Arial" panose="020B0604020202020204" pitchFamily="34" charset="0"/>
              <a:buChar char="•"/>
            </a:pPr>
            <a:r>
              <a:rPr lang="en-US" sz="2400" b="1" i="0" dirty="0">
                <a:solidFill>
                  <a:srgbClr val="1F1F1F"/>
                </a:solidFill>
                <a:effectLst/>
                <a:latin typeface="Google Sans"/>
              </a:rPr>
              <a:t>User Interface (UI) Design:</a:t>
            </a:r>
            <a:r>
              <a:rPr lang="en-US" sz="2400" b="0" i="0" dirty="0">
                <a:solidFill>
                  <a:srgbClr val="1F1F1F"/>
                </a:solidFill>
                <a:effectLst/>
                <a:latin typeface="Google Sans"/>
              </a:rPr>
              <a:t> Craft the user interface mockups or prototypes that illustrate how users will interact with the software.</a:t>
            </a:r>
          </a:p>
          <a:p>
            <a:pPr marL="742950" lvl="1" indent="-285750" algn="l">
              <a:buFont typeface="Arial" panose="020B0604020202020204" pitchFamily="34" charset="0"/>
              <a:buChar char="•"/>
            </a:pPr>
            <a:r>
              <a:rPr lang="en-US" sz="2400" b="1" i="0" dirty="0">
                <a:solidFill>
                  <a:srgbClr val="1F1F1F"/>
                </a:solidFill>
                <a:effectLst/>
                <a:latin typeface="Google Sans"/>
              </a:rPr>
              <a:t>Database Design:</a:t>
            </a:r>
            <a:r>
              <a:rPr lang="en-US" sz="2400" b="0" i="0" dirty="0">
                <a:solidFill>
                  <a:srgbClr val="1F1F1F"/>
                </a:solidFill>
                <a:effectLst/>
                <a:latin typeface="Google Sans"/>
              </a:rPr>
              <a:t> Design the database schema to store and manage the software's data effectively.</a:t>
            </a:r>
            <a:endParaRPr lang="en-US" sz="2400" b="0" i="0" dirty="0">
              <a:solidFill>
                <a:srgbClr val="1F1F1F"/>
              </a:solidFill>
              <a:effectLst/>
              <a:highlight>
                <a:srgbClr val="FFFFFF"/>
              </a:highlight>
              <a:latin typeface="Google Sans"/>
            </a:endParaRPr>
          </a:p>
          <a:p>
            <a:pPr marL="0" indent="0">
              <a:buNone/>
            </a:pPr>
            <a:endParaRPr lang="en-US" sz="2400" dirty="0"/>
          </a:p>
        </p:txBody>
      </p:sp>
    </p:spTree>
    <p:extLst>
      <p:ext uri="{BB962C8B-B14F-4D97-AF65-F5344CB8AC3E}">
        <p14:creationId xmlns:p14="http://schemas.microsoft.com/office/powerpoint/2010/main" val="117495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609601"/>
            <a:ext cx="10753725" cy="1012370"/>
          </a:xfrm>
        </p:spPr>
        <p:txBody>
          <a:bodyPr>
            <a:normAutofit fontScale="90000"/>
          </a:bodyPr>
          <a:lstStyle/>
          <a:p>
            <a:br>
              <a:rPr lang="en-US" b="1" dirty="0"/>
            </a:br>
            <a:br>
              <a:rPr lang="en-US" b="1" dirty="0"/>
            </a:br>
            <a:br>
              <a:rPr lang="en-US" b="1" dirty="0"/>
            </a:br>
            <a:r>
              <a:rPr lang="en-US" sz="2800" b="1" dirty="0"/>
              <a:t>Phase 3: Development (Building the Structure)</a:t>
            </a:r>
            <a:br>
              <a:rPr lang="en-US" sz="2800" b="1" dirty="0"/>
            </a:br>
            <a:br>
              <a:rPr lang="en-US" sz="2800" b="1" dirty="0"/>
            </a:b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839685"/>
            <a:ext cx="10753343" cy="4561115"/>
          </a:xfrm>
        </p:spPr>
        <p:txBody>
          <a:bodyPr>
            <a:noAutofit/>
          </a:bodyPr>
          <a:lstStyle/>
          <a:p>
            <a:pPr marL="0" indent="0">
              <a:buNone/>
            </a:pPr>
            <a:r>
              <a:rPr lang="en-US" sz="2800" dirty="0">
                <a:solidFill>
                  <a:srgbClr val="1F1F1F"/>
                </a:solidFill>
                <a:latin typeface="Google Sans"/>
              </a:rPr>
              <a:t>Now comes the building phase, where the software comes to life based on the design blueprint. Think of it as constructing the house based on the architectural plans.</a:t>
            </a:r>
          </a:p>
          <a:p>
            <a:pPr marL="0" indent="0">
              <a:buNone/>
            </a:pPr>
            <a:endParaRPr lang="en-US" sz="1600" dirty="0">
              <a:solidFill>
                <a:srgbClr val="1F1F1F"/>
              </a:solidFill>
              <a:latin typeface="Google Sans"/>
            </a:endParaRPr>
          </a:p>
          <a:p>
            <a:pPr marL="0" indent="0">
              <a:buNone/>
            </a:pPr>
            <a:r>
              <a:rPr lang="en-US" sz="2800" dirty="0">
                <a:solidFill>
                  <a:srgbClr val="1F1F1F"/>
                </a:solidFill>
                <a:latin typeface="Google Sans"/>
              </a:rPr>
              <a:t>Activities in this phase involve:</a:t>
            </a:r>
          </a:p>
          <a:p>
            <a:pPr marL="971550" lvl="1" indent="-514350">
              <a:buFont typeface="+mj-lt"/>
              <a:buAutoNum type="alphaLcPeriod"/>
            </a:pPr>
            <a:r>
              <a:rPr lang="en-US" sz="2800" dirty="0">
                <a:solidFill>
                  <a:srgbClr val="1F1F1F"/>
                </a:solidFill>
                <a:latin typeface="Google Sans"/>
              </a:rPr>
              <a:t>Coding: Developers write the code for each software module using the chosen programming languages and tools.</a:t>
            </a:r>
          </a:p>
          <a:p>
            <a:pPr marL="971550" lvl="1" indent="-514350">
              <a:buFont typeface="+mj-lt"/>
              <a:buAutoNum type="alphaLcPeriod"/>
            </a:pPr>
            <a:r>
              <a:rPr lang="en-US" sz="2800" dirty="0">
                <a:solidFill>
                  <a:srgbClr val="1F1F1F"/>
                </a:solidFill>
                <a:latin typeface="Google Sans"/>
              </a:rPr>
              <a:t>Unit Testing: Developers perform unit testing to identify and fix bugs within individual code modules before integration.</a:t>
            </a:r>
          </a:p>
          <a:p>
            <a:pPr marL="0" indent="0">
              <a:buNone/>
            </a:pPr>
            <a:endParaRPr lang="en-US" sz="2400" dirty="0"/>
          </a:p>
        </p:txBody>
      </p:sp>
    </p:spTree>
    <p:extLst>
      <p:ext uri="{BB962C8B-B14F-4D97-AF65-F5344CB8AC3E}">
        <p14:creationId xmlns:p14="http://schemas.microsoft.com/office/powerpoint/2010/main" val="271727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609601"/>
            <a:ext cx="10753725" cy="1012370"/>
          </a:xfrm>
        </p:spPr>
        <p:txBody>
          <a:bodyPr>
            <a:normAutofit fontScale="90000"/>
          </a:bodyPr>
          <a:lstStyle/>
          <a:p>
            <a:br>
              <a:rPr lang="en-US" b="1" dirty="0"/>
            </a:br>
            <a:br>
              <a:rPr lang="en-US" b="1" dirty="0"/>
            </a:br>
            <a:br>
              <a:rPr lang="en-US" b="1" dirty="0"/>
            </a:br>
            <a:br>
              <a:rPr lang="en-US" b="1" dirty="0"/>
            </a:br>
            <a:r>
              <a:rPr lang="en-US" sz="2800" b="1" dirty="0"/>
              <a:t>Phase 4: Testing (Quality Assurance)</a:t>
            </a:r>
            <a:br>
              <a:rPr lang="en-US" sz="2800" b="1" dirty="0"/>
            </a:br>
            <a:br>
              <a:rPr lang="en-US" sz="2800" b="1" dirty="0"/>
            </a:br>
            <a:br>
              <a:rPr lang="en-US" sz="2800" b="1" dirty="0"/>
            </a:b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839685"/>
            <a:ext cx="10753343" cy="4561115"/>
          </a:xfrm>
        </p:spPr>
        <p:txBody>
          <a:bodyPr>
            <a:noAutofit/>
          </a:bodyPr>
          <a:lstStyle/>
          <a:p>
            <a:pPr marL="0" indent="0">
              <a:buNone/>
            </a:pPr>
            <a:r>
              <a:rPr lang="en-US" sz="2400" dirty="0">
                <a:solidFill>
                  <a:srgbClr val="1F1F1F"/>
                </a:solidFill>
                <a:latin typeface="Google Sans"/>
              </a:rPr>
              <a:t>This phase ensures the software meets the documented requirements and functions as intended. Testing activities include:</a:t>
            </a:r>
          </a:p>
          <a:p>
            <a:pPr marL="742950" lvl="1" indent="-285750">
              <a:buFont typeface="Arial" panose="020B0604020202020204" pitchFamily="34" charset="0"/>
              <a:buChar char="•"/>
            </a:pPr>
            <a:r>
              <a:rPr lang="en-US" sz="2400" b="1" dirty="0">
                <a:solidFill>
                  <a:srgbClr val="1F1F1F"/>
                </a:solidFill>
                <a:latin typeface="Google Sans"/>
              </a:rPr>
              <a:t>Unit Testing: </a:t>
            </a:r>
            <a:r>
              <a:rPr lang="en-US" sz="2400" dirty="0">
                <a:solidFill>
                  <a:srgbClr val="1F1F1F"/>
                </a:solidFill>
                <a:latin typeface="Google Sans"/>
              </a:rPr>
              <a:t>Further unit testing might be conducted by dedicated testers to ensure the code modules function correctly in isolation.</a:t>
            </a:r>
          </a:p>
          <a:p>
            <a:pPr marL="742950" lvl="1" indent="-285750">
              <a:buFont typeface="Arial" panose="020B0604020202020204" pitchFamily="34" charset="0"/>
              <a:buChar char="•"/>
            </a:pPr>
            <a:r>
              <a:rPr lang="en-US" sz="2400" b="1" dirty="0">
                <a:solidFill>
                  <a:srgbClr val="1F1F1F"/>
                </a:solidFill>
                <a:latin typeface="Google Sans"/>
              </a:rPr>
              <a:t>Integration Testing: </a:t>
            </a:r>
            <a:r>
              <a:rPr lang="en-US" sz="2400" dirty="0">
                <a:solidFill>
                  <a:srgbClr val="1F1F1F"/>
                </a:solidFill>
                <a:latin typeface="Google Sans"/>
              </a:rPr>
              <a:t>Modules are integrated to test how they interact and function together as a whole system.</a:t>
            </a:r>
          </a:p>
          <a:p>
            <a:pPr marL="742950" lvl="1" indent="-285750">
              <a:buFont typeface="Arial" panose="020B0604020202020204" pitchFamily="34" charset="0"/>
              <a:buChar char="•"/>
            </a:pPr>
            <a:r>
              <a:rPr lang="en-US" sz="2400" b="1" dirty="0">
                <a:solidFill>
                  <a:srgbClr val="1F1F1F"/>
                </a:solidFill>
                <a:latin typeface="Google Sans"/>
              </a:rPr>
              <a:t>System Testing: </a:t>
            </a:r>
            <a:r>
              <a:rPr lang="en-US" sz="2400" dirty="0">
                <a:solidFill>
                  <a:srgbClr val="1F1F1F"/>
                </a:solidFill>
                <a:latin typeface="Google Sans"/>
              </a:rPr>
              <a:t>The entire software system is tested against the documented requirements to ensure it delivers the expected functionalities.</a:t>
            </a:r>
          </a:p>
          <a:p>
            <a:pPr marL="742950" lvl="1" indent="-285750">
              <a:buFont typeface="Arial" panose="020B0604020202020204" pitchFamily="34" charset="0"/>
              <a:buChar char="•"/>
            </a:pPr>
            <a:r>
              <a:rPr lang="en-US" sz="2400" b="1" dirty="0">
                <a:solidFill>
                  <a:srgbClr val="1F1F1F"/>
                </a:solidFill>
                <a:latin typeface="Google Sans"/>
              </a:rPr>
              <a:t>User Acceptance Testing (UAT): </a:t>
            </a:r>
            <a:r>
              <a:rPr lang="en-US" sz="2400" dirty="0">
                <a:solidFill>
                  <a:srgbClr val="1F1F1F"/>
                </a:solidFill>
                <a:latin typeface="Google Sans"/>
              </a:rPr>
              <a:t>Actual users or representatives test the software to provide feedback on its usability, functionality, and overall user experience.</a:t>
            </a:r>
          </a:p>
          <a:p>
            <a:pPr marL="0" indent="0">
              <a:buNone/>
            </a:pPr>
            <a:endParaRPr lang="en-US" sz="2400" dirty="0"/>
          </a:p>
        </p:txBody>
      </p:sp>
    </p:spTree>
    <p:extLst>
      <p:ext uri="{BB962C8B-B14F-4D97-AF65-F5344CB8AC3E}">
        <p14:creationId xmlns:p14="http://schemas.microsoft.com/office/powerpoint/2010/main" val="2012205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609601"/>
            <a:ext cx="10753725" cy="1012370"/>
          </a:xfrm>
        </p:spPr>
        <p:txBody>
          <a:bodyPr>
            <a:normAutofit fontScale="90000"/>
          </a:bodyPr>
          <a:lstStyle/>
          <a:p>
            <a:br>
              <a:rPr lang="en-US" b="1" dirty="0"/>
            </a:br>
            <a:br>
              <a:rPr lang="en-US" b="1" dirty="0"/>
            </a:br>
            <a:br>
              <a:rPr lang="en-US" b="1" dirty="0"/>
            </a:br>
            <a:br>
              <a:rPr lang="en-US" b="1" dirty="0"/>
            </a:br>
            <a:br>
              <a:rPr lang="en-US" b="1" dirty="0"/>
            </a:br>
            <a:r>
              <a:rPr lang="en-US" sz="2800" b="1" dirty="0"/>
              <a:t>Phase 5: Deployment</a:t>
            </a:r>
            <a:br>
              <a:rPr lang="en-US" sz="2800" b="1" dirty="0"/>
            </a:br>
            <a:br>
              <a:rPr lang="en-US" sz="2800" b="1" dirty="0"/>
            </a:br>
            <a:br>
              <a:rPr lang="en-US" sz="2800" b="1" dirty="0"/>
            </a:br>
            <a:br>
              <a:rPr lang="en-US" sz="2800" b="1" dirty="0"/>
            </a:b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839685"/>
            <a:ext cx="10753343" cy="4561115"/>
          </a:xfrm>
        </p:spPr>
        <p:txBody>
          <a:bodyPr>
            <a:noAutofit/>
          </a:bodyPr>
          <a:lstStyle/>
          <a:p>
            <a:pPr marL="0" indent="0" algn="just">
              <a:buNone/>
            </a:pPr>
            <a:r>
              <a:rPr lang="en-US" sz="2400" dirty="0">
                <a:solidFill>
                  <a:srgbClr val="1F1F1F"/>
                </a:solidFill>
                <a:latin typeface="Google Sans"/>
              </a:rPr>
              <a:t>Once rigorous testing is complete and the software is deemed functional, it is time to deploy it to the target environment. </a:t>
            </a:r>
          </a:p>
          <a:p>
            <a:pPr marL="0" indent="0" algn="just">
              <a:buNone/>
            </a:pPr>
            <a:endParaRPr lang="en-US" sz="1600" dirty="0">
              <a:solidFill>
                <a:srgbClr val="1F1F1F"/>
              </a:solidFill>
              <a:latin typeface="Google Sans"/>
            </a:endParaRPr>
          </a:p>
          <a:p>
            <a:pPr marL="0" indent="0" algn="just">
              <a:buNone/>
            </a:pPr>
            <a:r>
              <a:rPr lang="en-US" sz="2400" dirty="0">
                <a:solidFill>
                  <a:srgbClr val="1F1F1F"/>
                </a:solidFill>
                <a:latin typeface="Google Sans"/>
              </a:rPr>
              <a:t>Deployment activities may involve:</a:t>
            </a:r>
          </a:p>
          <a:p>
            <a:pPr marL="742950" lvl="1" indent="-285750" algn="just">
              <a:buFont typeface="Arial" panose="020B0604020202020204" pitchFamily="34" charset="0"/>
              <a:buChar char="•"/>
            </a:pPr>
            <a:r>
              <a:rPr lang="en-US" sz="2400" b="1" i="1" dirty="0">
                <a:solidFill>
                  <a:srgbClr val="1F1F1F"/>
                </a:solidFill>
                <a:latin typeface="Google Sans"/>
              </a:rPr>
              <a:t>Packaging: </a:t>
            </a:r>
            <a:r>
              <a:rPr lang="en-US" sz="2400" dirty="0">
                <a:solidFill>
                  <a:srgbClr val="1F1F1F"/>
                </a:solidFill>
                <a:latin typeface="Google Sans"/>
              </a:rPr>
              <a:t>The software is packaged into a format suitable for deployment on the target servers or user devices.</a:t>
            </a:r>
          </a:p>
          <a:p>
            <a:pPr marL="742950" lvl="1" indent="-285750" algn="just">
              <a:buFont typeface="Arial" panose="020B0604020202020204" pitchFamily="34" charset="0"/>
              <a:buChar char="•"/>
            </a:pPr>
            <a:r>
              <a:rPr lang="en-US" sz="2400" b="1" i="1" dirty="0">
                <a:solidFill>
                  <a:srgbClr val="1F1F1F"/>
                </a:solidFill>
                <a:latin typeface="Google Sans"/>
              </a:rPr>
              <a:t>Installation: </a:t>
            </a:r>
            <a:r>
              <a:rPr lang="en-US" sz="2400" dirty="0">
                <a:solidFill>
                  <a:srgbClr val="1F1F1F"/>
                </a:solidFill>
                <a:latin typeface="Google Sans"/>
              </a:rPr>
              <a:t>The software is installed on the target environment, making it accessible to users.</a:t>
            </a:r>
          </a:p>
          <a:p>
            <a:pPr marL="742950" lvl="1" indent="-285750" algn="just">
              <a:buFont typeface="Arial" panose="020B0604020202020204" pitchFamily="34" charset="0"/>
              <a:buChar char="•"/>
            </a:pPr>
            <a:r>
              <a:rPr lang="en-US" sz="2400" b="1" i="1" dirty="0">
                <a:solidFill>
                  <a:srgbClr val="1F1F1F"/>
                </a:solidFill>
                <a:latin typeface="Google Sans"/>
              </a:rPr>
              <a:t>User Training: </a:t>
            </a:r>
            <a:r>
              <a:rPr lang="en-US" sz="2400" dirty="0">
                <a:solidFill>
                  <a:srgbClr val="1F1F1F"/>
                </a:solidFill>
                <a:latin typeface="Google Sans"/>
              </a:rPr>
              <a:t>Users might receive training on how to use the software effectively.</a:t>
            </a:r>
          </a:p>
          <a:p>
            <a:pPr marL="0" indent="0" algn="just">
              <a:buNone/>
            </a:pPr>
            <a:endParaRPr lang="en-US" sz="2400" dirty="0"/>
          </a:p>
        </p:txBody>
      </p:sp>
    </p:spTree>
    <p:extLst>
      <p:ext uri="{BB962C8B-B14F-4D97-AF65-F5344CB8AC3E}">
        <p14:creationId xmlns:p14="http://schemas.microsoft.com/office/powerpoint/2010/main" val="55788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57224" y="685800"/>
            <a:ext cx="10772775" cy="1077686"/>
          </a:xfrm>
        </p:spPr>
        <p:txBody>
          <a:bodyPr>
            <a:normAutofit fontScale="90000"/>
          </a:bodyPr>
          <a:lstStyle/>
          <a:p>
            <a:br>
              <a:rPr lang="en-US" sz="3200" b="0" i="1" dirty="0">
                <a:solidFill>
                  <a:srgbClr val="610B38"/>
                </a:solidFill>
                <a:effectLst/>
                <a:highlight>
                  <a:srgbClr val="FFFFFF"/>
                </a:highlight>
                <a:latin typeface="erdana"/>
              </a:rPr>
            </a:br>
            <a:r>
              <a:rPr lang="en-US" sz="3200" b="1" i="1" dirty="0"/>
              <a:t>Software Development Life Cycle (SDLC)</a:t>
            </a:r>
            <a:br>
              <a:rPr lang="en-US" sz="3200" b="1" i="1" dirty="0"/>
            </a:br>
            <a:endParaRPr lang="en-IN" sz="3100" b="1" i="1" dirty="0">
              <a:solidFill>
                <a:srgbClr val="610B38"/>
              </a:solidFill>
              <a:highlight>
                <a:srgbClr val="FFFFFF"/>
              </a:highlight>
              <a:latin typeface="CountryBlueprint" panose="00000400000000000000" pitchFamily="2" charset="2"/>
            </a:endParaRPr>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122714"/>
            <a:ext cx="10753725" cy="3655151"/>
          </a:xfrm>
        </p:spPr>
        <p:txBody>
          <a:bodyPr>
            <a:normAutofit fontScale="77500" lnSpcReduction="20000"/>
          </a:bodyPr>
          <a:lstStyle/>
          <a:p>
            <a:pPr marL="0" indent="0" algn="just">
              <a:lnSpc>
                <a:spcPct val="120000"/>
              </a:lnSpc>
              <a:buFont typeface="Arial" panose="020B0604020202020204" pitchFamily="34" charset="0"/>
              <a:buNone/>
            </a:pPr>
            <a:r>
              <a:rPr lang="en-US" sz="2800" b="1" dirty="0"/>
              <a:t>Imagine building a house without a blueprint or a pre-defined construction process. It would likely be chaotic, inefficient, and lead to an unpredictable outcome. </a:t>
            </a:r>
          </a:p>
          <a:p>
            <a:pPr marL="0" indent="0" algn="just">
              <a:lnSpc>
                <a:spcPct val="120000"/>
              </a:lnSpc>
              <a:buFont typeface="Arial" panose="020B0604020202020204" pitchFamily="34" charset="0"/>
              <a:buNone/>
            </a:pPr>
            <a:endParaRPr lang="en-US" sz="2600" dirty="0"/>
          </a:p>
          <a:p>
            <a:pPr algn="just">
              <a:lnSpc>
                <a:spcPct val="120000"/>
              </a:lnSpc>
              <a:buFont typeface="Wingdings" panose="05000000000000000000" pitchFamily="2" charset="2"/>
              <a:buChar char="Ø"/>
            </a:pPr>
            <a:r>
              <a:rPr lang="en-US" sz="2800" dirty="0"/>
              <a:t>The SDLC Model is essentially a </a:t>
            </a:r>
            <a:r>
              <a:rPr lang="en-US" sz="2800" b="1" i="1" dirty="0"/>
              <a:t>blueprint</a:t>
            </a:r>
            <a:r>
              <a:rPr lang="en-US" sz="2800" dirty="0"/>
              <a:t> for software development, ensuring a structured and organized approach from conception to completion.</a:t>
            </a:r>
          </a:p>
          <a:p>
            <a:pPr algn="just">
              <a:lnSpc>
                <a:spcPct val="120000"/>
              </a:lnSpc>
              <a:buFont typeface="Wingdings" panose="05000000000000000000" pitchFamily="2" charset="2"/>
              <a:buChar char="Ø"/>
            </a:pPr>
            <a:endParaRPr lang="en-US" sz="2800" dirty="0"/>
          </a:p>
          <a:p>
            <a:pPr algn="just">
              <a:lnSpc>
                <a:spcPct val="120000"/>
              </a:lnSpc>
              <a:buFont typeface="Wingdings" panose="05000000000000000000" pitchFamily="2" charset="2"/>
              <a:buChar char="Ø"/>
            </a:pPr>
            <a:r>
              <a:rPr lang="en-US" sz="2800" dirty="0"/>
              <a:t>Think of it as a </a:t>
            </a:r>
            <a:r>
              <a:rPr lang="en-US" sz="2800" b="1" i="1" dirty="0"/>
              <a:t>roadmap that guides the entire development process</a:t>
            </a:r>
            <a:r>
              <a:rPr lang="en-US" sz="2800" dirty="0"/>
              <a:t>, ensuring a structured and well-defined approach to building high-quality software.</a:t>
            </a:r>
          </a:p>
          <a:p>
            <a:pPr algn="just">
              <a:buFont typeface="Wingdings" panose="05000000000000000000" pitchFamily="2" charset="2"/>
              <a:buChar char="q"/>
            </a:pPr>
            <a:endParaRPr lang="en-US" sz="2800" dirty="0"/>
          </a:p>
        </p:txBody>
      </p:sp>
    </p:spTree>
    <p:extLst>
      <p:ext uri="{BB962C8B-B14F-4D97-AF65-F5344CB8AC3E}">
        <p14:creationId xmlns:p14="http://schemas.microsoft.com/office/powerpoint/2010/main" val="2614721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609601"/>
            <a:ext cx="10753725" cy="1012370"/>
          </a:xfrm>
        </p:spPr>
        <p:txBody>
          <a:bodyPr>
            <a:normAutofit fontScale="90000"/>
          </a:bodyPr>
          <a:lstStyle/>
          <a:p>
            <a:br>
              <a:rPr lang="en-US" b="1" dirty="0"/>
            </a:br>
            <a:br>
              <a:rPr lang="en-US" b="1" dirty="0"/>
            </a:br>
            <a:br>
              <a:rPr lang="en-US" b="1" dirty="0"/>
            </a:br>
            <a:br>
              <a:rPr lang="en-US" b="1" dirty="0"/>
            </a:br>
            <a:br>
              <a:rPr lang="en-US" b="1" dirty="0"/>
            </a:br>
            <a:br>
              <a:rPr lang="en-US" b="1" dirty="0"/>
            </a:br>
            <a:r>
              <a:rPr lang="en-US" sz="2800" b="1" dirty="0"/>
              <a:t>Phase 6: Maintenance</a:t>
            </a: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839685"/>
            <a:ext cx="10753343" cy="4561115"/>
          </a:xfrm>
        </p:spPr>
        <p:txBody>
          <a:bodyPr>
            <a:noAutofit/>
          </a:bodyPr>
          <a:lstStyle/>
          <a:p>
            <a:pPr marL="0" indent="0" algn="just">
              <a:buNone/>
            </a:pPr>
            <a:r>
              <a:rPr lang="en-US" sz="2400" b="1" i="1" dirty="0">
                <a:solidFill>
                  <a:srgbClr val="1F1F1F"/>
                </a:solidFill>
                <a:latin typeface="Google Sans"/>
              </a:rPr>
              <a:t>The development process does not end with deployment. </a:t>
            </a:r>
          </a:p>
          <a:p>
            <a:pPr marL="0" indent="0" algn="just">
              <a:buNone/>
            </a:pPr>
            <a:r>
              <a:rPr lang="en-US" sz="2400" dirty="0">
                <a:solidFill>
                  <a:srgbClr val="1F1F1F"/>
                </a:solidFill>
                <a:latin typeface="Google Sans"/>
              </a:rPr>
              <a:t>Software requires ongoing maintenance to fix bugs, provide updates, and address evolving needs. </a:t>
            </a:r>
          </a:p>
          <a:p>
            <a:pPr marL="0" indent="0" algn="just">
              <a:buNone/>
            </a:pPr>
            <a:endParaRPr lang="en-US" sz="1400" dirty="0">
              <a:solidFill>
                <a:srgbClr val="1F1F1F"/>
              </a:solidFill>
              <a:latin typeface="Google Sans"/>
            </a:endParaRPr>
          </a:p>
          <a:p>
            <a:pPr marL="0" indent="0" algn="just">
              <a:buNone/>
            </a:pPr>
            <a:r>
              <a:rPr lang="en-US" sz="2400" dirty="0">
                <a:solidFill>
                  <a:srgbClr val="1F1F1F"/>
                </a:solidFill>
                <a:latin typeface="Google Sans"/>
              </a:rPr>
              <a:t>Maintenance activities include:</a:t>
            </a:r>
          </a:p>
          <a:p>
            <a:pPr marL="742950" lvl="1" indent="-285750" algn="just">
              <a:buFont typeface="Arial" panose="020B0604020202020204" pitchFamily="34" charset="0"/>
              <a:buChar char="•"/>
            </a:pPr>
            <a:r>
              <a:rPr lang="en-US" sz="2400" b="1" i="1" dirty="0">
                <a:solidFill>
                  <a:srgbClr val="1F1F1F"/>
                </a:solidFill>
                <a:latin typeface="Google Sans"/>
              </a:rPr>
              <a:t>Bug Fixes: </a:t>
            </a:r>
            <a:r>
              <a:rPr lang="en-US" sz="2400" dirty="0">
                <a:solidFill>
                  <a:srgbClr val="1F1F1F"/>
                </a:solidFill>
                <a:latin typeface="Google Sans"/>
              </a:rPr>
              <a:t>Addressing any bugs or issues reported by users after deployment.</a:t>
            </a:r>
          </a:p>
          <a:p>
            <a:pPr marL="742950" lvl="1" indent="-285750" algn="just">
              <a:buFont typeface="Arial" panose="020B0604020202020204" pitchFamily="34" charset="0"/>
              <a:buChar char="•"/>
            </a:pPr>
            <a:r>
              <a:rPr lang="en-US" sz="2400" b="1" i="1" dirty="0">
                <a:solidFill>
                  <a:srgbClr val="1F1F1F"/>
                </a:solidFill>
                <a:latin typeface="Google Sans"/>
              </a:rPr>
              <a:t>Updates and Enhancements: </a:t>
            </a:r>
            <a:r>
              <a:rPr lang="en-US" sz="2400" dirty="0">
                <a:solidFill>
                  <a:srgbClr val="1F1F1F"/>
                </a:solidFill>
                <a:latin typeface="Google Sans"/>
              </a:rPr>
              <a:t>Providing new features, functionalities, or security patches based on user feedback or changing requirements.</a:t>
            </a:r>
          </a:p>
          <a:p>
            <a:pPr marL="742950" lvl="1" indent="-285750" algn="just">
              <a:buFont typeface="Arial" panose="020B0604020202020204" pitchFamily="34" charset="0"/>
              <a:buChar char="•"/>
            </a:pPr>
            <a:r>
              <a:rPr lang="en-US" sz="2400" b="1" i="1" dirty="0">
                <a:solidFill>
                  <a:srgbClr val="1F1F1F"/>
                </a:solidFill>
                <a:latin typeface="Google Sans"/>
              </a:rPr>
              <a:t>Technical Support: </a:t>
            </a:r>
            <a:r>
              <a:rPr lang="en-US" sz="2400" dirty="0">
                <a:solidFill>
                  <a:srgbClr val="1F1F1F"/>
                </a:solidFill>
                <a:latin typeface="Google Sans"/>
              </a:rPr>
              <a:t>Offering technical support to users who encounter problems or have questions about the software.</a:t>
            </a:r>
          </a:p>
          <a:p>
            <a:pPr marL="0" indent="0" algn="just">
              <a:buNone/>
            </a:pPr>
            <a:endParaRPr lang="en-US" sz="2400" b="1" dirty="0"/>
          </a:p>
        </p:txBody>
      </p:sp>
    </p:spTree>
    <p:extLst>
      <p:ext uri="{BB962C8B-B14F-4D97-AF65-F5344CB8AC3E}">
        <p14:creationId xmlns:p14="http://schemas.microsoft.com/office/powerpoint/2010/main" val="323655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838200"/>
            <a:ext cx="10753725" cy="925286"/>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r>
              <a:rPr lang="en-US" sz="2800" b="1" dirty="0"/>
              <a:t>Advantages of the Waterfall Model</a:t>
            </a:r>
            <a:br>
              <a:rPr lang="en-US" sz="2800" b="1"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144486"/>
            <a:ext cx="10753343" cy="4256314"/>
          </a:xfrm>
        </p:spPr>
        <p:txBody>
          <a:bodyPr>
            <a:noAutofit/>
          </a:bodyPr>
          <a:lstStyle/>
          <a:p>
            <a:pPr marL="457200" indent="-457200">
              <a:buFont typeface="+mj-lt"/>
              <a:buAutoNum type="arabicPeriod"/>
            </a:pPr>
            <a:r>
              <a:rPr lang="en-US" sz="2400" b="1" dirty="0"/>
              <a:t>Simplicity and Clarity</a:t>
            </a:r>
            <a:r>
              <a:rPr lang="en-US" sz="2400" dirty="0"/>
              <a:t>: The Waterfall Model is easy to understand and implement due to its linear progression, making it accessible even for teams new to software development.</a:t>
            </a:r>
          </a:p>
          <a:p>
            <a:pPr marL="457200" indent="-457200">
              <a:buFont typeface="+mj-lt"/>
              <a:buAutoNum type="arabicPeriod"/>
            </a:pPr>
            <a:r>
              <a:rPr lang="en-US" sz="2400" b="1" dirty="0"/>
              <a:t>Detailed Documentation</a:t>
            </a:r>
            <a:r>
              <a:rPr lang="en-US" sz="2400" dirty="0"/>
              <a:t>: Emphasizes thorough documentation at each phase, ensuring a clear understanding of requirements, design, and implementation.</a:t>
            </a:r>
          </a:p>
          <a:p>
            <a:pPr marL="457200" indent="-457200">
              <a:buFont typeface="+mj-lt"/>
              <a:buAutoNum type="arabicPeriod"/>
            </a:pPr>
            <a:r>
              <a:rPr lang="en-US" sz="2400" b="1" dirty="0"/>
              <a:t>Manageability</a:t>
            </a:r>
            <a:r>
              <a:rPr lang="en-US" sz="2400" dirty="0"/>
              <a:t>: Well-defined stages and deliverables simplify project management, with clear tasks and timelines for efficient resource allocation and tracking.</a:t>
            </a:r>
          </a:p>
          <a:p>
            <a:pPr marL="457200" indent="-457200">
              <a:buFont typeface="+mj-lt"/>
              <a:buAutoNum type="arabicPeriod"/>
            </a:pPr>
            <a:r>
              <a:rPr lang="en-US" sz="2400" b="1" dirty="0"/>
              <a:t>Predictability</a:t>
            </a:r>
            <a:r>
              <a:rPr lang="en-US" sz="2400" dirty="0"/>
              <a:t>: The structured approach leads to predictable project timelines and costs, beneficial for projects with fixed budgets and deadlines.</a:t>
            </a:r>
          </a:p>
          <a:p>
            <a:pPr marL="0" indent="0" algn="l">
              <a:buNone/>
            </a:pPr>
            <a:endParaRPr lang="en-US" sz="2400" b="1" dirty="0"/>
          </a:p>
        </p:txBody>
      </p:sp>
    </p:spTree>
    <p:extLst>
      <p:ext uri="{BB962C8B-B14F-4D97-AF65-F5344CB8AC3E}">
        <p14:creationId xmlns:p14="http://schemas.microsoft.com/office/powerpoint/2010/main" val="2004177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718458"/>
            <a:ext cx="10753725" cy="859972"/>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r>
              <a:rPr lang="en-US" b="1" dirty="0"/>
              <a:t>DRAWBACKS</a:t>
            </a:r>
            <a:r>
              <a:rPr lang="en-US" sz="2800" b="1" dirty="0"/>
              <a:t> of the Waterfall Model</a:t>
            </a:r>
            <a:br>
              <a:rPr lang="en-US" sz="2800" b="1" dirty="0"/>
            </a:br>
            <a:br>
              <a:rPr lang="en-US" sz="2800" b="1" dirty="0"/>
            </a:br>
            <a:br>
              <a:rPr lang="en-US" sz="2800" b="1" dirty="0"/>
            </a:br>
            <a:br>
              <a:rPr lang="en-US" sz="2800" b="1" dirty="0"/>
            </a:br>
            <a:br>
              <a:rPr lang="en-US" sz="2800" b="1" dirty="0"/>
            </a:br>
            <a:br>
              <a:rPr lang="en-US" sz="2800" b="1" dirty="0"/>
            </a:b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752600"/>
            <a:ext cx="10753343" cy="4855029"/>
          </a:xfrm>
        </p:spPr>
        <p:txBody>
          <a:bodyPr>
            <a:noAutofit/>
          </a:bodyPr>
          <a:lstStyle/>
          <a:p>
            <a:pPr algn="just">
              <a:buFont typeface="Arial" panose="020B0604020202020204" pitchFamily="34" charset="0"/>
              <a:buChar char="•"/>
            </a:pPr>
            <a:r>
              <a:rPr lang="en-US" sz="2400" b="1" i="0" dirty="0">
                <a:solidFill>
                  <a:srgbClr val="1F1F1F"/>
                </a:solidFill>
                <a:effectLst/>
                <a:latin typeface="Google Sans"/>
              </a:rPr>
              <a:t>Inflexible and Incapable of Adapting to Changes:</a:t>
            </a:r>
            <a:r>
              <a:rPr lang="en-US" sz="2400" b="0" i="0" dirty="0">
                <a:solidFill>
                  <a:srgbClr val="1F1F1F"/>
                </a:solidFill>
                <a:effectLst/>
                <a:latin typeface="Google Sans"/>
              </a:rPr>
              <a:t> The Waterfall Model's rigidity makes it difficult to accommodate changes in requirements after a phase is completed. This can be problematic for projects with evolving needs or unclear functionalities. Introducing changes later in the development cycle can be expensive and time-consuming.</a:t>
            </a:r>
          </a:p>
          <a:p>
            <a:pPr algn="just">
              <a:buFont typeface="Arial" panose="020B0604020202020204" pitchFamily="34" charset="0"/>
              <a:buChar char="•"/>
            </a:pPr>
            <a:r>
              <a:rPr lang="en-US" sz="2400" b="1" i="0" dirty="0">
                <a:solidFill>
                  <a:srgbClr val="1F1F1F"/>
                </a:solidFill>
                <a:effectLst/>
                <a:latin typeface="Google Sans"/>
              </a:rPr>
              <a:t>High Risk of Errors Due to Late Testing:</a:t>
            </a:r>
            <a:r>
              <a:rPr lang="en-US" sz="2400" b="0" i="0" dirty="0">
                <a:solidFill>
                  <a:srgbClr val="1F1F1F"/>
                </a:solidFill>
                <a:effectLst/>
                <a:latin typeface="Google Sans"/>
              </a:rPr>
              <a:t> Since testing happens later in the development lifecycle under the Waterfall Model, fixing bugs discovered during testing can be more complex and expensive. </a:t>
            </a:r>
          </a:p>
          <a:p>
            <a:pPr algn="just">
              <a:buFont typeface="Arial" panose="020B0604020202020204" pitchFamily="34" charset="0"/>
              <a:buChar char="•"/>
            </a:pPr>
            <a:r>
              <a:rPr lang="en-US" sz="2400" b="1" i="0" dirty="0">
                <a:solidFill>
                  <a:srgbClr val="1F1F1F"/>
                </a:solidFill>
                <a:effectLst/>
                <a:latin typeface="Google Sans"/>
              </a:rPr>
              <a:t>Not Ideal for Complex Projects:</a:t>
            </a:r>
            <a:r>
              <a:rPr lang="en-US" sz="2400" b="0" i="0" dirty="0">
                <a:solidFill>
                  <a:srgbClr val="1F1F1F"/>
                </a:solidFill>
                <a:effectLst/>
                <a:latin typeface="Google Sans"/>
              </a:rPr>
              <a:t> The Waterfall Model can struggle with highly complex projects with intricate functionalities or constantly changing requirements. The inflexibility of the model might hinder the development process for such projects.</a:t>
            </a:r>
          </a:p>
          <a:p>
            <a:pPr marL="0" indent="0" algn="l">
              <a:buNone/>
            </a:pPr>
            <a:endParaRPr lang="en-US" sz="2400" b="1" dirty="0"/>
          </a:p>
        </p:txBody>
      </p:sp>
    </p:spTree>
    <p:extLst>
      <p:ext uri="{BB962C8B-B14F-4D97-AF65-F5344CB8AC3E}">
        <p14:creationId xmlns:p14="http://schemas.microsoft.com/office/powerpoint/2010/main" val="1702829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827314"/>
            <a:ext cx="10753725" cy="1186543"/>
          </a:xfrm>
        </p:spPr>
        <p:txBody>
          <a:bodyPr>
            <a:normAutofit/>
          </a:bodyPr>
          <a:lstStyle/>
          <a:p>
            <a:r>
              <a:rPr lang="en-IN" b="1" dirty="0"/>
              <a:t>Iterative Waterfall Model</a:t>
            </a:r>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188029"/>
            <a:ext cx="10753343" cy="3755572"/>
          </a:xfrm>
        </p:spPr>
        <p:txBody>
          <a:bodyPr>
            <a:noAutofit/>
          </a:bodyPr>
          <a:lstStyle/>
          <a:p>
            <a:pPr marL="0" indent="0" algn="l">
              <a:buNone/>
            </a:pPr>
            <a:r>
              <a:rPr lang="en-US" sz="2400" b="1" dirty="0"/>
              <a:t>In real-world software development projects, the classical waterfall model often can be challenging to implement effectively.</a:t>
            </a:r>
          </a:p>
          <a:p>
            <a:pPr marL="0" indent="0" algn="l">
              <a:buNone/>
            </a:pPr>
            <a:r>
              <a:rPr lang="en-US" sz="2400" dirty="0"/>
              <a:t>The iterative waterfall model addresses these by incorporating necessary adjustments to enhance its practical usability. </a:t>
            </a:r>
          </a:p>
          <a:p>
            <a:pPr marL="0" indent="0" algn="l">
              <a:buNone/>
            </a:pPr>
            <a:endParaRPr lang="en-US" sz="1600" dirty="0"/>
          </a:p>
          <a:p>
            <a:pPr>
              <a:buFont typeface="Wingdings" panose="05000000000000000000" pitchFamily="2" charset="2"/>
              <a:buChar char="ü"/>
            </a:pPr>
            <a:r>
              <a:rPr lang="en-US" sz="2400" dirty="0"/>
              <a:t>While closely resembling the traditional waterfall model, the iterative version introduces specific changes aimed at improving the efficiency of software development process.</a:t>
            </a:r>
            <a:endParaRPr lang="en-US" sz="2400" b="1" dirty="0"/>
          </a:p>
        </p:txBody>
      </p:sp>
    </p:spTree>
    <p:extLst>
      <p:ext uri="{BB962C8B-B14F-4D97-AF65-F5344CB8AC3E}">
        <p14:creationId xmlns:p14="http://schemas.microsoft.com/office/powerpoint/2010/main" val="3254775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718458"/>
            <a:ext cx="10753725" cy="859972"/>
          </a:xfrm>
        </p:spPr>
        <p:txBody>
          <a:bodyPr>
            <a:normAutofit/>
          </a:bodyPr>
          <a:lstStyle/>
          <a:p>
            <a:r>
              <a:rPr lang="en-IN" b="1" dirty="0"/>
              <a:t>Iterative Waterfall Model</a:t>
            </a:r>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904999"/>
            <a:ext cx="10753343" cy="4234543"/>
          </a:xfrm>
        </p:spPr>
        <p:txBody>
          <a:bodyPr>
            <a:noAutofit/>
          </a:bodyPr>
          <a:lstStyle/>
          <a:p>
            <a:pPr algn="l">
              <a:buFont typeface="Courier New" panose="02070309020205020404" pitchFamily="49" charset="0"/>
              <a:buChar char="o"/>
            </a:pPr>
            <a:r>
              <a:rPr lang="en-US" sz="2400" dirty="0"/>
              <a:t>The Iterative Waterfall Model is a software development approach that combines the sequential steps of the traditional Waterfall Model with the flexibility of iterative design. </a:t>
            </a:r>
          </a:p>
          <a:p>
            <a:pPr algn="l">
              <a:buFont typeface="Courier New" panose="02070309020205020404" pitchFamily="49" charset="0"/>
              <a:buChar char="o"/>
            </a:pPr>
            <a:r>
              <a:rPr lang="en-US" sz="2400" dirty="0"/>
              <a:t>It allows for </a:t>
            </a:r>
            <a:r>
              <a:rPr lang="en-US" sz="2400" b="1" i="1" dirty="0"/>
              <a:t>improvements and changes to be made at each stage of the development process, instead of waiting until the end of the project. </a:t>
            </a:r>
          </a:p>
          <a:p>
            <a:pPr marL="0" indent="0" algn="l">
              <a:buNone/>
            </a:pPr>
            <a:endParaRPr lang="en-US" sz="2000" b="1" i="1" dirty="0"/>
          </a:p>
          <a:p>
            <a:pPr algn="l">
              <a:buFont typeface="Courier New" panose="02070309020205020404" pitchFamily="49" charset="0"/>
              <a:buChar char="o"/>
            </a:pPr>
            <a:r>
              <a:rPr lang="en-US" sz="2400" dirty="0"/>
              <a:t>The iterative waterfall model provides feedback paths from every phase to its preceding phases, which is the main difference from the classical waterfall model. </a:t>
            </a:r>
          </a:p>
        </p:txBody>
      </p:sp>
    </p:spTree>
    <p:extLst>
      <p:ext uri="{BB962C8B-B14F-4D97-AF65-F5344CB8AC3E}">
        <p14:creationId xmlns:p14="http://schemas.microsoft.com/office/powerpoint/2010/main" val="2386202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925287" y="718458"/>
            <a:ext cx="10341428" cy="859972"/>
          </a:xfrm>
        </p:spPr>
        <p:txBody>
          <a:bodyPr>
            <a:normAutofit/>
          </a:bodyPr>
          <a:lstStyle/>
          <a:p>
            <a:r>
              <a:rPr lang="en-IN" b="1" dirty="0"/>
              <a:t>Iterative Waterfall Model</a:t>
            </a:r>
          </a:p>
        </p:txBody>
      </p:sp>
      <p:pic>
        <p:nvPicPr>
          <p:cNvPr id="5" name="Content Placeholder 4">
            <a:extLst>
              <a:ext uri="{FF2B5EF4-FFF2-40B4-BE49-F238E27FC236}">
                <a16:creationId xmlns:a16="http://schemas.microsoft.com/office/drawing/2014/main" id="{96F59E48-C30D-4E8A-7565-548B955FD862}"/>
              </a:ext>
            </a:extLst>
          </p:cNvPr>
          <p:cNvPicPr>
            <a:picLocks noGrp="1" noChangeAspect="1"/>
          </p:cNvPicPr>
          <p:nvPr>
            <p:ph idx="1"/>
          </p:nvPr>
        </p:nvPicPr>
        <p:blipFill>
          <a:blip r:embed="rId2"/>
          <a:stretch>
            <a:fillRect/>
          </a:stretch>
        </p:blipFill>
        <p:spPr>
          <a:xfrm>
            <a:off x="1589314" y="1730830"/>
            <a:ext cx="9274629" cy="4669970"/>
          </a:xfrm>
        </p:spPr>
      </p:pic>
    </p:spTree>
    <p:extLst>
      <p:ext uri="{BB962C8B-B14F-4D97-AF65-F5344CB8AC3E}">
        <p14:creationId xmlns:p14="http://schemas.microsoft.com/office/powerpoint/2010/main" val="265674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718458"/>
            <a:ext cx="10753725" cy="859972"/>
          </a:xfrm>
        </p:spPr>
        <p:txBody>
          <a:bodyPr>
            <a:normAutofit/>
          </a:bodyPr>
          <a:lstStyle/>
          <a:p>
            <a:r>
              <a:rPr lang="en-IN" b="1" dirty="0"/>
              <a:t>Iterative Waterfall Model</a:t>
            </a:r>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904999"/>
            <a:ext cx="10753343" cy="4234543"/>
          </a:xfrm>
        </p:spPr>
        <p:txBody>
          <a:bodyPr>
            <a:noAutofit/>
          </a:bodyPr>
          <a:lstStyle/>
          <a:p>
            <a:pPr marL="0" indent="0">
              <a:buNone/>
            </a:pPr>
            <a:r>
              <a:rPr lang="en-US" sz="2400" dirty="0"/>
              <a:t>The iterative model typically consists of the following stages:</a:t>
            </a:r>
            <a:endParaRPr lang="en-US" sz="2000" dirty="0"/>
          </a:p>
          <a:p>
            <a:pPr>
              <a:buFont typeface="Wingdings" panose="05000000000000000000" pitchFamily="2" charset="2"/>
              <a:buChar char="§"/>
            </a:pPr>
            <a:r>
              <a:rPr lang="en-US" sz="2400" b="1" dirty="0"/>
              <a:t>Requirements Gathering</a:t>
            </a:r>
            <a:r>
              <a:rPr lang="en-US" sz="2400" dirty="0"/>
              <a:t>: Initial requirements are gathered from stakeholders.</a:t>
            </a:r>
          </a:p>
          <a:p>
            <a:pPr>
              <a:buFont typeface="Wingdings" panose="05000000000000000000" pitchFamily="2" charset="2"/>
              <a:buChar char="§"/>
            </a:pPr>
            <a:r>
              <a:rPr lang="en-US" sz="2400" b="1" dirty="0"/>
              <a:t>System Design</a:t>
            </a:r>
            <a:r>
              <a:rPr lang="en-US" sz="2400" dirty="0"/>
              <a:t>: A preliminary design of the system architecture and modules is created based on gathered requirements.</a:t>
            </a:r>
          </a:p>
          <a:p>
            <a:pPr>
              <a:buFont typeface="Wingdings" panose="05000000000000000000" pitchFamily="2" charset="2"/>
              <a:buChar char="§"/>
            </a:pPr>
            <a:r>
              <a:rPr lang="en-US" sz="2400" b="1" dirty="0"/>
              <a:t>Implementation</a:t>
            </a:r>
            <a:r>
              <a:rPr lang="en-US" sz="2400" dirty="0"/>
              <a:t>: Development of the system or software begins based on the design.</a:t>
            </a:r>
          </a:p>
          <a:p>
            <a:pPr>
              <a:buFont typeface="Wingdings" panose="05000000000000000000" pitchFamily="2" charset="2"/>
              <a:buChar char="§"/>
            </a:pPr>
            <a:r>
              <a:rPr lang="en-US" sz="2400" b="1" dirty="0"/>
              <a:t>Testing</a:t>
            </a:r>
            <a:r>
              <a:rPr lang="en-US" sz="2400" dirty="0"/>
              <a:t>: Each iteration undergoes testing to identify and fix defects.</a:t>
            </a:r>
          </a:p>
          <a:p>
            <a:pPr>
              <a:buFont typeface="Wingdings" panose="05000000000000000000" pitchFamily="2" charset="2"/>
              <a:buChar char="§"/>
            </a:pPr>
            <a:r>
              <a:rPr lang="en-US" sz="2400" b="1" dirty="0"/>
              <a:t>Evaluation</a:t>
            </a:r>
            <a:r>
              <a:rPr lang="en-US" sz="2400" dirty="0"/>
              <a:t>: Stakeholders evaluate the current iteration to assess its functionality and identify necessary improvements.</a:t>
            </a:r>
          </a:p>
          <a:p>
            <a:pPr marL="0" indent="0">
              <a:buNone/>
            </a:pPr>
            <a:endParaRPr lang="en-US" sz="2400" dirty="0"/>
          </a:p>
          <a:p>
            <a:pPr algn="l">
              <a:buFont typeface="Courier New" panose="02070309020205020404" pitchFamily="49" charset="0"/>
              <a:buChar char="o"/>
            </a:pPr>
            <a:endParaRPr lang="en-US" sz="2400" dirty="0"/>
          </a:p>
        </p:txBody>
      </p:sp>
    </p:spTree>
    <p:extLst>
      <p:ext uri="{BB962C8B-B14F-4D97-AF65-F5344CB8AC3E}">
        <p14:creationId xmlns:p14="http://schemas.microsoft.com/office/powerpoint/2010/main" val="3188616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718458"/>
            <a:ext cx="10753725" cy="859972"/>
          </a:xfrm>
        </p:spPr>
        <p:txBody>
          <a:bodyPr>
            <a:normAutofit/>
          </a:bodyPr>
          <a:lstStyle/>
          <a:p>
            <a:r>
              <a:rPr lang="en-IN" b="1" dirty="0"/>
              <a:t>Iterative Waterfall Model</a:t>
            </a:r>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904999"/>
            <a:ext cx="10753343" cy="4234543"/>
          </a:xfrm>
        </p:spPr>
        <p:txBody>
          <a:bodyPr>
            <a:noAutofit/>
          </a:bodyPr>
          <a:lstStyle/>
          <a:p>
            <a:pPr>
              <a:buFont typeface="Wingdings" panose="05000000000000000000" pitchFamily="2" charset="2"/>
              <a:buChar char="§"/>
            </a:pPr>
            <a:r>
              <a:rPr lang="en-US" sz="2400" b="1" dirty="0"/>
              <a:t>Feedback</a:t>
            </a:r>
            <a:r>
              <a:rPr lang="en-US" sz="2400" dirty="0"/>
              <a:t>: Feedback from stakeholders and testing informs refinements and adjustments for subsequent iterations.</a:t>
            </a:r>
          </a:p>
          <a:p>
            <a:pPr>
              <a:buFont typeface="Wingdings" panose="05000000000000000000" pitchFamily="2" charset="2"/>
              <a:buChar char="§"/>
            </a:pPr>
            <a:r>
              <a:rPr lang="en-US" sz="2400" b="1" dirty="0"/>
              <a:t>Iteration</a:t>
            </a:r>
            <a:r>
              <a:rPr lang="en-US" sz="2400" dirty="0"/>
              <a:t>: Steps two through six are repeated iteratively until the software meets the desired quality and functionality criteria.</a:t>
            </a:r>
          </a:p>
          <a:p>
            <a:pPr>
              <a:buFont typeface="Wingdings" panose="05000000000000000000" pitchFamily="2" charset="2"/>
              <a:buChar char="§"/>
            </a:pPr>
            <a:r>
              <a:rPr lang="en-US" sz="2400" b="1" dirty="0"/>
              <a:t>Deployment</a:t>
            </a:r>
            <a:r>
              <a:rPr lang="en-US" sz="2400" dirty="0"/>
              <a:t>: The final iteration or release of the software is deployed after comprehensive testing and validation.</a:t>
            </a:r>
          </a:p>
          <a:p>
            <a:pPr marL="0" indent="0">
              <a:buNone/>
            </a:pPr>
            <a:endParaRPr lang="en-US" sz="2400" dirty="0"/>
          </a:p>
          <a:p>
            <a:pPr marL="0" indent="0" algn="just">
              <a:buNone/>
            </a:pPr>
            <a:r>
              <a:rPr lang="en-US" sz="2400" dirty="0"/>
              <a:t>Throughout the iterative process, each cycle allows for adjustments and improvements based on feedback, ensuring that the software evolves to better meet user needs and project requirements.</a:t>
            </a:r>
          </a:p>
        </p:txBody>
      </p:sp>
    </p:spTree>
    <p:extLst>
      <p:ext uri="{BB962C8B-B14F-4D97-AF65-F5344CB8AC3E}">
        <p14:creationId xmlns:p14="http://schemas.microsoft.com/office/powerpoint/2010/main" val="2692478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489857"/>
            <a:ext cx="10753725" cy="816429"/>
          </a:xfrm>
        </p:spPr>
        <p:txBody>
          <a:bodyPr>
            <a:normAutofit/>
          </a:bodyPr>
          <a:lstStyle/>
          <a:p>
            <a:r>
              <a:rPr lang="en-IN" b="1" dirty="0"/>
              <a:t>Iterative Waterfall Model - APPLICATIONS</a:t>
            </a:r>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502229"/>
            <a:ext cx="10753343" cy="4637314"/>
          </a:xfrm>
        </p:spPr>
        <p:txBody>
          <a:bodyPr>
            <a:noAutofit/>
          </a:bodyPr>
          <a:lstStyle/>
          <a:p>
            <a:pPr>
              <a:buFont typeface="Wingdings" panose="05000000000000000000" pitchFamily="2" charset="2"/>
              <a:buChar char="§"/>
            </a:pPr>
            <a:r>
              <a:rPr lang="en-US" sz="2400" b="1" dirty="0"/>
              <a:t>Startups and MVPs</a:t>
            </a:r>
            <a:r>
              <a:rPr lang="en-US" sz="2400" dirty="0"/>
              <a:t>: Startups often adopt iterative methodologies to develop Minimum Viable Products (MVPs), allowing them to launch quickly, gather user feedback, and iterate based on market response and investor input.</a:t>
            </a:r>
          </a:p>
          <a:p>
            <a:pPr>
              <a:buFont typeface="Wingdings" panose="05000000000000000000" pitchFamily="2" charset="2"/>
              <a:buChar char="§"/>
            </a:pPr>
            <a:r>
              <a:rPr lang="en-US" sz="2400" b="1" dirty="0"/>
              <a:t>Web Development</a:t>
            </a:r>
            <a:r>
              <a:rPr lang="en-US" sz="2400" dirty="0"/>
              <a:t>: Web development projects frequently employ iterative approaches to build and enhance websites incrementally based on user interaction data and business requirements.</a:t>
            </a:r>
          </a:p>
          <a:p>
            <a:pPr>
              <a:buFont typeface="Wingdings" panose="05000000000000000000" pitchFamily="2" charset="2"/>
              <a:buChar char="§"/>
            </a:pPr>
            <a:r>
              <a:rPr lang="en-US" sz="2400" b="1" dirty="0"/>
              <a:t>Game Development</a:t>
            </a:r>
            <a:r>
              <a:rPr lang="en-US" sz="2400" dirty="0"/>
              <a:t>: Game developers use iterative cycles to create prototypes, test gameplay mechanics, and refine graphics and user interfaces based on player feedback before releasing the final version.</a:t>
            </a:r>
          </a:p>
          <a:p>
            <a:pPr>
              <a:buFont typeface="Wingdings" panose="05000000000000000000" pitchFamily="2" charset="2"/>
              <a:buChar char="§"/>
            </a:pPr>
            <a:r>
              <a:rPr lang="en-US" sz="2400" b="1" dirty="0"/>
              <a:t>Product Development</a:t>
            </a:r>
            <a:r>
              <a:rPr lang="en-US" sz="2400" dirty="0"/>
              <a:t>: Companies manufacturing physical products utilize iterative processes to design, prototype, test, and refine products based on market feedback and manufacturing constraints.</a:t>
            </a:r>
          </a:p>
        </p:txBody>
      </p:sp>
    </p:spTree>
    <p:extLst>
      <p:ext uri="{BB962C8B-B14F-4D97-AF65-F5344CB8AC3E}">
        <p14:creationId xmlns:p14="http://schemas.microsoft.com/office/powerpoint/2010/main" val="3273508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718457"/>
            <a:ext cx="10753725" cy="816429"/>
          </a:xfrm>
        </p:spPr>
        <p:txBody>
          <a:bodyPr>
            <a:normAutofit/>
          </a:bodyPr>
          <a:lstStyle/>
          <a:p>
            <a:r>
              <a:rPr lang="en-IN" b="1" dirty="0"/>
              <a:t>Iterative Waterfall Model - APPLICATIONS</a:t>
            </a:r>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774371"/>
            <a:ext cx="10753343" cy="4365172"/>
          </a:xfrm>
        </p:spPr>
        <p:txBody>
          <a:bodyPr>
            <a:noAutofit/>
          </a:bodyPr>
          <a:lstStyle/>
          <a:p>
            <a:pPr>
              <a:buFont typeface="Wingdings" panose="05000000000000000000" pitchFamily="2" charset="2"/>
              <a:buChar char="§"/>
            </a:pPr>
            <a:r>
              <a:rPr lang="en-US" sz="2400" b="1" dirty="0"/>
              <a:t>Automotive and IoT Solutions: </a:t>
            </a:r>
            <a:r>
              <a:rPr lang="en-US" sz="2400" dirty="0"/>
              <a:t>Development of automotive software systems and Internet of Things (IoT) devices benefits from iterative approaches to integrate new features, improve connectivity, and enhance user experience.</a:t>
            </a:r>
          </a:p>
          <a:p>
            <a:pPr>
              <a:buFont typeface="Wingdings" panose="05000000000000000000" pitchFamily="2" charset="2"/>
              <a:buChar char="§"/>
            </a:pPr>
            <a:r>
              <a:rPr lang="en-US" sz="2400" b="1" dirty="0"/>
              <a:t>E-commerce Platforms: </a:t>
            </a:r>
            <a:r>
              <a:rPr lang="en-US" sz="2400" dirty="0"/>
              <a:t>E-commerce companies adopt iterative development to optimize website functionality, enhance user interface design, and integrate new payment and shipping features based on customer behavior and market trends.</a:t>
            </a:r>
          </a:p>
          <a:p>
            <a:pPr>
              <a:buFont typeface="Wingdings" panose="05000000000000000000" pitchFamily="2" charset="2"/>
              <a:buChar char="§"/>
            </a:pPr>
            <a:r>
              <a:rPr lang="en-US" sz="2400" b="1" dirty="0"/>
              <a:t>Mobile App Development: </a:t>
            </a:r>
            <a:r>
              <a:rPr lang="en-US" sz="2400" dirty="0"/>
              <a:t>Companies developing mobile applications often use iterative models to release initial versions quickly, gather user feedback, and continuously improve features and performance.</a:t>
            </a:r>
          </a:p>
        </p:txBody>
      </p:sp>
    </p:spTree>
    <p:extLst>
      <p:ext uri="{BB962C8B-B14F-4D97-AF65-F5344CB8AC3E}">
        <p14:creationId xmlns:p14="http://schemas.microsoft.com/office/powerpoint/2010/main" val="417399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57224" y="457200"/>
            <a:ext cx="10772775" cy="925286"/>
          </a:xfrm>
        </p:spPr>
        <p:txBody>
          <a:bodyPr>
            <a:normAutofit fontScale="90000"/>
          </a:bodyPr>
          <a:lstStyle/>
          <a:p>
            <a:br>
              <a:rPr lang="en-US" b="0" i="0" dirty="0">
                <a:solidFill>
                  <a:srgbClr val="610B38"/>
                </a:solidFill>
                <a:effectLst/>
                <a:highlight>
                  <a:srgbClr val="FFFFFF"/>
                </a:highlight>
                <a:latin typeface="erdana"/>
              </a:rPr>
            </a:br>
            <a:r>
              <a:rPr lang="en-US" b="1" dirty="0"/>
              <a:t>Software Development Life Cycle (SDLC)</a:t>
            </a: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524000"/>
            <a:ext cx="10753725" cy="4876800"/>
          </a:xfrm>
        </p:spPr>
        <p:txBody>
          <a:bodyPr>
            <a:normAutofit/>
          </a:bodyPr>
          <a:lstStyle/>
          <a:p>
            <a:pPr marL="0" indent="0">
              <a:buNone/>
            </a:pPr>
            <a:r>
              <a:rPr lang="en-US" sz="2400" b="1" dirty="0"/>
              <a:t>Some examples that illustrate the need for an SDLC Model in software development:</a:t>
            </a:r>
          </a:p>
          <a:p>
            <a:pPr algn="just">
              <a:buFont typeface="Arial" panose="020B0604020202020204" pitchFamily="34" charset="0"/>
              <a:buChar char="•"/>
            </a:pPr>
            <a:r>
              <a:rPr lang="en-US" sz="2400" b="1" i="1" dirty="0"/>
              <a:t>Traffic Intersection Without Signals: </a:t>
            </a:r>
            <a:r>
              <a:rPr lang="en-US" sz="2400" dirty="0"/>
              <a:t>Imagine a busy intersection without traffic lights or stop signs. Cars would enter from all directions, causing collisions, delays, and frustration. An SDLC Model acts like the traffic signals, defining the order and flow of development tasks to avoid chaos and ensure smooth progress.</a:t>
            </a:r>
          </a:p>
          <a:p>
            <a:pPr marL="0" indent="0" algn="just">
              <a:buNone/>
            </a:pPr>
            <a:endParaRPr lang="en-US" sz="2400" dirty="0"/>
          </a:p>
          <a:p>
            <a:pPr algn="just">
              <a:buFont typeface="Arial" panose="020B0604020202020204" pitchFamily="34" charset="0"/>
              <a:buChar char="•"/>
            </a:pPr>
            <a:r>
              <a:rPr lang="en-US" sz="2400" b="1" i="1" dirty="0"/>
              <a:t>Electrical Circuit Without a Schematic: </a:t>
            </a:r>
            <a:r>
              <a:rPr lang="en-US" sz="2400" dirty="0"/>
              <a:t>Building an electrical circuit without a schematic diagram can be dangerous and unpredictable. The wrong connections can lead to malfunctions, damage to components, or even safety hazards. An SDLC Model is schematic, outlining the steps and connections (code modules) needed to build a functional and reliable software system.</a:t>
            </a:r>
          </a:p>
          <a:p>
            <a:pPr marL="0" indent="0" algn="just">
              <a:buNone/>
            </a:pPr>
            <a:endParaRPr lang="en-US" sz="2400" dirty="0"/>
          </a:p>
        </p:txBody>
      </p:sp>
    </p:spTree>
    <p:extLst>
      <p:ext uri="{BB962C8B-B14F-4D97-AF65-F5344CB8AC3E}">
        <p14:creationId xmlns:p14="http://schemas.microsoft.com/office/powerpoint/2010/main" val="2733863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957943"/>
            <a:ext cx="10753725" cy="805543"/>
          </a:xfrm>
        </p:spPr>
        <p:txBody>
          <a:bodyPr>
            <a:normAutofit fontScale="90000"/>
          </a:bodyPr>
          <a:lstStyle/>
          <a:p>
            <a:br>
              <a:rPr lang="en-US" sz="2800" b="1" dirty="0"/>
            </a:br>
            <a:r>
              <a:rPr lang="en-US" sz="2800" b="1" dirty="0"/>
              <a:t>choosing the right SDLC model</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68287"/>
            <a:ext cx="10753725" cy="4332514"/>
          </a:xfrm>
        </p:spPr>
        <p:txBody>
          <a:bodyPr>
            <a:normAutofit fontScale="40000" lnSpcReduction="20000"/>
          </a:bodyPr>
          <a:lstStyle/>
          <a:p>
            <a:pPr marL="0" indent="0">
              <a:lnSpc>
                <a:spcPct val="120000"/>
              </a:lnSpc>
              <a:buNone/>
            </a:pPr>
            <a:r>
              <a:rPr lang="en-US" sz="5100" dirty="0"/>
              <a:t>The key to a successful software development project is finding the perfect fit. </a:t>
            </a:r>
          </a:p>
          <a:p>
            <a:pPr marL="0" indent="0">
              <a:lnSpc>
                <a:spcPct val="120000"/>
              </a:lnSpc>
              <a:buNone/>
            </a:pPr>
            <a:r>
              <a:rPr lang="en-US" sz="5100" dirty="0"/>
              <a:t>Different SDLC models cater to various project characteristics like size, complexity, team structure, and risk tolerance. By understanding the strengths and weaknesses of each model, you can choose the approach that best aligns with your project's specific needs.</a:t>
            </a:r>
          </a:p>
          <a:p>
            <a:pPr marL="0" indent="0">
              <a:lnSpc>
                <a:spcPct val="120000"/>
              </a:lnSpc>
              <a:buNone/>
            </a:pPr>
            <a:endParaRPr lang="en-US" sz="5100" dirty="0"/>
          </a:p>
          <a:p>
            <a:pPr marL="0" indent="0">
              <a:lnSpc>
                <a:spcPct val="120000"/>
              </a:lnSpc>
              <a:buNone/>
            </a:pPr>
            <a:r>
              <a:rPr lang="en-US" sz="5100" b="1" dirty="0"/>
              <a:t>Size:</a:t>
            </a:r>
          </a:p>
          <a:p>
            <a:pPr>
              <a:lnSpc>
                <a:spcPct val="120000"/>
              </a:lnSpc>
              <a:buFont typeface="Arial" panose="020B0604020202020204" pitchFamily="34" charset="0"/>
              <a:buChar char="•"/>
            </a:pPr>
            <a:r>
              <a:rPr lang="en-US" sz="5100" dirty="0"/>
              <a:t>Refers to the overall scope and scale of the software project.</a:t>
            </a:r>
          </a:p>
          <a:p>
            <a:pPr>
              <a:lnSpc>
                <a:spcPct val="120000"/>
              </a:lnSpc>
              <a:buFont typeface="Arial" panose="020B0604020202020204" pitchFamily="34" charset="0"/>
              <a:buChar char="•"/>
            </a:pPr>
            <a:r>
              <a:rPr lang="en-US" sz="5100" dirty="0"/>
              <a:t>Larger projects involve more features, functionalities, and data, requiring a more complex development process.</a:t>
            </a:r>
          </a:p>
          <a:p>
            <a:pPr>
              <a:lnSpc>
                <a:spcPct val="120000"/>
              </a:lnSpc>
              <a:buFont typeface="Arial" panose="020B0604020202020204" pitchFamily="34" charset="0"/>
              <a:buChar char="•"/>
            </a:pPr>
            <a:r>
              <a:rPr lang="en-US" sz="5100" dirty="0"/>
              <a:t>Smaller projects might have a well-defined scope and limited features, making them suitable for simpler SDLC models.</a:t>
            </a:r>
          </a:p>
          <a:p>
            <a:pPr marL="0" indent="0">
              <a:buNone/>
            </a:pPr>
            <a:endParaRPr lang="en-US" sz="2800" dirty="0"/>
          </a:p>
        </p:txBody>
      </p:sp>
    </p:spTree>
    <p:extLst>
      <p:ext uri="{BB962C8B-B14F-4D97-AF65-F5344CB8AC3E}">
        <p14:creationId xmlns:p14="http://schemas.microsoft.com/office/powerpoint/2010/main" val="1402481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957943"/>
            <a:ext cx="10753725" cy="805543"/>
          </a:xfrm>
        </p:spPr>
        <p:txBody>
          <a:bodyPr>
            <a:normAutofit fontScale="90000"/>
          </a:bodyPr>
          <a:lstStyle/>
          <a:p>
            <a:br>
              <a:rPr lang="en-US" sz="2800" b="1" dirty="0"/>
            </a:br>
            <a:r>
              <a:rPr lang="en-US" sz="2800" b="1" dirty="0"/>
              <a:t>choosing the right SDLC model</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68287"/>
            <a:ext cx="10753725" cy="4332514"/>
          </a:xfrm>
        </p:spPr>
        <p:txBody>
          <a:bodyPr>
            <a:normAutofit/>
          </a:bodyPr>
          <a:lstStyle/>
          <a:p>
            <a:pPr marL="0" indent="0">
              <a:buNone/>
            </a:pPr>
            <a:r>
              <a:rPr lang="en-US" sz="2800" b="1" u="sng" dirty="0"/>
              <a:t>Complexity</a:t>
            </a:r>
            <a:r>
              <a:rPr lang="en-US" sz="2800" b="1" dirty="0"/>
              <a:t>:</a:t>
            </a:r>
          </a:p>
          <a:p>
            <a:pPr>
              <a:buFont typeface="Wingdings" panose="05000000000000000000" pitchFamily="2" charset="2"/>
              <a:buChar char="ü"/>
            </a:pPr>
            <a:r>
              <a:rPr lang="en-US" sz="2800" dirty="0"/>
              <a:t>Defines the level of difficulty associated with the project's functionalities and technical requirements.</a:t>
            </a:r>
          </a:p>
          <a:p>
            <a:pPr>
              <a:buFont typeface="Wingdings" panose="05000000000000000000" pitchFamily="2" charset="2"/>
              <a:buChar char="ü"/>
            </a:pPr>
            <a:r>
              <a:rPr lang="en-US" sz="2800" dirty="0"/>
              <a:t>Highly complex projects might involve novel technologies, intricate integrations, or unclear functionalities.</a:t>
            </a:r>
          </a:p>
          <a:p>
            <a:pPr>
              <a:buFont typeface="Wingdings" panose="05000000000000000000" pitchFamily="2" charset="2"/>
              <a:buChar char="ü"/>
            </a:pPr>
            <a:r>
              <a:rPr lang="en-US" sz="2800" dirty="0"/>
              <a:t>Simpler projects have well-understood technologies and straightforward functionalities.</a:t>
            </a:r>
          </a:p>
        </p:txBody>
      </p:sp>
    </p:spTree>
    <p:extLst>
      <p:ext uri="{BB962C8B-B14F-4D97-AF65-F5344CB8AC3E}">
        <p14:creationId xmlns:p14="http://schemas.microsoft.com/office/powerpoint/2010/main" val="2213498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359229"/>
            <a:ext cx="10753725" cy="859971"/>
          </a:xfrm>
        </p:spPr>
        <p:txBody>
          <a:bodyPr>
            <a:normAutofit fontScale="90000"/>
          </a:bodyPr>
          <a:lstStyle/>
          <a:p>
            <a:br>
              <a:rPr lang="en-US" sz="2800" b="1" dirty="0"/>
            </a:br>
            <a:r>
              <a:rPr lang="en-US" sz="2800" b="1" dirty="0"/>
              <a:t>choosing the right SDLC model</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513114"/>
            <a:ext cx="10753725" cy="4887687"/>
          </a:xfrm>
        </p:spPr>
        <p:txBody>
          <a:bodyPr>
            <a:noAutofit/>
          </a:bodyPr>
          <a:lstStyle/>
          <a:p>
            <a:pPr marL="0" indent="0">
              <a:buNone/>
            </a:pPr>
            <a:r>
              <a:rPr lang="en-US" sz="2400" b="1" u="sng" dirty="0"/>
              <a:t>Team Structure: </a:t>
            </a:r>
          </a:p>
          <a:p>
            <a:pPr>
              <a:buFont typeface="Wingdings" panose="05000000000000000000" pitchFamily="2" charset="2"/>
              <a:buChar char="ü"/>
            </a:pPr>
            <a:r>
              <a:rPr lang="en-US" sz="2400" dirty="0"/>
              <a:t>Refers to the composition and expertise of the development team.</a:t>
            </a:r>
          </a:p>
          <a:p>
            <a:pPr>
              <a:buFont typeface="Wingdings" panose="05000000000000000000" pitchFamily="2" charset="2"/>
              <a:buChar char="ü"/>
            </a:pPr>
            <a:r>
              <a:rPr lang="en-US" sz="2400" dirty="0"/>
              <a:t>Larger teams with diverse skillsets might benefit from a more structured model like Waterfall, while smaller or more homogenous teams might thrive with Agile methodologies.</a:t>
            </a:r>
          </a:p>
          <a:p>
            <a:pPr marL="0" indent="0">
              <a:buNone/>
            </a:pPr>
            <a:endParaRPr lang="en-US" sz="1000" dirty="0"/>
          </a:p>
          <a:p>
            <a:pPr marL="0" indent="0">
              <a:buNone/>
            </a:pPr>
            <a:r>
              <a:rPr lang="en-US" sz="2400" b="1" u="sng" dirty="0"/>
              <a:t>Risk Tolerance: </a:t>
            </a:r>
            <a:r>
              <a:rPr lang="en-US" sz="2400" dirty="0"/>
              <a:t>Indicates the team's and project's capacity to handle unexpected challenges or changing requirements.</a:t>
            </a:r>
          </a:p>
          <a:p>
            <a:pPr>
              <a:buFont typeface="Wingdings" panose="05000000000000000000" pitchFamily="2" charset="2"/>
              <a:buChar char="ü"/>
            </a:pPr>
            <a:r>
              <a:rPr lang="en-US" sz="2400" dirty="0"/>
              <a:t>Projects with low risk tolerance require a more controlled and disciplined approach like Waterfall, where changes are minimized.</a:t>
            </a:r>
          </a:p>
          <a:p>
            <a:pPr>
              <a:buFont typeface="Wingdings" panose="05000000000000000000" pitchFamily="2" charset="2"/>
              <a:buChar char="ü"/>
            </a:pPr>
            <a:r>
              <a:rPr lang="en-US" sz="2400" dirty="0"/>
              <a:t>Projects with higher risk tolerance, such as those with evolving requirements, might be suited for Agile methodologies that embrace adaptability.</a:t>
            </a:r>
          </a:p>
          <a:p>
            <a:pPr marL="0" indent="0">
              <a:buNone/>
            </a:pPr>
            <a:endParaRPr lang="en-US" sz="2400" dirty="0"/>
          </a:p>
        </p:txBody>
      </p:sp>
    </p:spTree>
    <p:extLst>
      <p:ext uri="{BB962C8B-B14F-4D97-AF65-F5344CB8AC3E}">
        <p14:creationId xmlns:p14="http://schemas.microsoft.com/office/powerpoint/2010/main" val="2883448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805542"/>
            <a:ext cx="10753725" cy="1034143"/>
          </a:xfrm>
        </p:spPr>
        <p:txBody>
          <a:bodyPr>
            <a:normAutofit fontScale="90000"/>
          </a:bodyPr>
          <a:lstStyle/>
          <a:p>
            <a:br>
              <a:rPr lang="en-US" sz="2800" b="1" dirty="0"/>
            </a:br>
            <a:r>
              <a:rPr lang="en-US" sz="2800" b="1" dirty="0"/>
              <a:t>evolutionary model</a:t>
            </a:r>
            <a:br>
              <a:rPr lang="en-US" sz="2800"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38120"/>
            <a:ext cx="10753725" cy="3589795"/>
          </a:xfrm>
        </p:spPr>
        <p:txBody>
          <a:bodyPr>
            <a:noAutofit/>
          </a:bodyPr>
          <a:lstStyle/>
          <a:p>
            <a:pPr marL="0" indent="0" algn="just">
              <a:lnSpc>
                <a:spcPct val="200000"/>
              </a:lnSpc>
              <a:buNone/>
            </a:pPr>
            <a:r>
              <a:rPr lang="en-US" sz="2400" b="1" i="1" dirty="0">
                <a:solidFill>
                  <a:srgbClr val="484848"/>
                </a:solidFill>
                <a:effectLst/>
                <a:latin typeface="Inter"/>
              </a:rPr>
              <a:t>Evolutionary models in software engineering are iterative and incremental approaches that allow for the development of software systems through a series of iterations or releases. These models emphasize adaptability and flexibility, allowing for changes to be made throughout the development process.</a:t>
            </a:r>
          </a:p>
        </p:txBody>
      </p:sp>
    </p:spTree>
    <p:extLst>
      <p:ext uri="{BB962C8B-B14F-4D97-AF65-F5344CB8AC3E}">
        <p14:creationId xmlns:p14="http://schemas.microsoft.com/office/powerpoint/2010/main" val="3952183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550844"/>
            <a:ext cx="10753725" cy="914399"/>
          </a:xfrm>
        </p:spPr>
        <p:txBody>
          <a:bodyPr>
            <a:normAutofit fontScale="90000"/>
          </a:bodyPr>
          <a:lstStyle/>
          <a:p>
            <a:br>
              <a:rPr lang="en-US" sz="2800" b="1" dirty="0"/>
            </a:br>
            <a:r>
              <a:rPr lang="en-US" sz="2800" b="1" dirty="0"/>
              <a:t>evolutionary model</a:t>
            </a:r>
            <a:br>
              <a:rPr lang="en-US" sz="2800"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203373"/>
            <a:ext cx="10753725" cy="3029640"/>
          </a:xfrm>
        </p:spPr>
        <p:txBody>
          <a:bodyPr>
            <a:noAutofit/>
          </a:bodyPr>
          <a:lstStyle/>
          <a:p>
            <a:pPr marL="0" indent="0">
              <a:buNone/>
            </a:pPr>
            <a:r>
              <a:rPr lang="en-US" sz="2400" b="1" dirty="0"/>
              <a:t>Core Idea: Break it Down, Build it Up</a:t>
            </a:r>
            <a:endParaRPr lang="en-US" sz="2400" dirty="0"/>
          </a:p>
          <a:p>
            <a:pPr marL="0" indent="0" algn="just">
              <a:lnSpc>
                <a:spcPct val="150000"/>
              </a:lnSpc>
              <a:buNone/>
            </a:pPr>
            <a:r>
              <a:rPr lang="en-US" sz="2400" dirty="0"/>
              <a:t>	This model emphasizes iterative development, meaning you break down the project into smaller, manageable chunks. Each chunk focuses on delivering a core functionality in a working version of the software. Then, you gather feedback and use it to refine and add features in subsequent iterations.</a:t>
            </a:r>
          </a:p>
          <a:p>
            <a:pPr marL="0" indent="0">
              <a:buNone/>
            </a:pPr>
            <a:endParaRPr lang="en-US" sz="2400" dirty="0"/>
          </a:p>
        </p:txBody>
      </p:sp>
    </p:spTree>
    <p:extLst>
      <p:ext uri="{BB962C8B-B14F-4D97-AF65-F5344CB8AC3E}">
        <p14:creationId xmlns:p14="http://schemas.microsoft.com/office/powerpoint/2010/main" val="3953759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550844"/>
            <a:ext cx="10753725" cy="914399"/>
          </a:xfrm>
        </p:spPr>
        <p:txBody>
          <a:bodyPr>
            <a:normAutofit fontScale="90000"/>
          </a:bodyPr>
          <a:lstStyle/>
          <a:p>
            <a:br>
              <a:rPr lang="en-US" sz="2800" b="1" dirty="0"/>
            </a:br>
            <a:r>
              <a:rPr lang="en-US" sz="2800" b="1" dirty="0"/>
              <a:t>evolutionary model</a:t>
            </a:r>
            <a:br>
              <a:rPr lang="en-US" sz="2800"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674564"/>
            <a:ext cx="10753725" cy="4632591"/>
          </a:xfrm>
        </p:spPr>
        <p:txBody>
          <a:bodyPr>
            <a:noAutofit/>
          </a:bodyPr>
          <a:lstStyle/>
          <a:p>
            <a:pPr algn="just">
              <a:buFont typeface="Wingdings" panose="05000000000000000000" pitchFamily="2" charset="2"/>
              <a:buChar char="Ø"/>
            </a:pPr>
            <a:r>
              <a:rPr lang="en-US" sz="2400" dirty="0"/>
              <a:t>The Evolutionary Model is a paradigm of software development that emphasizes gradual development through iterative cycles. </a:t>
            </a:r>
          </a:p>
          <a:p>
            <a:pPr algn="just">
              <a:buFont typeface="Wingdings" panose="05000000000000000000" pitchFamily="2" charset="2"/>
              <a:buChar char="Ø"/>
            </a:pPr>
            <a:endParaRPr lang="en-US" sz="2400" dirty="0"/>
          </a:p>
          <a:p>
            <a:pPr algn="just">
              <a:buFont typeface="Wingdings" panose="05000000000000000000" pitchFamily="2" charset="2"/>
              <a:buChar char="Ø"/>
            </a:pPr>
            <a:r>
              <a:rPr lang="en-US" sz="2400" dirty="0"/>
              <a:t>Unlike traditional models that require comprehensive requirements at the beginning, this model allows for the development of software in manageable increments. </a:t>
            </a:r>
          </a:p>
          <a:p>
            <a:pPr algn="just">
              <a:buFont typeface="Wingdings" panose="05000000000000000000" pitchFamily="2" charset="2"/>
              <a:buChar char="Ø"/>
            </a:pPr>
            <a:endParaRPr lang="en-US" sz="2400" dirty="0"/>
          </a:p>
          <a:p>
            <a:pPr algn="just">
              <a:buFont typeface="Wingdings" panose="05000000000000000000" pitchFamily="2" charset="2"/>
              <a:buChar char="Ø"/>
            </a:pPr>
            <a:r>
              <a:rPr lang="en-US" sz="2400" dirty="0"/>
              <a:t>In the evolutionary model, software is developed and released in a series of versions, each based on previous iterations' feedback. This method is particularly effective in scenarios where requirements cannot be clearly defined at the outset or are expected to change over time.</a:t>
            </a:r>
          </a:p>
        </p:txBody>
      </p:sp>
    </p:spTree>
    <p:extLst>
      <p:ext uri="{BB962C8B-B14F-4D97-AF65-F5344CB8AC3E}">
        <p14:creationId xmlns:p14="http://schemas.microsoft.com/office/powerpoint/2010/main" val="760423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550844"/>
            <a:ext cx="10753725" cy="914399"/>
          </a:xfrm>
        </p:spPr>
        <p:txBody>
          <a:bodyPr>
            <a:normAutofit fontScale="90000"/>
          </a:bodyPr>
          <a:lstStyle/>
          <a:p>
            <a:br>
              <a:rPr lang="en-US" sz="2800" b="1" dirty="0"/>
            </a:br>
            <a:r>
              <a:rPr lang="en-US" sz="2800" b="1" dirty="0"/>
              <a:t>evolutionary model</a:t>
            </a:r>
            <a:br>
              <a:rPr lang="en-US" sz="2800"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674564"/>
            <a:ext cx="10753725" cy="4632591"/>
          </a:xfrm>
        </p:spPr>
        <p:txBody>
          <a:bodyPr>
            <a:noAutofit/>
          </a:bodyPr>
          <a:lstStyle/>
          <a:p>
            <a:pPr algn="just">
              <a:buFont typeface="Wingdings" panose="05000000000000000000" pitchFamily="2" charset="2"/>
              <a:buChar char="Ø"/>
            </a:pPr>
            <a:r>
              <a:rPr lang="en-US" sz="2400" dirty="0"/>
              <a:t>The model operates on two fundamental principles: iterative development and user feedback. </a:t>
            </a:r>
          </a:p>
          <a:p>
            <a:pPr algn="just">
              <a:buFont typeface="Wingdings" panose="05000000000000000000" pitchFamily="2" charset="2"/>
              <a:buChar char="Ø"/>
            </a:pPr>
            <a:r>
              <a:rPr lang="en-US" sz="2400" dirty="0"/>
              <a:t>Iterative development means breaking down the software project into smaller, more manageable parts, each undergoing its planning, design, coding, and testing cycle. </a:t>
            </a:r>
          </a:p>
          <a:p>
            <a:pPr algn="just">
              <a:buFont typeface="Wingdings" panose="05000000000000000000" pitchFamily="2" charset="2"/>
              <a:buChar char="Ø"/>
            </a:pPr>
            <a:r>
              <a:rPr lang="en-US" sz="2400" dirty="0"/>
              <a:t>User feedback plays a pivotal role in this model. </a:t>
            </a:r>
          </a:p>
          <a:p>
            <a:pPr algn="just">
              <a:buFont typeface="Wingdings" panose="05000000000000000000" pitchFamily="2" charset="2"/>
              <a:buChar char="Ø"/>
            </a:pPr>
            <a:r>
              <a:rPr lang="en-US" sz="2400" dirty="0"/>
              <a:t>After each iteration, the end-users evaluate the software, and their feedback is used to inform the next cycle of development. </a:t>
            </a:r>
          </a:p>
          <a:p>
            <a:pPr marL="0" indent="0" algn="just">
              <a:buNone/>
            </a:pPr>
            <a:r>
              <a:rPr lang="en-US" sz="2400" dirty="0"/>
              <a:t>This continuous loop of development and feedback ensures that the final product aligns more with the user’s needs and expectations.</a:t>
            </a:r>
          </a:p>
        </p:txBody>
      </p:sp>
    </p:spTree>
    <p:extLst>
      <p:ext uri="{BB962C8B-B14F-4D97-AF65-F5344CB8AC3E}">
        <p14:creationId xmlns:p14="http://schemas.microsoft.com/office/powerpoint/2010/main" val="1905183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805542"/>
            <a:ext cx="10753725" cy="1034143"/>
          </a:xfrm>
        </p:spPr>
        <p:txBody>
          <a:bodyPr>
            <a:normAutofit fontScale="90000"/>
          </a:bodyPr>
          <a:lstStyle/>
          <a:p>
            <a:br>
              <a:rPr lang="en-US" sz="2800" b="1" dirty="0"/>
            </a:br>
            <a:r>
              <a:rPr lang="en-US" sz="2800" b="1" dirty="0"/>
              <a:t>Evolutionary vs. Traditional Models</a:t>
            </a:r>
            <a:br>
              <a:rPr lang="en-US" sz="2800"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93205"/>
            <a:ext cx="10753725" cy="4164376"/>
          </a:xfrm>
        </p:spPr>
        <p:txBody>
          <a:bodyPr>
            <a:noAutofit/>
          </a:bodyPr>
          <a:lstStyle/>
          <a:p>
            <a:pPr marL="0" indent="0">
              <a:buNone/>
            </a:pPr>
            <a:r>
              <a:rPr lang="en-US" sz="2400" dirty="0"/>
              <a:t>Traditional software development models, like the waterfall model, follow a linear, sequential approach. </a:t>
            </a:r>
          </a:p>
          <a:p>
            <a:pPr marL="0" indent="0">
              <a:buNone/>
            </a:pPr>
            <a:r>
              <a:rPr lang="en-US" sz="2400" dirty="0"/>
              <a:t>Each phase (requirements, design, development, testing, deployment) is completed in its entirety before moving on to the next. This approach offers predictability but lacks flexibility.</a:t>
            </a:r>
          </a:p>
          <a:p>
            <a:pPr marL="0" indent="0">
              <a:buNone/>
            </a:pPr>
            <a:r>
              <a:rPr lang="en-US" sz="2800" i="1" dirty="0">
                <a:solidFill>
                  <a:srgbClr val="00B0F0"/>
                </a:solidFill>
              </a:rPr>
              <a:t>Evolutionary models, on the other hand, embrace an iterative and incremental approach. </a:t>
            </a:r>
          </a:p>
          <a:p>
            <a:pPr marL="0" indent="0">
              <a:buNone/>
            </a:pPr>
            <a:r>
              <a:rPr lang="en-US" sz="2800" i="1" dirty="0">
                <a:solidFill>
                  <a:schemeClr val="accent5">
                    <a:lumMod val="50000"/>
                  </a:schemeClr>
                </a:solidFill>
              </a:rPr>
              <a:t>Development occurs in smaller cycles or iterations. Each iteration focuses on delivering a functional subset of the overall system functionality.</a:t>
            </a:r>
          </a:p>
          <a:p>
            <a:pPr marL="0" indent="0">
              <a:buNone/>
            </a:pPr>
            <a:endParaRPr lang="en-US" sz="2400" dirty="0"/>
          </a:p>
        </p:txBody>
      </p:sp>
    </p:spTree>
    <p:extLst>
      <p:ext uri="{BB962C8B-B14F-4D97-AF65-F5344CB8AC3E}">
        <p14:creationId xmlns:p14="http://schemas.microsoft.com/office/powerpoint/2010/main" val="2144042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805542"/>
            <a:ext cx="10753725" cy="1034143"/>
          </a:xfrm>
        </p:spPr>
        <p:txBody>
          <a:bodyPr>
            <a:normAutofit fontScale="90000"/>
          </a:bodyPr>
          <a:lstStyle/>
          <a:p>
            <a:br>
              <a:rPr lang="en-US" sz="2800" b="1" dirty="0"/>
            </a:br>
            <a:r>
              <a:rPr lang="en-US" sz="2800" b="1" dirty="0"/>
              <a:t>Evolutionary vs. Traditional Models</a:t>
            </a:r>
            <a:br>
              <a:rPr lang="en-US" sz="2800"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93205"/>
            <a:ext cx="10753725" cy="4164376"/>
          </a:xfrm>
        </p:spPr>
        <p:txBody>
          <a:bodyPr>
            <a:noAutofit/>
          </a:bodyPr>
          <a:lstStyle/>
          <a:p>
            <a:pPr>
              <a:buFont typeface="Wingdings" panose="05000000000000000000" pitchFamily="2" charset="2"/>
              <a:buChar char="ü"/>
            </a:pPr>
            <a:r>
              <a:rPr lang="en-US" sz="2400" dirty="0"/>
              <a:t>Development is done in small increments, with each iteration building upon the previous one. </a:t>
            </a:r>
          </a:p>
          <a:p>
            <a:pPr>
              <a:buFont typeface="Wingdings" panose="05000000000000000000" pitchFamily="2" charset="2"/>
              <a:buChar char="ü"/>
            </a:pPr>
            <a:r>
              <a:rPr lang="en-US" sz="2400" dirty="0"/>
              <a:t>This allows for flexibility and adaptability, as changes can be made and feedback can be incorporated throughout the development process. </a:t>
            </a:r>
          </a:p>
          <a:p>
            <a:pPr>
              <a:buFont typeface="Wingdings" panose="05000000000000000000" pitchFamily="2" charset="2"/>
              <a:buChar char="ü"/>
            </a:pPr>
            <a:r>
              <a:rPr lang="en-US" sz="2400" dirty="0"/>
              <a:t>Additionally, evolutionary models prioritize customer collaboration and feedback, ensuring that the final product meets their needs and expectations. </a:t>
            </a:r>
            <a:r>
              <a:rPr lang="en-US" sz="2400" dirty="0">
                <a:solidFill>
                  <a:schemeClr val="accent1"/>
                </a:solidFill>
              </a:rPr>
              <a:t>This is in contrast to traditional models, which often have limited customer involvement until the final stages of development. </a:t>
            </a:r>
          </a:p>
          <a:p>
            <a:pPr>
              <a:buFont typeface="Wingdings" panose="05000000000000000000" pitchFamily="2" charset="2"/>
              <a:buChar char="ü"/>
            </a:pPr>
            <a:r>
              <a:rPr lang="en-US" sz="2400" dirty="0"/>
              <a:t>Overall, evolutionary models offer a more flexible, adaptive, and customer-centric approach to software development.</a:t>
            </a:r>
          </a:p>
        </p:txBody>
      </p:sp>
    </p:spTree>
    <p:extLst>
      <p:ext uri="{BB962C8B-B14F-4D97-AF65-F5344CB8AC3E}">
        <p14:creationId xmlns:p14="http://schemas.microsoft.com/office/powerpoint/2010/main" val="4253607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429658"/>
            <a:ext cx="10753725" cy="936434"/>
          </a:xfrm>
        </p:spPr>
        <p:txBody>
          <a:bodyPr>
            <a:normAutofit fontScale="90000"/>
          </a:bodyPr>
          <a:lstStyle/>
          <a:p>
            <a:br>
              <a:rPr lang="en-US" b="1" dirty="0"/>
            </a:br>
            <a:r>
              <a:rPr lang="en-US" b="1" dirty="0"/>
              <a:t>CHARACTERISTICS</a:t>
            </a:r>
            <a:r>
              <a:rPr lang="en-US" sz="2800" b="1" dirty="0"/>
              <a:t> of evolutionary model</a:t>
            </a:r>
            <a:br>
              <a:rPr lang="en-US" sz="2800"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597447"/>
            <a:ext cx="10753725" cy="4748269"/>
          </a:xfrm>
        </p:spPr>
        <p:txBody>
          <a:bodyPr>
            <a:noAutofit/>
          </a:bodyPr>
          <a:lstStyle/>
          <a:p>
            <a:pPr marL="0" indent="0">
              <a:buNone/>
            </a:pPr>
            <a:r>
              <a:rPr lang="en-US" sz="2400" dirty="0"/>
              <a:t>1</a:t>
            </a:r>
            <a:r>
              <a:rPr lang="en-US" sz="2400" dirty="0">
                <a:solidFill>
                  <a:schemeClr val="accent2">
                    <a:lumMod val="75000"/>
                  </a:schemeClr>
                </a:solidFill>
              </a:rPr>
              <a:t>. Iterative and Incremental Development: </a:t>
            </a:r>
            <a:r>
              <a:rPr lang="en-US" sz="2400" dirty="0"/>
              <a:t>Each iteration, or cycle, results in a potentially deployable product increment. This iterative process allows for frequent reassessment and adaptation.</a:t>
            </a:r>
          </a:p>
          <a:p>
            <a:pPr marL="0" indent="0">
              <a:buNone/>
            </a:pPr>
            <a:r>
              <a:rPr lang="en-US" sz="2400" dirty="0"/>
              <a:t>2. </a:t>
            </a:r>
            <a:r>
              <a:rPr lang="en-US" sz="2400" dirty="0">
                <a:solidFill>
                  <a:schemeClr val="accent2">
                    <a:lumMod val="75000"/>
                  </a:schemeClr>
                </a:solidFill>
              </a:rPr>
              <a:t>Active User Involvement</a:t>
            </a:r>
          </a:p>
          <a:p>
            <a:pPr marL="0" indent="0">
              <a:buNone/>
            </a:pPr>
            <a:r>
              <a:rPr lang="en-US" sz="2400" dirty="0"/>
              <a:t>3. </a:t>
            </a:r>
            <a:r>
              <a:rPr lang="en-US" sz="2400" dirty="0">
                <a:solidFill>
                  <a:schemeClr val="accent2">
                    <a:lumMod val="75000"/>
                  </a:schemeClr>
                </a:solidFill>
              </a:rPr>
              <a:t>Flexibility and Adaptability: </a:t>
            </a:r>
            <a:r>
              <a:rPr lang="en-US" sz="2400" dirty="0"/>
              <a:t>Capable of accommodating changes at any stage of the development process. </a:t>
            </a:r>
          </a:p>
          <a:p>
            <a:pPr marL="0" indent="0">
              <a:buNone/>
            </a:pPr>
            <a:r>
              <a:rPr lang="en-US" sz="2400" dirty="0"/>
              <a:t>3. </a:t>
            </a:r>
            <a:r>
              <a:rPr lang="en-US" sz="2400" dirty="0">
                <a:solidFill>
                  <a:schemeClr val="accent2">
                    <a:lumMod val="75000"/>
                  </a:schemeClr>
                </a:solidFill>
              </a:rPr>
              <a:t>Flexibility and Adaptability</a:t>
            </a:r>
            <a:r>
              <a:rPr lang="en-US" sz="2400" dirty="0"/>
              <a:t>: Capable of accommodating changes at any stage of the development process. </a:t>
            </a:r>
          </a:p>
          <a:p>
            <a:pPr marL="0" indent="0">
              <a:buNone/>
            </a:pPr>
            <a:r>
              <a:rPr lang="en-US" sz="2400" dirty="0"/>
              <a:t>4. </a:t>
            </a:r>
            <a:r>
              <a:rPr lang="en-US" sz="2400" dirty="0">
                <a:solidFill>
                  <a:schemeClr val="accent2">
                    <a:lumMod val="75000"/>
                  </a:schemeClr>
                </a:solidFill>
              </a:rPr>
              <a:t>Risk Management </a:t>
            </a:r>
            <a:r>
              <a:rPr lang="en-US" sz="2400" dirty="0"/>
              <a:t>: Through its iterative nature, by handling the most critical or uncertain aspects of the project in the early stages, it reduces the potential for large-scale failures.</a:t>
            </a:r>
          </a:p>
          <a:p>
            <a:pPr marL="0" indent="0">
              <a:buNone/>
            </a:pPr>
            <a:endParaRPr lang="en-US" sz="2400" dirty="0"/>
          </a:p>
        </p:txBody>
      </p:sp>
    </p:spTree>
    <p:extLst>
      <p:ext uri="{BB962C8B-B14F-4D97-AF65-F5344CB8AC3E}">
        <p14:creationId xmlns:p14="http://schemas.microsoft.com/office/powerpoint/2010/main" val="120690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957943"/>
            <a:ext cx="10753725" cy="805543"/>
          </a:xfrm>
        </p:spPr>
        <p:txBody>
          <a:bodyPr>
            <a:normAutofit fontScale="90000"/>
          </a:bodyPr>
          <a:lstStyle/>
          <a:p>
            <a:br>
              <a:rPr lang="en-US" sz="2800" dirty="0"/>
            </a:br>
            <a:r>
              <a:rPr lang="en-US" sz="2800" dirty="0"/>
              <a:t> </a:t>
            </a:r>
            <a:r>
              <a:rPr lang="en-US" sz="2800" b="1" dirty="0"/>
              <a:t>Software Life Cycle Model</a:t>
            </a:r>
            <a:br>
              <a:rPr lang="en-US"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79171"/>
            <a:ext cx="10753725" cy="4321629"/>
          </a:xfrm>
        </p:spPr>
        <p:txBody>
          <a:bodyPr>
            <a:normAutofit fontScale="92500"/>
          </a:bodyPr>
          <a:lstStyle/>
          <a:p>
            <a:pPr marL="0" indent="0">
              <a:lnSpc>
                <a:spcPct val="150000"/>
              </a:lnSpc>
              <a:buNone/>
            </a:pPr>
            <a:r>
              <a:rPr lang="en-US" sz="2400" dirty="0"/>
              <a:t>A </a:t>
            </a:r>
            <a:r>
              <a:rPr lang="en-US" sz="2400" b="1" dirty="0"/>
              <a:t>Software Life Cycle Model</a:t>
            </a:r>
            <a:r>
              <a:rPr lang="en-US" sz="2400" dirty="0"/>
              <a:t>, also known as a process model, is a structured framework that </a:t>
            </a:r>
            <a:r>
              <a:rPr lang="en-US" sz="2400" b="1" i="1" dirty="0"/>
              <a:t>describes the phases and processes</a:t>
            </a:r>
            <a:r>
              <a:rPr lang="en-US" sz="2400" dirty="0"/>
              <a:t> involved in the development and maintenance of software. </a:t>
            </a:r>
          </a:p>
          <a:p>
            <a:pPr marL="0" indent="0">
              <a:lnSpc>
                <a:spcPct val="150000"/>
              </a:lnSpc>
              <a:buNone/>
            </a:pPr>
            <a:r>
              <a:rPr lang="en-US" sz="2400" dirty="0"/>
              <a:t>It outlines “</a:t>
            </a:r>
            <a:r>
              <a:rPr lang="en-US" sz="2400" b="1" dirty="0"/>
              <a:t>a systematic approach to create high-quality software” </a:t>
            </a:r>
            <a:r>
              <a:rPr lang="en-US" sz="2400" dirty="0"/>
              <a:t>by defining the tasks and activities required at each stage of the software development life cycle (SDLC). </a:t>
            </a:r>
          </a:p>
          <a:p>
            <a:pPr marL="0" indent="0">
              <a:lnSpc>
                <a:spcPct val="150000"/>
              </a:lnSpc>
              <a:buNone/>
            </a:pPr>
            <a:r>
              <a:rPr lang="en-US" sz="2400" b="1" i="1" dirty="0"/>
              <a:t>The primary goal </a:t>
            </a:r>
            <a:r>
              <a:rPr lang="en-US" sz="2400" dirty="0"/>
              <a:t>of a life cycle model is to ensure that the software product </a:t>
            </a:r>
            <a:r>
              <a:rPr lang="en-US" sz="2400" b="1" dirty="0"/>
              <a:t>is developed in a methodical and organized manner, reducing risks and increasing efficiency.</a:t>
            </a:r>
          </a:p>
        </p:txBody>
      </p:sp>
    </p:spTree>
    <p:extLst>
      <p:ext uri="{BB962C8B-B14F-4D97-AF65-F5344CB8AC3E}">
        <p14:creationId xmlns:p14="http://schemas.microsoft.com/office/powerpoint/2010/main" val="100296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594911"/>
            <a:ext cx="10753725" cy="1277955"/>
          </a:xfrm>
        </p:spPr>
        <p:txBody>
          <a:bodyPr>
            <a:normAutofit fontScale="90000"/>
          </a:bodyPr>
          <a:lstStyle/>
          <a:p>
            <a:br>
              <a:rPr lang="en-US" sz="2800" b="1" dirty="0"/>
            </a:br>
            <a:r>
              <a:rPr lang="en-US" b="1" dirty="0"/>
              <a:t>CHARACTERISTICS</a:t>
            </a:r>
            <a:r>
              <a:rPr lang="en-US" sz="2800" b="1" dirty="0"/>
              <a:t> of evolutionary model</a:t>
            </a:r>
            <a:br>
              <a:rPr lang="en-US" sz="2800"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685581"/>
            <a:ext cx="10753725" cy="4660135"/>
          </a:xfrm>
        </p:spPr>
        <p:txBody>
          <a:bodyPr>
            <a:noAutofit/>
          </a:bodyPr>
          <a:lstStyle/>
          <a:p>
            <a:pPr marL="0" indent="0">
              <a:buNone/>
            </a:pPr>
            <a:endParaRPr lang="en-US" sz="2400" dirty="0"/>
          </a:p>
          <a:p>
            <a:pPr marL="0" indent="0">
              <a:buNone/>
            </a:pPr>
            <a:r>
              <a:rPr lang="en-US" sz="2400" dirty="0"/>
              <a:t>5. </a:t>
            </a:r>
            <a:r>
              <a:rPr lang="en-US" sz="2400" dirty="0">
                <a:solidFill>
                  <a:schemeClr val="accent2">
                    <a:lumMod val="75000"/>
                  </a:schemeClr>
                </a:solidFill>
              </a:rPr>
              <a:t>Focus on Functional Components</a:t>
            </a:r>
            <a:r>
              <a:rPr lang="en-US" sz="2400" dirty="0"/>
              <a:t>: Instead of delivering the entire software in one go, the evolutionary model focuses on building and improving individual functional components. This approach allows for a more manageable and gradual enhancement of the software.</a:t>
            </a:r>
          </a:p>
          <a:p>
            <a:pPr marL="0" indent="0">
              <a:buNone/>
            </a:pPr>
            <a:endParaRPr lang="en-US" sz="2400" dirty="0"/>
          </a:p>
          <a:p>
            <a:pPr marL="0" indent="0">
              <a:buNone/>
            </a:pPr>
            <a:r>
              <a:rPr lang="en-US" sz="2400" dirty="0"/>
              <a:t>6. </a:t>
            </a:r>
            <a:r>
              <a:rPr lang="en-US" sz="2400" dirty="0">
                <a:solidFill>
                  <a:schemeClr val="accent2">
                    <a:lumMod val="75000"/>
                  </a:schemeClr>
                </a:solidFill>
              </a:rPr>
              <a:t>Continuous Testing and Integration:</a:t>
            </a:r>
          </a:p>
          <a:p>
            <a:pPr marL="0" indent="0">
              <a:buNone/>
            </a:pPr>
            <a:r>
              <a:rPr lang="en-US" sz="2400" dirty="0"/>
              <a:t>Since development is done in increments, testing and integration are also continuous processes. This ensures that issues are identified and resolved promptly, maintaining the overall quality of the software.</a:t>
            </a:r>
          </a:p>
        </p:txBody>
      </p:sp>
    </p:spTree>
    <p:extLst>
      <p:ext uri="{BB962C8B-B14F-4D97-AF65-F5344CB8AC3E}">
        <p14:creationId xmlns:p14="http://schemas.microsoft.com/office/powerpoint/2010/main" val="533995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1002535" y="805542"/>
            <a:ext cx="10427464" cy="1320713"/>
          </a:xfrm>
        </p:spPr>
        <p:txBody>
          <a:bodyPr>
            <a:normAutofit fontScale="90000"/>
          </a:bodyPr>
          <a:lstStyle/>
          <a:p>
            <a:br>
              <a:rPr lang="en-US" b="1" dirty="0"/>
            </a:br>
            <a:r>
              <a:rPr lang="en-US" sz="3600" b="1" dirty="0"/>
              <a:t>Evolutionary DEVELOPMENT OF Software DEVELOPMENT</a:t>
            </a:r>
            <a:br>
              <a:rPr lang="en-US" b="1" dirty="0"/>
            </a:br>
            <a:endParaRPr lang="en-IN" b="1" dirty="0"/>
          </a:p>
        </p:txBody>
      </p:sp>
      <p:pic>
        <p:nvPicPr>
          <p:cNvPr id="4" name="Picture 4" descr="SDLC - Evolutionary Model - Notepub">
            <a:extLst>
              <a:ext uri="{FF2B5EF4-FFF2-40B4-BE49-F238E27FC236}">
                <a16:creationId xmlns:a16="http://schemas.microsoft.com/office/drawing/2014/main" id="{8E7050FD-CAF4-ABA3-1EE3-A505E60BCD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4727" y="2478794"/>
            <a:ext cx="6555037" cy="357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234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805542"/>
            <a:ext cx="10753725" cy="1034143"/>
          </a:xfrm>
        </p:spPr>
        <p:txBody>
          <a:bodyPr>
            <a:normAutofit fontScale="90000"/>
          </a:bodyPr>
          <a:lstStyle/>
          <a:p>
            <a:br>
              <a:rPr lang="en-US" b="1" dirty="0"/>
            </a:br>
            <a:r>
              <a:rPr lang="en-US" b="1" dirty="0"/>
              <a:t>Types of Evolutionary Models in Software Engineering</a:t>
            </a: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93205"/>
            <a:ext cx="10753725" cy="4164376"/>
          </a:xfrm>
        </p:spPr>
        <p:txBody>
          <a:bodyPr>
            <a:noAutofit/>
          </a:bodyPr>
          <a:lstStyle/>
          <a:p>
            <a:pPr marL="0" indent="0">
              <a:buNone/>
            </a:pPr>
            <a:r>
              <a:rPr lang="en-US" sz="2400" b="1" dirty="0"/>
              <a:t>The three main types of evolutionary models are:</a:t>
            </a:r>
          </a:p>
          <a:p>
            <a:pPr marL="0" indent="0">
              <a:buNone/>
            </a:pPr>
            <a:endParaRPr lang="en-US" sz="1600" dirty="0"/>
          </a:p>
          <a:p>
            <a:pPr marL="514350" indent="-514350">
              <a:buFont typeface="+mj-lt"/>
              <a:buAutoNum type="romanUcPeriod"/>
            </a:pPr>
            <a:r>
              <a:rPr lang="en-US" sz="2400" dirty="0"/>
              <a:t>Prototyping model</a:t>
            </a:r>
          </a:p>
          <a:p>
            <a:pPr marL="514350" indent="-514350">
              <a:buFont typeface="+mj-lt"/>
              <a:buAutoNum type="romanUcPeriod"/>
            </a:pPr>
            <a:endParaRPr lang="en-US" sz="2400" dirty="0"/>
          </a:p>
          <a:p>
            <a:pPr marL="514350" indent="-514350">
              <a:buFont typeface="+mj-lt"/>
              <a:buAutoNum type="romanUcPeriod"/>
            </a:pPr>
            <a:r>
              <a:rPr lang="en-US" sz="2400" dirty="0"/>
              <a:t>Spiral model</a:t>
            </a:r>
          </a:p>
          <a:p>
            <a:pPr marL="514350" indent="-514350">
              <a:buFont typeface="+mj-lt"/>
              <a:buAutoNum type="romanUcPeriod"/>
            </a:pPr>
            <a:endParaRPr lang="en-US" sz="2400" dirty="0"/>
          </a:p>
          <a:p>
            <a:pPr marL="514350" indent="-514350">
              <a:buFont typeface="+mj-lt"/>
              <a:buAutoNum type="romanUcPeriod"/>
            </a:pPr>
            <a:r>
              <a:rPr lang="en-US" sz="2400" dirty="0"/>
              <a:t>Concurrent model</a:t>
            </a:r>
          </a:p>
        </p:txBody>
      </p:sp>
    </p:spTree>
    <p:extLst>
      <p:ext uri="{BB962C8B-B14F-4D97-AF65-F5344CB8AC3E}">
        <p14:creationId xmlns:p14="http://schemas.microsoft.com/office/powerpoint/2010/main" val="2245612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522514"/>
            <a:ext cx="10753725" cy="990600"/>
          </a:xfrm>
        </p:spPr>
        <p:txBody>
          <a:bodyPr>
            <a:normAutofit fontScale="90000"/>
          </a:bodyPr>
          <a:lstStyle/>
          <a:p>
            <a:br>
              <a:rPr lang="en-US" sz="2800" b="1" dirty="0"/>
            </a:br>
            <a:r>
              <a:rPr lang="en-US" b="1" dirty="0"/>
              <a:t>PROTOTYPING</a:t>
            </a:r>
            <a:r>
              <a:rPr lang="en-US" sz="2800" b="1" dirty="0"/>
              <a:t> model</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643742"/>
            <a:ext cx="10753725" cy="4593773"/>
          </a:xfrm>
        </p:spPr>
        <p:txBody>
          <a:bodyPr>
            <a:noAutofit/>
          </a:bodyPr>
          <a:lstStyle/>
          <a:p>
            <a:pPr>
              <a:lnSpc>
                <a:spcPct val="150000"/>
              </a:lnSpc>
              <a:buFont typeface="Wingdings" panose="05000000000000000000" pitchFamily="2" charset="2"/>
              <a:buChar char="q"/>
            </a:pPr>
            <a:r>
              <a:rPr lang="en-US" sz="2400" dirty="0"/>
              <a:t>The Prototype Model is a software development methodology where a prototype (an early approximation of a final product) is built, tested, and then reworked until an acceptable prototype is achieved. </a:t>
            </a:r>
          </a:p>
          <a:p>
            <a:pPr>
              <a:lnSpc>
                <a:spcPct val="150000"/>
              </a:lnSpc>
              <a:buFont typeface="Wingdings" panose="05000000000000000000" pitchFamily="2" charset="2"/>
              <a:buChar char="q"/>
            </a:pPr>
            <a:r>
              <a:rPr lang="en-US" sz="2400" dirty="0"/>
              <a:t>This model is particularly useful for projects where the requirements are not well understood at the beginning or when users need to interact with a preliminary version to better understand their needs.</a:t>
            </a:r>
          </a:p>
          <a:p>
            <a:pPr>
              <a:lnSpc>
                <a:spcPct val="150000"/>
              </a:lnSpc>
              <a:buFont typeface="Wingdings" panose="05000000000000000000" pitchFamily="2" charset="2"/>
              <a:buChar char="q"/>
            </a:pPr>
            <a:r>
              <a:rPr lang="en-US" sz="2400" dirty="0"/>
              <a:t>It allows for early user feedback and iterative refinement of the requirements and the design.</a:t>
            </a:r>
          </a:p>
        </p:txBody>
      </p:sp>
    </p:spTree>
    <p:extLst>
      <p:ext uri="{BB962C8B-B14F-4D97-AF65-F5344CB8AC3E}">
        <p14:creationId xmlns:p14="http://schemas.microsoft.com/office/powerpoint/2010/main" val="3978514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359229"/>
            <a:ext cx="10753725" cy="1045028"/>
          </a:xfrm>
        </p:spPr>
        <p:txBody>
          <a:bodyPr>
            <a:normAutofit fontScale="90000"/>
          </a:bodyPr>
          <a:lstStyle/>
          <a:p>
            <a:br>
              <a:rPr lang="en-US" sz="2800" b="1" dirty="0"/>
            </a:br>
            <a:r>
              <a:rPr lang="en-US" b="1" dirty="0"/>
              <a:t>PROTOTYPING</a:t>
            </a:r>
            <a:r>
              <a:rPr lang="en-US" sz="2800" b="1" dirty="0"/>
              <a:t> model</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654629"/>
            <a:ext cx="10753725" cy="4844142"/>
          </a:xfrm>
        </p:spPr>
        <p:txBody>
          <a:bodyPr>
            <a:noAutofit/>
          </a:bodyPr>
          <a:lstStyle/>
          <a:p>
            <a:pPr>
              <a:buFont typeface="Wingdings" panose="05000000000000000000" pitchFamily="2" charset="2"/>
              <a:buChar char="ü"/>
            </a:pPr>
            <a:r>
              <a:rPr lang="en-US" sz="2400" dirty="0"/>
              <a:t>The prototype model necessitates that a working prototype of the system be developed before the actual software is created.</a:t>
            </a:r>
          </a:p>
          <a:p>
            <a:pPr>
              <a:buFont typeface="Wingdings" panose="05000000000000000000" pitchFamily="2" charset="2"/>
              <a:buChar char="ü"/>
            </a:pPr>
            <a:r>
              <a:rPr lang="en-US" sz="2400" dirty="0"/>
              <a:t>A prototype is a toy implementation of the system. </a:t>
            </a:r>
          </a:p>
          <a:p>
            <a:pPr>
              <a:buFont typeface="Wingdings" panose="05000000000000000000" pitchFamily="2" charset="2"/>
              <a:buChar char="ü"/>
            </a:pPr>
            <a:r>
              <a:rPr lang="en-US" sz="2400" dirty="0"/>
              <a:t>A prototype usually turns out to be a very crude version of the actual system, possible exhibiting limited functional capabilities, low reliability, and inefficient performance as compared to actual software. </a:t>
            </a:r>
          </a:p>
          <a:p>
            <a:pPr marL="0" indent="0">
              <a:buNone/>
            </a:pPr>
            <a:endParaRPr lang="en-US" sz="1100" dirty="0"/>
          </a:p>
          <a:p>
            <a:pPr marL="0" indent="0" algn="just">
              <a:buNone/>
            </a:pPr>
            <a:r>
              <a:rPr lang="en-US" sz="2400" dirty="0"/>
              <a:t>Frequently, clients have only a general idea of their expectations for the software product. </a:t>
            </a:r>
          </a:p>
          <a:p>
            <a:pPr marL="0" indent="0" algn="just">
              <a:buNone/>
            </a:pPr>
            <a:r>
              <a:rPr lang="en-US" sz="2400" dirty="0"/>
              <a:t>In situations where detailed information about system inputs, processing requirements, and output specifications is lacking, the prototyping model proves to be useful.</a:t>
            </a:r>
          </a:p>
        </p:txBody>
      </p:sp>
    </p:spTree>
    <p:extLst>
      <p:ext uri="{BB962C8B-B14F-4D97-AF65-F5344CB8AC3E}">
        <p14:creationId xmlns:p14="http://schemas.microsoft.com/office/powerpoint/2010/main" val="125985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359229"/>
            <a:ext cx="10753725" cy="1045028"/>
          </a:xfrm>
        </p:spPr>
        <p:txBody>
          <a:bodyPr>
            <a:normAutofit fontScale="90000"/>
          </a:bodyPr>
          <a:lstStyle/>
          <a:p>
            <a:r>
              <a:rPr lang="en-US" b="1" dirty="0"/>
              <a:t>Why Prototyping Model in Software Engineering is Important? </a:t>
            </a: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404257"/>
            <a:ext cx="10753725" cy="5094514"/>
          </a:xfrm>
        </p:spPr>
        <p:txBody>
          <a:bodyPr>
            <a:noAutofit/>
          </a:bodyPr>
          <a:lstStyle/>
          <a:p>
            <a:pPr marL="0" indent="0" algn="l">
              <a:buNone/>
            </a:pPr>
            <a:r>
              <a:rPr lang="en-US" sz="2400" b="0" i="0" dirty="0">
                <a:solidFill>
                  <a:schemeClr val="tx1"/>
                </a:solidFill>
                <a:effectLst/>
                <a:latin typeface="system-ui"/>
              </a:rPr>
              <a:t>Prototype models are crucial in software engineering for several reasons.  </a:t>
            </a:r>
          </a:p>
          <a:p>
            <a:pPr>
              <a:buFont typeface="Wingdings" panose="05000000000000000000" pitchFamily="2" charset="2"/>
              <a:buChar char="Ø"/>
            </a:pPr>
            <a:r>
              <a:rPr lang="en-US" sz="2400" b="1" i="1" dirty="0"/>
              <a:t>Early Stakeholder Feedback: </a:t>
            </a:r>
            <a:r>
              <a:rPr lang="en-US" sz="2400" dirty="0"/>
              <a:t>Facilitates early involvement and feedback from stakeholders, enabling the identification of design flaws, feature gaps, and areas for improvement, thereby reducing the likelihood of costly revisions in later development stages.</a:t>
            </a:r>
          </a:p>
          <a:p>
            <a:pPr>
              <a:buFont typeface="Wingdings" panose="05000000000000000000" pitchFamily="2" charset="2"/>
              <a:buChar char="Ø"/>
            </a:pPr>
            <a:r>
              <a:rPr lang="en-US" sz="2400" b="1" i="1" dirty="0"/>
              <a:t>Enhanced Communication: </a:t>
            </a:r>
            <a:r>
              <a:rPr lang="en-US" sz="2400" dirty="0"/>
              <a:t>Serves as a tangible reference for discussions between developers, clients, and users, ensuring a mutual understanding of requirements and expectations, which helps align the final product with stakeholder needs.</a:t>
            </a:r>
          </a:p>
          <a:p>
            <a:pPr>
              <a:buFont typeface="Wingdings" panose="05000000000000000000" pitchFamily="2" charset="2"/>
              <a:buChar char="Ø"/>
            </a:pPr>
            <a:r>
              <a:rPr lang="en-US" sz="2400" b="1" i="1" dirty="0"/>
              <a:t>Risk Mitigation: </a:t>
            </a:r>
            <a:r>
              <a:rPr lang="en-US" sz="2400" dirty="0"/>
              <a:t>Allows for experimentation with various design approaches, technologies, and architectural choices, thereby minimizing the risk of resource allocation to suboptimal solutions and improving the overall robustness of the final system.</a:t>
            </a:r>
          </a:p>
        </p:txBody>
      </p:sp>
    </p:spTree>
    <p:extLst>
      <p:ext uri="{BB962C8B-B14F-4D97-AF65-F5344CB8AC3E}">
        <p14:creationId xmlns:p14="http://schemas.microsoft.com/office/powerpoint/2010/main" val="3294517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805542"/>
            <a:ext cx="10753725" cy="1034143"/>
          </a:xfrm>
        </p:spPr>
        <p:txBody>
          <a:bodyPr>
            <a:normAutofit fontScale="90000"/>
          </a:bodyPr>
          <a:lstStyle/>
          <a:p>
            <a:br>
              <a:rPr lang="en-US" sz="2800" b="1" dirty="0"/>
            </a:br>
            <a:r>
              <a:rPr lang="en-US" sz="2800" b="1" dirty="0"/>
              <a:t>When to Use the Prototyping Model</a:t>
            </a:r>
            <a:r>
              <a:rPr lang="en-US" b="1" dirty="0"/>
              <a:t>??</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188029"/>
            <a:ext cx="10753725" cy="3635828"/>
          </a:xfrm>
        </p:spPr>
        <p:txBody>
          <a:bodyPr>
            <a:noAutofit/>
          </a:bodyPr>
          <a:lstStyle/>
          <a:p>
            <a:pPr>
              <a:buFont typeface="Courier New" panose="02070309020205020404" pitchFamily="49" charset="0"/>
              <a:buChar char="o"/>
            </a:pPr>
            <a:r>
              <a:rPr lang="en-US" sz="2400" b="1" dirty="0"/>
              <a:t>Unclear Requirements</a:t>
            </a:r>
            <a:r>
              <a:rPr lang="en-US" sz="2400" dirty="0"/>
              <a:t>: When </a:t>
            </a:r>
            <a:r>
              <a:rPr lang="en-US" sz="2400" b="1" i="1" dirty="0"/>
              <a:t>requirements are not well-understood </a:t>
            </a:r>
            <a:r>
              <a:rPr lang="en-US" sz="2400" dirty="0"/>
              <a:t>or are </a:t>
            </a:r>
            <a:r>
              <a:rPr lang="en-US" sz="2400" b="1" i="1" dirty="0"/>
              <a:t>likely to change </a:t>
            </a:r>
            <a:r>
              <a:rPr lang="en-US" sz="2400" dirty="0"/>
              <a:t>during development.</a:t>
            </a:r>
          </a:p>
          <a:p>
            <a:pPr>
              <a:buFont typeface="Courier New" panose="02070309020205020404" pitchFamily="49" charset="0"/>
              <a:buChar char="o"/>
            </a:pPr>
            <a:endParaRPr lang="en-US" sz="2400" dirty="0"/>
          </a:p>
          <a:p>
            <a:pPr>
              <a:buFont typeface="Courier New" panose="02070309020205020404" pitchFamily="49" charset="0"/>
              <a:buChar char="o"/>
            </a:pPr>
            <a:r>
              <a:rPr lang="en-US" sz="2400" b="1" dirty="0"/>
              <a:t>User Interface Focus</a:t>
            </a:r>
            <a:r>
              <a:rPr lang="en-US" sz="2400" dirty="0"/>
              <a:t>: When the </a:t>
            </a:r>
            <a:r>
              <a:rPr lang="en-US" sz="2400" b="1" i="1" dirty="0"/>
              <a:t>user interface is </a:t>
            </a:r>
            <a:r>
              <a:rPr lang="en-US" sz="2400" i="1" dirty="0"/>
              <a:t>a</a:t>
            </a:r>
            <a:r>
              <a:rPr lang="en-US" sz="2400" b="1" i="1" dirty="0"/>
              <a:t> critical </a:t>
            </a:r>
            <a:r>
              <a:rPr lang="en-US" sz="2400" i="1" dirty="0"/>
              <a:t>component </a:t>
            </a:r>
            <a:r>
              <a:rPr lang="en-US" sz="2400" dirty="0"/>
              <a:t>and needs thorough validation.</a:t>
            </a:r>
          </a:p>
          <a:p>
            <a:pPr>
              <a:buFont typeface="Courier New" panose="02070309020205020404" pitchFamily="49" charset="0"/>
              <a:buChar char="o"/>
            </a:pPr>
            <a:endParaRPr lang="en-US" sz="2400" dirty="0"/>
          </a:p>
          <a:p>
            <a:pPr>
              <a:buFont typeface="Courier New" panose="02070309020205020404" pitchFamily="49" charset="0"/>
              <a:buChar char="o"/>
            </a:pPr>
            <a:r>
              <a:rPr lang="en-US" sz="2400" b="1" dirty="0"/>
              <a:t>Complex Systems</a:t>
            </a:r>
            <a:r>
              <a:rPr lang="en-US" sz="2400" dirty="0"/>
              <a:t>: When the system being developed is </a:t>
            </a:r>
            <a:r>
              <a:rPr lang="en-US" sz="2400" b="1" i="1" dirty="0"/>
              <a:t>complex and requires frequent interaction </a:t>
            </a:r>
            <a:r>
              <a:rPr lang="en-US" sz="2400" dirty="0"/>
              <a:t>with end-users to ensure correctness.</a:t>
            </a:r>
          </a:p>
          <a:p>
            <a:pPr marL="0" indent="0">
              <a:buNone/>
            </a:pPr>
            <a:endParaRPr lang="en-US" sz="2400" dirty="0"/>
          </a:p>
        </p:txBody>
      </p:sp>
    </p:spTree>
    <p:extLst>
      <p:ext uri="{BB962C8B-B14F-4D97-AF65-F5344CB8AC3E}">
        <p14:creationId xmlns:p14="http://schemas.microsoft.com/office/powerpoint/2010/main" val="4141750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Best Software Development Models to Consider - Intetics Blog and News">
            <a:extLst>
              <a:ext uri="{FF2B5EF4-FFF2-40B4-BE49-F238E27FC236}">
                <a16:creationId xmlns:a16="http://schemas.microsoft.com/office/drawing/2014/main" id="{FCA7B203-7D7A-DEEF-5AA4-9D3C89741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94064"/>
            <a:ext cx="9753600" cy="5744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901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738129"/>
            <a:ext cx="10753725" cy="666127"/>
          </a:xfrm>
        </p:spPr>
        <p:txBody>
          <a:bodyPr>
            <a:normAutofit fontScale="90000"/>
          </a:bodyPr>
          <a:lstStyle/>
          <a:p>
            <a:br>
              <a:rPr lang="en-US" sz="2800" b="1" dirty="0"/>
            </a:br>
            <a:r>
              <a:rPr lang="en-US" b="1" dirty="0"/>
              <a:t>Steps in the Prototyping Model</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170323"/>
            <a:ext cx="10753725" cy="4067190"/>
          </a:xfrm>
        </p:spPr>
        <p:txBody>
          <a:bodyPr>
            <a:noAutofit/>
          </a:bodyPr>
          <a:lstStyle/>
          <a:p>
            <a:pPr marL="0" indent="0" algn="l">
              <a:buNone/>
            </a:pPr>
            <a:r>
              <a:rPr lang="en-US" sz="2500" b="1" spc="200" dirty="0">
                <a:solidFill>
                  <a:srgbClr val="262626"/>
                </a:solidFill>
                <a:latin typeface="+mj-lt"/>
                <a:ea typeface="+mj-ea"/>
                <a:cs typeface="+mj-cs"/>
              </a:rPr>
              <a:t>This approach includes the following components:</a:t>
            </a:r>
          </a:p>
          <a:p>
            <a:pPr marL="0" indent="0" algn="l">
              <a:buNone/>
            </a:pPr>
            <a:endParaRPr lang="en-US" sz="2500" b="1" spc="200" dirty="0">
              <a:solidFill>
                <a:srgbClr val="262626"/>
              </a:solidFill>
              <a:latin typeface="+mj-lt"/>
              <a:ea typeface="+mj-ea"/>
              <a:cs typeface="+mj-cs"/>
            </a:endParaRPr>
          </a:p>
          <a:p>
            <a:pPr marL="514350" indent="-514350" algn="l">
              <a:buFont typeface="+mj-lt"/>
              <a:buAutoNum type="romanUcPeriod"/>
            </a:pPr>
            <a:r>
              <a:rPr lang="en-US" sz="2500" b="1" spc="200" dirty="0">
                <a:solidFill>
                  <a:srgbClr val="262626"/>
                </a:solidFill>
                <a:latin typeface="+mj-lt"/>
                <a:ea typeface="+mj-ea"/>
                <a:cs typeface="+mj-cs"/>
              </a:rPr>
              <a:t>Basic requirements identification</a:t>
            </a:r>
          </a:p>
          <a:p>
            <a:pPr marL="514350" indent="-514350" algn="l">
              <a:buFont typeface="+mj-lt"/>
              <a:buAutoNum type="romanUcPeriod"/>
            </a:pPr>
            <a:r>
              <a:rPr lang="en-US" sz="2500" b="1" spc="200" dirty="0">
                <a:solidFill>
                  <a:srgbClr val="262626"/>
                </a:solidFill>
                <a:latin typeface="+mj-lt"/>
                <a:ea typeface="+mj-ea"/>
                <a:cs typeface="+mj-cs"/>
              </a:rPr>
              <a:t>Initial prototype development</a:t>
            </a:r>
          </a:p>
          <a:p>
            <a:pPr marL="514350" indent="-514350" algn="l">
              <a:buFont typeface="+mj-lt"/>
              <a:buAutoNum type="romanUcPeriod"/>
            </a:pPr>
            <a:r>
              <a:rPr lang="en-US" sz="2500" b="1" spc="200" dirty="0">
                <a:solidFill>
                  <a:srgbClr val="262626"/>
                </a:solidFill>
                <a:latin typeface="+mj-lt"/>
                <a:ea typeface="+mj-ea"/>
                <a:cs typeface="+mj-cs"/>
              </a:rPr>
              <a:t> Initial prototype review</a:t>
            </a:r>
          </a:p>
          <a:p>
            <a:pPr marL="514350" indent="-514350" algn="l">
              <a:buFont typeface="+mj-lt"/>
              <a:buAutoNum type="romanUcPeriod"/>
            </a:pPr>
            <a:r>
              <a:rPr lang="en-US" sz="2500" b="1" spc="200" dirty="0">
                <a:solidFill>
                  <a:srgbClr val="262626"/>
                </a:solidFill>
                <a:latin typeface="+mj-lt"/>
                <a:ea typeface="+mj-ea"/>
                <a:cs typeface="+mj-cs"/>
              </a:rPr>
              <a:t> Revision and updating</a:t>
            </a:r>
          </a:p>
          <a:p>
            <a:pPr marL="0" indent="0">
              <a:buNone/>
            </a:pPr>
            <a:endParaRPr lang="en-US" sz="2000" dirty="0"/>
          </a:p>
          <a:p>
            <a:pPr marL="0" indent="0">
              <a:buNone/>
            </a:pPr>
            <a:endParaRPr lang="en-US" dirty="0"/>
          </a:p>
          <a:p>
            <a:pPr marL="0" indent="0">
              <a:buNone/>
            </a:pPr>
            <a:endParaRPr lang="en-US" sz="2400" dirty="0"/>
          </a:p>
        </p:txBody>
      </p:sp>
    </p:spTree>
    <p:extLst>
      <p:ext uri="{BB962C8B-B14F-4D97-AF65-F5344CB8AC3E}">
        <p14:creationId xmlns:p14="http://schemas.microsoft.com/office/powerpoint/2010/main" val="740668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359229"/>
            <a:ext cx="10753725" cy="1045028"/>
          </a:xfrm>
        </p:spPr>
        <p:txBody>
          <a:bodyPr>
            <a:normAutofit fontScale="90000"/>
          </a:bodyPr>
          <a:lstStyle/>
          <a:p>
            <a:br>
              <a:rPr lang="en-US" sz="2800" b="1" dirty="0"/>
            </a:br>
            <a:r>
              <a:rPr lang="en-US" b="1" dirty="0"/>
              <a:t>Steps in the Prototyping Model</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796142"/>
            <a:ext cx="10753725" cy="4441371"/>
          </a:xfrm>
        </p:spPr>
        <p:txBody>
          <a:bodyPr>
            <a:noAutofit/>
          </a:bodyPr>
          <a:lstStyle/>
          <a:p>
            <a:pPr marL="0" indent="0">
              <a:buNone/>
            </a:pPr>
            <a:r>
              <a:rPr lang="en-US" sz="2400" b="1" dirty="0"/>
              <a:t>1. Requirement Gathering and Analysis</a:t>
            </a:r>
            <a:r>
              <a:rPr lang="en-US" sz="2400" dirty="0"/>
              <a:t>: Initial requirements are gathered from stakeholders. </a:t>
            </a:r>
          </a:p>
          <a:p>
            <a:pPr marL="0" indent="0">
              <a:buNone/>
            </a:pPr>
            <a:r>
              <a:rPr lang="en-US" sz="2400" dirty="0"/>
              <a:t>“</a:t>
            </a:r>
            <a:r>
              <a:rPr lang="en-US" sz="2400" i="1" dirty="0"/>
              <a:t>These requirements are not detailed and are used to build the prototype.”</a:t>
            </a:r>
          </a:p>
          <a:p>
            <a:pPr marL="0" indent="0">
              <a:buNone/>
            </a:pPr>
            <a:r>
              <a:rPr lang="en-US" sz="2400" b="1" dirty="0"/>
              <a:t>2. Quick Design</a:t>
            </a:r>
            <a:r>
              <a:rPr lang="en-US" sz="2400" dirty="0"/>
              <a:t>: A preliminary design is created based on the initial requirements. This design focuses on creating a prototype with only the essential features.</a:t>
            </a:r>
          </a:p>
          <a:p>
            <a:pPr marL="0" indent="0">
              <a:buNone/>
            </a:pPr>
            <a:r>
              <a:rPr lang="en-US" sz="2400" b="1" dirty="0"/>
              <a:t>3. Build Prototype: </a:t>
            </a:r>
            <a:r>
              <a:rPr lang="en-US" sz="2400" dirty="0"/>
              <a:t>A working prototype is developed quickly. The prototype is a scaled-down version of the final system, incorporating the main functionalities but often lacking full functionality.</a:t>
            </a:r>
          </a:p>
          <a:p>
            <a:pPr marL="0" indent="0">
              <a:buNone/>
            </a:pPr>
            <a:r>
              <a:rPr lang="en-US" sz="2400" b="1" dirty="0"/>
              <a:t>4. User Evaluation: </a:t>
            </a:r>
            <a:r>
              <a:rPr lang="en-US" sz="2400" dirty="0"/>
              <a:t>Users interact with the prototype, providing feedback on its functionality, usability, and overall design.</a:t>
            </a:r>
          </a:p>
          <a:p>
            <a:pPr marL="0" indent="0">
              <a:buNone/>
            </a:pPr>
            <a:endParaRPr lang="en-US" sz="2000" dirty="0"/>
          </a:p>
          <a:p>
            <a:pPr marL="0" indent="0">
              <a:buNone/>
            </a:pPr>
            <a:endParaRPr lang="en-US" dirty="0"/>
          </a:p>
          <a:p>
            <a:pPr marL="0" indent="0">
              <a:buNone/>
            </a:pPr>
            <a:endParaRPr lang="en-US" sz="2400" dirty="0"/>
          </a:p>
        </p:txBody>
      </p:sp>
    </p:spTree>
    <p:extLst>
      <p:ext uri="{BB962C8B-B14F-4D97-AF65-F5344CB8AC3E}">
        <p14:creationId xmlns:p14="http://schemas.microsoft.com/office/powerpoint/2010/main" val="110582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957943"/>
            <a:ext cx="10753725" cy="805543"/>
          </a:xfrm>
        </p:spPr>
        <p:txBody>
          <a:bodyPr>
            <a:normAutofit/>
          </a:bodyPr>
          <a:lstStyle/>
          <a:p>
            <a:r>
              <a:rPr lang="en-US" b="1" dirty="0"/>
              <a:t>Software Life Cycle Model</a:t>
            </a: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79171"/>
            <a:ext cx="10753725" cy="4321629"/>
          </a:xfrm>
        </p:spPr>
        <p:txBody>
          <a:bodyPr>
            <a:normAutofit fontScale="92500" lnSpcReduction="10000"/>
          </a:bodyPr>
          <a:lstStyle/>
          <a:p>
            <a:pPr>
              <a:lnSpc>
                <a:spcPct val="150000"/>
              </a:lnSpc>
              <a:buFont typeface="Wingdings" panose="05000000000000000000" pitchFamily="2" charset="2"/>
              <a:buChar char="§"/>
            </a:pPr>
            <a:r>
              <a:rPr lang="en-US" sz="2800" dirty="0"/>
              <a:t>For planning, developing, and managing software projects. “</a:t>
            </a:r>
            <a:r>
              <a:rPr lang="en-US" sz="2800" b="1" i="0" dirty="0">
                <a:solidFill>
                  <a:srgbClr val="1F1F1F"/>
                </a:solidFill>
                <a:effectLst/>
                <a:highlight>
                  <a:srgbClr val="FFFFFF"/>
                </a:highlight>
                <a:latin typeface="Google Sans"/>
              </a:rPr>
              <a:t>Provides a step-by-step approach to software development, ensuring a high-quality, well-defined, and efficient development process.’’</a:t>
            </a:r>
            <a:endParaRPr lang="en-US" sz="2800" b="1" dirty="0"/>
          </a:p>
          <a:p>
            <a:pPr>
              <a:lnSpc>
                <a:spcPct val="150000"/>
              </a:lnSpc>
              <a:buFont typeface="Wingdings" panose="05000000000000000000" pitchFamily="2" charset="2"/>
              <a:buChar char="§"/>
            </a:pPr>
            <a:r>
              <a:rPr lang="en-US" sz="2800" dirty="0"/>
              <a:t>It </a:t>
            </a:r>
            <a:r>
              <a:rPr lang="en-US" sz="2800" b="1" dirty="0"/>
              <a:t>represents the sequence of stages </a:t>
            </a:r>
            <a:r>
              <a:rPr lang="en-US" sz="2800" dirty="0"/>
              <a:t>that a software product goes through from initial conception to its eventual retirement. </a:t>
            </a:r>
          </a:p>
          <a:p>
            <a:pPr>
              <a:lnSpc>
                <a:spcPct val="150000"/>
              </a:lnSpc>
              <a:buFont typeface="Wingdings" panose="05000000000000000000" pitchFamily="2" charset="2"/>
              <a:buChar char="§"/>
            </a:pPr>
            <a:r>
              <a:rPr lang="en-US" sz="2800" dirty="0"/>
              <a:t>The </a:t>
            </a:r>
            <a:r>
              <a:rPr lang="en-US" sz="2800" b="1" dirty="0"/>
              <a:t>choice</a:t>
            </a:r>
            <a:r>
              <a:rPr lang="en-US" sz="2800" dirty="0"/>
              <a:t> of life cycle model can </a:t>
            </a:r>
            <a:r>
              <a:rPr lang="en-US" sz="2800" b="1" dirty="0"/>
              <a:t>impact the effectiveness and efficiency </a:t>
            </a:r>
            <a:r>
              <a:rPr lang="en-US" sz="2800" dirty="0"/>
              <a:t>of the development process.</a:t>
            </a:r>
          </a:p>
        </p:txBody>
      </p:sp>
    </p:spTree>
    <p:extLst>
      <p:ext uri="{BB962C8B-B14F-4D97-AF65-F5344CB8AC3E}">
        <p14:creationId xmlns:p14="http://schemas.microsoft.com/office/powerpoint/2010/main" val="2281456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359229"/>
            <a:ext cx="10753725" cy="1045028"/>
          </a:xfrm>
        </p:spPr>
        <p:txBody>
          <a:bodyPr>
            <a:normAutofit fontScale="90000"/>
          </a:bodyPr>
          <a:lstStyle/>
          <a:p>
            <a:br>
              <a:rPr lang="en-US" sz="2800" b="1" dirty="0"/>
            </a:br>
            <a:r>
              <a:rPr lang="en-US" b="1" dirty="0"/>
              <a:t>Steps in the Prototyping Model</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683834"/>
            <a:ext cx="10753725" cy="4553680"/>
          </a:xfrm>
        </p:spPr>
        <p:txBody>
          <a:bodyPr>
            <a:noAutofit/>
          </a:bodyPr>
          <a:lstStyle/>
          <a:p>
            <a:pPr marL="0" indent="0">
              <a:buNone/>
            </a:pPr>
            <a:r>
              <a:rPr lang="en-US" sz="2400" b="1" dirty="0"/>
              <a:t>5. Refinement: </a:t>
            </a:r>
            <a:r>
              <a:rPr lang="en-US" sz="2400" dirty="0"/>
              <a:t>Based on user feedback, the prototype is refined, and changes are made to better meet user requirements. </a:t>
            </a:r>
            <a:r>
              <a:rPr lang="en-US" sz="2400" b="1" i="1" dirty="0"/>
              <a:t>This cycle of feedback and refinement continues until the prototype meets the users' expectations.</a:t>
            </a:r>
          </a:p>
          <a:p>
            <a:pPr marL="0" indent="0">
              <a:buNone/>
            </a:pPr>
            <a:endParaRPr lang="en-US" sz="2000" dirty="0"/>
          </a:p>
          <a:p>
            <a:pPr marL="0" indent="0">
              <a:buNone/>
            </a:pPr>
            <a:r>
              <a:rPr lang="en-US" sz="2400" b="1" dirty="0"/>
              <a:t>6. Engineering Product: </a:t>
            </a:r>
            <a:r>
              <a:rPr lang="en-US" sz="2400" dirty="0"/>
              <a:t>Once the prototype is accepted, the actual system is developed using a standard software development methodology, incorporating all the features and improvements identified during the prototyping phase.</a:t>
            </a:r>
          </a:p>
          <a:p>
            <a:pPr marL="0" indent="0">
              <a:buNone/>
            </a:pPr>
            <a:endParaRPr lang="en-US" sz="2000" dirty="0"/>
          </a:p>
          <a:p>
            <a:pPr marL="0" indent="0">
              <a:buNone/>
            </a:pPr>
            <a:r>
              <a:rPr lang="en-US" sz="2400" b="1" dirty="0"/>
              <a:t>7. Implementation and Maintenance: </a:t>
            </a:r>
            <a:r>
              <a:rPr lang="en-US" sz="2400" dirty="0"/>
              <a:t>The final system is implemented and put into use. Ongoing maintenance is performed to address any issues and implement further enhancements as needed.</a:t>
            </a:r>
          </a:p>
          <a:p>
            <a:pPr marL="0" indent="0">
              <a:buNone/>
            </a:pPr>
            <a:endParaRPr lang="en-US" sz="2400" dirty="0"/>
          </a:p>
        </p:txBody>
      </p:sp>
    </p:spTree>
    <p:extLst>
      <p:ext uri="{BB962C8B-B14F-4D97-AF65-F5344CB8AC3E}">
        <p14:creationId xmlns:p14="http://schemas.microsoft.com/office/powerpoint/2010/main" val="3737172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359229"/>
            <a:ext cx="10753725" cy="1045028"/>
          </a:xfrm>
        </p:spPr>
        <p:txBody>
          <a:bodyPr>
            <a:normAutofit fontScale="90000"/>
          </a:bodyPr>
          <a:lstStyle/>
          <a:p>
            <a:br>
              <a:rPr lang="en-US" sz="2800" b="1" dirty="0"/>
            </a:br>
            <a:r>
              <a:rPr lang="en-US" sz="2800" b="1" dirty="0"/>
              <a:t>USE CASES</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683834"/>
            <a:ext cx="10753725" cy="4553680"/>
          </a:xfrm>
        </p:spPr>
        <p:txBody>
          <a:bodyPr>
            <a:noAutofit/>
          </a:bodyPr>
          <a:lstStyle/>
          <a:p>
            <a:pPr>
              <a:lnSpc>
                <a:spcPct val="150000"/>
              </a:lnSpc>
              <a:buFont typeface="Wingdings" panose="05000000000000000000" pitchFamily="2" charset="2"/>
              <a:buChar char="§"/>
            </a:pPr>
            <a:r>
              <a:rPr lang="en-US" sz="2400" b="1" dirty="0"/>
              <a:t>Designing a new website layout:  </a:t>
            </a:r>
            <a:r>
              <a:rPr lang="en-US" sz="2400" dirty="0"/>
              <a:t>Before investing in a complete website redesign, a prototype can help test different layouts and navigation structures with target users. This ensures the final design is user-friendly and achieves desired goals.</a:t>
            </a:r>
          </a:p>
          <a:p>
            <a:pPr marL="0" indent="0">
              <a:lnSpc>
                <a:spcPct val="150000"/>
              </a:lnSpc>
              <a:buNone/>
            </a:pPr>
            <a:endParaRPr lang="en-US" sz="1400" dirty="0"/>
          </a:p>
          <a:p>
            <a:pPr>
              <a:lnSpc>
                <a:spcPct val="150000"/>
              </a:lnSpc>
              <a:buFont typeface="Wingdings" panose="05000000000000000000" pitchFamily="2" charset="2"/>
              <a:buChar char="§"/>
            </a:pPr>
            <a:r>
              <a:rPr lang="en-US" sz="2400" b="1" dirty="0"/>
              <a:t>Creating a new marketing campaign:  </a:t>
            </a:r>
            <a:r>
              <a:rPr lang="en-US" sz="2400" dirty="0"/>
              <a:t>Prototyping can be used to test different marketing materials like landing pages or social media ads. By getting user feedback on various versions, you can optimize the campaign for better engagement and conversion rates.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877498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359229"/>
            <a:ext cx="10753725" cy="1045028"/>
          </a:xfrm>
        </p:spPr>
        <p:txBody>
          <a:bodyPr>
            <a:normAutofit fontScale="90000"/>
          </a:bodyPr>
          <a:lstStyle/>
          <a:p>
            <a:br>
              <a:rPr lang="en-US" sz="2800" b="1" dirty="0"/>
            </a:br>
            <a:r>
              <a:rPr lang="en-US" sz="2800" b="1" dirty="0"/>
              <a:t>USE CASES</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1683834"/>
            <a:ext cx="10753725" cy="4553680"/>
          </a:xfrm>
        </p:spPr>
        <p:txBody>
          <a:bodyPr>
            <a:noAutofit/>
          </a:bodyPr>
          <a:lstStyle/>
          <a:p>
            <a:pPr>
              <a:lnSpc>
                <a:spcPct val="150000"/>
              </a:lnSpc>
              <a:buFont typeface="Wingdings" panose="05000000000000000000" pitchFamily="2" charset="2"/>
              <a:buChar char="§"/>
            </a:pPr>
            <a:r>
              <a:rPr lang="en-US" sz="2400" b="1" dirty="0"/>
              <a:t>Developing a new educational tool:  </a:t>
            </a:r>
            <a:r>
              <a:rPr lang="en-US" sz="2400" dirty="0"/>
              <a:t>Educators can use prototypes to test different learning activities and assess student comprehension. This allows for refining the content and delivery method before deploying the final educational tool in classrooms.</a:t>
            </a:r>
          </a:p>
          <a:p>
            <a:pPr>
              <a:lnSpc>
                <a:spcPct val="150000"/>
              </a:lnSpc>
              <a:buFont typeface="Wingdings" panose="05000000000000000000" pitchFamily="2" charset="2"/>
              <a:buChar char="§"/>
            </a:pPr>
            <a:r>
              <a:rPr lang="en-US" sz="2400" b="1" dirty="0"/>
              <a:t>Validating a new product idea:  </a:t>
            </a:r>
            <a:r>
              <a:rPr lang="en-US" sz="2400" dirty="0"/>
              <a:t>If you have a novel product concept but are unsure of its market potential, a prototype can help gauge user interest.  By creating a basic prototype and showing it to potential customers, you can gather valuable feedback and decide whether to pursue the product further.</a:t>
            </a:r>
          </a:p>
          <a:p>
            <a:pPr marL="0" indent="0">
              <a:buNone/>
            </a:pPr>
            <a:endParaRPr lang="en-US" sz="2400" dirty="0"/>
          </a:p>
        </p:txBody>
      </p:sp>
    </p:spTree>
    <p:extLst>
      <p:ext uri="{BB962C8B-B14F-4D97-AF65-F5344CB8AC3E}">
        <p14:creationId xmlns:p14="http://schemas.microsoft.com/office/powerpoint/2010/main" val="3075936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782197"/>
            <a:ext cx="10753725" cy="903384"/>
          </a:xfrm>
        </p:spPr>
        <p:txBody>
          <a:bodyPr>
            <a:normAutofit fontScale="90000"/>
          </a:bodyPr>
          <a:lstStyle/>
          <a:p>
            <a:br>
              <a:rPr lang="en-US" sz="2800" b="1" dirty="0"/>
            </a:br>
            <a:r>
              <a:rPr lang="en-US" sz="2800" b="1" dirty="0"/>
              <a:t>pros and cons</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16086"/>
            <a:ext cx="10753725" cy="4221427"/>
          </a:xfrm>
        </p:spPr>
        <p:txBody>
          <a:bodyPr>
            <a:noAutofit/>
          </a:bodyPr>
          <a:lstStyle/>
          <a:p>
            <a:pPr marL="0" indent="0" algn="l">
              <a:buNone/>
            </a:pPr>
            <a:r>
              <a:rPr lang="en-US" sz="2400" b="1" cap="all" spc="200" dirty="0">
                <a:solidFill>
                  <a:srgbClr val="262626"/>
                </a:solidFill>
                <a:latin typeface="+mj-lt"/>
                <a:ea typeface="+mj-ea"/>
                <a:cs typeface="+mj-cs"/>
              </a:rPr>
              <a:t>pros</a:t>
            </a:r>
          </a:p>
          <a:p>
            <a:pPr algn="l">
              <a:lnSpc>
                <a:spcPct val="150000"/>
              </a:lnSpc>
              <a:buFont typeface="Arial" panose="020B0604020202020204" pitchFamily="34" charset="0"/>
              <a:buChar char="•"/>
            </a:pPr>
            <a:r>
              <a:rPr lang="en-US" sz="2400" cap="all" spc="200" dirty="0">
                <a:solidFill>
                  <a:srgbClr val="262626"/>
                </a:solidFill>
                <a:latin typeface="+mj-lt"/>
                <a:ea typeface="+mj-ea"/>
                <a:cs typeface="+mj-cs"/>
              </a:rPr>
              <a:t>A high degree of user involvement</a:t>
            </a:r>
          </a:p>
          <a:p>
            <a:pPr algn="l">
              <a:lnSpc>
                <a:spcPct val="150000"/>
              </a:lnSpc>
              <a:buFont typeface="Arial" panose="020B0604020202020204" pitchFamily="34" charset="0"/>
              <a:buChar char="•"/>
            </a:pPr>
            <a:r>
              <a:rPr lang="en-US" sz="2400" cap="all" spc="200" dirty="0">
                <a:solidFill>
                  <a:srgbClr val="262626"/>
                </a:solidFill>
                <a:latin typeface="+mj-lt"/>
                <a:ea typeface="+mj-ea"/>
                <a:cs typeface="+mj-cs"/>
              </a:rPr>
              <a:t>Time and cost reduction</a:t>
            </a:r>
          </a:p>
          <a:p>
            <a:pPr algn="l">
              <a:lnSpc>
                <a:spcPct val="150000"/>
              </a:lnSpc>
              <a:buFont typeface="Arial" panose="020B0604020202020204" pitchFamily="34" charset="0"/>
              <a:buChar char="•"/>
            </a:pPr>
            <a:r>
              <a:rPr lang="en-US" sz="2400" cap="all" spc="200" dirty="0">
                <a:solidFill>
                  <a:srgbClr val="262626"/>
                </a:solidFill>
                <a:latin typeface="+mj-lt"/>
                <a:ea typeface="+mj-ea"/>
                <a:cs typeface="+mj-cs"/>
              </a:rPr>
              <a:t>More user feedback equals better adjusting</a:t>
            </a:r>
          </a:p>
          <a:p>
            <a:pPr algn="l">
              <a:lnSpc>
                <a:spcPct val="150000"/>
              </a:lnSpc>
              <a:buFont typeface="Arial" panose="020B0604020202020204" pitchFamily="34" charset="0"/>
              <a:buChar char="•"/>
            </a:pPr>
            <a:r>
              <a:rPr lang="en-US" sz="2400" cap="all" spc="200" dirty="0">
                <a:solidFill>
                  <a:srgbClr val="262626"/>
                </a:solidFill>
                <a:latin typeface="+mj-lt"/>
                <a:ea typeface="+mj-ea"/>
                <a:cs typeface="+mj-cs"/>
              </a:rPr>
              <a:t>Easy identification of difficult companies at early stages</a:t>
            </a:r>
          </a:p>
          <a:p>
            <a:pPr marL="0" indent="0">
              <a:buNone/>
            </a:pPr>
            <a:endParaRPr lang="en-US" sz="2400" dirty="0"/>
          </a:p>
        </p:txBody>
      </p:sp>
    </p:spTree>
    <p:extLst>
      <p:ext uri="{BB962C8B-B14F-4D97-AF65-F5344CB8AC3E}">
        <p14:creationId xmlns:p14="http://schemas.microsoft.com/office/powerpoint/2010/main" val="3403350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620487"/>
            <a:ext cx="10753725" cy="921874"/>
          </a:xfrm>
        </p:spPr>
        <p:txBody>
          <a:bodyPr>
            <a:normAutofit fontScale="90000"/>
          </a:bodyPr>
          <a:lstStyle/>
          <a:p>
            <a:br>
              <a:rPr lang="en-US" sz="2800" b="1" dirty="0"/>
            </a:br>
            <a:br>
              <a:rPr lang="en-US" sz="2800" b="1" dirty="0"/>
            </a:br>
            <a:r>
              <a:rPr lang="en-US" sz="2800" b="1" dirty="0"/>
              <a:t>pros and cons</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274" y="1861851"/>
            <a:ext cx="10754107" cy="4375663"/>
          </a:xfrm>
        </p:spPr>
        <p:txBody>
          <a:bodyPr>
            <a:noAutofit/>
          </a:bodyPr>
          <a:lstStyle/>
          <a:p>
            <a:pPr marL="0" indent="0">
              <a:lnSpc>
                <a:spcPct val="150000"/>
              </a:lnSpc>
              <a:buNone/>
            </a:pPr>
            <a:r>
              <a:rPr lang="en-US" sz="2000" b="1" cap="all" spc="200" dirty="0">
                <a:solidFill>
                  <a:srgbClr val="262626"/>
                </a:solidFill>
                <a:latin typeface="+mj-lt"/>
                <a:ea typeface="+mj-ea"/>
                <a:cs typeface="+mj-cs"/>
              </a:rPr>
              <a:t>Cons:</a:t>
            </a:r>
          </a:p>
          <a:p>
            <a:pPr>
              <a:lnSpc>
                <a:spcPct val="150000"/>
              </a:lnSpc>
            </a:pPr>
            <a:r>
              <a:rPr lang="en-US" sz="2000" cap="all" spc="200" dirty="0">
                <a:solidFill>
                  <a:srgbClr val="262626"/>
                </a:solidFill>
                <a:latin typeface="+mj-lt"/>
                <a:ea typeface="+mj-ea"/>
                <a:cs typeface="+mj-cs"/>
              </a:rPr>
              <a:t>High dependency on a prototype</a:t>
            </a:r>
          </a:p>
          <a:p>
            <a:pPr>
              <a:lnSpc>
                <a:spcPct val="150000"/>
              </a:lnSpc>
            </a:pPr>
            <a:r>
              <a:rPr lang="en-US" sz="2000" cap="all" spc="200" dirty="0">
                <a:solidFill>
                  <a:srgbClr val="262626"/>
                </a:solidFill>
                <a:latin typeface="+mj-lt"/>
                <a:ea typeface="+mj-ea"/>
                <a:cs typeface="+mj-cs"/>
              </a:rPr>
              <a:t>It depends on user experience, meaning they can confuse prototypes with the end product</a:t>
            </a:r>
          </a:p>
          <a:p>
            <a:pPr>
              <a:lnSpc>
                <a:spcPct val="150000"/>
              </a:lnSpc>
            </a:pPr>
            <a:r>
              <a:rPr lang="en-US" sz="2000" cap="all" spc="200" dirty="0">
                <a:solidFill>
                  <a:srgbClr val="262626"/>
                </a:solidFill>
                <a:latin typeface="+mj-lt"/>
                <a:ea typeface="+mj-ea"/>
                <a:cs typeface="+mj-cs"/>
              </a:rPr>
              <a:t>Changing the scope of the product can boost complexity</a:t>
            </a:r>
          </a:p>
          <a:p>
            <a:pPr>
              <a:lnSpc>
                <a:spcPct val="150000"/>
              </a:lnSpc>
            </a:pPr>
            <a:r>
              <a:rPr lang="en-US" sz="2000" cap="all" spc="200" dirty="0">
                <a:solidFill>
                  <a:srgbClr val="262626"/>
                </a:solidFill>
                <a:latin typeface="+mj-lt"/>
                <a:ea typeface="+mj-ea"/>
                <a:cs typeface="+mj-cs"/>
              </a:rPr>
              <a:t>Without proper monitoring, building prototypes can be much costlier than planned.</a:t>
            </a:r>
          </a:p>
          <a:p>
            <a:pPr marL="0" indent="0">
              <a:buNone/>
            </a:pPr>
            <a:endParaRPr lang="en-US" sz="2300" dirty="0"/>
          </a:p>
        </p:txBody>
      </p:sp>
    </p:spTree>
    <p:extLst>
      <p:ext uri="{BB962C8B-B14F-4D97-AF65-F5344CB8AC3E}">
        <p14:creationId xmlns:p14="http://schemas.microsoft.com/office/powerpoint/2010/main" val="2258599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991517"/>
            <a:ext cx="10753725" cy="980502"/>
          </a:xfrm>
        </p:spPr>
        <p:txBody>
          <a:bodyPr>
            <a:normAutofit fontScale="90000"/>
          </a:bodyPr>
          <a:lstStyle/>
          <a:p>
            <a:br>
              <a:rPr lang="en-US" b="1" dirty="0"/>
            </a:br>
            <a:r>
              <a:rPr lang="en-US" b="1" dirty="0"/>
              <a:t>types of prototyping models:</a:t>
            </a: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2214390"/>
            <a:ext cx="10753725" cy="4276512"/>
          </a:xfrm>
        </p:spPr>
        <p:txBody>
          <a:bodyPr>
            <a:noAutofit/>
          </a:bodyPr>
          <a:lstStyle/>
          <a:p>
            <a:pPr marL="0" indent="0">
              <a:lnSpc>
                <a:spcPct val="150000"/>
              </a:lnSpc>
              <a:buNone/>
            </a:pPr>
            <a:r>
              <a:rPr lang="en-IN" sz="2400" dirty="0"/>
              <a:t>Common types of prototyping models:</a:t>
            </a:r>
          </a:p>
          <a:p>
            <a:pPr marL="457200" indent="-457200">
              <a:lnSpc>
                <a:spcPct val="150000"/>
              </a:lnSpc>
              <a:buFont typeface="+mj-lt"/>
              <a:buAutoNum type="arabicParenR"/>
            </a:pPr>
            <a:r>
              <a:rPr lang="en-IN" sz="2400" b="1" dirty="0"/>
              <a:t>Rapid Throwaway Prototyping</a:t>
            </a:r>
          </a:p>
          <a:p>
            <a:pPr marL="457200" indent="-457200">
              <a:lnSpc>
                <a:spcPct val="150000"/>
              </a:lnSpc>
              <a:buFont typeface="+mj-lt"/>
              <a:buAutoNum type="arabicParenR"/>
            </a:pPr>
            <a:r>
              <a:rPr lang="en-IN" sz="2400" b="1" dirty="0"/>
              <a:t>Evolutionary Prototyping</a:t>
            </a:r>
          </a:p>
          <a:p>
            <a:pPr marL="457200" indent="-457200">
              <a:lnSpc>
                <a:spcPct val="150000"/>
              </a:lnSpc>
              <a:buFont typeface="+mj-lt"/>
              <a:buAutoNum type="arabicParenR"/>
            </a:pPr>
            <a:r>
              <a:rPr lang="en-IN" sz="2400" b="1" dirty="0"/>
              <a:t>Incremental Prototyping</a:t>
            </a:r>
          </a:p>
          <a:p>
            <a:pPr marL="457200" indent="-457200">
              <a:lnSpc>
                <a:spcPct val="150000"/>
              </a:lnSpc>
              <a:buFont typeface="+mj-lt"/>
              <a:buAutoNum type="arabicParenR"/>
            </a:pPr>
            <a:r>
              <a:rPr lang="en-IN" sz="2400" b="1" dirty="0"/>
              <a:t>Extreme Prototyping (Rapid Prototyping)</a:t>
            </a:r>
          </a:p>
          <a:p>
            <a:pPr marL="0" indent="0">
              <a:lnSpc>
                <a:spcPct val="150000"/>
              </a:lnSpc>
              <a:buNone/>
            </a:pPr>
            <a:endParaRPr lang="en-US" sz="2300" dirty="0"/>
          </a:p>
        </p:txBody>
      </p:sp>
    </p:spTree>
    <p:extLst>
      <p:ext uri="{BB962C8B-B14F-4D97-AF65-F5344CB8AC3E}">
        <p14:creationId xmlns:p14="http://schemas.microsoft.com/office/powerpoint/2010/main" val="1009386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991517"/>
            <a:ext cx="10753725" cy="980502"/>
          </a:xfrm>
        </p:spPr>
        <p:txBody>
          <a:bodyPr>
            <a:normAutofit fontScale="90000"/>
          </a:bodyPr>
          <a:lstStyle/>
          <a:p>
            <a:br>
              <a:rPr lang="en-US" b="1" dirty="0"/>
            </a:br>
            <a:br>
              <a:rPr lang="en-US" b="1" dirty="0"/>
            </a:br>
            <a:r>
              <a:rPr lang="en-US" b="1" dirty="0"/>
              <a:t>Rapid Throwaway Prototyping</a:t>
            </a: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2214390"/>
            <a:ext cx="10753725" cy="4276512"/>
          </a:xfrm>
        </p:spPr>
        <p:txBody>
          <a:bodyPr>
            <a:noAutofit/>
          </a:bodyPr>
          <a:lstStyle/>
          <a:p>
            <a:pPr>
              <a:lnSpc>
                <a:spcPct val="150000"/>
              </a:lnSpc>
              <a:buFont typeface="Wingdings" panose="05000000000000000000" pitchFamily="2" charset="2"/>
              <a:buChar char="ü"/>
            </a:pPr>
            <a:r>
              <a:rPr lang="en-US" sz="2300" dirty="0">
                <a:solidFill>
                  <a:srgbClr val="0070C0"/>
                </a:solidFill>
              </a:rPr>
              <a:t>This method uses very little effort and minimum requirement gathering to build a quick prototype to demonstrate an initial image of how the requirements will look visually. </a:t>
            </a:r>
          </a:p>
          <a:p>
            <a:pPr>
              <a:lnSpc>
                <a:spcPct val="150000"/>
              </a:lnSpc>
              <a:buFont typeface="Wingdings" panose="05000000000000000000" pitchFamily="2" charset="2"/>
              <a:buChar char="ü"/>
            </a:pPr>
            <a:r>
              <a:rPr lang="en-US" sz="2300" dirty="0">
                <a:solidFill>
                  <a:srgbClr val="0070C0"/>
                </a:solidFill>
              </a:rPr>
              <a:t>The customer's feedback influences the changes, and the prototype is built again until the requirements are baselined. </a:t>
            </a:r>
          </a:p>
          <a:p>
            <a:pPr>
              <a:lnSpc>
                <a:spcPct val="150000"/>
              </a:lnSpc>
              <a:buFont typeface="Wingdings" panose="05000000000000000000" pitchFamily="2" charset="2"/>
              <a:buChar char="ü"/>
            </a:pPr>
            <a:r>
              <a:rPr lang="en-US" sz="2300" dirty="0">
                <a:solidFill>
                  <a:srgbClr val="0070C0"/>
                </a:solidFill>
              </a:rPr>
              <a:t>This approach will discard a developed prototype and it will not be included in the final accepted prototype. This technique effectively brainstorms ideas and receives immediate feedback on consumer requirements.</a:t>
            </a:r>
          </a:p>
        </p:txBody>
      </p:sp>
    </p:spTree>
    <p:extLst>
      <p:ext uri="{BB962C8B-B14F-4D97-AF65-F5344CB8AC3E}">
        <p14:creationId xmlns:p14="http://schemas.microsoft.com/office/powerpoint/2010/main" val="221723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991517"/>
            <a:ext cx="10753725" cy="980502"/>
          </a:xfrm>
        </p:spPr>
        <p:txBody>
          <a:bodyPr>
            <a:normAutofit fontScale="90000"/>
          </a:bodyPr>
          <a:lstStyle/>
          <a:p>
            <a:br>
              <a:rPr lang="en-US" b="1" dirty="0"/>
            </a:br>
            <a:br>
              <a:rPr lang="en-US" b="1" dirty="0"/>
            </a:br>
            <a:br>
              <a:rPr lang="en-US" b="1" dirty="0"/>
            </a:br>
            <a:r>
              <a:rPr lang="en-US" b="1" dirty="0"/>
              <a:t>Evolutionary Prototyping</a:t>
            </a: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2214390"/>
            <a:ext cx="10753725" cy="4276512"/>
          </a:xfrm>
        </p:spPr>
        <p:txBody>
          <a:bodyPr>
            <a:noAutofit/>
          </a:bodyPr>
          <a:lstStyle/>
          <a:p>
            <a:pPr>
              <a:lnSpc>
                <a:spcPct val="150000"/>
              </a:lnSpc>
              <a:buFont typeface="Wingdings" panose="05000000000000000000" pitchFamily="2" charset="2"/>
              <a:buChar char="§"/>
            </a:pPr>
            <a:r>
              <a:rPr lang="en-US" sz="2300" dirty="0">
                <a:solidFill>
                  <a:schemeClr val="accent4">
                    <a:lumMod val="75000"/>
                  </a:schemeClr>
                </a:solidFill>
              </a:rPr>
              <a:t>The prototype is improved incrementally depending on customer feedback until it is eventually accepted. It allows us to save both time and effort. This is because creating a prototype from scratch for each process interaction might sometimes be extremely unpleasant.</a:t>
            </a:r>
          </a:p>
          <a:p>
            <a:pPr>
              <a:lnSpc>
                <a:spcPct val="150000"/>
              </a:lnSpc>
              <a:buFont typeface="Wingdings" panose="05000000000000000000" pitchFamily="2" charset="2"/>
              <a:buChar char="§"/>
            </a:pPr>
            <a:r>
              <a:rPr lang="en-US" sz="2300" dirty="0">
                <a:solidFill>
                  <a:schemeClr val="accent4">
                    <a:lumMod val="75000"/>
                  </a:schemeClr>
                </a:solidFill>
              </a:rPr>
              <a:t>This concept is useful for a project that involves the usage of unknown new technology. It is also employed in complex projects where each functionality must be tested only once. </a:t>
            </a:r>
          </a:p>
        </p:txBody>
      </p:sp>
    </p:spTree>
    <p:extLst>
      <p:ext uri="{BB962C8B-B14F-4D97-AF65-F5344CB8AC3E}">
        <p14:creationId xmlns:p14="http://schemas.microsoft.com/office/powerpoint/2010/main" val="743812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991517"/>
            <a:ext cx="10753725" cy="980502"/>
          </a:xfrm>
        </p:spPr>
        <p:txBody>
          <a:bodyPr>
            <a:normAutofit fontScale="90000"/>
          </a:bodyPr>
          <a:lstStyle/>
          <a:p>
            <a:br>
              <a:rPr lang="en-US" b="1" dirty="0"/>
            </a:br>
            <a:br>
              <a:rPr lang="en-US" b="1" dirty="0"/>
            </a:br>
            <a:br>
              <a:rPr lang="en-US" b="1" dirty="0"/>
            </a:br>
            <a:br>
              <a:rPr lang="en-US" b="1" dirty="0"/>
            </a:br>
            <a:r>
              <a:rPr lang="en-US" b="1" dirty="0"/>
              <a:t>Incremental Prototyping</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2104222"/>
            <a:ext cx="10753725" cy="4386680"/>
          </a:xfrm>
        </p:spPr>
        <p:txBody>
          <a:bodyPr>
            <a:noAutofit/>
          </a:bodyPr>
          <a:lstStyle/>
          <a:p>
            <a:pPr>
              <a:lnSpc>
                <a:spcPct val="150000"/>
              </a:lnSpc>
              <a:buFont typeface="Wingdings" panose="05000000000000000000" pitchFamily="2" charset="2"/>
              <a:buChar char="§"/>
            </a:pPr>
            <a:r>
              <a:rPr lang="en-US" sz="2300" dirty="0">
                <a:solidFill>
                  <a:schemeClr val="accent5">
                    <a:lumMod val="50000"/>
                  </a:schemeClr>
                </a:solidFill>
              </a:rPr>
              <a:t>The final product is split into small prototypes and produced separately in incremental prototyping. </a:t>
            </a:r>
          </a:p>
          <a:p>
            <a:pPr>
              <a:lnSpc>
                <a:spcPct val="150000"/>
              </a:lnSpc>
              <a:buFont typeface="Wingdings" panose="05000000000000000000" pitchFamily="2" charset="2"/>
              <a:buChar char="§"/>
            </a:pPr>
            <a:r>
              <a:rPr lang="en-US" sz="2300" dirty="0">
                <a:solidFill>
                  <a:schemeClr val="accent5">
                    <a:lumMod val="50000"/>
                  </a:schemeClr>
                </a:solidFill>
              </a:rPr>
              <a:t>The several prototypes are eventually combined into a single product. </a:t>
            </a:r>
          </a:p>
          <a:p>
            <a:pPr>
              <a:lnSpc>
                <a:spcPct val="150000"/>
              </a:lnSpc>
              <a:buFont typeface="Wingdings" panose="05000000000000000000" pitchFamily="2" charset="2"/>
              <a:buChar char="§"/>
            </a:pPr>
            <a:r>
              <a:rPr lang="en-US" sz="2300" dirty="0">
                <a:solidFill>
                  <a:schemeClr val="accent5">
                    <a:lumMod val="50000"/>
                  </a:schemeClr>
                </a:solidFill>
              </a:rPr>
              <a:t>This strategy helps shorten the feedback time between the user and the application development team. </a:t>
            </a:r>
          </a:p>
          <a:p>
            <a:pPr>
              <a:lnSpc>
                <a:spcPct val="150000"/>
              </a:lnSpc>
              <a:buFont typeface="Wingdings" panose="05000000000000000000" pitchFamily="2" charset="2"/>
              <a:buChar char="§"/>
            </a:pPr>
            <a:r>
              <a:rPr lang="en-US" sz="2300" dirty="0">
                <a:solidFill>
                  <a:schemeClr val="accent5">
                    <a:lumMod val="50000"/>
                  </a:schemeClr>
                </a:solidFill>
              </a:rPr>
              <a:t>In addition, the time interval between the project's inception and delivery is reduced because all system parts are prototyped and tested in parallel.</a:t>
            </a:r>
          </a:p>
        </p:txBody>
      </p:sp>
    </p:spTree>
    <p:extLst>
      <p:ext uri="{BB962C8B-B14F-4D97-AF65-F5344CB8AC3E}">
        <p14:creationId xmlns:p14="http://schemas.microsoft.com/office/powerpoint/2010/main" val="2401914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561861"/>
            <a:ext cx="10753725" cy="1035586"/>
          </a:xfrm>
        </p:spPr>
        <p:txBody>
          <a:bodyPr>
            <a:normAutofit fontScale="90000"/>
          </a:bodyPr>
          <a:lstStyle/>
          <a:p>
            <a:br>
              <a:rPr lang="en-US" b="1" dirty="0"/>
            </a:br>
            <a:br>
              <a:rPr lang="en-US" b="1" dirty="0"/>
            </a:br>
            <a:br>
              <a:rPr lang="en-US" b="1" dirty="0"/>
            </a:br>
            <a:br>
              <a:rPr lang="en-US" b="1" dirty="0"/>
            </a:br>
            <a:r>
              <a:rPr lang="en-US" b="1" dirty="0"/>
              <a:t>Extreme Prototyping</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740665"/>
            <a:ext cx="10753725" cy="4750237"/>
          </a:xfrm>
        </p:spPr>
        <p:txBody>
          <a:bodyPr>
            <a:noAutofit/>
          </a:bodyPr>
          <a:lstStyle/>
          <a:p>
            <a:pPr marL="0" indent="0">
              <a:lnSpc>
                <a:spcPct val="150000"/>
              </a:lnSpc>
              <a:buNone/>
            </a:pPr>
            <a:r>
              <a:rPr lang="en-US" sz="2300" dirty="0">
                <a:solidFill>
                  <a:schemeClr val="accent4">
                    <a:lumMod val="50000"/>
                  </a:schemeClr>
                </a:solidFill>
              </a:rPr>
              <a:t>The web development industry makes extensive use of extreme prototyping. This paradigm is divided into three stages:</a:t>
            </a:r>
          </a:p>
          <a:p>
            <a:pPr>
              <a:lnSpc>
                <a:spcPct val="150000"/>
              </a:lnSpc>
              <a:buFont typeface="Wingdings" panose="05000000000000000000" pitchFamily="2" charset="2"/>
              <a:buChar char="§"/>
            </a:pPr>
            <a:r>
              <a:rPr lang="en-US" sz="2300" dirty="0">
                <a:solidFill>
                  <a:schemeClr val="accent4">
                    <a:lumMod val="50000"/>
                  </a:schemeClr>
                </a:solidFill>
              </a:rPr>
              <a:t>First, an HTML prototype with all of the existing pages is displayed.</a:t>
            </a:r>
          </a:p>
          <a:p>
            <a:pPr>
              <a:lnSpc>
                <a:spcPct val="150000"/>
              </a:lnSpc>
              <a:buFont typeface="Wingdings" panose="05000000000000000000" pitchFamily="2" charset="2"/>
              <a:buChar char="§"/>
            </a:pPr>
            <a:r>
              <a:rPr lang="en-US" sz="2300" dirty="0">
                <a:solidFill>
                  <a:schemeClr val="accent4">
                    <a:lumMod val="50000"/>
                  </a:schemeClr>
                </a:solidFill>
              </a:rPr>
              <a:t>A prototype services layer is then used to mimic data processing.</a:t>
            </a:r>
          </a:p>
          <a:p>
            <a:pPr>
              <a:lnSpc>
                <a:spcPct val="150000"/>
              </a:lnSpc>
              <a:buFont typeface="Wingdings" panose="05000000000000000000" pitchFamily="2" charset="2"/>
              <a:buChar char="§"/>
            </a:pPr>
            <a:r>
              <a:rPr lang="en-US" sz="2300" dirty="0">
                <a:solidFill>
                  <a:schemeClr val="accent4">
                    <a:lumMod val="50000"/>
                  </a:schemeClr>
                </a:solidFill>
              </a:rPr>
              <a:t>Finally, the services are implemented and integrated into the final prototype.</a:t>
            </a:r>
          </a:p>
          <a:p>
            <a:pPr marL="0" indent="0">
              <a:lnSpc>
                <a:spcPct val="150000"/>
              </a:lnSpc>
              <a:buNone/>
            </a:pPr>
            <a:r>
              <a:rPr lang="en-US" sz="2300" dirty="0">
                <a:solidFill>
                  <a:schemeClr val="accent4">
                    <a:lumMod val="50000"/>
                  </a:schemeClr>
                </a:solidFill>
              </a:rPr>
              <a:t>This method is known as Extreme Prototyping because of the second phase of the process, in which a completely functional UI is created with minimal care for the actual services.</a:t>
            </a:r>
          </a:p>
        </p:txBody>
      </p:sp>
    </p:spTree>
    <p:extLst>
      <p:ext uri="{BB962C8B-B14F-4D97-AF65-F5344CB8AC3E}">
        <p14:creationId xmlns:p14="http://schemas.microsoft.com/office/powerpoint/2010/main" val="338768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957943"/>
            <a:ext cx="10753725" cy="805543"/>
          </a:xfrm>
        </p:spPr>
        <p:txBody>
          <a:bodyPr>
            <a:normAutofit/>
          </a:bodyPr>
          <a:lstStyle/>
          <a:p>
            <a:r>
              <a:rPr lang="en-US" b="1" dirty="0"/>
              <a:t>Key Aspects of Software Life Cycle Models</a:t>
            </a: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79171"/>
            <a:ext cx="10753725" cy="4321629"/>
          </a:xfrm>
        </p:spPr>
        <p:txBody>
          <a:bodyPr>
            <a:normAutofit/>
          </a:bodyPr>
          <a:lstStyle/>
          <a:p>
            <a:pPr marL="0" indent="0">
              <a:buNone/>
            </a:pPr>
            <a:r>
              <a:rPr lang="en-US" sz="2800" b="1" dirty="0"/>
              <a:t> Structured Approach</a:t>
            </a:r>
            <a:r>
              <a:rPr lang="en-US" sz="2800" dirty="0"/>
              <a:t>:</a:t>
            </a:r>
          </a:p>
          <a:p>
            <a:pPr marL="0" indent="0">
              <a:buNone/>
            </a:pPr>
            <a:endParaRPr lang="en-US" sz="900" dirty="0"/>
          </a:p>
          <a:p>
            <a:pPr>
              <a:buFont typeface="Wingdings" panose="05000000000000000000" pitchFamily="2" charset="2"/>
              <a:buChar char="ü"/>
            </a:pPr>
            <a:r>
              <a:rPr lang="en-US" sz="2800" dirty="0"/>
              <a:t>Life cycle models provide a structured approach to software development.</a:t>
            </a:r>
          </a:p>
          <a:p>
            <a:pPr>
              <a:buFont typeface="Wingdings" panose="05000000000000000000" pitchFamily="2" charset="2"/>
              <a:buChar char="ü"/>
            </a:pPr>
            <a:r>
              <a:rPr lang="en-US" sz="2800" dirty="0"/>
              <a:t>They define the sequence and flow of activities, ensuring that each phase is completed systematically.</a:t>
            </a:r>
          </a:p>
          <a:p>
            <a:pPr>
              <a:buFont typeface="Wingdings" panose="05000000000000000000" pitchFamily="2" charset="2"/>
              <a:buChar char="ü"/>
            </a:pPr>
            <a:r>
              <a:rPr lang="en-US" sz="2800" dirty="0"/>
              <a:t>This structured process helps manage complexity and enhances project predictability.</a:t>
            </a:r>
          </a:p>
          <a:p>
            <a:pPr marL="0" indent="0">
              <a:lnSpc>
                <a:spcPct val="150000"/>
              </a:lnSpc>
              <a:buNone/>
            </a:pPr>
            <a:endParaRPr lang="en-US" sz="2400" dirty="0"/>
          </a:p>
        </p:txBody>
      </p:sp>
    </p:spTree>
    <p:extLst>
      <p:ext uri="{BB962C8B-B14F-4D97-AF65-F5344CB8AC3E}">
        <p14:creationId xmlns:p14="http://schemas.microsoft.com/office/powerpoint/2010/main" val="1033849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561861"/>
            <a:ext cx="10753725" cy="881349"/>
          </a:xfrm>
        </p:spPr>
        <p:txBody>
          <a:bodyPr>
            <a:normAutofit fontScale="90000"/>
          </a:bodyPr>
          <a:lstStyle/>
          <a:p>
            <a:br>
              <a:rPr lang="en-US" b="1" dirty="0"/>
            </a:br>
            <a:br>
              <a:rPr lang="en-US" b="1" dirty="0"/>
            </a:br>
            <a:br>
              <a:rPr lang="en-US" b="1" dirty="0"/>
            </a:br>
            <a:br>
              <a:rPr lang="en-US" b="1" dirty="0"/>
            </a:br>
            <a:r>
              <a:rPr lang="en-US" b="1" dirty="0"/>
              <a:t>Spiral Model </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553378"/>
            <a:ext cx="10753725" cy="4891490"/>
          </a:xfrm>
        </p:spPr>
        <p:txBody>
          <a:bodyPr>
            <a:noAutofit/>
          </a:bodyPr>
          <a:lstStyle/>
          <a:p>
            <a:pPr>
              <a:lnSpc>
                <a:spcPct val="150000"/>
              </a:lnSpc>
              <a:buFont typeface="Wingdings" panose="05000000000000000000" pitchFamily="2" charset="2"/>
              <a:buChar char="§"/>
            </a:pPr>
            <a:r>
              <a:rPr lang="en-US" sz="2400" dirty="0"/>
              <a:t>The Spiral Model is a significant Software Development Life Cycle (SDLC) model</a:t>
            </a:r>
          </a:p>
          <a:p>
            <a:pPr>
              <a:lnSpc>
                <a:spcPct val="150000"/>
              </a:lnSpc>
              <a:buFont typeface="Wingdings" panose="05000000000000000000" pitchFamily="2" charset="2"/>
              <a:buChar char="§"/>
            </a:pPr>
            <a:r>
              <a:rPr lang="en-US" sz="2400" dirty="0"/>
              <a:t>The Spiral Model is a combination of the waterfall model and the iterative model. It provides support for Risk Handling. </a:t>
            </a:r>
          </a:p>
          <a:p>
            <a:pPr>
              <a:lnSpc>
                <a:spcPct val="150000"/>
              </a:lnSpc>
              <a:buFont typeface="Wingdings" panose="05000000000000000000" pitchFamily="2" charset="2"/>
              <a:buChar char="§"/>
            </a:pPr>
            <a:r>
              <a:rPr lang="en-US" sz="2400" dirty="0"/>
              <a:t>The Spiral Model was first proposed by Barry Boehm. </a:t>
            </a:r>
          </a:p>
          <a:p>
            <a:pPr>
              <a:lnSpc>
                <a:spcPct val="150000"/>
              </a:lnSpc>
              <a:buFont typeface="Wingdings" panose="05000000000000000000" pitchFamily="2" charset="2"/>
              <a:buChar char="§"/>
            </a:pPr>
            <a:r>
              <a:rPr lang="en-US" sz="2400" dirty="0"/>
              <a:t>This model features a systematic and iterative approach to software development, visually represented as a spiral with multiple loops. </a:t>
            </a:r>
          </a:p>
          <a:p>
            <a:pPr>
              <a:lnSpc>
                <a:spcPct val="150000"/>
              </a:lnSpc>
              <a:buFont typeface="Wingdings" panose="05000000000000000000" pitchFamily="2" charset="2"/>
              <a:buChar char="§"/>
            </a:pPr>
            <a:r>
              <a:rPr lang="en-US" sz="2400" dirty="0"/>
              <a:t>The number of loops in the spiral varies depending on the project, with each loop representing a phase of the software development process.</a:t>
            </a:r>
            <a:endParaRPr lang="en-US" sz="2300" dirty="0">
              <a:solidFill>
                <a:schemeClr val="accent4">
                  <a:lumMod val="50000"/>
                </a:schemeClr>
              </a:solidFill>
            </a:endParaRPr>
          </a:p>
        </p:txBody>
      </p:sp>
    </p:spTree>
    <p:extLst>
      <p:ext uri="{BB962C8B-B14F-4D97-AF65-F5344CB8AC3E}">
        <p14:creationId xmlns:p14="http://schemas.microsoft.com/office/powerpoint/2010/main" val="19472657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561861"/>
            <a:ext cx="10753725" cy="881349"/>
          </a:xfrm>
        </p:spPr>
        <p:txBody>
          <a:bodyPr>
            <a:normAutofit fontScale="90000"/>
          </a:bodyPr>
          <a:lstStyle/>
          <a:p>
            <a:br>
              <a:rPr lang="en-US" b="1" dirty="0"/>
            </a:br>
            <a:br>
              <a:rPr lang="en-US" b="1" dirty="0"/>
            </a:br>
            <a:br>
              <a:rPr lang="en-US" b="1" dirty="0"/>
            </a:br>
            <a:br>
              <a:rPr lang="en-US" b="1" dirty="0"/>
            </a:br>
            <a:r>
              <a:rPr lang="en-US" b="1" dirty="0"/>
              <a:t>Spiral Model </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333041"/>
            <a:ext cx="10753725" cy="5111827"/>
          </a:xfrm>
        </p:spPr>
        <p:txBody>
          <a:bodyPr>
            <a:noAutofit/>
          </a:bodyPr>
          <a:lstStyle/>
          <a:p>
            <a:pPr algn="just">
              <a:lnSpc>
                <a:spcPct val="150000"/>
              </a:lnSpc>
              <a:buFont typeface="Wingdings" panose="05000000000000000000" pitchFamily="2" charset="2"/>
              <a:buChar char="§"/>
            </a:pPr>
            <a:r>
              <a:rPr lang="en-US" sz="2400" dirty="0"/>
              <a:t>The exact number of loops of the spiral is unknown and can vary from project to project.</a:t>
            </a:r>
          </a:p>
          <a:p>
            <a:pPr algn="just">
              <a:lnSpc>
                <a:spcPct val="150000"/>
              </a:lnSpc>
              <a:buFont typeface="Wingdings" panose="05000000000000000000" pitchFamily="2" charset="2"/>
              <a:buChar char="§"/>
            </a:pPr>
            <a:r>
              <a:rPr lang="en-US" sz="2400" dirty="0"/>
              <a:t>The number of phases required to develop a product using the Spiral Model can be adjusted by the project manager based on project risks. As the project manager determines the number of phases dynamically, they play a crucial role in the development process. </a:t>
            </a:r>
          </a:p>
          <a:p>
            <a:pPr algn="just">
              <a:lnSpc>
                <a:spcPct val="150000"/>
              </a:lnSpc>
              <a:buFont typeface="Wingdings" panose="05000000000000000000" pitchFamily="2" charset="2"/>
              <a:buChar char="§"/>
            </a:pPr>
            <a:r>
              <a:rPr lang="en-US" sz="2400" dirty="0"/>
              <a:t>The model is structured around a spiral concept, where each iteration represents a complete software development cycle, encompassing requirements gathering and analysis, design, implementation, testing, and maintenance.</a:t>
            </a:r>
            <a:endParaRPr lang="en-US" sz="2300" dirty="0">
              <a:solidFill>
                <a:schemeClr val="accent4">
                  <a:lumMod val="50000"/>
                </a:schemeClr>
              </a:solidFill>
            </a:endParaRPr>
          </a:p>
        </p:txBody>
      </p:sp>
    </p:spTree>
    <p:extLst>
      <p:ext uri="{BB962C8B-B14F-4D97-AF65-F5344CB8AC3E}">
        <p14:creationId xmlns:p14="http://schemas.microsoft.com/office/powerpoint/2010/main" val="1117726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561861"/>
            <a:ext cx="10753725" cy="881349"/>
          </a:xfrm>
        </p:spPr>
        <p:txBody>
          <a:bodyPr>
            <a:normAutofit fontScale="90000"/>
          </a:bodyPr>
          <a:lstStyle/>
          <a:p>
            <a:br>
              <a:rPr lang="en-US" b="1" dirty="0"/>
            </a:br>
            <a:br>
              <a:rPr lang="en-US" b="1" dirty="0"/>
            </a:br>
            <a:br>
              <a:rPr lang="en-US" b="1" dirty="0"/>
            </a:br>
            <a:br>
              <a:rPr lang="en-US" b="1" dirty="0"/>
            </a:br>
            <a:r>
              <a:rPr lang="en-US" b="1" dirty="0"/>
              <a:t>Phases of Spiral Model </a:t>
            </a:r>
            <a:br>
              <a:rPr lang="en-US" b="1" dirty="0"/>
            </a:br>
            <a:br>
              <a:rPr lang="en-US" b="1" dirty="0"/>
            </a:br>
            <a:br>
              <a:rPr lang="en-US" b="1" dirty="0"/>
            </a:br>
            <a:br>
              <a:rPr lang="en-US" b="1" dirty="0"/>
            </a:br>
            <a:endParaRPr lang="en-IN" b="1" dirty="0"/>
          </a:p>
        </p:txBody>
      </p:sp>
      <p:pic>
        <p:nvPicPr>
          <p:cNvPr id="9218" name="Picture 2" descr="What's the Spiral model? Advantages and Disadvantages (Blog) | by Testbytes  | Medium">
            <a:extLst>
              <a:ext uri="{FF2B5EF4-FFF2-40B4-BE49-F238E27FC236}">
                <a16:creationId xmlns:a16="http://schemas.microsoft.com/office/drawing/2014/main" id="{F5BC745C-BCF5-386A-4465-4AEA7C78F9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3424" y="1608462"/>
            <a:ext cx="6781120" cy="49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360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561861"/>
            <a:ext cx="10753725" cy="881349"/>
          </a:xfrm>
        </p:spPr>
        <p:txBody>
          <a:bodyPr>
            <a:normAutofit fontScale="90000"/>
          </a:bodyPr>
          <a:lstStyle/>
          <a:p>
            <a:br>
              <a:rPr lang="en-US" b="1" dirty="0"/>
            </a:br>
            <a:br>
              <a:rPr lang="en-US" b="1" dirty="0"/>
            </a:br>
            <a:br>
              <a:rPr lang="en-US" b="1" dirty="0"/>
            </a:br>
            <a:br>
              <a:rPr lang="en-US" b="1" dirty="0"/>
            </a:br>
            <a:r>
              <a:rPr lang="en-US" b="1" dirty="0"/>
              <a:t>Phases of Spiral Model </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553378"/>
            <a:ext cx="10753725" cy="4891490"/>
          </a:xfrm>
        </p:spPr>
        <p:txBody>
          <a:bodyPr>
            <a:noAutofit/>
          </a:bodyPr>
          <a:lstStyle/>
          <a:p>
            <a:pPr marL="514350" indent="-514350">
              <a:buFont typeface="+mj-lt"/>
              <a:buAutoNum type="romanUcPeriod"/>
            </a:pPr>
            <a:r>
              <a:rPr lang="en-US" sz="2400" b="1" dirty="0"/>
              <a:t>Planning:</a:t>
            </a:r>
            <a:r>
              <a:rPr lang="en-US" sz="2400" dirty="0"/>
              <a:t> The initial phase of the Spiral Model involves planning, where the project's scope is defined and a plan is developed for the subsequent iteration of the spiral.</a:t>
            </a:r>
          </a:p>
          <a:p>
            <a:pPr marL="514350" indent="-514350">
              <a:buFont typeface="+mj-lt"/>
              <a:buAutoNum type="romanUcPeriod"/>
            </a:pPr>
            <a:r>
              <a:rPr lang="en-US" sz="2400" b="1" dirty="0"/>
              <a:t>Risk Analysis:</a:t>
            </a:r>
            <a:r>
              <a:rPr lang="en-US" sz="2400" dirty="0"/>
              <a:t> During the risk analysis phase, project risks are identified and assessed.</a:t>
            </a:r>
          </a:p>
          <a:p>
            <a:pPr marL="514350" indent="-514350">
              <a:buFont typeface="+mj-lt"/>
              <a:buAutoNum type="romanUcPeriod"/>
            </a:pPr>
            <a:r>
              <a:rPr lang="en-US" sz="2400" b="1" dirty="0"/>
              <a:t>Engineering:</a:t>
            </a:r>
            <a:r>
              <a:rPr lang="en-US" sz="2400" dirty="0"/>
              <a:t> In the engineering phase, the software is developed according to the requirements gathered from the previous iteration.</a:t>
            </a:r>
          </a:p>
          <a:p>
            <a:pPr marL="514350" indent="-514350">
              <a:buFont typeface="+mj-lt"/>
              <a:buAutoNum type="romanUcPeriod"/>
            </a:pPr>
            <a:r>
              <a:rPr lang="en-US" sz="2400" b="1" dirty="0"/>
              <a:t>Evaluation:</a:t>
            </a:r>
            <a:r>
              <a:rPr lang="en-US" sz="2400" dirty="0"/>
              <a:t> The evaluation phase assesses the software to ensure it meets customer requirements and maintains high quality.</a:t>
            </a:r>
          </a:p>
          <a:p>
            <a:pPr marL="514350" indent="-514350">
              <a:buFont typeface="+mj-lt"/>
              <a:buAutoNum type="romanUcPeriod"/>
            </a:pPr>
            <a:r>
              <a:rPr lang="en-US" sz="2400" b="1" dirty="0"/>
              <a:t>Planning:</a:t>
            </a:r>
            <a:r>
              <a:rPr lang="en-US" sz="2400" dirty="0"/>
              <a:t> The next iteration of the spiral begins with a new planning phase, based on the results of the evaluation.</a:t>
            </a:r>
          </a:p>
        </p:txBody>
      </p:sp>
    </p:spTree>
    <p:extLst>
      <p:ext uri="{BB962C8B-B14F-4D97-AF65-F5344CB8AC3E}">
        <p14:creationId xmlns:p14="http://schemas.microsoft.com/office/powerpoint/2010/main" val="1116021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561861"/>
            <a:ext cx="10753725" cy="881349"/>
          </a:xfrm>
        </p:spPr>
        <p:txBody>
          <a:bodyPr>
            <a:normAutofit fontScale="90000"/>
          </a:bodyPr>
          <a:lstStyle/>
          <a:p>
            <a:br>
              <a:rPr lang="en-US" b="1" dirty="0"/>
            </a:br>
            <a:br>
              <a:rPr lang="en-US" b="1" dirty="0"/>
            </a:br>
            <a:br>
              <a:rPr lang="en-US" b="1" dirty="0"/>
            </a:br>
            <a:br>
              <a:rPr lang="en-US" b="1" dirty="0"/>
            </a:br>
            <a:r>
              <a:rPr lang="en-US" b="1" dirty="0"/>
              <a:t>When to choose Spiral Model </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553378"/>
            <a:ext cx="10753725" cy="4891490"/>
          </a:xfrm>
        </p:spPr>
        <p:txBody>
          <a:bodyPr>
            <a:noAutofit/>
          </a:bodyPr>
          <a:lstStyle/>
          <a:p>
            <a:pPr>
              <a:buFont typeface="Wingdings" panose="05000000000000000000" pitchFamily="2" charset="2"/>
              <a:buChar char="§"/>
            </a:pPr>
            <a:r>
              <a:rPr lang="en-US" sz="2400" dirty="0">
                <a:solidFill>
                  <a:schemeClr val="accent3">
                    <a:lumMod val="75000"/>
                  </a:schemeClr>
                </a:solidFill>
              </a:rPr>
              <a:t>A complex and large-scale project with constantly evolving requirements or an unclear overall scope. </a:t>
            </a:r>
          </a:p>
          <a:p>
            <a:pPr>
              <a:buFont typeface="Wingdings" panose="05000000000000000000" pitchFamily="2" charset="2"/>
              <a:buChar char="§"/>
            </a:pPr>
            <a:r>
              <a:rPr lang="en-US" sz="2400" dirty="0">
                <a:solidFill>
                  <a:schemeClr val="accent3">
                    <a:lumMod val="75000"/>
                  </a:schemeClr>
                </a:solidFill>
              </a:rPr>
              <a:t>The project has a high degree of risk or uncertainty. The spiral model's focus on risk identification, assessment, and mitigation helps proactively address potential problems.</a:t>
            </a:r>
          </a:p>
          <a:p>
            <a:pPr>
              <a:buFont typeface="Wingdings" panose="05000000000000000000" pitchFamily="2" charset="2"/>
              <a:buChar char="§"/>
            </a:pPr>
            <a:r>
              <a:rPr lang="en-US" sz="2400" dirty="0">
                <a:solidFill>
                  <a:schemeClr val="accent3">
                    <a:lumMod val="75000"/>
                  </a:schemeClr>
                </a:solidFill>
              </a:rPr>
              <a:t>Frequent software releases are important. The spiral model allows for delivering functional parts in stages, ideal for getting an MVP (minimum viable product) out quickly and gathering early user feedback.</a:t>
            </a:r>
          </a:p>
          <a:p>
            <a:pPr>
              <a:buFont typeface="Wingdings" panose="05000000000000000000" pitchFamily="2" charset="2"/>
              <a:buChar char="§"/>
            </a:pPr>
            <a:r>
              <a:rPr lang="en-US" sz="2400" dirty="0">
                <a:solidFill>
                  <a:schemeClr val="accent3">
                    <a:lumMod val="75000"/>
                  </a:schemeClr>
                </a:solidFill>
              </a:rPr>
              <a:t>Requirements are unclear or likely to change. </a:t>
            </a:r>
          </a:p>
          <a:p>
            <a:pPr>
              <a:buFont typeface="Wingdings" panose="05000000000000000000" pitchFamily="2" charset="2"/>
              <a:buChar char="§"/>
            </a:pPr>
            <a:r>
              <a:rPr lang="en-US" sz="2400" dirty="0">
                <a:solidFill>
                  <a:schemeClr val="accent3">
                    <a:lumMod val="75000"/>
                  </a:schemeClr>
                </a:solidFill>
              </a:rPr>
              <a:t>Early user feedback is crucial. The spiral model integrates user involvement at each stage, ensuring the final product aligns with user expectations</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597212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798654"/>
            <a:ext cx="10753725" cy="1099594"/>
          </a:xfrm>
        </p:spPr>
        <p:txBody>
          <a:bodyPr>
            <a:normAutofit fontScale="90000"/>
          </a:bodyPr>
          <a:lstStyle/>
          <a:p>
            <a:br>
              <a:rPr lang="en-US" b="1" dirty="0"/>
            </a:br>
            <a:br>
              <a:rPr lang="en-US" b="1" dirty="0"/>
            </a:br>
            <a:br>
              <a:rPr lang="en-US" b="1" dirty="0"/>
            </a:br>
            <a:br>
              <a:rPr lang="en-US" b="1" dirty="0"/>
            </a:br>
            <a:r>
              <a:rPr lang="en-US" sz="2800" b="1" dirty="0"/>
              <a:t>Strengths of The </a:t>
            </a:r>
            <a:r>
              <a:rPr lang="en-US" b="1" dirty="0"/>
              <a:t>Spiral Model </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2141316"/>
            <a:ext cx="10753725" cy="3918030"/>
          </a:xfrm>
        </p:spPr>
        <p:txBody>
          <a:bodyPr>
            <a:noAutofit/>
          </a:bodyPr>
          <a:lstStyle/>
          <a:p>
            <a:pPr>
              <a:lnSpc>
                <a:spcPct val="150000"/>
              </a:lnSpc>
              <a:buFont typeface="Wingdings" panose="05000000000000000000" pitchFamily="2" charset="2"/>
              <a:buChar char="ü"/>
            </a:pPr>
            <a:r>
              <a:rPr lang="en-US" sz="2400" dirty="0"/>
              <a:t>Ideal for large, risky projects.</a:t>
            </a:r>
          </a:p>
          <a:p>
            <a:pPr>
              <a:lnSpc>
                <a:spcPct val="150000"/>
              </a:lnSpc>
              <a:buFont typeface="Wingdings" panose="05000000000000000000" pitchFamily="2" charset="2"/>
              <a:buChar char="ü"/>
            </a:pPr>
            <a:r>
              <a:rPr lang="en-US" sz="2400" dirty="0"/>
              <a:t>Strong risk management focus.</a:t>
            </a:r>
          </a:p>
          <a:p>
            <a:pPr>
              <a:lnSpc>
                <a:spcPct val="150000"/>
              </a:lnSpc>
              <a:buFont typeface="Wingdings" panose="05000000000000000000" pitchFamily="2" charset="2"/>
              <a:buChar char="ü"/>
            </a:pPr>
            <a:r>
              <a:rPr lang="en-US" sz="2400" dirty="0"/>
              <a:t>Continuous customer involvement.</a:t>
            </a:r>
          </a:p>
          <a:p>
            <a:pPr>
              <a:lnSpc>
                <a:spcPct val="150000"/>
              </a:lnSpc>
              <a:buFont typeface="Wingdings" panose="05000000000000000000" pitchFamily="2" charset="2"/>
              <a:buChar char="ü"/>
            </a:pPr>
            <a:r>
              <a:rPr lang="en-US" sz="2400" dirty="0"/>
              <a:t>Flexible to accommodate changes.</a:t>
            </a:r>
          </a:p>
          <a:p>
            <a:pPr>
              <a:lnSpc>
                <a:spcPct val="150000"/>
              </a:lnSpc>
              <a:buFont typeface="Wingdings" panose="05000000000000000000" pitchFamily="2" charset="2"/>
              <a:buChar char="ü"/>
            </a:pPr>
            <a:r>
              <a:rPr lang="en-US" sz="2400" dirty="0"/>
              <a:t>Early product delivery.</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323687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577122" y="798654"/>
            <a:ext cx="10753725" cy="1099594"/>
          </a:xfrm>
        </p:spPr>
        <p:txBody>
          <a:bodyPr>
            <a:normAutofit fontScale="90000"/>
          </a:bodyPr>
          <a:lstStyle/>
          <a:p>
            <a:br>
              <a:rPr lang="en-US" b="1" dirty="0"/>
            </a:br>
            <a:br>
              <a:rPr lang="en-US" b="1" dirty="0"/>
            </a:br>
            <a:br>
              <a:rPr lang="en-US" b="1" dirty="0"/>
            </a:br>
            <a:br>
              <a:rPr lang="en-US" b="1" dirty="0"/>
            </a:br>
            <a:r>
              <a:rPr lang="en-US" b="1" dirty="0"/>
              <a:t>WEAKNESSES</a:t>
            </a:r>
            <a:r>
              <a:rPr lang="en-US" sz="2800" b="1" dirty="0"/>
              <a:t> of The </a:t>
            </a:r>
            <a:r>
              <a:rPr lang="en-US" b="1" dirty="0"/>
              <a:t>Spiral Model </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2095019"/>
            <a:ext cx="10753725" cy="3964327"/>
          </a:xfrm>
        </p:spPr>
        <p:txBody>
          <a:bodyPr>
            <a:noAutofit/>
          </a:bodyPr>
          <a:lstStyle/>
          <a:p>
            <a:pPr>
              <a:buFont typeface="Wingdings" panose="05000000000000000000" pitchFamily="2" charset="2"/>
              <a:buChar char="Ø"/>
            </a:pPr>
            <a:r>
              <a:rPr lang="en-US" sz="2400" dirty="0"/>
              <a:t>It can be more complex and costly to implement than other SDLC models, especially for smaller projects.</a:t>
            </a:r>
          </a:p>
          <a:p>
            <a:pPr>
              <a:buFont typeface="Wingdings" panose="05000000000000000000" pitchFamily="2" charset="2"/>
              <a:buChar char="Ø"/>
            </a:pPr>
            <a:r>
              <a:rPr lang="en-US" sz="2400" dirty="0"/>
              <a:t>The success of the project relies heavily on accurate risk assessment, which requires expertise.</a:t>
            </a:r>
          </a:p>
          <a:p>
            <a:pPr>
              <a:buFont typeface="Wingdings" panose="05000000000000000000" pitchFamily="2" charset="2"/>
              <a:buChar char="Ø"/>
            </a:pPr>
            <a:r>
              <a:rPr lang="en-US" sz="2400" dirty="0"/>
              <a:t>Due to the iterative nature, estimating project timelines can be challenging.</a:t>
            </a:r>
          </a:p>
          <a:p>
            <a:pPr>
              <a:buFont typeface="Wingdings" panose="05000000000000000000" pitchFamily="2" charset="2"/>
              <a:buChar char="Ø"/>
            </a:pPr>
            <a:r>
              <a:rPr lang="en-US" sz="2400" dirty="0"/>
              <a:t>Potential for Endless Spirals</a:t>
            </a:r>
          </a:p>
          <a:p>
            <a:pPr>
              <a:buFont typeface="Wingdings" panose="05000000000000000000" pitchFamily="2" charset="2"/>
              <a:buChar char="Ø"/>
            </a:pPr>
            <a:r>
              <a:rPr lang="en-US" sz="2400" dirty="0"/>
              <a:t>Requires Highly Skilled Resources - Effective implementation demands a team with strong risk analysis and management skills.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6156427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719137" y="609600"/>
            <a:ext cx="10753725" cy="833610"/>
          </a:xfrm>
        </p:spPr>
        <p:txBody>
          <a:bodyPr>
            <a:normAutofit fontScale="90000"/>
          </a:bodyPr>
          <a:lstStyle/>
          <a:p>
            <a:br>
              <a:rPr lang="en-US" b="1" dirty="0"/>
            </a:br>
            <a:br>
              <a:rPr lang="en-US" b="1" dirty="0"/>
            </a:br>
            <a:br>
              <a:rPr lang="en-US" b="1" dirty="0"/>
            </a:br>
            <a:br>
              <a:rPr lang="en-US" b="1" dirty="0"/>
            </a:br>
            <a:r>
              <a:rPr lang="en-US" b="1" dirty="0"/>
              <a:t>V-model </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654628"/>
            <a:ext cx="10753725" cy="4790239"/>
          </a:xfrm>
        </p:spPr>
        <p:txBody>
          <a:bodyPr>
            <a:noAutofit/>
          </a:bodyPr>
          <a:lstStyle/>
          <a:p>
            <a:pPr algn="just">
              <a:lnSpc>
                <a:spcPct val="150000"/>
              </a:lnSpc>
              <a:buFont typeface="Wingdings" panose="05000000000000000000" pitchFamily="2" charset="2"/>
              <a:buChar char="§"/>
            </a:pPr>
            <a:r>
              <a:rPr lang="en-US" sz="2400" dirty="0"/>
              <a:t>V-model is named after its shape, which resembles the letter “V.” </a:t>
            </a:r>
          </a:p>
          <a:p>
            <a:pPr algn="just">
              <a:lnSpc>
                <a:spcPct val="150000"/>
              </a:lnSpc>
              <a:buFont typeface="Wingdings" panose="05000000000000000000" pitchFamily="2" charset="2"/>
              <a:buChar char="§"/>
            </a:pPr>
            <a:r>
              <a:rPr lang="en-US" sz="2400" dirty="0"/>
              <a:t>In the V-model, we divide the software development life cycle into phases and each phase is associated with a corresponding testing phase. </a:t>
            </a:r>
          </a:p>
          <a:p>
            <a:pPr algn="just">
              <a:lnSpc>
                <a:spcPct val="150000"/>
              </a:lnSpc>
              <a:buFont typeface="Wingdings" panose="05000000000000000000" pitchFamily="2" charset="2"/>
              <a:buChar char="§"/>
            </a:pPr>
            <a:r>
              <a:rPr lang="en-US" sz="2400" dirty="0"/>
              <a:t>The left-hand side of the V represents the verification phase while the right-hand side represents the validation phase.</a:t>
            </a:r>
          </a:p>
          <a:p>
            <a:pPr algn="just">
              <a:lnSpc>
                <a:spcPct val="150000"/>
              </a:lnSpc>
              <a:buFont typeface="Wingdings" panose="05000000000000000000" pitchFamily="2" charset="2"/>
              <a:buChar char="§"/>
            </a:pPr>
            <a:r>
              <a:rPr lang="en-US" sz="2400" dirty="0"/>
              <a:t>The V Model, also known as the Verification and Validation model, is a software development process that is an extension of the waterfall model. </a:t>
            </a:r>
          </a:p>
          <a:p>
            <a:pPr marL="0" indent="0" algn="just">
              <a:buNone/>
            </a:pPr>
            <a:endParaRPr lang="en-US" sz="2400" dirty="0"/>
          </a:p>
          <a:p>
            <a:pPr marL="0" indent="0" algn="just">
              <a:buNone/>
            </a:pPr>
            <a:endParaRPr lang="en-US" sz="2400" dirty="0"/>
          </a:p>
          <a:p>
            <a:pPr marL="0" indent="0" algn="just">
              <a:buNone/>
            </a:pPr>
            <a:endParaRPr lang="en-US" sz="2400" dirty="0"/>
          </a:p>
        </p:txBody>
      </p:sp>
    </p:spTree>
    <p:extLst>
      <p:ext uri="{BB962C8B-B14F-4D97-AF65-F5344CB8AC3E}">
        <p14:creationId xmlns:p14="http://schemas.microsoft.com/office/powerpoint/2010/main" val="7934902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Software Process ECE 417/617: Elements of Software Engineering - ppt  download">
            <a:extLst>
              <a:ext uri="{FF2B5EF4-FFF2-40B4-BE49-F238E27FC236}">
                <a16:creationId xmlns:a16="http://schemas.microsoft.com/office/drawing/2014/main" id="{C3B284ED-4B56-10D9-CEB7-860632A93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598714"/>
            <a:ext cx="10112829" cy="5475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4363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model in software diagram of how a v-model works as described below">
            <a:extLst>
              <a:ext uri="{FF2B5EF4-FFF2-40B4-BE49-F238E27FC236}">
                <a16:creationId xmlns:a16="http://schemas.microsoft.com/office/drawing/2014/main" id="{80954DB3-4C8F-E22E-B36D-1C2734C21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771" y="827314"/>
            <a:ext cx="9557658" cy="534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03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957943"/>
            <a:ext cx="10753725" cy="805543"/>
          </a:xfrm>
        </p:spPr>
        <p:txBody>
          <a:bodyPr>
            <a:normAutofit/>
          </a:bodyPr>
          <a:lstStyle/>
          <a:p>
            <a:r>
              <a:rPr lang="en-US" b="1" dirty="0"/>
              <a:t>Key Aspects of Software Life Cycle Models</a:t>
            </a: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35629"/>
            <a:ext cx="10753725" cy="4365171"/>
          </a:xfrm>
        </p:spPr>
        <p:txBody>
          <a:bodyPr>
            <a:normAutofit fontScale="25000" lnSpcReduction="20000"/>
          </a:bodyPr>
          <a:lstStyle/>
          <a:p>
            <a:pPr marL="0" indent="0">
              <a:lnSpc>
                <a:spcPct val="120000"/>
              </a:lnSpc>
              <a:buFont typeface="Arial" panose="020B0604020202020204" pitchFamily="34" charset="0"/>
              <a:buNone/>
            </a:pPr>
            <a:r>
              <a:rPr lang="en-US" sz="9600" b="1" dirty="0"/>
              <a:t> Activity Mapping:</a:t>
            </a:r>
          </a:p>
          <a:p>
            <a:pPr>
              <a:lnSpc>
                <a:spcPct val="120000"/>
              </a:lnSpc>
              <a:buFont typeface="Wingdings" panose="05000000000000000000" pitchFamily="2" charset="2"/>
              <a:buChar char="ü"/>
            </a:pPr>
            <a:r>
              <a:rPr lang="en-US" sz="9600" dirty="0"/>
              <a:t>Life cycle models map the various activities performed on a software product from its inception to retirement.</a:t>
            </a:r>
          </a:p>
          <a:p>
            <a:pPr>
              <a:lnSpc>
                <a:spcPct val="120000"/>
              </a:lnSpc>
              <a:buFont typeface="Wingdings" panose="05000000000000000000" pitchFamily="2" charset="2"/>
              <a:buChar char="ü"/>
            </a:pPr>
            <a:r>
              <a:rPr lang="en-US" sz="9600" dirty="0"/>
              <a:t>Different models organize these activities in different ways, but essential activities are present in all models.</a:t>
            </a:r>
          </a:p>
          <a:p>
            <a:pPr marL="0" indent="0">
              <a:lnSpc>
                <a:spcPct val="120000"/>
              </a:lnSpc>
              <a:buFont typeface="Arial" panose="020B0604020202020204" pitchFamily="34" charset="0"/>
              <a:buNone/>
            </a:pPr>
            <a:endParaRPr lang="en-US" sz="7200" b="1" dirty="0"/>
          </a:p>
          <a:p>
            <a:pPr marL="0" indent="0">
              <a:lnSpc>
                <a:spcPct val="120000"/>
              </a:lnSpc>
              <a:buFont typeface="Arial" panose="020B0604020202020204" pitchFamily="34" charset="0"/>
              <a:buNone/>
            </a:pPr>
            <a:r>
              <a:rPr lang="en-US" sz="9600" b="1" dirty="0"/>
              <a:t>Concurrent Activities:</a:t>
            </a:r>
          </a:p>
          <a:p>
            <a:pPr>
              <a:lnSpc>
                <a:spcPct val="120000"/>
              </a:lnSpc>
              <a:buFont typeface="Wingdings" panose="05000000000000000000" pitchFamily="2" charset="2"/>
              <a:buChar char="ü"/>
            </a:pPr>
            <a:r>
              <a:rPr lang="en-US" sz="9600" dirty="0"/>
              <a:t>In many life cycle models, multiple activities can occur simultaneously.</a:t>
            </a:r>
          </a:p>
          <a:p>
            <a:pPr>
              <a:lnSpc>
                <a:spcPct val="120000"/>
              </a:lnSpc>
              <a:buFont typeface="Wingdings" panose="05000000000000000000" pitchFamily="2" charset="2"/>
              <a:buChar char="ü"/>
            </a:pPr>
            <a:r>
              <a:rPr lang="en-US" sz="9600" dirty="0"/>
              <a:t>This allows for overlapping tasks, improving efficiency and reducing development time.</a:t>
            </a:r>
          </a:p>
          <a:p>
            <a:pPr>
              <a:lnSpc>
                <a:spcPct val="150000"/>
              </a:lnSpc>
              <a:buFont typeface="Wingdings" panose="05000000000000000000" pitchFamily="2" charset="2"/>
              <a:buChar char="ü"/>
            </a:pPr>
            <a:endParaRPr lang="en-US" sz="2800" dirty="0"/>
          </a:p>
          <a:p>
            <a:pPr marL="0" indent="0">
              <a:lnSpc>
                <a:spcPct val="150000"/>
              </a:lnSpc>
              <a:buNone/>
            </a:pPr>
            <a:endParaRPr lang="en-US" sz="2400" dirty="0"/>
          </a:p>
        </p:txBody>
      </p:sp>
    </p:spTree>
    <p:extLst>
      <p:ext uri="{BB962C8B-B14F-4D97-AF65-F5344CB8AC3E}">
        <p14:creationId xmlns:p14="http://schemas.microsoft.com/office/powerpoint/2010/main" val="3408956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719137" y="609600"/>
            <a:ext cx="10753725" cy="833610"/>
          </a:xfrm>
        </p:spPr>
        <p:txBody>
          <a:bodyPr>
            <a:normAutofit fontScale="90000"/>
          </a:bodyPr>
          <a:lstStyle/>
          <a:p>
            <a:br>
              <a:rPr lang="en-US" b="1" dirty="0"/>
            </a:br>
            <a:br>
              <a:rPr lang="en-US" b="1" dirty="0"/>
            </a:br>
            <a:br>
              <a:rPr lang="en-US" b="1" dirty="0"/>
            </a:br>
            <a:br>
              <a:rPr lang="en-US" b="1" dirty="0"/>
            </a:br>
            <a:r>
              <a:rPr lang="en-US" b="1" dirty="0"/>
              <a:t>V-model PHASES</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654628"/>
            <a:ext cx="10753725" cy="4790239"/>
          </a:xfrm>
        </p:spPr>
        <p:txBody>
          <a:bodyPr>
            <a:noAutofit/>
          </a:bodyPr>
          <a:lstStyle/>
          <a:p>
            <a:pPr marL="0" indent="0">
              <a:buNone/>
            </a:pPr>
            <a:r>
              <a:rPr lang="en-US" sz="2400" b="1" dirty="0"/>
              <a:t>Verification Phase (Left side of the V)</a:t>
            </a:r>
          </a:p>
          <a:p>
            <a:pPr algn="just">
              <a:lnSpc>
                <a:spcPct val="150000"/>
              </a:lnSpc>
              <a:buFont typeface="Courier New" panose="02070309020205020404" pitchFamily="49" charset="0"/>
              <a:buChar char="o"/>
            </a:pPr>
            <a:r>
              <a:rPr lang="en-US" sz="2400" b="1" dirty="0"/>
              <a:t>Requirement Analysis:</a:t>
            </a:r>
            <a:r>
              <a:rPr lang="en-US" sz="2400" dirty="0"/>
              <a:t> Gather and document customer requirements.</a:t>
            </a:r>
          </a:p>
          <a:p>
            <a:pPr algn="just">
              <a:lnSpc>
                <a:spcPct val="150000"/>
              </a:lnSpc>
              <a:buFont typeface="Courier New" panose="02070309020205020404" pitchFamily="49" charset="0"/>
              <a:buChar char="o"/>
            </a:pPr>
            <a:r>
              <a:rPr lang="en-US" sz="2400" b="1" dirty="0"/>
              <a:t>System Design:</a:t>
            </a:r>
            <a:r>
              <a:rPr lang="en-US" sz="2400" dirty="0"/>
              <a:t> Create overall system architecture.</a:t>
            </a:r>
          </a:p>
          <a:p>
            <a:pPr algn="just">
              <a:lnSpc>
                <a:spcPct val="150000"/>
              </a:lnSpc>
              <a:buFont typeface="Courier New" panose="02070309020205020404" pitchFamily="49" charset="0"/>
              <a:buChar char="o"/>
            </a:pPr>
            <a:r>
              <a:rPr lang="en-US" sz="2400" b="1" dirty="0"/>
              <a:t>Architectural Design:</a:t>
            </a:r>
            <a:r>
              <a:rPr lang="en-US" sz="2400" dirty="0"/>
              <a:t> Design system components and interfaces.</a:t>
            </a:r>
          </a:p>
          <a:p>
            <a:pPr algn="just">
              <a:lnSpc>
                <a:spcPct val="150000"/>
              </a:lnSpc>
              <a:buFont typeface="Courier New" panose="02070309020205020404" pitchFamily="49" charset="0"/>
              <a:buChar char="o"/>
            </a:pPr>
            <a:r>
              <a:rPr lang="en-US" sz="2400" b="1" dirty="0"/>
              <a:t>Module Design:</a:t>
            </a:r>
            <a:r>
              <a:rPr lang="en-US" sz="2400" dirty="0"/>
              <a:t> Design individual modules.</a:t>
            </a:r>
          </a:p>
          <a:p>
            <a:pPr marL="0" indent="0">
              <a:buNone/>
            </a:pPr>
            <a:endParaRPr lang="en-US" sz="2400" b="1" dirty="0"/>
          </a:p>
          <a:p>
            <a:pPr marL="0" indent="0">
              <a:buNone/>
            </a:pPr>
            <a:r>
              <a:rPr lang="en-US" sz="2400" b="1" dirty="0"/>
              <a:t>Development Phase</a:t>
            </a:r>
          </a:p>
          <a:p>
            <a:pPr marL="0" indent="0">
              <a:buNone/>
            </a:pPr>
            <a:r>
              <a:rPr lang="en-US" sz="2400" b="1" dirty="0"/>
              <a:t>Coding:</a:t>
            </a:r>
            <a:r>
              <a:rPr lang="en-US" sz="2400" dirty="0"/>
              <a:t> Implement the designed modules.</a:t>
            </a:r>
          </a:p>
          <a:p>
            <a:pPr marL="0" indent="0" algn="just">
              <a:buNone/>
            </a:pPr>
            <a:endParaRPr lang="en-US" sz="2400" dirty="0"/>
          </a:p>
          <a:p>
            <a:pPr marL="0" indent="0" algn="just">
              <a:buNone/>
            </a:pPr>
            <a:endParaRPr lang="en-US" sz="2400" dirty="0"/>
          </a:p>
          <a:p>
            <a:pPr marL="0" indent="0" algn="just">
              <a:buNone/>
            </a:pPr>
            <a:endParaRPr lang="en-US" sz="2400" dirty="0"/>
          </a:p>
        </p:txBody>
      </p:sp>
    </p:spTree>
    <p:extLst>
      <p:ext uri="{BB962C8B-B14F-4D97-AF65-F5344CB8AC3E}">
        <p14:creationId xmlns:p14="http://schemas.microsoft.com/office/powerpoint/2010/main" val="3434179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719137" y="717630"/>
            <a:ext cx="10753725" cy="949124"/>
          </a:xfrm>
        </p:spPr>
        <p:txBody>
          <a:bodyPr>
            <a:normAutofit fontScale="90000"/>
          </a:bodyPr>
          <a:lstStyle/>
          <a:p>
            <a:br>
              <a:rPr lang="en-US" b="1" dirty="0"/>
            </a:br>
            <a:br>
              <a:rPr lang="en-US" b="1" dirty="0"/>
            </a:br>
            <a:br>
              <a:rPr lang="en-US" b="1" dirty="0"/>
            </a:br>
            <a:br>
              <a:rPr lang="en-US" b="1" dirty="0"/>
            </a:br>
            <a:r>
              <a:rPr lang="en-US" b="1" dirty="0"/>
              <a:t>V-model PHASES</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932972"/>
            <a:ext cx="10753725" cy="4511895"/>
          </a:xfrm>
        </p:spPr>
        <p:txBody>
          <a:bodyPr>
            <a:noAutofit/>
          </a:bodyPr>
          <a:lstStyle/>
          <a:p>
            <a:pPr marL="0" indent="0">
              <a:buNone/>
            </a:pPr>
            <a:r>
              <a:rPr lang="en-US" sz="2400" b="1" dirty="0"/>
              <a:t>Validation Phase (Right side of the V)</a:t>
            </a:r>
          </a:p>
          <a:p>
            <a:pPr>
              <a:lnSpc>
                <a:spcPct val="150000"/>
              </a:lnSpc>
              <a:buFont typeface="Courier New" panose="02070309020205020404" pitchFamily="49" charset="0"/>
              <a:buChar char="o"/>
            </a:pPr>
            <a:r>
              <a:rPr lang="en-US" sz="2400" b="1" dirty="0"/>
              <a:t>Unit Testing: </a:t>
            </a:r>
            <a:r>
              <a:rPr lang="en-US" sz="2400" dirty="0"/>
              <a:t>Testing individual program components.</a:t>
            </a:r>
          </a:p>
          <a:p>
            <a:pPr>
              <a:lnSpc>
                <a:spcPct val="150000"/>
              </a:lnSpc>
              <a:buFont typeface="Courier New" panose="02070309020205020404" pitchFamily="49" charset="0"/>
              <a:buChar char="o"/>
            </a:pPr>
            <a:r>
              <a:rPr lang="en-US" sz="2400" b="1" dirty="0"/>
              <a:t>Integration Testing: </a:t>
            </a:r>
            <a:r>
              <a:rPr lang="en-US" sz="2400" dirty="0"/>
              <a:t>Testing how different program components work together.</a:t>
            </a:r>
          </a:p>
          <a:p>
            <a:pPr>
              <a:lnSpc>
                <a:spcPct val="150000"/>
              </a:lnSpc>
              <a:buFont typeface="Courier New" panose="02070309020205020404" pitchFamily="49" charset="0"/>
              <a:buChar char="o"/>
            </a:pPr>
            <a:r>
              <a:rPr lang="en-US" sz="2400" b="1" dirty="0"/>
              <a:t>System Testing: </a:t>
            </a:r>
            <a:r>
              <a:rPr lang="en-US" sz="2400" dirty="0"/>
              <a:t>Testing the entire software system as a whole.</a:t>
            </a:r>
          </a:p>
          <a:p>
            <a:pPr>
              <a:lnSpc>
                <a:spcPct val="150000"/>
              </a:lnSpc>
              <a:buFont typeface="Courier New" panose="02070309020205020404" pitchFamily="49" charset="0"/>
              <a:buChar char="o"/>
            </a:pPr>
            <a:r>
              <a:rPr lang="en-US" sz="2400" b="1" dirty="0"/>
              <a:t>Acceptance Testing: </a:t>
            </a:r>
            <a:r>
              <a:rPr lang="en-US" sz="2400" dirty="0"/>
              <a:t>Ensuring the software meets the customer's needs and requirements.</a:t>
            </a:r>
          </a:p>
        </p:txBody>
      </p:sp>
    </p:spTree>
    <p:extLst>
      <p:ext uri="{BB962C8B-B14F-4D97-AF65-F5344CB8AC3E}">
        <p14:creationId xmlns:p14="http://schemas.microsoft.com/office/powerpoint/2010/main" val="10519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719137" y="717630"/>
            <a:ext cx="10753725" cy="949124"/>
          </a:xfrm>
        </p:spPr>
        <p:txBody>
          <a:bodyPr>
            <a:normAutofit fontScale="90000"/>
          </a:bodyPr>
          <a:lstStyle/>
          <a:p>
            <a:br>
              <a:rPr lang="en-US" b="1" dirty="0"/>
            </a:br>
            <a:br>
              <a:rPr lang="en-US" b="1" dirty="0"/>
            </a:br>
            <a:br>
              <a:rPr lang="en-US" b="1" dirty="0"/>
            </a:br>
            <a:br>
              <a:rPr lang="en-US" b="1" dirty="0"/>
            </a:br>
            <a:r>
              <a:rPr lang="en-US" b="1" dirty="0"/>
              <a:t>V-model PHASES</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932972"/>
            <a:ext cx="10753725" cy="4511895"/>
          </a:xfrm>
        </p:spPr>
        <p:txBody>
          <a:bodyPr>
            <a:noAutofit/>
          </a:bodyPr>
          <a:lstStyle/>
          <a:p>
            <a:pPr marL="0" indent="0">
              <a:buNone/>
            </a:pPr>
            <a:r>
              <a:rPr lang="en-US" sz="2400" b="1" dirty="0"/>
              <a:t>Validation Phase (Right side of the V)</a:t>
            </a:r>
          </a:p>
          <a:p>
            <a:pPr>
              <a:lnSpc>
                <a:spcPct val="150000"/>
              </a:lnSpc>
              <a:buFont typeface="Courier New" panose="02070309020205020404" pitchFamily="49" charset="0"/>
              <a:buChar char="o"/>
            </a:pPr>
            <a:r>
              <a:rPr lang="en-US" sz="2400" dirty="0"/>
              <a:t>Unit Testing: Testing individual program components.</a:t>
            </a:r>
          </a:p>
          <a:p>
            <a:pPr>
              <a:lnSpc>
                <a:spcPct val="150000"/>
              </a:lnSpc>
              <a:buFont typeface="Courier New" panose="02070309020205020404" pitchFamily="49" charset="0"/>
              <a:buChar char="o"/>
            </a:pPr>
            <a:r>
              <a:rPr lang="en-US" sz="2400" dirty="0"/>
              <a:t>Integration Testing: Testing how different program components work together.</a:t>
            </a:r>
          </a:p>
          <a:p>
            <a:pPr>
              <a:lnSpc>
                <a:spcPct val="150000"/>
              </a:lnSpc>
              <a:buFont typeface="Courier New" panose="02070309020205020404" pitchFamily="49" charset="0"/>
              <a:buChar char="o"/>
            </a:pPr>
            <a:r>
              <a:rPr lang="en-US" sz="2400" dirty="0"/>
              <a:t>System Testing: Testing the entire software system as a whole.</a:t>
            </a:r>
          </a:p>
          <a:p>
            <a:pPr>
              <a:lnSpc>
                <a:spcPct val="150000"/>
              </a:lnSpc>
              <a:buFont typeface="Courier New" panose="02070309020205020404" pitchFamily="49" charset="0"/>
              <a:buChar char="o"/>
            </a:pPr>
            <a:r>
              <a:rPr lang="en-US" sz="2400" dirty="0"/>
              <a:t>Acceptance Testing: Ensuring the software meets the customer's needs and requirements.</a:t>
            </a:r>
          </a:p>
        </p:txBody>
      </p:sp>
    </p:spTree>
    <p:extLst>
      <p:ext uri="{BB962C8B-B14F-4D97-AF65-F5344CB8AC3E}">
        <p14:creationId xmlns:p14="http://schemas.microsoft.com/office/powerpoint/2010/main" val="20532259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719137" y="717630"/>
            <a:ext cx="10753725" cy="949124"/>
          </a:xfrm>
        </p:spPr>
        <p:txBody>
          <a:bodyPr>
            <a:normAutofit fontScale="90000"/>
          </a:bodyPr>
          <a:lstStyle/>
          <a:p>
            <a:br>
              <a:rPr lang="en-US" b="1" dirty="0"/>
            </a:br>
            <a:br>
              <a:rPr lang="en-US" b="1" dirty="0"/>
            </a:br>
            <a:br>
              <a:rPr lang="en-US" b="1" dirty="0"/>
            </a:br>
            <a:br>
              <a:rPr lang="en-US" b="1" dirty="0"/>
            </a:br>
            <a:r>
              <a:rPr lang="en-US" b="1" dirty="0"/>
              <a:t>AGILE MODEL</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932972"/>
            <a:ext cx="10753725" cy="4511895"/>
          </a:xfrm>
        </p:spPr>
        <p:txBody>
          <a:bodyPr>
            <a:noAutofit/>
          </a:bodyPr>
          <a:lstStyle/>
          <a:p>
            <a:pPr algn="just">
              <a:buFont typeface="Wingdings" panose="05000000000000000000" pitchFamily="2" charset="2"/>
              <a:buChar char="Ø"/>
            </a:pPr>
            <a:r>
              <a:rPr lang="en-US" sz="2400" dirty="0"/>
              <a:t>The Agile Model is an iterative and incremental approach to software development.</a:t>
            </a:r>
          </a:p>
          <a:p>
            <a:pPr algn="just">
              <a:buFont typeface="Wingdings" panose="05000000000000000000" pitchFamily="2" charset="2"/>
              <a:buChar char="Ø"/>
            </a:pPr>
            <a:r>
              <a:rPr lang="en-US" sz="2400" dirty="0"/>
              <a:t>It prioritizes flexibility, customer collaboration, and rapid delivery of functional software.</a:t>
            </a:r>
          </a:p>
          <a:p>
            <a:pPr algn="just">
              <a:buFont typeface="Wingdings" panose="05000000000000000000" pitchFamily="2" charset="2"/>
              <a:buChar char="Ø"/>
            </a:pPr>
            <a:r>
              <a:rPr lang="en-US" sz="2400" dirty="0"/>
              <a:t>Agile methodologies aim for adaptive planning, evolutionary development, early delivery, and continuous improvement.</a:t>
            </a:r>
          </a:p>
          <a:p>
            <a:pPr algn="just">
              <a:buFont typeface="Wingdings" panose="05000000000000000000" pitchFamily="2" charset="2"/>
              <a:buChar char="Ø"/>
            </a:pPr>
            <a:r>
              <a:rPr lang="en-US" sz="2400" dirty="0"/>
              <a:t>By prioritizing flexibility and efficiency, Agile aims to deliver projects swiftly. </a:t>
            </a:r>
          </a:p>
          <a:p>
            <a:pPr algn="just">
              <a:buFont typeface="Wingdings" panose="05000000000000000000" pitchFamily="2" charset="2"/>
              <a:buChar char="Ø"/>
            </a:pPr>
            <a:r>
              <a:rPr lang="en-US" sz="2400" dirty="0"/>
              <a:t>This is achieved by tailoring processes to specific project needs and eliminating unnecessary steps. </a:t>
            </a:r>
          </a:p>
          <a:p>
            <a:pPr algn="just">
              <a:buFont typeface="Wingdings" panose="05000000000000000000" pitchFamily="2" charset="2"/>
              <a:buChar char="Ø"/>
            </a:pPr>
            <a:r>
              <a:rPr lang="en-US" sz="2400" dirty="0"/>
              <a:t>While sharing common principles, Agile methodologies vary in their specific implementation.</a:t>
            </a:r>
          </a:p>
        </p:txBody>
      </p:sp>
    </p:spTree>
    <p:extLst>
      <p:ext uri="{BB962C8B-B14F-4D97-AF65-F5344CB8AC3E}">
        <p14:creationId xmlns:p14="http://schemas.microsoft.com/office/powerpoint/2010/main" val="765998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719137" y="717630"/>
            <a:ext cx="10753725" cy="949124"/>
          </a:xfrm>
        </p:spPr>
        <p:txBody>
          <a:bodyPr>
            <a:normAutofit fontScale="90000"/>
          </a:bodyPr>
          <a:lstStyle/>
          <a:p>
            <a:br>
              <a:rPr lang="en-US" b="1" dirty="0"/>
            </a:br>
            <a:br>
              <a:rPr lang="en-US" b="1" dirty="0"/>
            </a:br>
            <a:br>
              <a:rPr lang="en-US" b="1" dirty="0"/>
            </a:br>
            <a:br>
              <a:rPr lang="en-US" b="1" dirty="0"/>
            </a:br>
            <a:r>
              <a:rPr lang="en-US" b="1" dirty="0"/>
              <a:t>AGILE MODEL</a:t>
            </a:r>
            <a:br>
              <a:rPr lang="en-US" b="1" dirty="0"/>
            </a:b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719137" y="1932972"/>
            <a:ext cx="10753725" cy="4511895"/>
          </a:xfrm>
        </p:spPr>
        <p:txBody>
          <a:bodyPr>
            <a:noAutofit/>
          </a:bodyPr>
          <a:lstStyle/>
          <a:p>
            <a:pPr algn="just">
              <a:buFont typeface="Wingdings" panose="05000000000000000000" pitchFamily="2" charset="2"/>
              <a:buChar char="Ø"/>
            </a:pPr>
            <a:r>
              <a:rPr lang="en-US" sz="2400" dirty="0"/>
              <a:t>The Agile Model is an iterative and incremental approach to software development.</a:t>
            </a:r>
          </a:p>
          <a:p>
            <a:pPr algn="just">
              <a:buFont typeface="Wingdings" panose="05000000000000000000" pitchFamily="2" charset="2"/>
              <a:buChar char="Ø"/>
            </a:pPr>
            <a:r>
              <a:rPr lang="en-US" sz="2400" dirty="0"/>
              <a:t>It prioritizes flexibility, customer collaboration, and rapid delivery of functional software.</a:t>
            </a:r>
          </a:p>
          <a:p>
            <a:pPr algn="just">
              <a:buFont typeface="Wingdings" panose="05000000000000000000" pitchFamily="2" charset="2"/>
              <a:buChar char="Ø"/>
            </a:pPr>
            <a:r>
              <a:rPr lang="en-US" sz="2400" dirty="0"/>
              <a:t>Agile methodologies aim for adaptive planning, evolutionary development, early delivery, and continuous improvement.</a:t>
            </a:r>
          </a:p>
          <a:p>
            <a:pPr algn="just">
              <a:buFont typeface="Wingdings" panose="05000000000000000000" pitchFamily="2" charset="2"/>
              <a:buChar char="Ø"/>
            </a:pPr>
            <a:r>
              <a:rPr lang="en-US" sz="2400" dirty="0"/>
              <a:t>By prioritizing flexibility and efficiency, Agile aims to deliver projects swiftly. </a:t>
            </a:r>
          </a:p>
          <a:p>
            <a:pPr algn="just">
              <a:buFont typeface="Wingdings" panose="05000000000000000000" pitchFamily="2" charset="2"/>
              <a:buChar char="Ø"/>
            </a:pPr>
            <a:r>
              <a:rPr lang="en-US" sz="2400" dirty="0"/>
              <a:t>This is achieved by tailoring processes to specific project needs and eliminating unnecessary steps. </a:t>
            </a:r>
          </a:p>
          <a:p>
            <a:pPr algn="just">
              <a:buFont typeface="Wingdings" panose="05000000000000000000" pitchFamily="2" charset="2"/>
              <a:buChar char="Ø"/>
            </a:pPr>
            <a:r>
              <a:rPr lang="en-US" sz="2400" dirty="0"/>
              <a:t>While sharing common principles, Agile methodologies vary in their specific implementation.</a:t>
            </a:r>
          </a:p>
        </p:txBody>
      </p:sp>
    </p:spTree>
    <p:extLst>
      <p:ext uri="{BB962C8B-B14F-4D97-AF65-F5344CB8AC3E}">
        <p14:creationId xmlns:p14="http://schemas.microsoft.com/office/powerpoint/2010/main" val="55907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957943"/>
            <a:ext cx="10753725" cy="805543"/>
          </a:xfrm>
        </p:spPr>
        <p:txBody>
          <a:bodyPr>
            <a:normAutofit/>
          </a:bodyPr>
          <a:lstStyle/>
          <a:p>
            <a:r>
              <a:rPr lang="en-US" b="1" dirty="0"/>
              <a:t>Key Aspects of Software Life Cycle Models</a:t>
            </a: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68287"/>
            <a:ext cx="10753725" cy="4332514"/>
          </a:xfrm>
        </p:spPr>
        <p:txBody>
          <a:bodyPr>
            <a:normAutofit fontScale="92500" lnSpcReduction="20000"/>
          </a:bodyPr>
          <a:lstStyle/>
          <a:p>
            <a:pPr marL="0" indent="0">
              <a:lnSpc>
                <a:spcPct val="90000"/>
              </a:lnSpc>
              <a:buNone/>
            </a:pPr>
            <a:r>
              <a:rPr lang="en-US" sz="2400" b="1" dirty="0"/>
              <a:t>Adaptability:</a:t>
            </a:r>
          </a:p>
          <a:p>
            <a:pPr>
              <a:lnSpc>
                <a:spcPct val="160000"/>
              </a:lnSpc>
              <a:buFont typeface="Wingdings" panose="05000000000000000000" pitchFamily="2" charset="2"/>
              <a:buChar char="ü"/>
            </a:pPr>
            <a:r>
              <a:rPr lang="en-US" sz="2400" dirty="0"/>
              <a:t>Different life cycle models can be chosen based on the specific needs of a project.</a:t>
            </a:r>
          </a:p>
          <a:p>
            <a:pPr>
              <a:lnSpc>
                <a:spcPct val="160000"/>
              </a:lnSpc>
              <a:buFont typeface="Wingdings" panose="05000000000000000000" pitchFamily="2" charset="2"/>
              <a:buChar char="ü"/>
            </a:pPr>
            <a:r>
              <a:rPr lang="en-US" sz="2400" dirty="0"/>
              <a:t>Each model has its strengths and is suited to different types of projects and development environments.</a:t>
            </a:r>
          </a:p>
          <a:p>
            <a:pPr marL="0" indent="0">
              <a:lnSpc>
                <a:spcPct val="90000"/>
              </a:lnSpc>
              <a:buNone/>
            </a:pPr>
            <a:endParaRPr lang="en-US" sz="2400" dirty="0"/>
          </a:p>
          <a:p>
            <a:pPr marL="0" indent="0">
              <a:lnSpc>
                <a:spcPct val="90000"/>
              </a:lnSpc>
              <a:buNone/>
            </a:pPr>
            <a:r>
              <a:rPr lang="en-US" sz="2400" b="1" dirty="0"/>
              <a:t>Documentation:</a:t>
            </a:r>
          </a:p>
          <a:p>
            <a:pPr>
              <a:lnSpc>
                <a:spcPct val="150000"/>
              </a:lnSpc>
              <a:buFont typeface="Wingdings" panose="05000000000000000000" pitchFamily="2" charset="2"/>
              <a:buChar char="ü"/>
            </a:pPr>
            <a:r>
              <a:rPr lang="en-US" sz="2400" dirty="0"/>
              <a:t>Life cycle models often emphasize documentation at each stage.</a:t>
            </a:r>
          </a:p>
          <a:p>
            <a:pPr>
              <a:lnSpc>
                <a:spcPct val="150000"/>
              </a:lnSpc>
              <a:buFont typeface="Wingdings" panose="05000000000000000000" pitchFamily="2" charset="2"/>
              <a:buChar char="ü"/>
            </a:pPr>
            <a:r>
              <a:rPr lang="en-US" sz="2400" dirty="0"/>
              <a:t>Proper documentation ensures that all aspects of the development process are recorded, aiding in maintenance and future development.</a:t>
            </a:r>
          </a:p>
          <a:p>
            <a:pPr>
              <a:buFont typeface="Arial" panose="020B0604020202020204" pitchFamily="34" charset="0"/>
              <a:buChar char="•"/>
            </a:pPr>
            <a:endParaRPr lang="en-US" sz="2800" dirty="0"/>
          </a:p>
          <a:p>
            <a:pPr>
              <a:buFont typeface="Arial" panose="020B0604020202020204" pitchFamily="34" charset="0"/>
              <a:buChar char="•"/>
            </a:pPr>
            <a:endParaRPr lang="en-US" sz="2400" dirty="0"/>
          </a:p>
          <a:p>
            <a:pPr marL="0" indent="0">
              <a:buNone/>
            </a:pPr>
            <a:endParaRPr lang="en-US" sz="2400" dirty="0"/>
          </a:p>
        </p:txBody>
      </p:sp>
    </p:spTree>
    <p:extLst>
      <p:ext uri="{BB962C8B-B14F-4D97-AF65-F5344CB8AC3E}">
        <p14:creationId xmlns:p14="http://schemas.microsoft.com/office/powerpoint/2010/main" val="174912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F7C-4184-EE68-0CBE-DE997CE9D0A5}"/>
              </a:ext>
            </a:extLst>
          </p:cNvPr>
          <p:cNvSpPr>
            <a:spLocks noGrp="1"/>
          </p:cNvSpPr>
          <p:nvPr>
            <p:ph type="title"/>
          </p:nvPr>
        </p:nvSpPr>
        <p:spPr>
          <a:xfrm>
            <a:off x="676274" y="957943"/>
            <a:ext cx="10753725" cy="805543"/>
          </a:xfrm>
        </p:spPr>
        <p:txBody>
          <a:bodyPr>
            <a:normAutofit fontScale="90000"/>
          </a:bodyPr>
          <a:lstStyle/>
          <a:p>
            <a:br>
              <a:rPr lang="en-US" sz="2800" b="1" dirty="0"/>
            </a:br>
            <a:r>
              <a:rPr lang="en-US" sz="2800" b="1" dirty="0"/>
              <a:t>Importance of Software Life Cycle Models</a:t>
            </a:r>
            <a:br>
              <a:rPr lang="en-US" sz="2800" b="1" dirty="0"/>
            </a:br>
            <a:endParaRPr lang="en-IN" b="1" dirty="0"/>
          </a:p>
        </p:txBody>
      </p:sp>
      <p:sp>
        <p:nvSpPr>
          <p:cNvPr id="3" name="Content Placeholder 2">
            <a:extLst>
              <a:ext uri="{FF2B5EF4-FFF2-40B4-BE49-F238E27FC236}">
                <a16:creationId xmlns:a16="http://schemas.microsoft.com/office/drawing/2014/main" id="{C5140824-C782-93AA-9B12-8383E4055F8E}"/>
              </a:ext>
            </a:extLst>
          </p:cNvPr>
          <p:cNvSpPr>
            <a:spLocks noGrp="1"/>
          </p:cNvSpPr>
          <p:nvPr>
            <p:ph idx="1"/>
          </p:nvPr>
        </p:nvSpPr>
        <p:spPr>
          <a:xfrm>
            <a:off x="676656" y="2068287"/>
            <a:ext cx="10753725" cy="4332514"/>
          </a:xfrm>
        </p:spPr>
        <p:txBody>
          <a:bodyPr>
            <a:normAutofit lnSpcReduction="10000"/>
          </a:bodyPr>
          <a:lstStyle/>
          <a:p>
            <a:pPr marL="457200" indent="-457200">
              <a:buFont typeface="+mj-lt"/>
              <a:buAutoNum type="arabicPeriod"/>
            </a:pPr>
            <a:r>
              <a:rPr lang="en-US" sz="2400" b="1" dirty="0"/>
              <a:t>Risk Management</a:t>
            </a:r>
            <a:r>
              <a:rPr lang="en-US" sz="2400" dirty="0"/>
              <a:t>: By providing a structured approach, life cycle models help identify and mitigate risks early in the development process.</a:t>
            </a:r>
          </a:p>
          <a:p>
            <a:pPr marL="457200" indent="-457200">
              <a:buFont typeface="+mj-lt"/>
              <a:buAutoNum type="arabicPeriod"/>
            </a:pPr>
            <a:r>
              <a:rPr lang="en-US" sz="2400" b="1" dirty="0"/>
              <a:t>Quality Assurance</a:t>
            </a:r>
            <a:r>
              <a:rPr lang="en-US" sz="2400" dirty="0"/>
              <a:t>: They ensure that each phase is completed thoroughly, contributing to the development of high-quality software.</a:t>
            </a:r>
          </a:p>
          <a:p>
            <a:pPr marL="457200" indent="-457200">
              <a:buFont typeface="+mj-lt"/>
              <a:buAutoNum type="arabicPeriod"/>
            </a:pPr>
            <a:r>
              <a:rPr lang="en-US" sz="2400" b="1" dirty="0"/>
              <a:t>Project Management</a:t>
            </a:r>
            <a:r>
              <a:rPr lang="en-US" sz="2400" dirty="0"/>
              <a:t>: Life cycle models help in planning, scheduling, and resource allocation, making it easier to manage software projects.</a:t>
            </a:r>
          </a:p>
          <a:p>
            <a:pPr marL="457200" indent="-457200">
              <a:buFont typeface="+mj-lt"/>
              <a:buAutoNum type="arabicPeriod"/>
            </a:pPr>
            <a:r>
              <a:rPr lang="en-US" sz="2400" b="1" dirty="0"/>
              <a:t>Communication</a:t>
            </a:r>
            <a:r>
              <a:rPr lang="en-US" sz="2400" dirty="0"/>
              <a:t>: They provide a common framework and terminology, facilitating better communication among team members and stakeholders.</a:t>
            </a:r>
          </a:p>
          <a:p>
            <a:pPr marL="457200" indent="-457200">
              <a:buFont typeface="+mj-lt"/>
              <a:buAutoNum type="arabicPeriod"/>
            </a:pPr>
            <a:r>
              <a:rPr lang="en-US" sz="2400" b="1" dirty="0"/>
              <a:t>Continuous Improvement</a:t>
            </a:r>
            <a:r>
              <a:rPr lang="en-US" sz="2400" dirty="0"/>
              <a:t>: Models like the iterative and spiral models emphasize continuous feedback and improvement, leading to better software products over time.</a:t>
            </a:r>
          </a:p>
          <a:p>
            <a:pPr marL="0" indent="0">
              <a:buNone/>
            </a:pPr>
            <a:endParaRPr lang="en-US" sz="2400" dirty="0"/>
          </a:p>
        </p:txBody>
      </p:sp>
    </p:spTree>
    <p:extLst>
      <p:ext uri="{BB962C8B-B14F-4D97-AF65-F5344CB8AC3E}">
        <p14:creationId xmlns:p14="http://schemas.microsoft.com/office/powerpoint/2010/main" val="3807897227"/>
      </p:ext>
    </p:extLst>
  </p:cSld>
  <p:clrMapOvr>
    <a:masterClrMapping/>
  </p:clrMapOvr>
</p:sld>
</file>

<file path=ppt/theme/theme1.xml><?xml version="1.0" encoding="utf-8"?>
<a:theme xmlns:a="http://schemas.openxmlformats.org/drawingml/2006/main" name="Parce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1142</TotalTime>
  <Words>5905</Words>
  <Application>Microsoft Office PowerPoint</Application>
  <PresentationFormat>Widescreen</PresentationFormat>
  <Paragraphs>405</Paragraphs>
  <Slides>74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vt:i4>
      </vt:variant>
    </vt:vector>
  </HeadingPairs>
  <TitlesOfParts>
    <vt:vector size="85" baseType="lpstr">
      <vt:lpstr>Arial</vt:lpstr>
      <vt:lpstr>Calibri</vt:lpstr>
      <vt:lpstr>CountryBlueprint</vt:lpstr>
      <vt:lpstr>Courier New</vt:lpstr>
      <vt:lpstr>erdana</vt:lpstr>
      <vt:lpstr>Gill Sans MT</vt:lpstr>
      <vt:lpstr>Google Sans</vt:lpstr>
      <vt:lpstr>Inter</vt:lpstr>
      <vt:lpstr>system-ui</vt:lpstr>
      <vt:lpstr>Wingdings</vt:lpstr>
      <vt:lpstr>Parcel</vt:lpstr>
      <vt:lpstr>FUNDAMENTALS OF SOFTWARE ENGINEERING </vt:lpstr>
      <vt:lpstr> Software Development Life Cycle (SDLC) </vt:lpstr>
      <vt:lpstr> Software Development Life Cycle (SDLC) </vt:lpstr>
      <vt:lpstr>  Software Life Cycle Model </vt:lpstr>
      <vt:lpstr>Software Life Cycle Model</vt:lpstr>
      <vt:lpstr>Key Aspects of Software Life Cycle Models</vt:lpstr>
      <vt:lpstr>Key Aspects of Software Life Cycle Models</vt:lpstr>
      <vt:lpstr>Key Aspects of Software Life Cycle Models</vt:lpstr>
      <vt:lpstr> Importance of Software Life Cycle Models </vt:lpstr>
      <vt:lpstr> SDLC Phases </vt:lpstr>
      <vt:lpstr> COMMON Phases </vt:lpstr>
      <vt:lpstr> Different Models  </vt:lpstr>
      <vt:lpstr> Classical Waterfall Model </vt:lpstr>
      <vt:lpstr> Classical Waterfall Model </vt:lpstr>
      <vt:lpstr>  Phase 1: Planning &amp; Requirements Gathering   </vt:lpstr>
      <vt:lpstr>  Phase 2: Design   </vt:lpstr>
      <vt:lpstr>   Phase 3: Development (Building the Structure)   </vt:lpstr>
      <vt:lpstr>    Phase 4: Testing (Quality Assurance)    </vt:lpstr>
      <vt:lpstr>     Phase 5: Deployment     </vt:lpstr>
      <vt:lpstr>      Phase 6: Maintenance      </vt:lpstr>
      <vt:lpstr>       Advantages of the Waterfall Model       </vt:lpstr>
      <vt:lpstr>       DRAWBACKS of the Waterfall Model       </vt:lpstr>
      <vt:lpstr>Iterative Waterfall Model</vt:lpstr>
      <vt:lpstr>Iterative Waterfall Model</vt:lpstr>
      <vt:lpstr>Iterative Waterfall Model</vt:lpstr>
      <vt:lpstr>Iterative Waterfall Model</vt:lpstr>
      <vt:lpstr>Iterative Waterfall Model</vt:lpstr>
      <vt:lpstr>Iterative Waterfall Model - APPLICATIONS</vt:lpstr>
      <vt:lpstr>Iterative Waterfall Model - APPLICATIONS</vt:lpstr>
      <vt:lpstr> choosing the right SDLC model </vt:lpstr>
      <vt:lpstr> choosing the right SDLC model </vt:lpstr>
      <vt:lpstr> choosing the right SDLC model </vt:lpstr>
      <vt:lpstr> evolutionary model </vt:lpstr>
      <vt:lpstr> evolutionary model </vt:lpstr>
      <vt:lpstr> evolutionary model </vt:lpstr>
      <vt:lpstr> evolutionary model </vt:lpstr>
      <vt:lpstr> Evolutionary vs. Traditional Models </vt:lpstr>
      <vt:lpstr> Evolutionary vs. Traditional Models </vt:lpstr>
      <vt:lpstr> CHARACTERISTICS of evolutionary model </vt:lpstr>
      <vt:lpstr> CHARACTERISTICS of evolutionary model </vt:lpstr>
      <vt:lpstr> Evolutionary DEVELOPMENT OF Software DEVELOPMENT </vt:lpstr>
      <vt:lpstr> Types of Evolutionary Models in Software Engineering </vt:lpstr>
      <vt:lpstr> PROTOTYPING model </vt:lpstr>
      <vt:lpstr> PROTOTYPING model </vt:lpstr>
      <vt:lpstr>Why Prototyping Model in Software Engineering is Important? </vt:lpstr>
      <vt:lpstr> When to Use the Prototyping Model?? </vt:lpstr>
      <vt:lpstr>PowerPoint Presentation</vt:lpstr>
      <vt:lpstr> Steps in the Prototyping Model </vt:lpstr>
      <vt:lpstr> Steps in the Prototyping Model </vt:lpstr>
      <vt:lpstr> Steps in the Prototyping Model </vt:lpstr>
      <vt:lpstr> USE CASES </vt:lpstr>
      <vt:lpstr> USE CASES </vt:lpstr>
      <vt:lpstr> pros and cons </vt:lpstr>
      <vt:lpstr>  pros and cons </vt:lpstr>
      <vt:lpstr> types of prototyping models: </vt:lpstr>
      <vt:lpstr>  Rapid Throwaway Prototyping  </vt:lpstr>
      <vt:lpstr>   Evolutionary Prototyping   </vt:lpstr>
      <vt:lpstr>    Incremental Prototyping    </vt:lpstr>
      <vt:lpstr>    Extreme Prototyping    </vt:lpstr>
      <vt:lpstr>    Spiral Model     </vt:lpstr>
      <vt:lpstr>    Spiral Model     </vt:lpstr>
      <vt:lpstr>    Phases of Spiral Model     </vt:lpstr>
      <vt:lpstr>    Phases of Spiral Model     </vt:lpstr>
      <vt:lpstr>    When to choose Spiral Model     </vt:lpstr>
      <vt:lpstr>    Strengths of The Spiral Model     </vt:lpstr>
      <vt:lpstr>    WEAKNESSES of The Spiral Model     </vt:lpstr>
      <vt:lpstr>    V-model     </vt:lpstr>
      <vt:lpstr>PowerPoint Presentation</vt:lpstr>
      <vt:lpstr>PowerPoint Presentation</vt:lpstr>
      <vt:lpstr>    V-model PHASES    </vt:lpstr>
      <vt:lpstr>    V-model PHASES    </vt:lpstr>
      <vt:lpstr>    V-model PHASES    </vt:lpstr>
      <vt:lpstr>    AGILE MODEL    </vt:lpstr>
      <vt:lpstr>    AGILE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Akshaya R</dc:creator>
  <cp:lastModifiedBy>Akshaya R</cp:lastModifiedBy>
  <cp:revision>84</cp:revision>
  <dcterms:created xsi:type="dcterms:W3CDTF">2024-07-12T04:36:04Z</dcterms:created>
  <dcterms:modified xsi:type="dcterms:W3CDTF">2024-08-15T05:53:36Z</dcterms:modified>
</cp:coreProperties>
</file>