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geeksforgeeks.org/random-access-memory-ram/"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geeksforgeeks.org/secondary-memory/" TargetMode="External"/><Relationship Id="rId3" Type="http://schemas.openxmlformats.org/officeDocument/2006/relationships/hyperlink" Target="https://www.geeksforgeeks.org/hardware-trojan/" TargetMode="External"/><Relationship Id="rId4" Type="http://schemas.openxmlformats.org/officeDocument/2006/relationships/hyperlink" Target="https://www.geeksforgeeks.org/logical-and-physical-address-in-operating-system/" TargetMode="External"/><Relationship Id="rId5" Type="http://schemas.openxmlformats.org/officeDocument/2006/relationships/hyperlink" Target="https://www.geeksforgeeks.org/computer-memory/"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geeksforgeeks.org/what-is-an-operating-system/" TargetMode="Externa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EMORY MANAGEMENT"/>
          <p:cNvSpPr txBox="1"/>
          <p:nvPr>
            <p:ph type="ctrTitle"/>
          </p:nvPr>
        </p:nvSpPr>
        <p:spPr>
          <a:xfrm>
            <a:off x="3053052" y="2574991"/>
            <a:ext cx="21971004" cy="4648201"/>
          </a:xfrm>
          <a:prstGeom prst="rect">
            <a:avLst/>
          </a:prstGeom>
        </p:spPr>
        <p:txBody>
          <a:bodyPr/>
          <a:lstStyle/>
          <a:p>
            <a:pPr/>
            <a:r>
              <a:t>MEMORY MANAGEMENT </a:t>
            </a:r>
          </a:p>
        </p:txBody>
      </p:sp>
      <p:sp>
        <p:nvSpPr>
          <p:cNvPr id="152" name="PRINCIPLES OF COMPUTER SYSTEMS"/>
          <p:cNvSpPr txBox="1"/>
          <p:nvPr>
            <p:ph type="subTitle" sz="quarter" idx="1"/>
          </p:nvPr>
        </p:nvSpPr>
        <p:spPr>
          <a:xfrm>
            <a:off x="5178538" y="7196865"/>
            <a:ext cx="21971001" cy="1905001"/>
          </a:xfrm>
          <a:prstGeom prst="rect">
            <a:avLst/>
          </a:prstGeom>
        </p:spPr>
        <p:txBody>
          <a:bodyPr/>
          <a:lstStyle/>
          <a:p>
            <a:pPr/>
            <a:r>
              <a:t>PRINCIPLES OF COMPUTER SYSTEMS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WO POSSIBILITIES"/>
          <p:cNvSpPr txBox="1"/>
          <p:nvPr>
            <p:ph type="title"/>
          </p:nvPr>
        </p:nvSpPr>
        <p:spPr>
          <a:prstGeom prst="rect">
            <a:avLst/>
          </a:prstGeom>
        </p:spPr>
        <p:txBody>
          <a:bodyPr/>
          <a:lstStyle>
            <a:lvl1pPr>
              <a:defRPr>
                <a:solidFill>
                  <a:schemeClr val="accent5">
                    <a:hueOff val="-82419"/>
                    <a:satOff val="-9513"/>
                    <a:lumOff val="-16343"/>
                  </a:schemeClr>
                </a:solidFill>
              </a:defRPr>
            </a:lvl1pPr>
          </a:lstStyle>
          <a:p>
            <a:pPr/>
            <a:r>
              <a:t>TWO POSSIBILITIES </a:t>
            </a:r>
          </a:p>
        </p:txBody>
      </p:sp>
      <p:sp>
        <p:nvSpPr>
          <p:cNvPr id="184" name="i) EQUAL SIZE PARTITIONING"/>
          <p:cNvSpPr txBox="1"/>
          <p:nvPr>
            <p:ph type="body" idx="21"/>
          </p:nvPr>
        </p:nvSpPr>
        <p:spPr>
          <a:xfrm>
            <a:off x="1206500" y="5429849"/>
            <a:ext cx="21971000" cy="934779"/>
          </a:xfrm>
          <a:prstGeom prst="rect">
            <a:avLst/>
          </a:prstGeom>
          <a:extLst>
            <a:ext uri="{C572A759-6A51-4108-AA02-DFA0A04FC94B}">
              <ma14:wrappingTextBoxFlag xmlns:ma14="http://schemas.microsoft.com/office/mac/drawingml/2011/main" val="1"/>
            </a:ext>
          </a:extLst>
        </p:spPr>
        <p:txBody>
          <a:bodyPr/>
          <a:lstStyle/>
          <a:p>
            <a:pPr/>
            <a:r>
              <a:t>i) EQUAL SIZE PARTITIONING</a:t>
            </a:r>
          </a:p>
        </p:txBody>
      </p:sp>
      <p:pic>
        <p:nvPicPr>
          <p:cNvPr id="185" name="phpyiCdJe.png" descr="phpyiCdJe.png"/>
          <p:cNvPicPr>
            <a:picLocks noChangeAspect="1"/>
          </p:cNvPicPr>
          <p:nvPr/>
        </p:nvPicPr>
        <p:blipFill>
          <a:blip r:embed="rId2">
            <a:extLst/>
          </a:blip>
          <a:stretch>
            <a:fillRect/>
          </a:stretch>
        </p:blipFill>
        <p:spPr>
          <a:xfrm>
            <a:off x="13736476" y="577561"/>
            <a:ext cx="9827685" cy="12728847"/>
          </a:xfrm>
          <a:prstGeom prst="rect">
            <a:avLst/>
          </a:prstGeom>
          <a:ln w="12700">
            <a:miter lim="400000"/>
          </a:ln>
        </p:spPr>
      </p:pic>
      <p:sp>
        <p:nvSpPr>
          <p:cNvPr id="186" name="ii) UNEQUAL SIZE PARTITIONING"/>
          <p:cNvSpPr txBox="1"/>
          <p:nvPr/>
        </p:nvSpPr>
        <p:spPr>
          <a:xfrm>
            <a:off x="1206500" y="6741688"/>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ii) UNEQUAL SIZE PARTITIONING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INGLE VS MULTIPLE INPUT QUEUE"/>
          <p:cNvSpPr txBox="1"/>
          <p:nvPr>
            <p:ph type="title"/>
          </p:nvPr>
        </p:nvSpPr>
        <p:spPr>
          <a:xfrm>
            <a:off x="2557217" y="1077359"/>
            <a:ext cx="21971001" cy="1433164"/>
          </a:xfrm>
          <a:prstGeom prst="rect">
            <a:avLst/>
          </a:prstGeom>
        </p:spPr>
        <p:txBody>
          <a:bodyPr/>
          <a:lstStyle/>
          <a:p>
            <a:pPr/>
            <a:r>
              <a:t>SINGLE VS MULTIPLE INPUT QUEUE</a:t>
            </a:r>
          </a:p>
        </p:txBody>
      </p:sp>
      <p:pic>
        <p:nvPicPr>
          <p:cNvPr id="189" name="Screenshot 2024-03-26 at 13.16.26.png" descr="Screenshot 2024-03-26 at 13.16.26.png"/>
          <p:cNvPicPr>
            <a:picLocks noChangeAspect="1"/>
          </p:cNvPicPr>
          <p:nvPr/>
        </p:nvPicPr>
        <p:blipFill>
          <a:blip r:embed="rId2">
            <a:extLst/>
          </a:blip>
          <a:stretch>
            <a:fillRect/>
          </a:stretch>
        </p:blipFill>
        <p:spPr>
          <a:xfrm>
            <a:off x="3019711" y="2773320"/>
            <a:ext cx="15261791" cy="971483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YNAMIC PARTIONING"/>
          <p:cNvSpPr txBox="1"/>
          <p:nvPr>
            <p:ph type="title"/>
          </p:nvPr>
        </p:nvSpPr>
        <p:spPr>
          <a:prstGeom prst="rect">
            <a:avLst/>
          </a:prstGeom>
        </p:spPr>
        <p:txBody>
          <a:bodyPr/>
          <a:lstStyle/>
          <a:p>
            <a:pPr/>
            <a:r>
              <a:t>DYNAMIC PARTIONING</a:t>
            </a:r>
          </a:p>
        </p:txBody>
      </p:sp>
      <p:sp>
        <p:nvSpPr>
          <p:cNvPr id="192" name="It is a part of the Contiguous allocation technique. Initially, RAM is empty and partitions are made during the run-time according to the process’s need instead of partitioning during system configuration.…"/>
          <p:cNvSpPr txBox="1"/>
          <p:nvPr>
            <p:ph type="body" idx="1"/>
          </p:nvPr>
        </p:nvSpPr>
        <p:spPr>
          <a:prstGeom prst="rect">
            <a:avLst/>
          </a:prstGeom>
        </p:spPr>
        <p:txBody>
          <a:bodyPr/>
          <a:lstStyle/>
          <a:p>
            <a:pPr marL="0" indent="0" defTabSz="457200">
              <a:lnSpc>
                <a:spcPct val="100000"/>
              </a:lnSpc>
              <a:spcBef>
                <a:spcPts val="1600"/>
              </a:spcBef>
              <a:buSzTx/>
              <a:buNone/>
              <a:defRPr sz="4420">
                <a:latin typeface="Baskerville"/>
                <a:ea typeface="Baskerville"/>
                <a:cs typeface="Baskerville"/>
                <a:sym typeface="Baskerville"/>
              </a:defRPr>
            </a:pPr>
            <a:r>
              <a:t>It is a part of the Contiguous allocation technique. Initially,</a:t>
            </a:r>
            <a:r>
              <a:rPr>
                <a:hlinkClick r:id="rId2" invalidUrl="" action="" tgtFrame="" tooltip="" history="1" highlightClick="0" endSnd="0"/>
              </a:rPr>
              <a:t> RAM</a:t>
            </a:r>
            <a:r>
              <a:t> is empty and </a:t>
            </a:r>
            <a:r>
              <a:rPr>
                <a:solidFill>
                  <a:schemeClr val="accent5">
                    <a:hueOff val="-82419"/>
                    <a:satOff val="-9513"/>
                    <a:lumOff val="-16343"/>
                  </a:schemeClr>
                </a:solidFill>
              </a:rPr>
              <a:t>partitions are made during the run-time</a:t>
            </a:r>
            <a:r>
              <a:t> according to the process’s need instead of partitioning during system configuration.</a:t>
            </a:r>
          </a:p>
          <a:p>
            <a:pPr marL="0" indent="0" defTabSz="457200">
              <a:lnSpc>
                <a:spcPct val="100000"/>
              </a:lnSpc>
              <a:spcBef>
                <a:spcPts val="1600"/>
              </a:spcBef>
              <a:buSzTx/>
              <a:buNone/>
              <a:defRPr sz="4420">
                <a:latin typeface="Baskerville"/>
                <a:ea typeface="Baskerville"/>
                <a:cs typeface="Baskerville"/>
                <a:sym typeface="Baskerville"/>
              </a:defRPr>
            </a:pPr>
            <a:r>
              <a:t>The </a:t>
            </a:r>
            <a:r>
              <a:rPr>
                <a:solidFill>
                  <a:schemeClr val="accent5">
                    <a:hueOff val="-82419"/>
                    <a:satOff val="-9513"/>
                    <a:lumOff val="-16343"/>
                  </a:schemeClr>
                </a:solidFill>
              </a:rPr>
              <a:t>size of the partition will be equal to the incoming process.</a:t>
            </a:r>
            <a:endParaRPr>
              <a:solidFill>
                <a:schemeClr val="accent5">
                  <a:hueOff val="-82419"/>
                  <a:satOff val="-9513"/>
                  <a:lumOff val="-16343"/>
                </a:schemeClr>
              </a:solidFill>
            </a:endParaRPr>
          </a:p>
          <a:p>
            <a:pPr marL="0" indent="0" defTabSz="457200">
              <a:lnSpc>
                <a:spcPct val="100000"/>
              </a:lnSpc>
              <a:spcBef>
                <a:spcPts val="1600"/>
              </a:spcBef>
              <a:buSzTx/>
              <a:buNone/>
              <a:defRPr sz="4420">
                <a:latin typeface="Baskerville"/>
                <a:ea typeface="Baskerville"/>
                <a:cs typeface="Baskerville"/>
                <a:sym typeface="Baskerville"/>
              </a:defRPr>
            </a:pPr>
            <a:r>
              <a:t>The partition size varies according to the need of the process so that </a:t>
            </a:r>
            <a:r>
              <a:rPr>
                <a:solidFill>
                  <a:schemeClr val="accent5">
                    <a:hueOff val="-82419"/>
                    <a:satOff val="-9513"/>
                    <a:lumOff val="-16343"/>
                  </a:schemeClr>
                </a:solidFill>
              </a:rPr>
              <a:t>internal fragmentation can be avoided</a:t>
            </a:r>
            <a:r>
              <a:t> to ensure efficient utilization of RAM.</a:t>
            </a:r>
          </a:p>
          <a:p>
            <a:pPr marL="0" indent="0" defTabSz="457200">
              <a:lnSpc>
                <a:spcPct val="100000"/>
              </a:lnSpc>
              <a:spcBef>
                <a:spcPts val="1600"/>
              </a:spcBef>
              <a:buSzTx/>
              <a:buNone/>
              <a:defRPr sz="4420">
                <a:latin typeface="Baskerville"/>
                <a:ea typeface="Baskerville"/>
                <a:cs typeface="Baskerville"/>
                <a:sym typeface="Baskerville"/>
              </a:defRPr>
            </a:pPr>
            <a:r>
              <a:t>The number of partitions in RAM is not fixed and depends on the number of incoming processes and the Main Memory’s size.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111-10.jpeg" descr="111-10.jpeg"/>
          <p:cNvPicPr>
            <a:picLocks noChangeAspect="1"/>
          </p:cNvPicPr>
          <p:nvPr/>
        </p:nvPicPr>
        <p:blipFill>
          <a:blip r:embed="rId2">
            <a:extLst/>
          </a:blip>
          <a:stretch>
            <a:fillRect/>
          </a:stretch>
        </p:blipFill>
        <p:spPr>
          <a:xfrm>
            <a:off x="8841971" y="1903014"/>
            <a:ext cx="6700058" cy="990997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Screenshot 2024-03-26 at 13.17.20.png" descr="Screenshot 2024-03-26 at 13.17.20.png"/>
          <p:cNvPicPr>
            <a:picLocks noChangeAspect="1"/>
          </p:cNvPicPr>
          <p:nvPr/>
        </p:nvPicPr>
        <p:blipFill>
          <a:blip r:embed="rId2">
            <a:extLst/>
          </a:blip>
          <a:stretch>
            <a:fillRect/>
          </a:stretch>
        </p:blipFill>
        <p:spPr>
          <a:xfrm>
            <a:off x="4980510" y="-167043"/>
            <a:ext cx="13975352" cy="14050086"/>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LOADING"/>
          <p:cNvSpPr txBox="1"/>
          <p:nvPr>
            <p:ph type="title"/>
          </p:nvPr>
        </p:nvSpPr>
        <p:spPr>
          <a:xfrm>
            <a:off x="1893039" y="1527161"/>
            <a:ext cx="21971001" cy="1433164"/>
          </a:xfrm>
          <a:prstGeom prst="rect">
            <a:avLst/>
          </a:prstGeom>
        </p:spPr>
        <p:txBody>
          <a:bodyPr/>
          <a:lstStyle/>
          <a:p>
            <a:pPr/>
            <a:r>
              <a:t>LOADING</a:t>
            </a:r>
          </a:p>
        </p:txBody>
      </p:sp>
      <p:sp>
        <p:nvSpPr>
          <p:cNvPr id="199" name="STATIC LOADING AND DYNAMIC LOADING"/>
          <p:cNvSpPr txBox="1"/>
          <p:nvPr>
            <p:ph type="body" idx="21"/>
          </p:nvPr>
        </p:nvSpPr>
        <p:spPr>
          <a:xfrm>
            <a:off x="1893039" y="3201545"/>
            <a:ext cx="21971001" cy="934779"/>
          </a:xfrm>
          <a:prstGeom prst="rect">
            <a:avLst/>
          </a:prstGeom>
          <a:extLst>
            <a:ext uri="{C572A759-6A51-4108-AA02-DFA0A04FC94B}">
              <ma14:wrappingTextBoxFlag xmlns:ma14="http://schemas.microsoft.com/office/mac/drawingml/2011/main" val="1"/>
            </a:ext>
          </a:extLst>
        </p:spPr>
        <p:txBody>
          <a:bodyPr/>
          <a:lstStyle>
            <a:lvl1pPr defTabSz="457200">
              <a:spcBef>
                <a:spcPts val="1600"/>
              </a:spcBef>
              <a:defRPr sz="2400">
                <a:solidFill>
                  <a:srgbClr val="1A2C47"/>
                </a:solidFill>
                <a:latin typeface="Helvetica"/>
                <a:ea typeface="Helvetica"/>
                <a:cs typeface="Helvetica"/>
                <a:sym typeface="Helvetica"/>
              </a:defRPr>
            </a:lvl1pPr>
          </a:lstStyle>
          <a:p>
            <a:pPr/>
            <a:r>
              <a:t>STATIC LOADING AND DYNAMIC LOADING</a:t>
            </a:r>
          </a:p>
        </p:txBody>
      </p:sp>
      <p:sp>
        <p:nvSpPr>
          <p:cNvPr id="200" name="Static Loading involves loading all the necessary program components into the main memory before the program's execution begins. This means that both the executable code and data are loaded into predetermined memory locations. This allocation is fixed an"/>
          <p:cNvSpPr txBox="1"/>
          <p:nvPr>
            <p:ph type="body" idx="1"/>
          </p:nvPr>
        </p:nvSpPr>
        <p:spPr>
          <a:xfrm>
            <a:off x="1561606" y="3609312"/>
            <a:ext cx="21971001" cy="8256012"/>
          </a:xfrm>
          <a:prstGeom prst="rect">
            <a:avLst/>
          </a:prstGeom>
        </p:spPr>
        <p:txBody>
          <a:bodyPr/>
          <a:lstStyle/>
          <a:p>
            <a:pPr marL="0" indent="0" defTabSz="452627">
              <a:lnSpc>
                <a:spcPct val="100000"/>
              </a:lnSpc>
              <a:spcBef>
                <a:spcPts val="1500"/>
              </a:spcBef>
              <a:buSzTx/>
              <a:buNone/>
              <a:defRPr sz="4375">
                <a:latin typeface="Baskerville"/>
                <a:ea typeface="Baskerville"/>
                <a:cs typeface="Baskerville"/>
                <a:sym typeface="Baskerville"/>
              </a:defRPr>
            </a:pPr>
          </a:p>
          <a:p>
            <a:pPr marL="0" indent="0" defTabSz="452627">
              <a:lnSpc>
                <a:spcPct val="100000"/>
              </a:lnSpc>
              <a:spcBef>
                <a:spcPts val="1500"/>
              </a:spcBef>
              <a:buSzTx/>
              <a:buNone/>
              <a:defRPr sz="4375">
                <a:latin typeface="Baskerville"/>
                <a:ea typeface="Baskerville"/>
                <a:cs typeface="Baskerville"/>
                <a:sym typeface="Baskerville"/>
              </a:defRPr>
            </a:pPr>
            <a:r>
              <a:rPr b="1">
                <a:solidFill>
                  <a:schemeClr val="accent5">
                    <a:hueOff val="-82419"/>
                    <a:satOff val="-9513"/>
                    <a:lumOff val="-16343"/>
                  </a:schemeClr>
                </a:solidFill>
              </a:rPr>
              <a:t>Static Loading</a:t>
            </a:r>
            <a:r>
              <a:t> involves loading all the necessary program components into the main memory before the program's execution begins. This means that </a:t>
            </a:r>
            <a:r>
              <a:rPr>
                <a:solidFill>
                  <a:schemeClr val="accent5">
                    <a:hueOff val="-82419"/>
                    <a:satOff val="-9513"/>
                    <a:lumOff val="-16343"/>
                  </a:schemeClr>
                </a:solidFill>
              </a:rPr>
              <a:t>both the executable code and data</a:t>
            </a:r>
            <a:r>
              <a:t> are loaded into predetermined memory locations. This allocation is </a:t>
            </a:r>
            <a:r>
              <a:rPr>
                <a:solidFill>
                  <a:schemeClr val="accent5">
                    <a:hueOff val="-82419"/>
                    <a:satOff val="-9513"/>
                    <a:lumOff val="-16343"/>
                  </a:schemeClr>
                </a:solidFill>
              </a:rPr>
              <a:t>fixed</a:t>
            </a:r>
            <a:r>
              <a:t> and does not change during the program's execution. While it ensures direct access to all required resources, it may lead to </a:t>
            </a:r>
            <a:r>
              <a:rPr>
                <a:solidFill>
                  <a:schemeClr val="accent5">
                    <a:hueOff val="-82419"/>
                    <a:satOff val="-9513"/>
                    <a:lumOff val="-16343"/>
                  </a:schemeClr>
                </a:solidFill>
              </a:rPr>
              <a:t>inefficiencies in memory usage</a:t>
            </a:r>
            <a:r>
              <a:t>, especially if the program doesn't utilize all the loaded components.</a:t>
            </a:r>
          </a:p>
          <a:p>
            <a:pPr marL="0" indent="0" defTabSz="452627">
              <a:lnSpc>
                <a:spcPct val="100000"/>
              </a:lnSpc>
              <a:spcBef>
                <a:spcPts val="1500"/>
              </a:spcBef>
              <a:buSzTx/>
              <a:buNone/>
              <a:defRPr sz="4375">
                <a:latin typeface="Baskerville"/>
                <a:ea typeface="Baskerville"/>
                <a:cs typeface="Baskerville"/>
                <a:sym typeface="Baskerville"/>
              </a:defRPr>
            </a:pPr>
            <a:r>
              <a:rPr b="1">
                <a:solidFill>
                  <a:schemeClr val="accent5">
                    <a:hueOff val="-82419"/>
                    <a:satOff val="-9513"/>
                    <a:lumOff val="-16343"/>
                  </a:schemeClr>
                </a:solidFill>
              </a:rPr>
              <a:t>Dynamic Loading</a:t>
            </a:r>
            <a:r>
              <a:t>, takes a more flexible approach. In this scheme, a program's components are loaded into the main memory </a:t>
            </a:r>
            <a:r>
              <a:rPr>
                <a:solidFill>
                  <a:schemeClr val="accent5">
                    <a:hueOff val="-82419"/>
                    <a:satOff val="-9513"/>
                    <a:lumOff val="-16343"/>
                  </a:schemeClr>
                </a:solidFill>
              </a:rPr>
              <a:t>only when they are specifically requested during execution</a:t>
            </a:r>
            <a:r>
              <a:t>. This results in a more efficient use of memory resources as only the necessary components occupy space. Dynamic loading is particularly advantageous for programs with extensive libraries or functionalities that may not be used in every session.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LINKING"/>
          <p:cNvSpPr txBox="1"/>
          <p:nvPr>
            <p:ph type="title"/>
          </p:nvPr>
        </p:nvSpPr>
        <p:spPr>
          <a:prstGeom prst="rect">
            <a:avLst/>
          </a:prstGeom>
        </p:spPr>
        <p:txBody>
          <a:bodyPr/>
          <a:lstStyle/>
          <a:p>
            <a:pPr/>
            <a:r>
              <a:t>LINKING</a:t>
            </a:r>
          </a:p>
        </p:txBody>
      </p:sp>
      <p:sp>
        <p:nvSpPr>
          <p:cNvPr id="203" name="STATIC AND DYNAMIC LINK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STATIC AND DYNAMIC LINKING </a:t>
            </a:r>
          </a:p>
        </p:txBody>
      </p:sp>
      <p:sp>
        <p:nvSpPr>
          <p:cNvPr id="204" name="Static Linking involves incorporating all necessary libraries and modules into the final executable at compile time. This means that the code from libraries is copied into the final executable file.…"/>
          <p:cNvSpPr txBox="1"/>
          <p:nvPr>
            <p:ph type="body" idx="1"/>
          </p:nvPr>
        </p:nvSpPr>
        <p:spPr>
          <a:prstGeom prst="rect">
            <a:avLst/>
          </a:prstGeom>
        </p:spPr>
        <p:txBody>
          <a:bodyPr/>
          <a:lstStyle/>
          <a:p>
            <a:pPr marL="0" indent="0" defTabSz="457200">
              <a:lnSpc>
                <a:spcPct val="100000"/>
              </a:lnSpc>
              <a:spcBef>
                <a:spcPts val="1600"/>
              </a:spcBef>
              <a:buSzTx/>
              <a:buNone/>
              <a:defRPr sz="3520">
                <a:latin typeface="Baskerville"/>
                <a:ea typeface="Baskerville"/>
                <a:cs typeface="Baskerville"/>
                <a:sym typeface="Baskerville"/>
              </a:defRPr>
            </a:pPr>
            <a:r>
              <a:rPr b="1" sz="4420">
                <a:solidFill>
                  <a:schemeClr val="accent5">
                    <a:hueOff val="-82419"/>
                    <a:satOff val="-9513"/>
                    <a:lumOff val="-16343"/>
                  </a:schemeClr>
                </a:solidFill>
              </a:rPr>
              <a:t>Static Linking</a:t>
            </a:r>
            <a:r>
              <a:t> involves incorporating all necessary libraries and modules into the final executable at compile time. This means that the code from libraries is copied into the final executable file. </a:t>
            </a:r>
          </a:p>
          <a:p>
            <a:pPr marL="0" indent="0" defTabSz="457200">
              <a:lnSpc>
                <a:spcPct val="100000"/>
              </a:lnSpc>
              <a:spcBef>
                <a:spcPts val="1600"/>
              </a:spcBef>
              <a:buSzTx/>
              <a:buNone/>
              <a:defRPr sz="3520">
                <a:latin typeface="Baskerville"/>
                <a:ea typeface="Baskerville"/>
                <a:cs typeface="Baskerville"/>
                <a:sym typeface="Baskerville"/>
              </a:defRPr>
            </a:pPr>
            <a:r>
              <a:rPr b="1" sz="4420">
                <a:solidFill>
                  <a:schemeClr val="accent5">
                    <a:hueOff val="-82419"/>
                    <a:satOff val="-9513"/>
                    <a:lumOff val="-16343"/>
                  </a:schemeClr>
                </a:solidFill>
              </a:rPr>
              <a:t>Dynamic Linking</a:t>
            </a:r>
            <a:r>
              <a:t>, the necessary libraries are not included in the final executable. Instead, the program dynamically links to the required libraries at runtime. This means that multiple programs can share a single copy of a library, reducing redundancy and conserving memory. However, it does introduce a dependency on the availability of the required libraries at runtime.</a:t>
            </a:r>
          </a:p>
          <a:p>
            <a:pPr marL="0" indent="0" defTabSz="457200">
              <a:lnSpc>
                <a:spcPct val="100000"/>
              </a:lnSpc>
              <a:spcBef>
                <a:spcPts val="1600"/>
              </a:spcBef>
              <a:buSzTx/>
              <a:buNone/>
              <a:defRPr sz="3520">
                <a:latin typeface="Baskerville"/>
                <a:ea typeface="Baskerville"/>
                <a:cs typeface="Baskerville"/>
                <a:sym typeface="Baskerville"/>
              </a:defRPr>
            </a:pPr>
            <a:r>
              <a:t>Example: Consider a scenario where multiple programs use a common math library. With static linking, each program would contain its own copy of the library, potentially leading to larger file sizes. With dynamic linking, all programs can use the same shared instance of the library, saving disk space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PAGING"/>
          <p:cNvSpPr txBox="1"/>
          <p:nvPr>
            <p:ph type="title"/>
          </p:nvPr>
        </p:nvSpPr>
        <p:spPr>
          <a:xfrm>
            <a:off x="9539672" y="2105993"/>
            <a:ext cx="21971001" cy="1433164"/>
          </a:xfrm>
          <a:prstGeom prst="rect">
            <a:avLst/>
          </a:prstGeom>
        </p:spPr>
        <p:txBody>
          <a:bodyPr/>
          <a:lstStyle/>
          <a:p>
            <a:pPr/>
            <a:r>
              <a:t>PAGING</a:t>
            </a:r>
          </a:p>
        </p:txBody>
      </p:sp>
      <p:sp>
        <p:nvSpPr>
          <p:cNvPr id="207" name="Paging is a memory management technique in which process address space is broken into blocks of the same size called pages.…"/>
          <p:cNvSpPr txBox="1"/>
          <p:nvPr>
            <p:ph type="body" idx="1"/>
          </p:nvPr>
        </p:nvSpPr>
        <p:spPr>
          <a:xfrm>
            <a:off x="1206500" y="3798702"/>
            <a:ext cx="21971000" cy="8256012"/>
          </a:xfrm>
          <a:prstGeom prst="rect">
            <a:avLst/>
          </a:prstGeom>
        </p:spPr>
        <p:txBody>
          <a:bodyPr/>
          <a:lstStyle/>
          <a:p>
            <a:pPr marL="0" indent="0" defTabSz="457200">
              <a:lnSpc>
                <a:spcPct val="100000"/>
              </a:lnSpc>
              <a:spcBef>
                <a:spcPts val="1600"/>
              </a:spcBef>
              <a:buSzTx/>
              <a:buNone/>
              <a:defRPr sz="3520">
                <a:latin typeface="Baskerville"/>
                <a:ea typeface="Baskerville"/>
                <a:cs typeface="Baskerville"/>
                <a:sym typeface="Baskerville"/>
              </a:defRPr>
            </a:pPr>
          </a:p>
          <a:p>
            <a:pPr marL="0" indent="0" defTabSz="457200">
              <a:lnSpc>
                <a:spcPct val="100000"/>
              </a:lnSpc>
              <a:spcBef>
                <a:spcPts val="1600"/>
              </a:spcBef>
              <a:buSzTx/>
              <a:buNone/>
              <a:defRPr sz="3520">
                <a:latin typeface="Baskerville"/>
                <a:ea typeface="Baskerville"/>
                <a:cs typeface="Baskerville"/>
                <a:sym typeface="Baskerville"/>
              </a:defRPr>
            </a:pPr>
            <a:r>
              <a:t>Paging is a memory management technique in which process address space is broken into blocks of the same size called pages.</a:t>
            </a:r>
          </a:p>
          <a:p>
            <a:pPr marL="0" indent="0" defTabSz="457200">
              <a:lnSpc>
                <a:spcPct val="100000"/>
              </a:lnSpc>
              <a:spcBef>
                <a:spcPts val="1600"/>
              </a:spcBef>
              <a:buSzTx/>
              <a:buNone/>
              <a:defRPr sz="3520">
                <a:latin typeface="Baskerville"/>
                <a:ea typeface="Baskerville"/>
                <a:cs typeface="Baskerville"/>
                <a:sym typeface="Baskerville"/>
              </a:defRPr>
            </a:pPr>
            <a:r>
              <a:t>In paging, the physical memory is divided into fixed-size blocks called page frames, which are the same size as the pages used by the process. The process’s logical address space is also divided into fixed-size blocks called pages, which are the same size as the page frames.</a:t>
            </a:r>
          </a:p>
          <a:p>
            <a:pPr marL="0" indent="0" defTabSz="457200">
              <a:lnSpc>
                <a:spcPct val="100000"/>
              </a:lnSpc>
              <a:spcBef>
                <a:spcPts val="1600"/>
              </a:spcBef>
              <a:buSzTx/>
              <a:buNone/>
              <a:defRPr sz="3520">
                <a:latin typeface="Baskerville"/>
                <a:ea typeface="Baskerville"/>
                <a:cs typeface="Baskerville"/>
                <a:sym typeface="Baskerville"/>
              </a:defRPr>
            </a:pPr>
          </a:p>
          <a:p>
            <a:pPr marL="0" indent="0" algn="ctr" defTabSz="457200">
              <a:lnSpc>
                <a:spcPct val="100000"/>
              </a:lnSpc>
              <a:spcBef>
                <a:spcPts val="1600"/>
              </a:spcBef>
              <a:buSzTx/>
              <a:buNone/>
              <a:defRPr sz="3520">
                <a:solidFill>
                  <a:schemeClr val="accent5">
                    <a:hueOff val="-82419"/>
                    <a:satOff val="-9513"/>
                    <a:lumOff val="-16343"/>
                  </a:schemeClr>
                </a:solidFill>
                <a:latin typeface="Baskerville"/>
                <a:ea typeface="Baskerville"/>
                <a:cs typeface="Baskerville"/>
                <a:sym typeface="Baskerville"/>
              </a:defRPr>
            </a:pPr>
            <a:r>
              <a:t>PAGE SIZE = FRAME SIZE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1" name="Group"/>
          <p:cNvGrpSpPr/>
          <p:nvPr/>
        </p:nvGrpSpPr>
        <p:grpSpPr>
          <a:xfrm>
            <a:off x="6314982" y="1548536"/>
            <a:ext cx="12421943" cy="10210676"/>
            <a:chOff x="0" y="0"/>
            <a:chExt cx="12421942" cy="10210674"/>
          </a:xfrm>
        </p:grpSpPr>
        <p:pic>
          <p:nvPicPr>
            <p:cNvPr id="209" name="paging.jpg" descr="paging.jpg"/>
            <p:cNvPicPr>
              <a:picLocks noChangeAspect="1"/>
            </p:cNvPicPr>
            <p:nvPr/>
          </p:nvPicPr>
          <p:blipFill>
            <a:blip r:embed="rId2">
              <a:extLst/>
            </a:blip>
            <a:stretch>
              <a:fillRect/>
            </a:stretch>
          </p:blipFill>
          <p:spPr>
            <a:xfrm>
              <a:off x="0" y="0"/>
              <a:ext cx="12421943" cy="9647709"/>
            </a:xfrm>
            <a:prstGeom prst="rect">
              <a:avLst/>
            </a:prstGeom>
            <a:ln w="12700" cap="flat">
              <a:noFill/>
              <a:miter lim="400000"/>
            </a:ln>
            <a:effectLst/>
          </p:spPr>
        </p:pic>
        <p:sp>
          <p:nvSpPr>
            <p:cNvPr id="210" name="Caption"/>
            <p:cNvSpPr/>
            <p:nvPr/>
          </p:nvSpPr>
          <p:spPr>
            <a:xfrm>
              <a:off x="0" y="9749308"/>
              <a:ext cx="12421943"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PAGING</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ADDRESS TRANSLATION"/>
          <p:cNvSpPr txBox="1"/>
          <p:nvPr>
            <p:ph type="body" idx="21"/>
          </p:nvPr>
        </p:nvSpPr>
        <p:spPr>
          <a:xfrm>
            <a:off x="6604123" y="2355185"/>
            <a:ext cx="21971001" cy="934780"/>
          </a:xfrm>
          <a:prstGeom prst="rect">
            <a:avLst/>
          </a:prstGeom>
          <a:extLst>
            <a:ext uri="{C572A759-6A51-4108-AA02-DFA0A04FC94B}">
              <ma14:wrappingTextBoxFlag xmlns:ma14="http://schemas.microsoft.com/office/mac/drawingml/2011/main" val="1"/>
            </a:ext>
          </a:extLst>
        </p:spPr>
        <p:txBody>
          <a:bodyPr/>
          <a:lstStyle/>
          <a:p>
            <a:pPr/>
            <a:r>
              <a:t>ADDRESS TRANSLATION</a:t>
            </a:r>
          </a:p>
        </p:txBody>
      </p:sp>
      <p:sp>
        <p:nvSpPr>
          <p:cNvPr id="214" name="Page address is called logical address and represented by page number and the offset.…"/>
          <p:cNvSpPr txBox="1"/>
          <p:nvPr>
            <p:ph type="body" idx="1"/>
          </p:nvPr>
        </p:nvSpPr>
        <p:spPr>
          <a:xfrm>
            <a:off x="1419564" y="3727681"/>
            <a:ext cx="21971001" cy="8256012"/>
          </a:xfrm>
          <a:prstGeom prst="rect">
            <a:avLst/>
          </a:prstGeom>
        </p:spPr>
        <p:txBody>
          <a:bodyPr/>
          <a:lstStyle/>
          <a:p>
            <a:pPr marL="0" indent="0" defTabSz="457200">
              <a:lnSpc>
                <a:spcPct val="100000"/>
              </a:lnSpc>
              <a:spcBef>
                <a:spcPts val="1600"/>
              </a:spcBef>
              <a:buSzTx/>
              <a:buNone/>
              <a:defRPr sz="3800">
                <a:solidFill>
                  <a:srgbClr val="000000">
                    <a:alpha val="87059"/>
                  </a:srgbClr>
                </a:solidFill>
                <a:latin typeface="Verdana"/>
                <a:ea typeface="Verdana"/>
                <a:cs typeface="Verdana"/>
                <a:sym typeface="Verdana"/>
              </a:defRPr>
            </a:pPr>
          </a:p>
          <a:p>
            <a:pPr marL="0" indent="0" defTabSz="457200">
              <a:lnSpc>
                <a:spcPct val="100000"/>
              </a:lnSpc>
              <a:spcBef>
                <a:spcPts val="1600"/>
              </a:spcBef>
              <a:buSzTx/>
              <a:buNone/>
              <a:defRPr sz="3800">
                <a:latin typeface="Verdana"/>
                <a:ea typeface="Verdana"/>
                <a:cs typeface="Verdana"/>
                <a:sym typeface="Verdana"/>
              </a:defRPr>
            </a:pPr>
            <a:r>
              <a:t>Page address is called </a:t>
            </a:r>
            <a:r>
              <a:rPr b="1"/>
              <a:t>logical address</a:t>
            </a:r>
            <a:r>
              <a:t> and represented by </a:t>
            </a:r>
            <a:r>
              <a:rPr b="1"/>
              <a:t>page number</a:t>
            </a:r>
            <a:r>
              <a:t> and the </a:t>
            </a:r>
            <a:r>
              <a:rPr b="1"/>
              <a:t>offset</a:t>
            </a:r>
            <a:r>
              <a:t>.</a:t>
            </a:r>
          </a:p>
          <a:p>
            <a:pPr marL="0" indent="0" defTabSz="457200">
              <a:lnSpc>
                <a:spcPct val="100000"/>
              </a:lnSpc>
              <a:spcBef>
                <a:spcPts val="0"/>
              </a:spcBef>
              <a:buSzTx/>
              <a:buNone/>
              <a:defRPr sz="3800">
                <a:latin typeface="Verdana"/>
                <a:ea typeface="Verdana"/>
                <a:cs typeface="Verdana"/>
                <a:sym typeface="Verdana"/>
              </a:defRPr>
            </a:pPr>
            <a:r>
              <a:t>Logical Address = Page number + page offset</a:t>
            </a:r>
          </a:p>
          <a:p>
            <a:pPr marL="0" indent="0" defTabSz="457200">
              <a:lnSpc>
                <a:spcPct val="100000"/>
              </a:lnSpc>
              <a:spcBef>
                <a:spcPts val="0"/>
              </a:spcBef>
              <a:buSzTx/>
              <a:buNone/>
              <a:defRPr sz="3800">
                <a:latin typeface="Verdana"/>
                <a:ea typeface="Verdana"/>
                <a:cs typeface="Verdana"/>
                <a:sym typeface="Verdana"/>
              </a:defRPr>
            </a:pPr>
          </a:p>
          <a:p>
            <a:pPr marL="0" indent="0" defTabSz="457200">
              <a:lnSpc>
                <a:spcPct val="100000"/>
              </a:lnSpc>
              <a:spcBef>
                <a:spcPts val="1600"/>
              </a:spcBef>
              <a:buSzTx/>
              <a:buNone/>
              <a:defRPr sz="3800">
                <a:latin typeface="Verdana"/>
                <a:ea typeface="Verdana"/>
                <a:cs typeface="Verdana"/>
                <a:sym typeface="Verdana"/>
              </a:defRPr>
            </a:pPr>
            <a:r>
              <a:t>Frame address is called </a:t>
            </a:r>
            <a:r>
              <a:rPr b="1"/>
              <a:t>physical address</a:t>
            </a:r>
            <a:r>
              <a:t> and represented by a </a:t>
            </a:r>
            <a:r>
              <a:rPr b="1"/>
              <a:t>frame number</a:t>
            </a:r>
            <a:r>
              <a:t> and the </a:t>
            </a:r>
            <a:r>
              <a:rPr b="1"/>
              <a:t>offset</a:t>
            </a:r>
            <a:r>
              <a:t>.</a:t>
            </a:r>
          </a:p>
          <a:p>
            <a:pPr marL="0" indent="0" defTabSz="457200">
              <a:lnSpc>
                <a:spcPct val="100000"/>
              </a:lnSpc>
              <a:spcBef>
                <a:spcPts val="1600"/>
              </a:spcBef>
              <a:buSzTx/>
              <a:buNone/>
              <a:defRPr sz="3800">
                <a:latin typeface="Verdana"/>
                <a:ea typeface="Verdana"/>
                <a:cs typeface="Verdana"/>
                <a:sym typeface="Verdana"/>
              </a:defRPr>
            </a:pPr>
          </a:p>
          <a:p>
            <a:pPr marL="0" indent="0" defTabSz="457200">
              <a:lnSpc>
                <a:spcPct val="100000"/>
              </a:lnSpc>
              <a:spcBef>
                <a:spcPts val="0"/>
              </a:spcBef>
              <a:buSzTx/>
              <a:buNone/>
              <a:defRPr sz="3800">
                <a:latin typeface="Verdana"/>
                <a:ea typeface="Verdana"/>
                <a:cs typeface="Verdana"/>
                <a:sym typeface="Verdana"/>
              </a:defRPr>
            </a:pPr>
            <a:r>
              <a:t>Physical Address = Frame number + page offset</a:t>
            </a:r>
          </a:p>
          <a:p>
            <a:pPr marL="0" indent="0" defTabSz="457200">
              <a:lnSpc>
                <a:spcPct val="100000"/>
              </a:lnSpc>
              <a:spcBef>
                <a:spcPts val="1600"/>
              </a:spcBef>
              <a:buSzTx/>
              <a:buNone/>
              <a:defRPr sz="3800">
                <a:latin typeface="Verdana"/>
                <a:ea typeface="Verdana"/>
                <a:cs typeface="Verdana"/>
                <a:sym typeface="Verdana"/>
              </a:defRPr>
            </a:pPr>
            <a:r>
              <a:t>A data structure called </a:t>
            </a:r>
            <a:r>
              <a:rPr b="1"/>
              <a:t>page map table</a:t>
            </a:r>
            <a:r>
              <a:t> is used to keep track of the relation between a page of a process to a frame in physical memory.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WHAT IS MEMORY?"/>
          <p:cNvSpPr txBox="1"/>
          <p:nvPr>
            <p:ph type="title"/>
          </p:nvPr>
        </p:nvSpPr>
        <p:spPr>
          <a:prstGeom prst="rect">
            <a:avLst/>
          </a:prstGeom>
        </p:spPr>
        <p:txBody>
          <a:bodyPr/>
          <a:lstStyle/>
          <a:p>
            <a:pPr/>
            <a:r>
              <a:t>WHAT IS MEMORY?</a:t>
            </a:r>
          </a:p>
        </p:txBody>
      </p:sp>
      <p:sp>
        <p:nvSpPr>
          <p:cNvPr id="155" name="Memory is used to store data, information and instructions that the computer's processor (CPU) can access quickly.…"/>
          <p:cNvSpPr txBox="1"/>
          <p:nvPr>
            <p:ph type="body" idx="1"/>
          </p:nvPr>
        </p:nvSpPr>
        <p:spPr>
          <a:xfrm>
            <a:off x="1206500" y="3466510"/>
            <a:ext cx="21971000" cy="8256012"/>
          </a:xfrm>
          <a:prstGeom prst="rect">
            <a:avLst/>
          </a:prstGeom>
        </p:spPr>
        <p:txBody>
          <a:bodyPr/>
          <a:lstStyle/>
          <a:p>
            <a:pPr marL="548640" indent="-548640" defTabSz="457200">
              <a:lnSpc>
                <a:spcPct val="100000"/>
              </a:lnSpc>
              <a:spcBef>
                <a:spcPts val="1600"/>
              </a:spcBef>
              <a:defRPr sz="4320">
                <a:latin typeface="Baskerville"/>
                <a:ea typeface="Baskerville"/>
                <a:cs typeface="Baskerville"/>
                <a:sym typeface="Baskerville"/>
              </a:defRPr>
            </a:pPr>
            <a:r>
              <a:t>Memory is used to store data, information and instructions that the computer's processor (CPU) can access quickly.</a:t>
            </a:r>
          </a:p>
          <a:p>
            <a:pPr marL="548640" indent="-548640" defTabSz="457200">
              <a:lnSpc>
                <a:spcPct val="100000"/>
              </a:lnSpc>
              <a:spcBef>
                <a:spcPts val="1600"/>
              </a:spcBef>
              <a:defRPr sz="4320">
                <a:latin typeface="Baskerville"/>
                <a:ea typeface="Baskerville"/>
                <a:cs typeface="Baskerville"/>
                <a:sym typeface="Baskerville"/>
              </a:defRPr>
            </a:pPr>
            <a:r>
              <a:t>Memory is classified into two types :</a:t>
            </a:r>
          </a:p>
          <a:p>
            <a:pPr lvl="4" marL="4356100" indent="-800100" defTabSz="457200">
              <a:lnSpc>
                <a:spcPct val="100000"/>
              </a:lnSpc>
              <a:spcBef>
                <a:spcPts val="1600"/>
              </a:spcBef>
              <a:buSzPct val="100000"/>
              <a:buAutoNum type="arabicPeriod" startAt="1"/>
              <a:defRPr sz="4320">
                <a:latin typeface="Baskerville"/>
                <a:ea typeface="Baskerville"/>
                <a:cs typeface="Baskerville"/>
                <a:sym typeface="Baskerville"/>
              </a:defRPr>
            </a:pPr>
            <a:r>
              <a:t>Primary Memory (RAM)</a:t>
            </a:r>
          </a:p>
          <a:p>
            <a:pPr lvl="4" marL="4356100" indent="-800100" defTabSz="457200">
              <a:lnSpc>
                <a:spcPct val="100000"/>
              </a:lnSpc>
              <a:spcBef>
                <a:spcPts val="1600"/>
              </a:spcBef>
              <a:buSzPct val="100000"/>
              <a:buAutoNum type="arabicPeriod" startAt="1"/>
              <a:defRPr sz="4320">
                <a:latin typeface="Baskerville"/>
                <a:ea typeface="Baskerville"/>
                <a:cs typeface="Baskerville"/>
                <a:sym typeface="Baskerville"/>
              </a:defRPr>
            </a:pPr>
            <a:r>
              <a:t>Secondary Memory</a:t>
            </a:r>
          </a:p>
        </p:txBody>
      </p:sp>
      <p:pic>
        <p:nvPicPr>
          <p:cNvPr id="156" name="Unknown.jpeg" descr="Unknown.jpeg"/>
          <p:cNvPicPr>
            <a:picLocks noChangeAspect="1"/>
          </p:cNvPicPr>
          <p:nvPr/>
        </p:nvPicPr>
        <p:blipFill>
          <a:blip r:embed="rId2">
            <a:extLst/>
          </a:blip>
          <a:stretch>
            <a:fillRect/>
          </a:stretch>
        </p:blipFill>
        <p:spPr>
          <a:xfrm>
            <a:off x="14431347" y="6818307"/>
            <a:ext cx="8786139" cy="584677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roup"/>
          <p:cNvGrpSpPr/>
          <p:nvPr/>
        </p:nvGrpSpPr>
        <p:grpSpPr>
          <a:xfrm>
            <a:off x="5453391" y="2392316"/>
            <a:ext cx="12577614" cy="8277235"/>
            <a:chOff x="0" y="0"/>
            <a:chExt cx="12577612" cy="8277234"/>
          </a:xfrm>
        </p:grpSpPr>
        <p:pic>
          <p:nvPicPr>
            <p:cNvPr id="216" name="page_map_table.jpg" descr="page_map_table.jpg"/>
            <p:cNvPicPr>
              <a:picLocks noChangeAspect="1"/>
            </p:cNvPicPr>
            <p:nvPr/>
          </p:nvPicPr>
          <p:blipFill>
            <a:blip r:embed="rId2">
              <a:extLst/>
            </a:blip>
            <a:stretch>
              <a:fillRect/>
            </a:stretch>
          </p:blipFill>
          <p:spPr>
            <a:xfrm>
              <a:off x="0" y="0"/>
              <a:ext cx="12577613" cy="7714269"/>
            </a:xfrm>
            <a:prstGeom prst="rect">
              <a:avLst/>
            </a:prstGeom>
            <a:ln w="12700" cap="flat">
              <a:noFill/>
              <a:miter lim="400000"/>
            </a:ln>
            <a:effectLst/>
          </p:spPr>
        </p:pic>
        <p:sp>
          <p:nvSpPr>
            <p:cNvPr id="217" name="Caption"/>
            <p:cNvSpPr/>
            <p:nvPr/>
          </p:nvSpPr>
          <p:spPr>
            <a:xfrm>
              <a:off x="0" y="7815868"/>
              <a:ext cx="12577612"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PAGING</a:t>
              </a:r>
            </a:p>
          </p:txBody>
        </p:sp>
      </p:gr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PAGING - CONT."/>
          <p:cNvSpPr txBox="1"/>
          <p:nvPr>
            <p:ph type="title"/>
          </p:nvPr>
        </p:nvSpPr>
        <p:spPr>
          <a:prstGeom prst="rect">
            <a:avLst/>
          </a:prstGeom>
        </p:spPr>
        <p:txBody>
          <a:bodyPr/>
          <a:lstStyle/>
          <a:p>
            <a:pPr/>
            <a:r>
              <a:t>PAGING - CONT.</a:t>
            </a:r>
          </a:p>
        </p:txBody>
      </p:sp>
      <p:sp>
        <p:nvSpPr>
          <p:cNvPr id="221" name="Paging is a method of gaining access to data more quickly.…"/>
          <p:cNvSpPr txBox="1"/>
          <p:nvPr>
            <p:ph type="body" sz="half" idx="1"/>
          </p:nvPr>
        </p:nvSpPr>
        <p:spPr>
          <a:xfrm>
            <a:off x="1277728" y="4082303"/>
            <a:ext cx="11589493" cy="8256012"/>
          </a:xfrm>
          <a:prstGeom prst="rect">
            <a:avLst/>
          </a:prstGeom>
        </p:spPr>
        <p:txBody>
          <a:bodyPr/>
          <a:lstStyle/>
          <a:p>
            <a:pPr marL="447040" indent="-447040" defTabSz="457200">
              <a:lnSpc>
                <a:spcPct val="100000"/>
              </a:lnSpc>
              <a:spcBef>
                <a:spcPts val="1600"/>
              </a:spcBef>
              <a:defRPr sz="3520">
                <a:latin typeface="Baskerville"/>
                <a:ea typeface="Baskerville"/>
                <a:cs typeface="Baskerville"/>
                <a:sym typeface="Baskerville"/>
              </a:defRPr>
            </a:pPr>
            <a:r>
              <a:t>Paging is a method of gaining</a:t>
            </a:r>
            <a:r>
              <a:rPr>
                <a:solidFill>
                  <a:schemeClr val="accent5">
                    <a:hueOff val="-82419"/>
                    <a:satOff val="-9513"/>
                    <a:lumOff val="-16343"/>
                  </a:schemeClr>
                </a:solidFill>
              </a:rPr>
              <a:t> access to data more quickly</a:t>
            </a:r>
            <a:r>
              <a:t>. </a:t>
            </a:r>
          </a:p>
          <a:p>
            <a:pPr marL="447040" indent="-447040" defTabSz="457200">
              <a:lnSpc>
                <a:spcPct val="100000"/>
              </a:lnSpc>
              <a:spcBef>
                <a:spcPts val="1600"/>
              </a:spcBef>
              <a:defRPr sz="3520">
                <a:latin typeface="Baskerville"/>
                <a:ea typeface="Baskerville"/>
                <a:cs typeface="Baskerville"/>
                <a:sym typeface="Baskerville"/>
              </a:defRPr>
            </a:pPr>
            <a:r>
              <a:t>When a program requires a page, it is available in the </a:t>
            </a:r>
            <a:r>
              <a:rPr>
                <a:solidFill>
                  <a:schemeClr val="accent5">
                    <a:hueOff val="-82419"/>
                    <a:satOff val="-9513"/>
                    <a:lumOff val="-16343"/>
                  </a:schemeClr>
                </a:solidFill>
              </a:rPr>
              <a:t>main memory</a:t>
            </a:r>
            <a:r>
              <a:t> because the </a:t>
            </a:r>
            <a:r>
              <a:rPr>
                <a:solidFill>
                  <a:schemeClr val="accent5">
                    <a:hueOff val="-82419"/>
                    <a:satOff val="-9513"/>
                    <a:lumOff val="-16343"/>
                  </a:schemeClr>
                </a:solidFill>
              </a:rPr>
              <a:t>OS copies a set number of pages</a:t>
            </a:r>
            <a:r>
              <a:t> from the storage device into the main memory. </a:t>
            </a:r>
          </a:p>
          <a:p>
            <a:pPr marL="447040" indent="-447040" defTabSz="457200">
              <a:lnSpc>
                <a:spcPct val="100000"/>
              </a:lnSpc>
              <a:spcBef>
                <a:spcPts val="1600"/>
              </a:spcBef>
              <a:defRPr sz="3520">
                <a:latin typeface="Baskerville"/>
                <a:ea typeface="Baskerville"/>
                <a:cs typeface="Baskerville"/>
                <a:sym typeface="Baskerville"/>
              </a:defRPr>
            </a:pPr>
            <a:r>
              <a:t>Paging permits a process’s physical address space to be </a:t>
            </a:r>
            <a:r>
              <a:rPr>
                <a:solidFill>
                  <a:schemeClr val="accent5">
                    <a:hueOff val="-82419"/>
                    <a:satOff val="-9513"/>
                    <a:lumOff val="-16343"/>
                  </a:schemeClr>
                </a:solidFill>
              </a:rPr>
              <a:t>noncontiguous. </a:t>
            </a:r>
            <a:endParaRPr>
              <a:solidFill>
                <a:schemeClr val="accent5">
                  <a:hueOff val="-82419"/>
                  <a:satOff val="-9513"/>
                  <a:lumOff val="-16343"/>
                </a:schemeClr>
              </a:solidFill>
            </a:endParaRPr>
          </a:p>
          <a:p>
            <a:pPr marL="447040" indent="-447040" defTabSz="457200">
              <a:lnSpc>
                <a:spcPct val="100000"/>
              </a:lnSpc>
              <a:spcBef>
                <a:spcPts val="1600"/>
              </a:spcBef>
              <a:defRPr sz="3520">
                <a:latin typeface="Baskerville"/>
                <a:ea typeface="Baskerville"/>
                <a:cs typeface="Baskerville"/>
                <a:sym typeface="Baskerville"/>
              </a:defRPr>
            </a:pPr>
            <a:r>
              <a:t>Paging refers to a memory management strategy that does away with the need for the allocation of contiguous physical memory.</a:t>
            </a:r>
          </a:p>
        </p:txBody>
      </p:sp>
      <p:pic>
        <p:nvPicPr>
          <p:cNvPr id="222" name="os-paging.png" descr="os-paging.png"/>
          <p:cNvPicPr>
            <a:picLocks noChangeAspect="1"/>
          </p:cNvPicPr>
          <p:nvPr/>
        </p:nvPicPr>
        <p:blipFill>
          <a:blip r:embed="rId2">
            <a:extLst/>
          </a:blip>
          <a:stretch>
            <a:fillRect/>
          </a:stretch>
        </p:blipFill>
        <p:spPr>
          <a:xfrm>
            <a:off x="14242688" y="3951945"/>
            <a:ext cx="9335902" cy="7614497"/>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EXAMPLE - PAGING"/>
          <p:cNvSpPr txBox="1"/>
          <p:nvPr>
            <p:ph type="title"/>
          </p:nvPr>
        </p:nvSpPr>
        <p:spPr>
          <a:xfrm>
            <a:off x="1990017" y="1077359"/>
            <a:ext cx="21971001" cy="1433164"/>
          </a:xfrm>
          <a:prstGeom prst="rect">
            <a:avLst/>
          </a:prstGeom>
        </p:spPr>
        <p:txBody>
          <a:bodyPr/>
          <a:lstStyle/>
          <a:p>
            <a:pPr/>
            <a:r>
              <a:t>EXAMPLE - PAGING</a:t>
            </a:r>
          </a:p>
        </p:txBody>
      </p:sp>
      <p:sp>
        <p:nvSpPr>
          <p:cNvPr id="225" name="Let us consider the main memory size 16 Kb and Frame size is 1 KB therefore the main memory will be divided into the collection of 16 frames of 1 KB each.…"/>
          <p:cNvSpPr txBox="1"/>
          <p:nvPr>
            <p:ph type="body" sz="half" idx="1"/>
          </p:nvPr>
        </p:nvSpPr>
        <p:spPr>
          <a:xfrm>
            <a:off x="1918788" y="3749902"/>
            <a:ext cx="9999180" cy="8256012"/>
          </a:xfrm>
          <a:prstGeom prst="rect">
            <a:avLst/>
          </a:prstGeom>
        </p:spPr>
        <p:txBody>
          <a:bodyPr/>
          <a:lstStyle/>
          <a:p>
            <a:pPr marL="0" indent="0" defTabSz="457200">
              <a:lnSpc>
                <a:spcPct val="100000"/>
              </a:lnSpc>
              <a:spcBef>
                <a:spcPts val="1600"/>
              </a:spcBef>
              <a:buSzTx/>
              <a:buNone/>
              <a:defRPr sz="3520">
                <a:latin typeface="Baskerville"/>
                <a:ea typeface="Baskerville"/>
                <a:cs typeface="Baskerville"/>
                <a:sym typeface="Baskerville"/>
              </a:defRPr>
            </a:pPr>
            <a:r>
              <a:t>Let us consider the main memory size 16 Kb and Frame size is 1 KB therefore the main memory will be divided into the collection of 16 frames of 1 KB each.</a:t>
            </a:r>
          </a:p>
          <a:p>
            <a:pPr marL="0" indent="0" defTabSz="457200">
              <a:lnSpc>
                <a:spcPct val="100000"/>
              </a:lnSpc>
              <a:spcBef>
                <a:spcPts val="1600"/>
              </a:spcBef>
              <a:buSzTx/>
              <a:buNone/>
              <a:defRPr sz="3520">
                <a:latin typeface="Baskerville"/>
                <a:ea typeface="Baskerville"/>
                <a:cs typeface="Baskerville"/>
                <a:sym typeface="Baskerville"/>
              </a:defRPr>
            </a:pPr>
            <a:r>
              <a:t>There are 4 processes in the system that is P1, P2, P3 and P4 of 4 KB each. Each process is divided into pages of 1 KB each so that one page can be stored in one frame.</a:t>
            </a:r>
          </a:p>
          <a:p>
            <a:pPr marL="0" indent="0" defTabSz="457200">
              <a:lnSpc>
                <a:spcPct val="100000"/>
              </a:lnSpc>
              <a:spcBef>
                <a:spcPts val="1600"/>
              </a:spcBef>
              <a:buSzTx/>
              <a:buNone/>
              <a:defRPr sz="3520">
                <a:latin typeface="Baskerville"/>
                <a:ea typeface="Baskerville"/>
                <a:cs typeface="Baskerville"/>
                <a:sym typeface="Baskerville"/>
              </a:defRPr>
            </a:pPr>
            <a:r>
              <a:t>Initially, all the frames are empty therefore pages of the processes will get stored in the contiguous way.</a:t>
            </a:r>
          </a:p>
          <a:p>
            <a:pPr marL="0" indent="0" defTabSz="457200">
              <a:lnSpc>
                <a:spcPct val="100000"/>
              </a:lnSpc>
              <a:spcBef>
                <a:spcPts val="1600"/>
              </a:spcBef>
              <a:buSzTx/>
              <a:buNone/>
              <a:defRPr sz="3520">
                <a:latin typeface="Baskerville"/>
                <a:ea typeface="Baskerville"/>
                <a:cs typeface="Baskerville"/>
                <a:sym typeface="Baskerville"/>
              </a:defRPr>
            </a:pPr>
            <a:r>
              <a:t>Frames, pages and the mapping between the two is shown in the image below.</a:t>
            </a:r>
          </a:p>
        </p:txBody>
      </p:sp>
      <p:pic>
        <p:nvPicPr>
          <p:cNvPr id="226" name="os-paging-example.png" descr="os-paging-example.png"/>
          <p:cNvPicPr>
            <a:picLocks noChangeAspect="1"/>
          </p:cNvPicPr>
          <p:nvPr/>
        </p:nvPicPr>
        <p:blipFill>
          <a:blip r:embed="rId2">
            <a:extLst/>
          </a:blip>
          <a:stretch>
            <a:fillRect/>
          </a:stretch>
        </p:blipFill>
        <p:spPr>
          <a:xfrm>
            <a:off x="14305171" y="4039459"/>
            <a:ext cx="9347201" cy="86741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ADVANTAGES &amp; DISADVANTAGES"/>
          <p:cNvSpPr txBox="1"/>
          <p:nvPr>
            <p:ph type="title"/>
          </p:nvPr>
        </p:nvSpPr>
        <p:spPr>
          <a:prstGeom prst="rect">
            <a:avLst/>
          </a:prstGeom>
        </p:spPr>
        <p:txBody>
          <a:bodyPr/>
          <a:lstStyle/>
          <a:p>
            <a:pPr/>
            <a:r>
              <a:t>ADVANTAGES &amp; DISADVANTAGES </a:t>
            </a:r>
          </a:p>
        </p:txBody>
      </p:sp>
      <p:sp>
        <p:nvSpPr>
          <p:cNvPr id="229" name="OF PAG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OF PAGING</a:t>
            </a:r>
          </a:p>
        </p:txBody>
      </p:sp>
      <p:sp>
        <p:nvSpPr>
          <p:cNvPr id="230" name="Here is a list of advantages and disadvantages of paging −…"/>
          <p:cNvSpPr txBox="1"/>
          <p:nvPr>
            <p:ph type="body" idx="1"/>
          </p:nvPr>
        </p:nvSpPr>
        <p:spPr>
          <a:prstGeom prst="rect">
            <a:avLst/>
          </a:prstGeom>
        </p:spPr>
        <p:txBody>
          <a:bodyPr/>
          <a:lstStyle/>
          <a:p>
            <a:pPr marL="0" indent="0" defTabSz="457200">
              <a:lnSpc>
                <a:spcPct val="100000"/>
              </a:lnSpc>
              <a:spcBef>
                <a:spcPts val="1600"/>
              </a:spcBef>
              <a:buSzTx/>
              <a:buNone/>
              <a:defRPr sz="4100">
                <a:solidFill>
                  <a:srgbClr val="000000">
                    <a:alpha val="87059"/>
                  </a:srgbClr>
                </a:solidFill>
                <a:latin typeface="Verdana"/>
                <a:ea typeface="Verdana"/>
                <a:cs typeface="Verdana"/>
                <a:sym typeface="Verdana"/>
              </a:defRPr>
            </a:pPr>
          </a:p>
          <a:p>
            <a:pPr marL="0" indent="0" defTabSz="457200">
              <a:lnSpc>
                <a:spcPct val="100000"/>
              </a:lnSpc>
              <a:spcBef>
                <a:spcPts val="1600"/>
              </a:spcBef>
              <a:buSzTx/>
              <a:buNone/>
              <a:defRPr sz="4100">
                <a:latin typeface="Verdana"/>
                <a:ea typeface="Verdana"/>
                <a:cs typeface="Verdana"/>
                <a:sym typeface="Verdana"/>
              </a:defRPr>
            </a:pPr>
            <a:r>
              <a:t>Here is a list of advantages and disadvantages of paging −</a:t>
            </a:r>
          </a:p>
          <a:p>
            <a:pPr marL="457200" indent="-317500" algn="just" defTabSz="457200">
              <a:lnSpc>
                <a:spcPct val="100000"/>
              </a:lnSpc>
              <a:spcBef>
                <a:spcPts val="0"/>
              </a:spcBef>
              <a:buFont typeface="Verdana"/>
              <a:defRPr sz="4100">
                <a:latin typeface="Verdana"/>
                <a:ea typeface="Verdana"/>
                <a:cs typeface="Verdana"/>
                <a:sym typeface="Verdana"/>
              </a:defRPr>
            </a:pPr>
            <a:r>
              <a:t>	Paging reduces external fragmentation, but still suffer from internal fragmentation.</a:t>
            </a:r>
          </a:p>
          <a:p>
            <a:pPr marL="457200" indent="-317500" algn="just" defTabSz="457200">
              <a:lnSpc>
                <a:spcPct val="100000"/>
              </a:lnSpc>
              <a:spcBef>
                <a:spcPts val="0"/>
              </a:spcBef>
              <a:buFont typeface="Verdana"/>
              <a:defRPr sz="4100">
                <a:latin typeface="Verdana"/>
                <a:ea typeface="Verdana"/>
                <a:cs typeface="Verdana"/>
                <a:sym typeface="Verdana"/>
              </a:defRPr>
            </a:pPr>
            <a:r>
              <a:t>	Paging is simple to implement and assumed as an efficient memory management technique.</a:t>
            </a:r>
          </a:p>
          <a:p>
            <a:pPr marL="457200" indent="-317500" algn="just" defTabSz="457200">
              <a:lnSpc>
                <a:spcPct val="100000"/>
              </a:lnSpc>
              <a:spcBef>
                <a:spcPts val="0"/>
              </a:spcBef>
              <a:buFont typeface="Verdana"/>
              <a:defRPr sz="4100">
                <a:latin typeface="Verdana"/>
                <a:ea typeface="Verdana"/>
                <a:cs typeface="Verdana"/>
                <a:sym typeface="Verdana"/>
              </a:defRPr>
            </a:pPr>
            <a:r>
              <a:t>	Due to equal size of the pages and frames, swapping becomes very easy.</a:t>
            </a:r>
          </a:p>
          <a:p>
            <a:pPr marL="457200" indent="-317500" algn="just" defTabSz="457200">
              <a:lnSpc>
                <a:spcPct val="100000"/>
              </a:lnSpc>
              <a:spcBef>
                <a:spcPts val="0"/>
              </a:spcBef>
              <a:buFont typeface="Verdana"/>
              <a:defRPr sz="4100">
                <a:latin typeface="Verdana"/>
                <a:ea typeface="Verdana"/>
                <a:cs typeface="Verdana"/>
                <a:sym typeface="Verdana"/>
              </a:defRPr>
            </a:pPr>
            <a:r>
              <a:t>	Page table requires extra memory space, so may not be good for a system having small RAM.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EGMENTATION"/>
          <p:cNvSpPr txBox="1"/>
          <p:nvPr>
            <p:ph type="title"/>
          </p:nvPr>
        </p:nvSpPr>
        <p:spPr>
          <a:prstGeom prst="rect">
            <a:avLst/>
          </a:prstGeom>
        </p:spPr>
        <p:txBody>
          <a:bodyPr/>
          <a:lstStyle/>
          <a:p>
            <a:pPr/>
            <a:r>
              <a:t>SEGMENTATION</a:t>
            </a:r>
          </a:p>
        </p:txBody>
      </p:sp>
      <p:sp>
        <p:nvSpPr>
          <p:cNvPr id="233" name="In Operating Systems, Segmentation is a memory management technique in which, the memory is divided into the variable size parts. Each part is known as segment which can be allocated to a process.…"/>
          <p:cNvSpPr txBox="1"/>
          <p:nvPr>
            <p:ph type="body" idx="1"/>
          </p:nvPr>
        </p:nvSpPr>
        <p:spPr>
          <a:xfrm>
            <a:off x="1206500" y="2716367"/>
            <a:ext cx="21971000" cy="9788149"/>
          </a:xfrm>
          <a:prstGeom prst="rect">
            <a:avLst/>
          </a:prstGeom>
        </p:spPr>
        <p:txBody>
          <a:bodyPr/>
          <a:lstStyle/>
          <a:p>
            <a:pPr marL="447040" indent="-447040" algn="just" defTabSz="457200">
              <a:lnSpc>
                <a:spcPct val="120000"/>
              </a:lnSpc>
              <a:spcBef>
                <a:spcPts val="1600"/>
              </a:spcBef>
              <a:defRPr sz="3520">
                <a:latin typeface="Baskerville"/>
                <a:ea typeface="Baskerville"/>
                <a:cs typeface="Baskerville"/>
                <a:sym typeface="Baskerville"/>
              </a:defRPr>
            </a:pPr>
            <a:r>
              <a:t>In Operating Systems, Segmentation is a memory management technique in which, the </a:t>
            </a:r>
            <a:r>
              <a:rPr>
                <a:solidFill>
                  <a:schemeClr val="accent5">
                    <a:hueOff val="-82419"/>
                    <a:satOff val="-9513"/>
                    <a:lumOff val="-16343"/>
                  </a:schemeClr>
                </a:solidFill>
              </a:rPr>
              <a:t>memory is divided into the variable size parts</a:t>
            </a:r>
            <a:r>
              <a:t>. Each part is known as </a:t>
            </a:r>
            <a:r>
              <a:rPr>
                <a:solidFill>
                  <a:schemeClr val="accent5">
                    <a:hueOff val="-82419"/>
                    <a:satOff val="-9513"/>
                    <a:lumOff val="-16343"/>
                  </a:schemeClr>
                </a:solidFill>
              </a:rPr>
              <a:t>segment</a:t>
            </a:r>
            <a:r>
              <a:t> which can be allocated to a process.</a:t>
            </a:r>
          </a:p>
          <a:p>
            <a:pPr marL="447040" indent="-447040" algn="just" defTabSz="457200">
              <a:lnSpc>
                <a:spcPct val="120000"/>
              </a:lnSpc>
              <a:spcBef>
                <a:spcPts val="1600"/>
              </a:spcBef>
              <a:defRPr sz="3520">
                <a:latin typeface="Baskerville"/>
                <a:ea typeface="Baskerville"/>
                <a:cs typeface="Baskerville"/>
                <a:sym typeface="Baskerville"/>
              </a:defRPr>
            </a:pPr>
          </a:p>
          <a:p>
            <a:pPr marL="447040" indent="-447040" algn="just" defTabSz="457200">
              <a:lnSpc>
                <a:spcPct val="120000"/>
              </a:lnSpc>
              <a:spcBef>
                <a:spcPts val="1600"/>
              </a:spcBef>
              <a:defRPr sz="3520">
                <a:latin typeface="Baskerville"/>
                <a:ea typeface="Baskerville"/>
                <a:cs typeface="Baskerville"/>
                <a:sym typeface="Baskerville"/>
              </a:defRPr>
            </a:pPr>
            <a:r>
              <a:t>The details about each segment are stored in a table called as</a:t>
            </a:r>
            <a:r>
              <a:rPr>
                <a:solidFill>
                  <a:schemeClr val="accent5">
                    <a:hueOff val="-82419"/>
                    <a:satOff val="-9513"/>
                    <a:lumOff val="-16343"/>
                  </a:schemeClr>
                </a:solidFill>
              </a:rPr>
              <a:t> segment table</a:t>
            </a:r>
            <a:r>
              <a:t>. Segment table is stored in one (or many) of the segments.</a:t>
            </a:r>
          </a:p>
          <a:p>
            <a:pPr marL="0" indent="0" defTabSz="457200">
              <a:lnSpc>
                <a:spcPct val="100000"/>
              </a:lnSpc>
              <a:spcBef>
                <a:spcPts val="1600"/>
              </a:spcBef>
              <a:buSzTx/>
              <a:buNone/>
              <a:defRPr sz="3520">
                <a:latin typeface="Baskerville"/>
                <a:ea typeface="Baskerville"/>
                <a:cs typeface="Baskerville"/>
                <a:sym typeface="Baskerville"/>
              </a:defRPr>
            </a:pPr>
          </a:p>
          <a:p>
            <a:pPr marL="0" indent="0" defTabSz="457200">
              <a:lnSpc>
                <a:spcPct val="100000"/>
              </a:lnSpc>
              <a:spcBef>
                <a:spcPts val="1600"/>
              </a:spcBef>
              <a:buSzTx/>
              <a:buNone/>
              <a:defRPr sz="3520">
                <a:latin typeface="Baskerville"/>
                <a:ea typeface="Baskerville"/>
                <a:cs typeface="Baskerville"/>
                <a:sym typeface="Baskerville"/>
              </a:defRPr>
            </a:pPr>
            <a:r>
              <a:t>Segment table contains mainly two information about segment:</a:t>
            </a:r>
          </a:p>
          <a:p>
            <a:pPr marL="0" indent="0" defTabSz="457200">
              <a:lnSpc>
                <a:spcPct val="100000"/>
              </a:lnSpc>
              <a:spcBef>
                <a:spcPts val="1600"/>
              </a:spcBef>
              <a:buSzTx/>
              <a:buNone/>
              <a:defRPr sz="3520">
                <a:latin typeface="Baskerville"/>
                <a:ea typeface="Baskerville"/>
                <a:cs typeface="Baskerville"/>
                <a:sym typeface="Baskerville"/>
              </a:defRPr>
            </a:pPr>
            <a:r>
              <a:t>1. </a:t>
            </a:r>
            <a:r>
              <a:rPr>
                <a:solidFill>
                  <a:schemeClr val="accent5">
                    <a:hueOff val="-82419"/>
                    <a:satOff val="-9513"/>
                    <a:lumOff val="-16343"/>
                  </a:schemeClr>
                </a:solidFill>
              </a:rPr>
              <a:t>Base:</a:t>
            </a:r>
            <a:r>
              <a:t> It is the base address of the segment</a:t>
            </a:r>
          </a:p>
          <a:p>
            <a:pPr marL="0" indent="0" defTabSz="457200">
              <a:lnSpc>
                <a:spcPct val="100000"/>
              </a:lnSpc>
              <a:spcBef>
                <a:spcPts val="1600"/>
              </a:spcBef>
              <a:buSzTx/>
              <a:buNone/>
              <a:defRPr sz="3520">
                <a:latin typeface="Baskerville"/>
                <a:ea typeface="Baskerville"/>
                <a:cs typeface="Baskerville"/>
                <a:sym typeface="Baskerville"/>
              </a:defRPr>
            </a:pPr>
            <a:r>
              <a:t>2.</a:t>
            </a:r>
            <a:r>
              <a:rPr>
                <a:solidFill>
                  <a:schemeClr val="accent5">
                    <a:hueOff val="-82419"/>
                    <a:satOff val="-9513"/>
                    <a:lumOff val="-16343"/>
                  </a:schemeClr>
                </a:solidFill>
              </a:rPr>
              <a:t> Limit:</a:t>
            </a:r>
            <a:r>
              <a:t> It is the length of the segment.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WHY SEGMENTATION IS REQUIRED ?"/>
          <p:cNvSpPr txBox="1"/>
          <p:nvPr>
            <p:ph type="title"/>
          </p:nvPr>
        </p:nvSpPr>
        <p:spPr>
          <a:prstGeom prst="rect">
            <a:avLst/>
          </a:prstGeom>
        </p:spPr>
        <p:txBody>
          <a:bodyPr/>
          <a:lstStyle/>
          <a:p>
            <a:pPr/>
            <a:r>
              <a:t>WHY SEGMENTATION IS REQUIRED ?</a:t>
            </a:r>
          </a:p>
        </p:txBody>
      </p:sp>
      <p:sp>
        <p:nvSpPr>
          <p:cNvPr id="236" name="Till now, we were using Paging as our main memory management technique. Paging is more…"/>
          <p:cNvSpPr txBox="1"/>
          <p:nvPr>
            <p:ph type="body" idx="1"/>
          </p:nvPr>
        </p:nvSpPr>
        <p:spPr>
          <a:xfrm>
            <a:off x="1206500" y="2967068"/>
            <a:ext cx="21971000" cy="9537448"/>
          </a:xfrm>
          <a:prstGeom prst="rect">
            <a:avLst/>
          </a:prstGeom>
        </p:spPr>
        <p:txBody>
          <a:bodyPr/>
          <a:lstStyle/>
          <a:p>
            <a:pPr marL="0" indent="0" defTabSz="457200">
              <a:lnSpc>
                <a:spcPct val="100000"/>
              </a:lnSpc>
              <a:spcBef>
                <a:spcPts val="1600"/>
              </a:spcBef>
              <a:buSzTx/>
              <a:buNone/>
              <a:defRPr sz="3920">
                <a:latin typeface="Baskerville"/>
                <a:ea typeface="Baskerville"/>
                <a:cs typeface="Baskerville"/>
                <a:sym typeface="Baskerville"/>
              </a:defRPr>
            </a:pPr>
            <a:r>
              <a:t>Till now, we were using Paging as our main memory management technique. Paging is more</a:t>
            </a:r>
          </a:p>
          <a:p>
            <a:pPr marL="0" indent="0" defTabSz="457200">
              <a:lnSpc>
                <a:spcPct val="100000"/>
              </a:lnSpc>
              <a:spcBef>
                <a:spcPts val="1600"/>
              </a:spcBef>
              <a:buSzTx/>
              <a:buNone/>
              <a:defRPr sz="3920">
                <a:latin typeface="Baskerville"/>
                <a:ea typeface="Baskerville"/>
                <a:cs typeface="Baskerville"/>
                <a:sym typeface="Baskerville"/>
              </a:defRPr>
            </a:pPr>
            <a:r>
              <a:t>close to Operating system rather than the User. It divides all the process into the form of pages</a:t>
            </a:r>
          </a:p>
          <a:p>
            <a:pPr marL="0" indent="0" defTabSz="457200">
              <a:lnSpc>
                <a:spcPct val="100000"/>
              </a:lnSpc>
              <a:spcBef>
                <a:spcPts val="1600"/>
              </a:spcBef>
              <a:buSzTx/>
              <a:buNone/>
              <a:defRPr sz="3920">
                <a:latin typeface="Baskerville"/>
                <a:ea typeface="Baskerville"/>
                <a:cs typeface="Baskerville"/>
                <a:sym typeface="Baskerville"/>
              </a:defRPr>
            </a:pPr>
            <a:r>
              <a:t>regardless of the fact that a process can have some relative parts of functions which needs to be</a:t>
            </a:r>
          </a:p>
          <a:p>
            <a:pPr marL="0" indent="0" defTabSz="457200">
              <a:lnSpc>
                <a:spcPct val="100000"/>
              </a:lnSpc>
              <a:spcBef>
                <a:spcPts val="1600"/>
              </a:spcBef>
              <a:buSzTx/>
              <a:buNone/>
              <a:defRPr sz="3920">
                <a:latin typeface="Baskerville"/>
                <a:ea typeface="Baskerville"/>
                <a:cs typeface="Baskerville"/>
                <a:sym typeface="Baskerville"/>
              </a:defRPr>
            </a:pPr>
            <a:r>
              <a:t>loaded in the same page.</a:t>
            </a:r>
          </a:p>
          <a:p>
            <a:pPr marL="0" indent="0" defTabSz="457200">
              <a:lnSpc>
                <a:spcPct val="100000"/>
              </a:lnSpc>
              <a:spcBef>
                <a:spcPts val="1600"/>
              </a:spcBef>
              <a:buSzTx/>
              <a:buNone/>
              <a:defRPr sz="3920">
                <a:latin typeface="Baskerville"/>
                <a:ea typeface="Baskerville"/>
                <a:cs typeface="Baskerville"/>
                <a:sym typeface="Baskerville"/>
              </a:defRPr>
            </a:pPr>
            <a:r>
              <a:t>Operating system doesn't care about the User's view of the process. It may divide the same</a:t>
            </a:r>
          </a:p>
          <a:p>
            <a:pPr marL="0" indent="0" defTabSz="457200">
              <a:lnSpc>
                <a:spcPct val="100000"/>
              </a:lnSpc>
              <a:spcBef>
                <a:spcPts val="1600"/>
              </a:spcBef>
              <a:buSzTx/>
              <a:buNone/>
              <a:defRPr sz="3920">
                <a:latin typeface="Baskerville"/>
                <a:ea typeface="Baskerville"/>
                <a:cs typeface="Baskerville"/>
                <a:sym typeface="Baskerville"/>
              </a:defRPr>
            </a:pPr>
            <a:r>
              <a:t>function into different pages and those pages may or may not be loaded at the same time into the</a:t>
            </a:r>
          </a:p>
          <a:p>
            <a:pPr marL="0" indent="0" defTabSz="457200">
              <a:lnSpc>
                <a:spcPct val="100000"/>
              </a:lnSpc>
              <a:spcBef>
                <a:spcPts val="1600"/>
              </a:spcBef>
              <a:buSzTx/>
              <a:buNone/>
              <a:defRPr sz="3920">
                <a:latin typeface="Baskerville"/>
                <a:ea typeface="Baskerville"/>
                <a:cs typeface="Baskerville"/>
                <a:sym typeface="Baskerville"/>
              </a:defRPr>
            </a:pPr>
            <a:r>
              <a:t>memory. It decreases the efficiency of the system.</a:t>
            </a:r>
          </a:p>
          <a:p>
            <a:pPr marL="0" indent="0" defTabSz="457200">
              <a:lnSpc>
                <a:spcPct val="100000"/>
              </a:lnSpc>
              <a:spcBef>
                <a:spcPts val="1600"/>
              </a:spcBef>
              <a:buSzTx/>
              <a:buNone/>
              <a:defRPr sz="3920">
                <a:latin typeface="Baskerville"/>
                <a:ea typeface="Baskerville"/>
                <a:cs typeface="Baskerville"/>
                <a:sym typeface="Baskerville"/>
              </a:defRPr>
            </a:pPr>
            <a:r>
              <a:t>It is better to have segmentation which divides the process into the segments. Each segment</a:t>
            </a:r>
          </a:p>
          <a:p>
            <a:pPr marL="0" indent="0" defTabSz="457200">
              <a:lnSpc>
                <a:spcPct val="100000"/>
              </a:lnSpc>
              <a:spcBef>
                <a:spcPts val="1600"/>
              </a:spcBef>
              <a:buSzTx/>
              <a:buNone/>
              <a:defRPr sz="3920">
                <a:latin typeface="Baskerville"/>
                <a:ea typeface="Baskerville"/>
                <a:cs typeface="Baskerville"/>
                <a:sym typeface="Baskerville"/>
              </a:defRPr>
            </a:pPr>
            <a:r>
              <a:t>contain same type of functions such as main function can be included in one segment and the</a:t>
            </a:r>
          </a:p>
          <a:p>
            <a:pPr marL="0" indent="0" defTabSz="457200">
              <a:lnSpc>
                <a:spcPct val="100000"/>
              </a:lnSpc>
              <a:spcBef>
                <a:spcPts val="1600"/>
              </a:spcBef>
              <a:buSzTx/>
              <a:buNone/>
              <a:defRPr sz="3920">
                <a:latin typeface="Baskerville"/>
                <a:ea typeface="Baskerville"/>
                <a:cs typeface="Baskerville"/>
                <a:sym typeface="Baskerville"/>
              </a:defRPr>
            </a:pPr>
            <a:r>
              <a:t>library functions can be included in the other segment,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EGMENTATION - CONT."/>
          <p:cNvSpPr txBox="1"/>
          <p:nvPr>
            <p:ph type="title"/>
          </p:nvPr>
        </p:nvSpPr>
        <p:spPr>
          <a:prstGeom prst="rect">
            <a:avLst/>
          </a:prstGeom>
        </p:spPr>
        <p:txBody>
          <a:bodyPr/>
          <a:lstStyle/>
          <a:p>
            <a:pPr/>
            <a:r>
              <a:t>SEGMENTATION - CONT.</a:t>
            </a:r>
          </a:p>
        </p:txBody>
      </p:sp>
      <p:sp>
        <p:nvSpPr>
          <p:cNvPr id="239" name="Translation of Logical address into physical address by segment table…"/>
          <p:cNvSpPr txBox="1"/>
          <p:nvPr>
            <p:ph type="body" idx="1"/>
          </p:nvPr>
        </p:nvSpPr>
        <p:spPr>
          <a:xfrm>
            <a:off x="1396443" y="3583702"/>
            <a:ext cx="21971001" cy="8256011"/>
          </a:xfrm>
          <a:prstGeom prst="rect">
            <a:avLst/>
          </a:prstGeom>
        </p:spPr>
        <p:txBody>
          <a:bodyPr/>
          <a:lstStyle/>
          <a:p>
            <a:pPr marL="0" indent="0" defTabSz="457200">
              <a:lnSpc>
                <a:spcPct val="100000"/>
              </a:lnSpc>
              <a:spcBef>
                <a:spcPts val="1600"/>
              </a:spcBef>
              <a:buSzTx/>
              <a:buNone/>
              <a:defRPr sz="3920">
                <a:latin typeface="Baskerville"/>
                <a:ea typeface="Baskerville"/>
                <a:cs typeface="Baskerville"/>
                <a:sym typeface="Baskerville"/>
              </a:defRPr>
            </a:pPr>
            <a:r>
              <a:t>Translation of Logical address into physical address by segment table</a:t>
            </a:r>
          </a:p>
          <a:p>
            <a:pPr marL="0" indent="0" defTabSz="457200">
              <a:lnSpc>
                <a:spcPct val="100000"/>
              </a:lnSpc>
              <a:spcBef>
                <a:spcPts val="1600"/>
              </a:spcBef>
              <a:buSzTx/>
              <a:buNone/>
              <a:defRPr sz="3920">
                <a:latin typeface="Baskerville"/>
                <a:ea typeface="Baskerville"/>
                <a:cs typeface="Baskerville"/>
                <a:sym typeface="Baskerville"/>
              </a:defRPr>
            </a:pPr>
            <a:r>
              <a:t>CPU generates a logical address which contains two parts:</a:t>
            </a:r>
          </a:p>
          <a:p>
            <a:pPr marL="0" indent="0" defTabSz="457200">
              <a:lnSpc>
                <a:spcPct val="100000"/>
              </a:lnSpc>
              <a:spcBef>
                <a:spcPts val="1600"/>
              </a:spcBef>
              <a:buSzTx/>
              <a:buNone/>
              <a:defRPr sz="3520">
                <a:solidFill>
                  <a:schemeClr val="accent5">
                    <a:hueOff val="-82419"/>
                    <a:satOff val="-9513"/>
                    <a:lumOff val="-16343"/>
                  </a:schemeClr>
                </a:solidFill>
                <a:latin typeface="Baskerville"/>
                <a:ea typeface="Baskerville"/>
                <a:cs typeface="Baskerville"/>
                <a:sym typeface="Baskerville"/>
              </a:defRPr>
            </a:pPr>
            <a:r>
              <a:t>1. Segment Number</a:t>
            </a:r>
          </a:p>
          <a:p>
            <a:pPr marL="0" indent="0" defTabSz="457200">
              <a:lnSpc>
                <a:spcPct val="100000"/>
              </a:lnSpc>
              <a:spcBef>
                <a:spcPts val="1600"/>
              </a:spcBef>
              <a:buSzTx/>
              <a:buNone/>
              <a:defRPr sz="3520">
                <a:solidFill>
                  <a:schemeClr val="accent5">
                    <a:hueOff val="-82419"/>
                    <a:satOff val="-9513"/>
                    <a:lumOff val="-16343"/>
                  </a:schemeClr>
                </a:solidFill>
                <a:latin typeface="Baskerville"/>
                <a:ea typeface="Baskerville"/>
                <a:cs typeface="Baskerville"/>
                <a:sym typeface="Baskerville"/>
              </a:defRPr>
            </a:pPr>
            <a:r>
              <a:t>2. Offset - </a:t>
            </a:r>
            <a:r>
              <a:rPr sz="3920">
                <a:solidFill>
                  <a:srgbClr val="000000"/>
                </a:solidFill>
              </a:rPr>
              <a:t>the distance or displacement from a reference point</a:t>
            </a:r>
            <a:endParaRPr sz="3920">
              <a:solidFill>
                <a:srgbClr val="000000"/>
              </a:solidFill>
            </a:endParaRPr>
          </a:p>
          <a:p>
            <a:pPr marL="0" indent="0" defTabSz="457200">
              <a:lnSpc>
                <a:spcPct val="100000"/>
              </a:lnSpc>
              <a:spcBef>
                <a:spcPts val="1600"/>
              </a:spcBef>
              <a:buSzTx/>
              <a:buNone/>
              <a:defRPr sz="3520">
                <a:solidFill>
                  <a:schemeClr val="accent5">
                    <a:hueOff val="-82419"/>
                    <a:satOff val="-9513"/>
                    <a:lumOff val="-16343"/>
                  </a:schemeClr>
                </a:solidFill>
                <a:latin typeface="Baskerville"/>
                <a:ea typeface="Baskerville"/>
                <a:cs typeface="Baskerville"/>
                <a:sym typeface="Baskerville"/>
              </a:defRPr>
            </a:pPr>
            <a:endParaRPr sz="3920">
              <a:solidFill>
                <a:srgbClr val="000000"/>
              </a:solidFill>
            </a:endParaRPr>
          </a:p>
          <a:p>
            <a:pPr marL="0" indent="0" defTabSz="457200">
              <a:lnSpc>
                <a:spcPct val="100000"/>
              </a:lnSpc>
              <a:spcBef>
                <a:spcPts val="1600"/>
              </a:spcBef>
              <a:buSzTx/>
              <a:buNone/>
              <a:defRPr sz="3920">
                <a:latin typeface="Baskerville"/>
                <a:ea typeface="Baskerville"/>
                <a:cs typeface="Baskerville"/>
                <a:sym typeface="Baskerville"/>
              </a:defRPr>
            </a:pPr>
            <a:r>
              <a:t>The Segment number is mapped to the</a:t>
            </a:r>
            <a:r>
              <a:rPr sz="3520">
                <a:solidFill>
                  <a:schemeClr val="accent5">
                    <a:hueOff val="-82419"/>
                    <a:satOff val="-9513"/>
                    <a:lumOff val="-16343"/>
                  </a:schemeClr>
                </a:solidFill>
              </a:rPr>
              <a:t> </a:t>
            </a:r>
            <a:r>
              <a:rPr>
                <a:solidFill>
                  <a:schemeClr val="accent5">
                    <a:hueOff val="-82419"/>
                    <a:satOff val="-9513"/>
                    <a:lumOff val="-16343"/>
                  </a:schemeClr>
                </a:solidFill>
              </a:rPr>
              <a:t>segment table</a:t>
            </a:r>
            <a:r>
              <a:t>. The limit of the respective segment is</a:t>
            </a:r>
          </a:p>
          <a:p>
            <a:pPr marL="0" indent="0" defTabSz="457200">
              <a:lnSpc>
                <a:spcPct val="100000"/>
              </a:lnSpc>
              <a:spcBef>
                <a:spcPts val="1600"/>
              </a:spcBef>
              <a:buSzTx/>
              <a:buNone/>
              <a:defRPr sz="3920">
                <a:latin typeface="Baskerville"/>
                <a:ea typeface="Baskerville"/>
                <a:cs typeface="Baskerville"/>
                <a:sym typeface="Baskerville"/>
              </a:defRPr>
            </a:pPr>
            <a:r>
              <a:t>compared with the offset. If the </a:t>
            </a:r>
            <a:r>
              <a:rPr>
                <a:solidFill>
                  <a:schemeClr val="accent5">
                    <a:hueOff val="-82419"/>
                    <a:satOff val="-9513"/>
                    <a:lumOff val="-16343"/>
                  </a:schemeClr>
                </a:solidFill>
              </a:rPr>
              <a:t>offset is less than the limit</a:t>
            </a:r>
            <a:r>
              <a:t> then the address is valid otherwise it</a:t>
            </a:r>
          </a:p>
          <a:p>
            <a:pPr marL="0" indent="0" defTabSz="457200">
              <a:lnSpc>
                <a:spcPct val="100000"/>
              </a:lnSpc>
              <a:spcBef>
                <a:spcPts val="1600"/>
              </a:spcBef>
              <a:buSzTx/>
              <a:buNone/>
              <a:defRPr sz="3920">
                <a:latin typeface="Baskerville"/>
                <a:ea typeface="Baskerville"/>
                <a:cs typeface="Baskerville"/>
                <a:sym typeface="Baskerville"/>
              </a:defRPr>
            </a:pPr>
            <a:r>
              <a:t>throws an error as the address is invalid.</a:t>
            </a:r>
          </a:p>
          <a:p>
            <a:pPr marL="0" indent="0" defTabSz="457200">
              <a:lnSpc>
                <a:spcPct val="100000"/>
              </a:lnSpc>
              <a:spcBef>
                <a:spcPts val="1600"/>
              </a:spcBef>
              <a:buSzTx/>
              <a:buNone/>
              <a:defRPr sz="3920">
                <a:latin typeface="Baskerville"/>
                <a:ea typeface="Baskerville"/>
                <a:cs typeface="Baskerville"/>
                <a:sym typeface="Baskerville"/>
              </a:defRPr>
            </a:pPr>
            <a:r>
              <a:t>In the case of valid address, the base address of the segment is added to the offset to get the</a:t>
            </a:r>
          </a:p>
          <a:p>
            <a:pPr marL="0" indent="0" defTabSz="457200">
              <a:lnSpc>
                <a:spcPct val="100000"/>
              </a:lnSpc>
              <a:spcBef>
                <a:spcPts val="1600"/>
              </a:spcBef>
              <a:buSzTx/>
              <a:buNone/>
              <a:defRPr sz="3920">
                <a:latin typeface="Baskerville"/>
                <a:ea typeface="Baskerville"/>
                <a:cs typeface="Baskerville"/>
                <a:sym typeface="Baskerville"/>
              </a:defRPr>
            </a:pPr>
            <a:r>
              <a:t>physical address of actual word in the main memory.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3" name="Group"/>
          <p:cNvGrpSpPr/>
          <p:nvPr/>
        </p:nvGrpSpPr>
        <p:grpSpPr>
          <a:xfrm>
            <a:off x="7269412" y="2162822"/>
            <a:ext cx="9845176" cy="8340655"/>
            <a:chOff x="0" y="0"/>
            <a:chExt cx="9845175" cy="8340654"/>
          </a:xfrm>
        </p:grpSpPr>
        <p:pic>
          <p:nvPicPr>
            <p:cNvPr id="241" name="segment_map_table.jpg" descr="segment_map_table.jpg"/>
            <p:cNvPicPr>
              <a:picLocks noChangeAspect="1"/>
            </p:cNvPicPr>
            <p:nvPr/>
          </p:nvPicPr>
          <p:blipFill>
            <a:blip r:embed="rId2">
              <a:extLst/>
            </a:blip>
            <a:stretch>
              <a:fillRect/>
            </a:stretch>
          </p:blipFill>
          <p:spPr>
            <a:xfrm>
              <a:off x="0" y="0"/>
              <a:ext cx="9845176" cy="7777689"/>
            </a:xfrm>
            <a:prstGeom prst="rect">
              <a:avLst/>
            </a:prstGeom>
            <a:ln w="12700" cap="flat">
              <a:noFill/>
              <a:miter lim="400000"/>
            </a:ln>
            <a:effectLst/>
          </p:spPr>
        </p:pic>
        <p:sp>
          <p:nvSpPr>
            <p:cNvPr id="242" name="Caption"/>
            <p:cNvSpPr/>
            <p:nvPr/>
          </p:nvSpPr>
          <p:spPr>
            <a:xfrm>
              <a:off x="0" y="7879288"/>
              <a:ext cx="9845177" cy="461367"/>
            </a:xfrm>
            <a:prstGeom prst="roundRect">
              <a:avLst>
                <a:gd name="adj" fmla="val 0"/>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SEGMENTATION</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ADVANTAGES &amp; DISADVANTAGES"/>
          <p:cNvSpPr txBox="1"/>
          <p:nvPr>
            <p:ph type="title"/>
          </p:nvPr>
        </p:nvSpPr>
        <p:spPr>
          <a:prstGeom prst="rect">
            <a:avLst/>
          </a:prstGeom>
        </p:spPr>
        <p:txBody>
          <a:bodyPr/>
          <a:lstStyle/>
          <a:p>
            <a:pPr/>
            <a:r>
              <a:t>ADVANTAGES &amp; DISADVANTAGES</a:t>
            </a:r>
          </a:p>
        </p:txBody>
      </p:sp>
      <p:sp>
        <p:nvSpPr>
          <p:cNvPr id="246" name="OF SEGMENT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OF SEGMENTATION</a:t>
            </a:r>
          </a:p>
        </p:txBody>
      </p:sp>
      <p:sp>
        <p:nvSpPr>
          <p:cNvPr id="247" name="Advantages of Segmentation…"/>
          <p:cNvSpPr txBox="1"/>
          <p:nvPr>
            <p:ph type="body" idx="1"/>
          </p:nvPr>
        </p:nvSpPr>
        <p:spPr>
          <a:prstGeom prst="rect">
            <a:avLst/>
          </a:prstGeom>
        </p:spPr>
        <p:txBody>
          <a:bodyPr/>
          <a:lstStyle/>
          <a:p>
            <a:pPr marL="0" indent="0" defTabSz="457200">
              <a:lnSpc>
                <a:spcPct val="100000"/>
              </a:lnSpc>
              <a:spcBef>
                <a:spcPts val="1600"/>
              </a:spcBef>
              <a:buSzTx/>
              <a:buNone/>
              <a:defRPr sz="3920">
                <a:solidFill>
                  <a:schemeClr val="accent5">
                    <a:hueOff val="-82419"/>
                    <a:satOff val="-9513"/>
                    <a:lumOff val="-16343"/>
                  </a:schemeClr>
                </a:solidFill>
                <a:latin typeface="Baskerville"/>
                <a:ea typeface="Baskerville"/>
                <a:cs typeface="Baskerville"/>
                <a:sym typeface="Baskerville"/>
              </a:defRPr>
            </a:pPr>
            <a:r>
              <a:t>Advantages of Segmentation</a:t>
            </a:r>
          </a:p>
          <a:p>
            <a:pPr marL="0" indent="0" defTabSz="457200">
              <a:lnSpc>
                <a:spcPct val="100000"/>
              </a:lnSpc>
              <a:spcBef>
                <a:spcPts val="1600"/>
              </a:spcBef>
              <a:buSzTx/>
              <a:buNone/>
              <a:defRPr sz="3520">
                <a:latin typeface="Baskerville"/>
                <a:ea typeface="Baskerville"/>
                <a:cs typeface="Baskerville"/>
                <a:sym typeface="Baskerville"/>
              </a:defRPr>
            </a:pPr>
            <a:r>
              <a:t>1. No internal fragmentation</a:t>
            </a:r>
          </a:p>
          <a:p>
            <a:pPr marL="0" indent="0" defTabSz="457200">
              <a:lnSpc>
                <a:spcPct val="100000"/>
              </a:lnSpc>
              <a:spcBef>
                <a:spcPts val="1600"/>
              </a:spcBef>
              <a:buSzTx/>
              <a:buNone/>
              <a:defRPr sz="3520">
                <a:latin typeface="Baskerville"/>
                <a:ea typeface="Baskerville"/>
                <a:cs typeface="Baskerville"/>
                <a:sym typeface="Baskerville"/>
              </a:defRPr>
            </a:pPr>
            <a:r>
              <a:t>2. Average Segment Size is larger than the actual page size.</a:t>
            </a:r>
          </a:p>
          <a:p>
            <a:pPr marL="0" indent="0" defTabSz="457200">
              <a:lnSpc>
                <a:spcPct val="100000"/>
              </a:lnSpc>
              <a:spcBef>
                <a:spcPts val="1600"/>
              </a:spcBef>
              <a:buSzTx/>
              <a:buNone/>
              <a:defRPr sz="3520">
                <a:latin typeface="Baskerville"/>
                <a:ea typeface="Baskerville"/>
                <a:cs typeface="Baskerville"/>
                <a:sym typeface="Baskerville"/>
              </a:defRPr>
            </a:pPr>
            <a:r>
              <a:t>3. Less overhead</a:t>
            </a:r>
          </a:p>
          <a:p>
            <a:pPr marL="0" indent="0" defTabSz="457200">
              <a:lnSpc>
                <a:spcPct val="100000"/>
              </a:lnSpc>
              <a:spcBef>
                <a:spcPts val="1600"/>
              </a:spcBef>
              <a:buSzTx/>
              <a:buNone/>
              <a:defRPr sz="3520">
                <a:latin typeface="Baskerville"/>
                <a:ea typeface="Baskerville"/>
                <a:cs typeface="Baskerville"/>
                <a:sym typeface="Baskerville"/>
              </a:defRPr>
            </a:pPr>
            <a:r>
              <a:t>4. It is easier to relocate segments than entire address space.</a:t>
            </a:r>
          </a:p>
          <a:p>
            <a:pPr marL="0" indent="0" defTabSz="457200">
              <a:lnSpc>
                <a:spcPct val="100000"/>
              </a:lnSpc>
              <a:spcBef>
                <a:spcPts val="1600"/>
              </a:spcBef>
              <a:buSzTx/>
              <a:buNone/>
              <a:defRPr sz="3520">
                <a:latin typeface="Baskerville"/>
                <a:ea typeface="Baskerville"/>
                <a:cs typeface="Baskerville"/>
                <a:sym typeface="Baskerville"/>
              </a:defRPr>
            </a:pPr>
            <a:r>
              <a:t>5. The segment table is of lesser size as compare to the page table in paging.</a:t>
            </a:r>
          </a:p>
          <a:p>
            <a:pPr marL="0" indent="0" defTabSz="457200">
              <a:lnSpc>
                <a:spcPct val="100000"/>
              </a:lnSpc>
              <a:spcBef>
                <a:spcPts val="1600"/>
              </a:spcBef>
              <a:buSzTx/>
              <a:buNone/>
              <a:defRPr sz="3920">
                <a:solidFill>
                  <a:schemeClr val="accent5">
                    <a:hueOff val="-82419"/>
                    <a:satOff val="-9513"/>
                    <a:lumOff val="-16343"/>
                  </a:schemeClr>
                </a:solidFill>
                <a:latin typeface="Baskerville"/>
                <a:ea typeface="Baskerville"/>
                <a:cs typeface="Baskerville"/>
                <a:sym typeface="Baskerville"/>
              </a:defRPr>
            </a:pPr>
            <a:r>
              <a:t>Disadvantages</a:t>
            </a:r>
          </a:p>
          <a:p>
            <a:pPr marL="0" indent="0" defTabSz="457200">
              <a:lnSpc>
                <a:spcPct val="100000"/>
              </a:lnSpc>
              <a:spcBef>
                <a:spcPts val="1600"/>
              </a:spcBef>
              <a:buSzTx/>
              <a:buNone/>
              <a:defRPr sz="3520">
                <a:latin typeface="Baskerville"/>
                <a:ea typeface="Baskerville"/>
                <a:cs typeface="Baskerville"/>
                <a:sym typeface="Baskerville"/>
              </a:defRPr>
            </a:pPr>
            <a:r>
              <a:t>1. It can have external fragmentation.</a:t>
            </a:r>
          </a:p>
          <a:p>
            <a:pPr marL="0" indent="0" defTabSz="457200">
              <a:lnSpc>
                <a:spcPct val="100000"/>
              </a:lnSpc>
              <a:spcBef>
                <a:spcPts val="1600"/>
              </a:spcBef>
              <a:buSzTx/>
              <a:buNone/>
              <a:defRPr sz="3520">
                <a:latin typeface="Baskerville"/>
                <a:ea typeface="Baskerville"/>
                <a:cs typeface="Baskerville"/>
                <a:sym typeface="Baskerville"/>
              </a:defRPr>
            </a:pPr>
            <a:r>
              <a:t>2. it is difficult to allocate contiguous memory to variable sized partition.</a:t>
            </a:r>
          </a:p>
          <a:p>
            <a:pPr marL="0" indent="0" defTabSz="457200">
              <a:lnSpc>
                <a:spcPct val="100000"/>
              </a:lnSpc>
              <a:spcBef>
                <a:spcPts val="1600"/>
              </a:spcBef>
              <a:buSzTx/>
              <a:buNone/>
              <a:defRPr sz="3520">
                <a:latin typeface="Baskerville"/>
                <a:ea typeface="Baskerville"/>
                <a:cs typeface="Baskerville"/>
                <a:sym typeface="Baskerville"/>
              </a:defRPr>
            </a:pPr>
            <a:r>
              <a:t>3. Costly memory management algorithms.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VIRTUAL MEMORY"/>
          <p:cNvSpPr txBox="1"/>
          <p:nvPr>
            <p:ph type="title"/>
          </p:nvPr>
        </p:nvSpPr>
        <p:spPr>
          <a:prstGeom prst="rect">
            <a:avLst/>
          </a:prstGeom>
        </p:spPr>
        <p:txBody>
          <a:bodyPr/>
          <a:lstStyle/>
          <a:p>
            <a:pPr/>
            <a:r>
              <a:t>VIRTUAL MEMORY </a:t>
            </a:r>
          </a:p>
        </p:txBody>
      </p:sp>
      <p:sp>
        <p:nvSpPr>
          <p:cNvPr id="250" name="HARDWARE AND CONTROL STRUCTUR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HARDWARE AND CONTROL STRUCTURES</a:t>
            </a:r>
          </a:p>
        </p:txBody>
      </p:sp>
      <p:sp>
        <p:nvSpPr>
          <p:cNvPr id="251" name="Virtual Memory is a storage allocation scheme in which secondary memory can be addressed as though it were part of the main memory.…"/>
          <p:cNvSpPr txBox="1"/>
          <p:nvPr>
            <p:ph type="body" idx="1"/>
          </p:nvPr>
        </p:nvSpPr>
        <p:spPr>
          <a:prstGeom prst="rect">
            <a:avLst/>
          </a:prstGeom>
        </p:spPr>
        <p:txBody>
          <a:bodyPr/>
          <a:lstStyle/>
          <a:p>
            <a:pPr marL="0" indent="0" defTabSz="457200">
              <a:lnSpc>
                <a:spcPct val="100000"/>
              </a:lnSpc>
              <a:spcBef>
                <a:spcPts val="1600"/>
              </a:spcBef>
              <a:buSzTx/>
              <a:buNone/>
              <a:defRPr sz="3520">
                <a:latin typeface="Baskerville"/>
                <a:ea typeface="Baskerville"/>
                <a:cs typeface="Baskerville"/>
                <a:sym typeface="Baskerville"/>
              </a:defRPr>
            </a:pPr>
            <a:r>
              <a:t>Virtual Memory is a storage allocation scheme in which </a:t>
            </a:r>
            <a:r>
              <a:rPr>
                <a:hlinkClick r:id="rId2" invalidUrl="" action="" tgtFrame="" tooltip="" history="1" highlightClick="0" endSnd="0"/>
              </a:rPr>
              <a:t>secondary memory</a:t>
            </a:r>
            <a:r>
              <a:t> can be addressed as though it were part of the main memory.</a:t>
            </a:r>
          </a:p>
          <a:p>
            <a:pPr marL="0" indent="0" defTabSz="457200">
              <a:lnSpc>
                <a:spcPct val="100000"/>
              </a:lnSpc>
              <a:spcBef>
                <a:spcPts val="1600"/>
              </a:spcBef>
              <a:buSzTx/>
              <a:buNone/>
              <a:defRPr sz="3520">
                <a:latin typeface="Baskerville"/>
                <a:ea typeface="Baskerville"/>
                <a:cs typeface="Baskerville"/>
                <a:sym typeface="Baskerville"/>
              </a:defRPr>
            </a:pPr>
            <a:r>
              <a:t>It is a technique that is implemented using both </a:t>
            </a:r>
            <a:r>
              <a:rPr>
                <a:hlinkClick r:id="rId3" invalidUrl="" action="" tgtFrame="" tooltip="" history="1" highlightClick="0" endSnd="0"/>
              </a:rPr>
              <a:t>hardware </a:t>
            </a:r>
            <a:r>
              <a:t>and software. It maps memory addresses used by a program, called virtual addresses, into physical addresses in computer memory. </a:t>
            </a:r>
          </a:p>
          <a:p>
            <a:pPr marL="0" indent="0" defTabSz="457200">
              <a:lnSpc>
                <a:spcPct val="100000"/>
              </a:lnSpc>
              <a:spcBef>
                <a:spcPts val="1600"/>
              </a:spcBef>
              <a:buSzTx/>
              <a:buNone/>
              <a:defRPr sz="3520">
                <a:latin typeface="Baskerville"/>
                <a:ea typeface="Baskerville"/>
                <a:cs typeface="Baskerville"/>
                <a:sym typeface="Baskerville"/>
              </a:defRPr>
            </a:pPr>
            <a:r>
              <a:t>1.All memory references within a process are </a:t>
            </a:r>
            <a:r>
              <a:rPr sz="3920">
                <a:solidFill>
                  <a:schemeClr val="accent5">
                    <a:hueOff val="-82419"/>
                    <a:satOff val="-9513"/>
                    <a:lumOff val="-16343"/>
                  </a:schemeClr>
                </a:solidFill>
              </a:rPr>
              <a:t>logical addresses</a:t>
            </a:r>
            <a:r>
              <a:t> that are dynamically </a:t>
            </a:r>
            <a:r>
              <a:rPr sz="3920">
                <a:solidFill>
                  <a:schemeClr val="accent5">
                    <a:hueOff val="-82419"/>
                    <a:satOff val="-9513"/>
                    <a:lumOff val="-16343"/>
                  </a:schemeClr>
                </a:solidFill>
              </a:rPr>
              <a:t>translated into </a:t>
            </a:r>
            <a:r>
              <a:rPr sz="3920">
                <a:solidFill>
                  <a:schemeClr val="accent5">
                    <a:hueOff val="-82419"/>
                    <a:satOff val="-9513"/>
                    <a:lumOff val="-16343"/>
                  </a:schemeClr>
                </a:solidFill>
                <a:hlinkClick r:id="rId4" invalidUrl="" action="" tgtFrame="" tooltip="" history="1" highlightClick="0" endSnd="0"/>
              </a:rPr>
              <a:t>physical addresses</a:t>
            </a:r>
            <a:r>
              <a:t> at </a:t>
            </a:r>
            <a:r>
              <a:rPr sz="3920">
                <a:solidFill>
                  <a:schemeClr val="accent5">
                    <a:hueOff val="-82419"/>
                    <a:satOff val="-9513"/>
                    <a:lumOff val="-16343"/>
                  </a:schemeClr>
                </a:solidFill>
              </a:rPr>
              <a:t>run time</a:t>
            </a:r>
            <a:r>
              <a:t>. This means that a process can be swapped in and out of the main memory such that it occupies different places in the main memory at different times during the course of execution.</a:t>
            </a:r>
          </a:p>
          <a:p>
            <a:pPr marL="0" indent="0" defTabSz="457200">
              <a:lnSpc>
                <a:spcPct val="100000"/>
              </a:lnSpc>
              <a:spcBef>
                <a:spcPts val="1600"/>
              </a:spcBef>
              <a:buSzTx/>
              <a:buNone/>
              <a:defRPr sz="3520">
                <a:latin typeface="Baskerville"/>
                <a:ea typeface="Baskerville"/>
                <a:cs typeface="Baskerville"/>
                <a:sym typeface="Baskerville"/>
              </a:defRPr>
            </a:pPr>
            <a:r>
              <a:t>2.A </a:t>
            </a:r>
            <a:r>
              <a:rPr sz="3920">
                <a:solidFill>
                  <a:schemeClr val="accent5">
                    <a:hueOff val="-82419"/>
                    <a:satOff val="-9513"/>
                    <a:lumOff val="-16343"/>
                  </a:schemeClr>
                </a:solidFill>
              </a:rPr>
              <a:t>process may be broken into a number of pieces </a:t>
            </a:r>
            <a:r>
              <a:t>and these pieces </a:t>
            </a:r>
            <a:r>
              <a:rPr sz="3920">
                <a:solidFill>
                  <a:schemeClr val="accent5">
                    <a:hueOff val="-82419"/>
                    <a:satOff val="-9513"/>
                    <a:lumOff val="-16343"/>
                  </a:schemeClr>
                </a:solidFill>
              </a:rPr>
              <a:t>need not be continuously located</a:t>
            </a:r>
            <a:r>
              <a:t> in the </a:t>
            </a:r>
            <a:r>
              <a:rPr>
                <a:hlinkClick r:id="rId5" invalidUrl="" action="" tgtFrame="" tooltip="" history="1" highlightClick="0" endSnd="0"/>
              </a:rPr>
              <a:t>main memory</a:t>
            </a:r>
            <a:r>
              <a:t> during execution. The combination of dynamic run-time address translation and the use of a page or segment table permits this.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RIMARY MEMORY REQUIREMENTS"/>
          <p:cNvSpPr txBox="1"/>
          <p:nvPr>
            <p:ph type="title"/>
          </p:nvPr>
        </p:nvSpPr>
        <p:spPr>
          <a:prstGeom prst="rect">
            <a:avLst/>
          </a:prstGeom>
        </p:spPr>
        <p:txBody>
          <a:bodyPr/>
          <a:lstStyle/>
          <a:p>
            <a:pPr/>
            <a:r>
              <a:t>PRIMARY MEMORY REQUIREMENTS </a:t>
            </a:r>
          </a:p>
        </p:txBody>
      </p:sp>
      <p:sp>
        <p:nvSpPr>
          <p:cNvPr id="159" name="Access Time : It should be as small as possible.…"/>
          <p:cNvSpPr txBox="1"/>
          <p:nvPr>
            <p:ph type="body" sz="half" idx="1"/>
          </p:nvPr>
        </p:nvSpPr>
        <p:spPr>
          <a:xfrm>
            <a:off x="1324983" y="4746137"/>
            <a:ext cx="13152462" cy="8256012"/>
          </a:xfrm>
          <a:prstGeom prst="rect">
            <a:avLst/>
          </a:prstGeom>
        </p:spPr>
        <p:txBody>
          <a:bodyPr/>
          <a:lstStyle/>
          <a:p>
            <a:pPr>
              <a:defRPr b="1"/>
            </a:pPr>
            <a:r>
              <a:t>Access Time : </a:t>
            </a:r>
            <a:r>
              <a:rPr b="0"/>
              <a:t>It should be as small as possible. </a:t>
            </a:r>
            <a:endParaRPr b="0"/>
          </a:p>
          <a:p>
            <a:pPr>
              <a:defRPr b="1"/>
            </a:pPr>
            <a:r>
              <a:t>Size : </a:t>
            </a:r>
            <a:r>
              <a:rPr b="0"/>
              <a:t>Size must be as large as possible.</a:t>
            </a:r>
            <a:endParaRPr b="0"/>
          </a:p>
          <a:p>
            <a:pPr>
              <a:defRPr b="1"/>
            </a:pPr>
            <a:r>
              <a:t>Cost : </a:t>
            </a:r>
            <a:r>
              <a:rPr b="0"/>
              <a:t> Cost of the memory should be less than the cost of the computer.</a:t>
            </a:r>
          </a:p>
        </p:txBody>
      </p:sp>
      <p:pic>
        <p:nvPicPr>
          <p:cNvPr id="160" name="images.jpeg" descr="images.jpeg"/>
          <p:cNvPicPr>
            <a:picLocks noChangeAspect="1"/>
          </p:cNvPicPr>
          <p:nvPr/>
        </p:nvPicPr>
        <p:blipFill>
          <a:blip r:embed="rId2">
            <a:extLst/>
          </a:blip>
          <a:stretch>
            <a:fillRect/>
          </a:stretch>
        </p:blipFill>
        <p:spPr>
          <a:xfrm>
            <a:off x="15672965" y="4894307"/>
            <a:ext cx="7283516" cy="3927386"/>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WAPPING"/>
          <p:cNvSpPr txBox="1"/>
          <p:nvPr>
            <p:ph type="title"/>
          </p:nvPr>
        </p:nvSpPr>
        <p:spPr>
          <a:prstGeom prst="rect">
            <a:avLst/>
          </a:prstGeom>
        </p:spPr>
        <p:txBody>
          <a:bodyPr/>
          <a:lstStyle/>
          <a:p>
            <a:pPr/>
            <a:r>
              <a:t>SWAPPING </a:t>
            </a:r>
          </a:p>
        </p:txBody>
      </p:sp>
      <p:sp>
        <p:nvSpPr>
          <p:cNvPr id="254" name="Swapping is a technique used in operating systems to manage memory more efficiently, especially when the physical memory (RAM) becomes full. When a system runs out of available physical memory, and additional memory is needed to execute a process or to a"/>
          <p:cNvSpPr txBox="1"/>
          <p:nvPr>
            <p:ph type="body" sz="half" idx="1"/>
          </p:nvPr>
        </p:nvSpPr>
        <p:spPr>
          <a:xfrm>
            <a:off x="945327" y="3797388"/>
            <a:ext cx="12453214" cy="8256012"/>
          </a:xfrm>
          <a:prstGeom prst="rect">
            <a:avLst/>
          </a:prstGeom>
        </p:spPr>
        <p:txBody>
          <a:bodyPr/>
          <a:lstStyle/>
          <a:p>
            <a:pPr marL="0" indent="0" defTabSz="443484">
              <a:lnSpc>
                <a:spcPct val="100000"/>
              </a:lnSpc>
              <a:spcBef>
                <a:spcPts val="1500"/>
              </a:spcBef>
              <a:buSzTx/>
              <a:buNone/>
              <a:defRPr sz="3414">
                <a:latin typeface="Baskerville"/>
                <a:ea typeface="Baskerville"/>
                <a:cs typeface="Baskerville"/>
                <a:sym typeface="Baskerville"/>
              </a:defRPr>
            </a:pPr>
            <a:r>
              <a:t>Swapping is a technique used in operating systems to manage memory more efficiently, especially when the </a:t>
            </a:r>
            <a:r>
              <a:rPr>
                <a:solidFill>
                  <a:schemeClr val="accent5">
                    <a:hueOff val="-82419"/>
                    <a:satOff val="-9513"/>
                    <a:lumOff val="-16343"/>
                  </a:schemeClr>
                </a:solidFill>
              </a:rPr>
              <a:t>physical memory (RAM) becomes full</a:t>
            </a:r>
            <a:r>
              <a:t>. When a system runs out of available physical memory, and additional memory is needed to execute a process or to accommodate new data, the operating system can use </a:t>
            </a:r>
            <a:r>
              <a:rPr>
                <a:solidFill>
                  <a:schemeClr val="accent5">
                    <a:hueOff val="-82419"/>
                    <a:satOff val="-9513"/>
                    <a:lumOff val="-16343"/>
                  </a:schemeClr>
                </a:solidFill>
              </a:rPr>
              <a:t>swapping to temporarily transfer some data from RAM to secondary storage</a:t>
            </a:r>
            <a:r>
              <a:t> (usually a hard disk or SSD), thereby freeing up space in the physical memory.</a:t>
            </a:r>
          </a:p>
          <a:p>
            <a:pPr marL="0" indent="0" defTabSz="443484">
              <a:lnSpc>
                <a:spcPct val="100000"/>
              </a:lnSpc>
              <a:spcBef>
                <a:spcPts val="1500"/>
              </a:spcBef>
              <a:buSzTx/>
              <a:buNone/>
              <a:defRPr sz="3414">
                <a:latin typeface="Baskerville"/>
                <a:ea typeface="Baskerville"/>
                <a:cs typeface="Baskerville"/>
                <a:sym typeface="Baskerville"/>
              </a:defRPr>
            </a:pPr>
          </a:p>
          <a:p>
            <a:pPr marL="0" indent="0" defTabSz="443484">
              <a:lnSpc>
                <a:spcPct val="100000"/>
              </a:lnSpc>
              <a:spcBef>
                <a:spcPts val="1500"/>
              </a:spcBef>
              <a:buSzTx/>
              <a:buNone/>
              <a:defRPr sz="3414">
                <a:latin typeface="Baskerville"/>
                <a:ea typeface="Baskerville"/>
                <a:cs typeface="Baskerville"/>
                <a:sym typeface="Baskerville"/>
              </a:defRPr>
            </a:pPr>
            <a:r>
              <a:t> It is a process out means </a:t>
            </a:r>
            <a:r>
              <a:rPr sz="3802">
                <a:solidFill>
                  <a:schemeClr val="accent5">
                    <a:hueOff val="-82419"/>
                    <a:satOff val="-9513"/>
                    <a:lumOff val="-16343"/>
                  </a:schemeClr>
                </a:solidFill>
              </a:rPr>
              <a:t>removing all of its pages from memory</a:t>
            </a:r>
            <a:r>
              <a:t>, or marking them so that they will be removed by the normal page replacement process. Suspending a process ensures that it is not runnable while it is swapped out. At some later time, the system swaps back the process from the secondary storage to the main memory. When a process is busy swapping pages in and out then this situation is called </a:t>
            </a:r>
            <a:r>
              <a:rPr sz="3802">
                <a:solidFill>
                  <a:schemeClr val="accent5">
                    <a:hueOff val="-82419"/>
                    <a:satOff val="-9513"/>
                    <a:lumOff val="-16343"/>
                  </a:schemeClr>
                </a:solidFill>
              </a:rPr>
              <a:t>thrashing. </a:t>
            </a:r>
          </a:p>
        </p:txBody>
      </p:sp>
      <p:pic>
        <p:nvPicPr>
          <p:cNvPr id="255" name="VirtualDiagram-2.jpeg" descr="VirtualDiagram-2.jpeg"/>
          <p:cNvPicPr>
            <a:picLocks noChangeAspect="1"/>
          </p:cNvPicPr>
          <p:nvPr/>
        </p:nvPicPr>
        <p:blipFill>
          <a:blip r:embed="rId2">
            <a:extLst/>
          </a:blip>
          <a:stretch>
            <a:fillRect/>
          </a:stretch>
        </p:blipFill>
        <p:spPr>
          <a:xfrm>
            <a:off x="14737148" y="5100683"/>
            <a:ext cx="7404101" cy="52959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VIRTUAL MEMORY MANAGEMENT POLICY"/>
          <p:cNvSpPr txBox="1"/>
          <p:nvPr>
            <p:ph type="title"/>
          </p:nvPr>
        </p:nvSpPr>
        <p:spPr>
          <a:prstGeom prst="rect">
            <a:avLst/>
          </a:prstGeom>
        </p:spPr>
        <p:txBody>
          <a:bodyPr/>
          <a:lstStyle/>
          <a:p>
            <a:pPr/>
            <a:r>
              <a:t>VIRTUAL MEMORY MANAGEMENT POLICY</a:t>
            </a:r>
          </a:p>
        </p:txBody>
      </p:sp>
      <p:sp>
        <p:nvSpPr>
          <p:cNvPr id="258" name="Fetch policy…"/>
          <p:cNvSpPr txBox="1"/>
          <p:nvPr>
            <p:ph type="body" idx="1"/>
          </p:nvPr>
        </p:nvSpPr>
        <p:spPr>
          <a:prstGeom prst="rect">
            <a:avLst/>
          </a:prstGeom>
        </p:spPr>
        <p:txBody>
          <a:bodyPr/>
          <a:lstStyle/>
          <a:p>
            <a:pPr lvl="1" marL="1056639" indent="-447039" defTabSz="457200">
              <a:lnSpc>
                <a:spcPct val="100000"/>
              </a:lnSpc>
              <a:spcBef>
                <a:spcPts val="1600"/>
              </a:spcBef>
              <a:defRPr sz="5120">
                <a:latin typeface="Baskerville"/>
                <a:ea typeface="Baskerville"/>
                <a:cs typeface="Baskerville"/>
                <a:sym typeface="Baskerville"/>
              </a:defRPr>
            </a:pPr>
            <a:r>
              <a:t>Fetch policy</a:t>
            </a:r>
          </a:p>
          <a:p>
            <a:pPr lvl="1" marL="1056639" indent="-447039" defTabSz="457200">
              <a:lnSpc>
                <a:spcPct val="100000"/>
              </a:lnSpc>
              <a:spcBef>
                <a:spcPts val="1600"/>
              </a:spcBef>
              <a:defRPr sz="5120">
                <a:latin typeface="Baskerville"/>
                <a:ea typeface="Baskerville"/>
                <a:cs typeface="Baskerville"/>
                <a:sym typeface="Baskerville"/>
              </a:defRPr>
            </a:pPr>
            <a:r>
              <a:t>Placement policy</a:t>
            </a:r>
          </a:p>
          <a:p>
            <a:pPr lvl="1" marL="1056639" indent="-447039" defTabSz="457200">
              <a:lnSpc>
                <a:spcPct val="100000"/>
              </a:lnSpc>
              <a:spcBef>
                <a:spcPts val="1600"/>
              </a:spcBef>
              <a:defRPr sz="5120">
                <a:latin typeface="Baskerville"/>
                <a:ea typeface="Baskerville"/>
                <a:cs typeface="Baskerville"/>
                <a:sym typeface="Baskerville"/>
              </a:defRPr>
            </a:pPr>
            <a:r>
              <a:t>Replacement policy</a:t>
            </a:r>
          </a:p>
          <a:p>
            <a:pPr lvl="1" marL="1056639" indent="-447039" defTabSz="457200">
              <a:lnSpc>
                <a:spcPct val="100000"/>
              </a:lnSpc>
              <a:spcBef>
                <a:spcPts val="1600"/>
              </a:spcBef>
              <a:defRPr sz="5120">
                <a:latin typeface="Baskerville"/>
                <a:ea typeface="Baskerville"/>
                <a:cs typeface="Baskerville"/>
                <a:sym typeface="Baskerville"/>
              </a:defRPr>
            </a:pPr>
            <a:r>
              <a:t>Resident set Management </a:t>
            </a:r>
          </a:p>
          <a:p>
            <a:pPr lvl="1" marL="1056639" indent="-447039" defTabSz="457200">
              <a:lnSpc>
                <a:spcPct val="100000"/>
              </a:lnSpc>
              <a:spcBef>
                <a:spcPts val="1600"/>
              </a:spcBef>
              <a:defRPr sz="5120">
                <a:latin typeface="Baskerville"/>
                <a:ea typeface="Baskerville"/>
                <a:cs typeface="Baskerville"/>
                <a:sym typeface="Baskerville"/>
              </a:defRPr>
            </a:pPr>
            <a:r>
              <a:t>Cleaning policy</a:t>
            </a:r>
          </a:p>
          <a:p>
            <a:pPr lvl="1" marL="1056639" indent="-447039" defTabSz="457200">
              <a:lnSpc>
                <a:spcPct val="100000"/>
              </a:lnSpc>
              <a:spcBef>
                <a:spcPts val="1600"/>
              </a:spcBef>
              <a:defRPr sz="5120">
                <a:latin typeface="Baskerville"/>
                <a:ea typeface="Baskerville"/>
                <a:cs typeface="Baskerville"/>
                <a:sym typeface="Baskerville"/>
              </a:defRPr>
            </a:pPr>
            <a:r>
              <a:t>Load Control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MEMORY MANAGEMENT"/>
          <p:cNvSpPr txBox="1"/>
          <p:nvPr>
            <p:ph type="title"/>
          </p:nvPr>
        </p:nvSpPr>
        <p:spPr>
          <a:xfrm>
            <a:off x="4544504" y="1077359"/>
            <a:ext cx="21971001" cy="1433164"/>
          </a:xfrm>
          <a:prstGeom prst="rect">
            <a:avLst/>
          </a:prstGeom>
        </p:spPr>
        <p:txBody>
          <a:bodyPr/>
          <a:lstStyle/>
          <a:p>
            <a:pPr/>
            <a:r>
              <a:t>MEMORY MANAGEMENT </a:t>
            </a:r>
          </a:p>
        </p:txBody>
      </p:sp>
      <p:sp>
        <p:nvSpPr>
          <p:cNvPr id="163" name="In a multiprogramming computer, the Operating System resides in a part of memory, and the rest is used by multiple processes. The task of subdividing the memory among different processes is called Memory Management."/>
          <p:cNvSpPr txBox="1"/>
          <p:nvPr>
            <p:ph type="body" sz="half" idx="1"/>
          </p:nvPr>
        </p:nvSpPr>
        <p:spPr>
          <a:xfrm>
            <a:off x="1466911" y="4248504"/>
            <a:ext cx="11788406" cy="8256012"/>
          </a:xfrm>
          <a:prstGeom prst="rect">
            <a:avLst/>
          </a:prstGeom>
        </p:spPr>
        <p:txBody>
          <a:bodyPr/>
          <a:lstStyle/>
          <a:p>
            <a:pPr marL="0" indent="0" defTabSz="457200">
              <a:lnSpc>
                <a:spcPct val="100000"/>
              </a:lnSpc>
              <a:spcBef>
                <a:spcPts val="1600"/>
              </a:spcBef>
              <a:buSzTx/>
              <a:buNone/>
              <a:defRPr sz="5220">
                <a:latin typeface="Baskerville"/>
                <a:ea typeface="Baskerville"/>
                <a:cs typeface="Baskerville"/>
                <a:sym typeface="Baskerville"/>
              </a:defRPr>
            </a:pPr>
            <a:r>
              <a:t>In a multiprogramming computer, the </a:t>
            </a:r>
            <a:r>
              <a:rPr>
                <a:hlinkClick r:id="rId2" invalidUrl="" action="" tgtFrame="" tooltip="" history="1" highlightClick="0" endSnd="0"/>
              </a:rPr>
              <a:t>Operating System</a:t>
            </a:r>
            <a:r>
              <a:t> resides in a part of memory, and the rest is used by multiple processes. The task of subdividing the memory among different processes is called </a:t>
            </a:r>
            <a:r>
              <a:rPr>
                <a:solidFill>
                  <a:schemeClr val="accent5">
                    <a:hueOff val="-82419"/>
                    <a:satOff val="-9513"/>
                    <a:lumOff val="-16343"/>
                  </a:schemeClr>
                </a:solidFill>
              </a:rPr>
              <a:t>Memory Management.</a:t>
            </a:r>
            <a:r>
              <a:t> </a:t>
            </a:r>
          </a:p>
        </p:txBody>
      </p:sp>
      <p:pic>
        <p:nvPicPr>
          <p:cNvPr id="164" name="Unknown.png" descr="Unknown.png"/>
          <p:cNvPicPr>
            <a:picLocks noChangeAspect="1"/>
          </p:cNvPicPr>
          <p:nvPr/>
        </p:nvPicPr>
        <p:blipFill>
          <a:blip r:embed="rId3">
            <a:extLst/>
          </a:blip>
          <a:stretch>
            <a:fillRect/>
          </a:stretch>
        </p:blipFill>
        <p:spPr>
          <a:xfrm>
            <a:off x="14664092" y="4172597"/>
            <a:ext cx="9324002" cy="683285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MEMORY MANAGEMENT REQUIREMENTS"/>
          <p:cNvSpPr txBox="1"/>
          <p:nvPr>
            <p:ph type="title"/>
          </p:nvPr>
        </p:nvSpPr>
        <p:spPr>
          <a:prstGeom prst="rect">
            <a:avLst/>
          </a:prstGeom>
        </p:spPr>
        <p:txBody>
          <a:bodyPr/>
          <a:lstStyle/>
          <a:p>
            <a:pPr/>
            <a:r>
              <a:t>MEMORY MANAGEMENT REQUIREMENTS </a:t>
            </a:r>
          </a:p>
        </p:txBody>
      </p:sp>
      <p:sp>
        <p:nvSpPr>
          <p:cNvPr id="167" name="WHY DO WE NEED TO MANAGE OUR MEMORY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5E5E5E"/>
                </a:solidFill>
              </a:defRPr>
            </a:lvl1pPr>
          </a:lstStyle>
          <a:p>
            <a:pPr/>
            <a:r>
              <a:t>WHY DO WE NEED TO MANAGE OUR MEMORY ? </a:t>
            </a:r>
          </a:p>
        </p:txBody>
      </p:sp>
      <p:sp>
        <p:nvSpPr>
          <p:cNvPr id="168" name="Allocate and de-allocate memory before and after process execution.…"/>
          <p:cNvSpPr txBox="1"/>
          <p:nvPr>
            <p:ph type="body" idx="1"/>
          </p:nvPr>
        </p:nvSpPr>
        <p:spPr>
          <a:xfrm>
            <a:off x="1206500" y="4650959"/>
            <a:ext cx="21971000" cy="8256011"/>
          </a:xfrm>
          <a:prstGeom prst="rect">
            <a:avLst/>
          </a:prstGeom>
        </p:spPr>
        <p:txBody>
          <a:bodyPr/>
          <a:lstStyle/>
          <a:p>
            <a:pPr marL="622300" indent="-622300">
              <a:lnSpc>
                <a:spcPct val="150000"/>
              </a:lnSpc>
              <a:spcBef>
                <a:spcPts val="0"/>
              </a:spcBef>
              <a:defRPr spc="-124" sz="6200">
                <a:latin typeface="Georgia"/>
                <a:ea typeface="Georgia"/>
                <a:cs typeface="Georgia"/>
                <a:sym typeface="Georgia"/>
              </a:defRPr>
            </a:pPr>
            <a:r>
              <a:rPr>
                <a:solidFill>
                  <a:schemeClr val="accent5">
                    <a:hueOff val="-82419"/>
                    <a:satOff val="-9513"/>
                    <a:lumOff val="-16343"/>
                  </a:schemeClr>
                </a:solidFill>
              </a:rPr>
              <a:t>Allocate</a:t>
            </a:r>
            <a:r>
              <a:t> and </a:t>
            </a:r>
            <a:r>
              <a:rPr>
                <a:solidFill>
                  <a:schemeClr val="accent5">
                    <a:hueOff val="-82419"/>
                    <a:satOff val="-9513"/>
                    <a:lumOff val="-16343"/>
                  </a:schemeClr>
                </a:solidFill>
              </a:rPr>
              <a:t>de-allocate</a:t>
            </a:r>
            <a:r>
              <a:t> memory before and after process execution.</a:t>
            </a:r>
          </a:p>
          <a:p>
            <a:pPr marL="622300" indent="-622300">
              <a:lnSpc>
                <a:spcPct val="150000"/>
              </a:lnSpc>
              <a:spcBef>
                <a:spcPts val="0"/>
              </a:spcBef>
              <a:defRPr spc="-124" sz="6200">
                <a:latin typeface="Georgia"/>
                <a:ea typeface="Georgia"/>
                <a:cs typeface="Georgia"/>
                <a:sym typeface="Georgia"/>
              </a:defRPr>
            </a:pPr>
            <a:r>
              <a:t>To keep </a:t>
            </a:r>
            <a:r>
              <a:rPr>
                <a:solidFill>
                  <a:schemeClr val="accent5">
                    <a:hueOff val="-82419"/>
                    <a:satOff val="-9513"/>
                    <a:lumOff val="-16343"/>
                  </a:schemeClr>
                </a:solidFill>
              </a:rPr>
              <a:t>track</a:t>
            </a:r>
            <a:r>
              <a:t> of used memory space by processes.</a:t>
            </a:r>
          </a:p>
          <a:p>
            <a:pPr marL="622300" indent="-622300">
              <a:lnSpc>
                <a:spcPct val="150000"/>
              </a:lnSpc>
              <a:spcBef>
                <a:spcPts val="0"/>
              </a:spcBef>
              <a:defRPr spc="-124" sz="6200">
                <a:latin typeface="Georgia"/>
                <a:ea typeface="Georgia"/>
                <a:cs typeface="Georgia"/>
                <a:sym typeface="Georgia"/>
              </a:defRPr>
            </a:pPr>
            <a:r>
              <a:t>To proper </a:t>
            </a:r>
            <a:r>
              <a:rPr>
                <a:solidFill>
                  <a:schemeClr val="accent5">
                    <a:hueOff val="-82419"/>
                    <a:satOff val="-9513"/>
                    <a:lumOff val="-16343"/>
                  </a:schemeClr>
                </a:solidFill>
              </a:rPr>
              <a:t>utilization</a:t>
            </a:r>
            <a:r>
              <a:t> of main memory.</a:t>
            </a:r>
          </a:p>
          <a:p>
            <a:pPr marL="622300" indent="-622300">
              <a:lnSpc>
                <a:spcPct val="150000"/>
              </a:lnSpc>
              <a:spcBef>
                <a:spcPts val="0"/>
              </a:spcBef>
              <a:defRPr spc="-124" sz="6200">
                <a:latin typeface="Georgia"/>
                <a:ea typeface="Georgia"/>
                <a:cs typeface="Georgia"/>
                <a:sym typeface="Georgia"/>
              </a:defRPr>
            </a:pPr>
            <a:r>
              <a:t>Minimize access time.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MEMORY PARTITIONING"/>
          <p:cNvSpPr txBox="1"/>
          <p:nvPr>
            <p:ph type="title"/>
          </p:nvPr>
        </p:nvSpPr>
        <p:spPr>
          <a:xfrm>
            <a:off x="4568177" y="1481954"/>
            <a:ext cx="21971001" cy="1433164"/>
          </a:xfrm>
          <a:prstGeom prst="rect">
            <a:avLst/>
          </a:prstGeom>
        </p:spPr>
        <p:txBody>
          <a:bodyPr/>
          <a:lstStyle/>
          <a:p>
            <a:pPr/>
            <a:r>
              <a:t>MEMORY PARTITIONING</a:t>
            </a:r>
          </a:p>
        </p:txBody>
      </p:sp>
      <p:sp>
        <p:nvSpPr>
          <p:cNvPr id="171" name="Memory partitioning, also known as memory segmentation or memory management, is a technique used in computer operating systems to divide the computer's memory into multiple partitions or segments. These partitions allow the operating system to allocate m"/>
          <p:cNvSpPr txBox="1"/>
          <p:nvPr>
            <p:ph type="body" idx="1"/>
          </p:nvPr>
        </p:nvSpPr>
        <p:spPr>
          <a:xfrm>
            <a:off x="1206500" y="3602284"/>
            <a:ext cx="21971000" cy="8902232"/>
          </a:xfrm>
          <a:prstGeom prst="rect">
            <a:avLst/>
          </a:prstGeom>
        </p:spPr>
        <p:txBody>
          <a:bodyPr/>
          <a:lstStyle/>
          <a:p>
            <a:pPr marL="0" indent="0" defTabSz="457200">
              <a:lnSpc>
                <a:spcPct val="100000"/>
              </a:lnSpc>
              <a:spcBef>
                <a:spcPts val="1600"/>
              </a:spcBef>
              <a:buSzTx/>
              <a:buNone/>
              <a:defRPr sz="4320">
                <a:latin typeface="Baskerville"/>
                <a:ea typeface="Baskerville"/>
                <a:cs typeface="Baskerville"/>
                <a:sym typeface="Baskerville"/>
              </a:defRPr>
            </a:pPr>
            <a:r>
              <a:t>Memory partitioning, also known as memory segmentation or memory management, is a technique used in computer operating systems to </a:t>
            </a:r>
            <a:r>
              <a:rPr>
                <a:solidFill>
                  <a:schemeClr val="accent5">
                    <a:hueOff val="-82419"/>
                    <a:satOff val="-9513"/>
                    <a:lumOff val="-16343"/>
                  </a:schemeClr>
                </a:solidFill>
              </a:rPr>
              <a:t>divide the computer's memory into multiple partitions or segments</a:t>
            </a:r>
            <a:r>
              <a:t>. These partitions allow the operating system to allocate memory efficiently to different processes and applications running on the system.</a:t>
            </a:r>
          </a:p>
          <a:p>
            <a:pPr marL="0" indent="0" defTabSz="457200">
              <a:lnSpc>
                <a:spcPct val="100000"/>
              </a:lnSpc>
              <a:spcBef>
                <a:spcPts val="1600"/>
              </a:spcBef>
              <a:buSzTx/>
              <a:buNone/>
              <a:defRPr sz="4320">
                <a:latin typeface="Baskerville"/>
                <a:ea typeface="Baskerville"/>
                <a:cs typeface="Baskerville"/>
                <a:sym typeface="Baskerville"/>
              </a:defRPr>
            </a:pPr>
          </a:p>
          <a:p>
            <a:pPr marL="0" indent="0" defTabSz="457200">
              <a:lnSpc>
                <a:spcPct val="100000"/>
              </a:lnSpc>
              <a:spcBef>
                <a:spcPts val="1600"/>
              </a:spcBef>
              <a:buSzTx/>
              <a:buNone/>
              <a:defRPr sz="4320">
                <a:latin typeface="Baskerville"/>
                <a:ea typeface="Baskerville"/>
                <a:cs typeface="Baskerville"/>
                <a:sym typeface="Baskerville"/>
              </a:defRPr>
            </a:pPr>
            <a:r>
              <a:t>Memory partitioning is classified into two types : </a:t>
            </a:r>
          </a:p>
          <a:p>
            <a:pPr marL="0" indent="0" defTabSz="457200">
              <a:lnSpc>
                <a:spcPct val="100000"/>
              </a:lnSpc>
              <a:spcBef>
                <a:spcPts val="1600"/>
              </a:spcBef>
              <a:buSzTx/>
              <a:buNone/>
              <a:defRPr sz="4320">
                <a:latin typeface="Baskerville"/>
                <a:ea typeface="Baskerville"/>
                <a:cs typeface="Baskerville"/>
                <a:sym typeface="Baskerville"/>
              </a:defRPr>
            </a:pPr>
          </a:p>
          <a:p>
            <a:pPr marL="0" indent="0" defTabSz="457200">
              <a:lnSpc>
                <a:spcPct val="100000"/>
              </a:lnSpc>
              <a:spcBef>
                <a:spcPts val="1600"/>
              </a:spcBef>
              <a:buSzTx/>
              <a:buNone/>
              <a:defRPr sz="4320">
                <a:latin typeface="Baskerville"/>
                <a:ea typeface="Baskerville"/>
                <a:cs typeface="Baskerville"/>
                <a:sym typeface="Baskerville"/>
              </a:defRPr>
            </a:pPr>
            <a:r>
              <a:t>1. Fixed (or) Static Partitioning </a:t>
            </a:r>
          </a:p>
          <a:p>
            <a:pPr marL="0" indent="0" defTabSz="457200">
              <a:lnSpc>
                <a:spcPct val="100000"/>
              </a:lnSpc>
              <a:spcBef>
                <a:spcPts val="1600"/>
              </a:spcBef>
              <a:buSzTx/>
              <a:buNone/>
              <a:defRPr sz="4320">
                <a:latin typeface="Baskerville"/>
                <a:ea typeface="Baskerville"/>
                <a:cs typeface="Baskerville"/>
                <a:sym typeface="Baskerville"/>
              </a:defRPr>
            </a:pPr>
            <a:r>
              <a:t>2. Dynamic (or) Variable partitioning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IXED PARTITIONING"/>
          <p:cNvSpPr txBox="1"/>
          <p:nvPr>
            <p:ph type="title"/>
          </p:nvPr>
        </p:nvSpPr>
        <p:spPr>
          <a:xfrm>
            <a:off x="5396760" y="1077359"/>
            <a:ext cx="21971001" cy="1433164"/>
          </a:xfrm>
          <a:prstGeom prst="rect">
            <a:avLst/>
          </a:prstGeom>
        </p:spPr>
        <p:txBody>
          <a:bodyPr/>
          <a:lstStyle/>
          <a:p>
            <a:pPr/>
            <a:r>
              <a:t>FIXED PARTITIONING</a:t>
            </a:r>
          </a:p>
        </p:txBody>
      </p:sp>
      <p:sp>
        <p:nvSpPr>
          <p:cNvPr id="174" name="Fixed partitioning, also known as static partitioning, is a memory allocation technique used in operating systems to divide the physical memory into fixed-size partitions or regions, each assigned to a specific process or user.…"/>
          <p:cNvSpPr txBox="1"/>
          <p:nvPr>
            <p:ph type="body" idx="1"/>
          </p:nvPr>
        </p:nvSpPr>
        <p:spPr>
          <a:xfrm>
            <a:off x="1206500" y="3172826"/>
            <a:ext cx="21971000" cy="9331690"/>
          </a:xfrm>
          <a:prstGeom prst="rect">
            <a:avLst/>
          </a:prstGeom>
        </p:spPr>
        <p:txBody>
          <a:bodyPr/>
          <a:lstStyle/>
          <a:p>
            <a:pPr marL="0" indent="0" defTabSz="429768">
              <a:lnSpc>
                <a:spcPct val="100000"/>
              </a:lnSpc>
              <a:spcBef>
                <a:spcPts val="1500"/>
              </a:spcBef>
              <a:buSzTx/>
              <a:buNone/>
              <a:defRPr sz="4060">
                <a:latin typeface="Baskerville"/>
                <a:ea typeface="Baskerville"/>
                <a:cs typeface="Baskerville"/>
                <a:sym typeface="Baskerville"/>
              </a:defRPr>
            </a:pPr>
            <a:r>
              <a:t>Fixed partitioning, also known as static partitioning, is a memory allocation technique used in operating systems to </a:t>
            </a:r>
            <a:r>
              <a:rPr>
                <a:solidFill>
                  <a:schemeClr val="accent5">
                    <a:hueOff val="-82419"/>
                    <a:satOff val="-9513"/>
                    <a:lumOff val="-16343"/>
                  </a:schemeClr>
                </a:solidFill>
              </a:rPr>
              <a:t>divide the physical memory into fixed-size partitions </a:t>
            </a:r>
            <a:r>
              <a:t>or regions, each assigned to a specific process or user. </a:t>
            </a:r>
          </a:p>
          <a:p>
            <a:pPr marL="0" indent="0" defTabSz="429768">
              <a:lnSpc>
                <a:spcPct val="100000"/>
              </a:lnSpc>
              <a:spcBef>
                <a:spcPts val="1500"/>
              </a:spcBef>
              <a:buSzTx/>
              <a:buNone/>
              <a:defRPr sz="4060">
                <a:latin typeface="Baskerville"/>
                <a:ea typeface="Baskerville"/>
                <a:cs typeface="Baskerville"/>
                <a:sym typeface="Baskerville"/>
              </a:defRPr>
            </a:pPr>
            <a:r>
              <a:t>In fixed partitioning, the memory is divided into fixed-size chunks, with each chunk being reserved for a specific process. When a process requests memory, the operating system assigns it to the appropriate partition. Each partition is of the </a:t>
            </a:r>
            <a:r>
              <a:rPr>
                <a:solidFill>
                  <a:schemeClr val="accent5">
                    <a:hueOff val="-82419"/>
                    <a:satOff val="-9513"/>
                    <a:lumOff val="-16343"/>
                  </a:schemeClr>
                </a:solidFill>
              </a:rPr>
              <a:t>same size</a:t>
            </a:r>
            <a:r>
              <a:t>, and the memory allocation is done at system boot time.</a:t>
            </a:r>
          </a:p>
          <a:p>
            <a:pPr marL="0" indent="0" defTabSz="429768">
              <a:lnSpc>
                <a:spcPct val="100000"/>
              </a:lnSpc>
              <a:spcBef>
                <a:spcPts val="1500"/>
              </a:spcBef>
              <a:buSzTx/>
              <a:buNone/>
              <a:defRPr sz="4060">
                <a:latin typeface="Baskerville"/>
                <a:ea typeface="Baskerville"/>
                <a:cs typeface="Baskerville"/>
                <a:sym typeface="Baskerville"/>
              </a:defRPr>
            </a:pPr>
          </a:p>
          <a:p>
            <a:pPr marL="0" indent="0" defTabSz="429768">
              <a:lnSpc>
                <a:spcPct val="100000"/>
              </a:lnSpc>
              <a:spcBef>
                <a:spcPts val="1500"/>
              </a:spcBef>
              <a:buSzTx/>
              <a:buNone/>
              <a:defRPr sz="4060">
                <a:latin typeface="Baskerville"/>
                <a:ea typeface="Baskerville"/>
                <a:cs typeface="Baskerville"/>
                <a:sym typeface="Baskerville"/>
              </a:defRPr>
            </a:pPr>
            <a:r>
              <a:t>Some advantages of fixed partitioning includes </a:t>
            </a:r>
          </a:p>
          <a:p>
            <a:pPr marL="515721" indent="-515721" defTabSz="429768">
              <a:lnSpc>
                <a:spcPct val="100000"/>
              </a:lnSpc>
              <a:spcBef>
                <a:spcPts val="1500"/>
              </a:spcBef>
              <a:defRPr sz="4060">
                <a:latin typeface="Baskerville"/>
                <a:ea typeface="Baskerville"/>
                <a:cs typeface="Baskerville"/>
                <a:sym typeface="Baskerville"/>
              </a:defRPr>
            </a:pPr>
            <a:r>
              <a:t>Easy and simple to implement </a:t>
            </a:r>
          </a:p>
          <a:p>
            <a:pPr marL="515721" indent="-515721" defTabSz="429768">
              <a:lnSpc>
                <a:spcPct val="100000"/>
              </a:lnSpc>
              <a:spcBef>
                <a:spcPts val="1500"/>
              </a:spcBef>
              <a:defRPr sz="4060">
                <a:latin typeface="Baskerville"/>
                <a:ea typeface="Baskerville"/>
                <a:cs typeface="Baskerville"/>
                <a:sym typeface="Baskerville"/>
              </a:defRPr>
            </a:pPr>
            <a:r>
              <a:t>Minimum amount of memory is required </a:t>
            </a:r>
          </a:p>
          <a:p>
            <a:pPr marL="515721" indent="-515721" defTabSz="429768">
              <a:lnSpc>
                <a:spcPct val="100000"/>
              </a:lnSpc>
              <a:spcBef>
                <a:spcPts val="1500"/>
              </a:spcBef>
              <a:defRPr sz="4060">
                <a:latin typeface="Baskerville"/>
                <a:ea typeface="Baskerville"/>
                <a:cs typeface="Baskerville"/>
                <a:sym typeface="Baskerville"/>
              </a:defRPr>
            </a:pPr>
            <a:r>
              <a:t>Prevents the process from interfering with other memory</a:t>
            </a:r>
          </a:p>
          <a:p>
            <a:pPr marL="0" indent="0" defTabSz="429768">
              <a:lnSpc>
                <a:spcPct val="100000"/>
              </a:lnSpc>
              <a:spcBef>
                <a:spcPts val="1500"/>
              </a:spcBef>
              <a:buSzTx/>
              <a:buNone/>
              <a:defRPr sz="4060">
                <a:latin typeface="Baskerville"/>
                <a:ea typeface="Baskerville"/>
                <a:cs typeface="Baskerville"/>
                <a:sym typeface="Baskerville"/>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fixed-partitioning-in-operating-system-1.png" descr="fixed-partitioning-in-operating-system-1.png"/>
          <p:cNvPicPr>
            <a:picLocks noChangeAspect="1"/>
          </p:cNvPicPr>
          <p:nvPr/>
        </p:nvPicPr>
        <p:blipFill>
          <a:blip r:embed="rId2">
            <a:extLst/>
          </a:blip>
          <a:stretch>
            <a:fillRect/>
          </a:stretch>
        </p:blipFill>
        <p:spPr>
          <a:xfrm>
            <a:off x="4315749" y="1867115"/>
            <a:ext cx="16456228" cy="9632379"/>
          </a:xfrm>
          <a:prstGeom prst="rect">
            <a:avLst/>
          </a:prstGeom>
          <a:ln w="12700">
            <a:miter lim="400000"/>
          </a:ln>
        </p:spPr>
      </p:pic>
      <p:sp>
        <p:nvSpPr>
          <p:cNvPr id="177" name="Rectangle"/>
          <p:cNvSpPr/>
          <p:nvPr/>
        </p:nvSpPr>
        <p:spPr>
          <a:xfrm>
            <a:off x="18327703" y="1507477"/>
            <a:ext cx="3072630" cy="1270001"/>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RAGMENTATION"/>
          <p:cNvSpPr txBox="1"/>
          <p:nvPr>
            <p:ph type="title"/>
          </p:nvPr>
        </p:nvSpPr>
        <p:spPr>
          <a:prstGeom prst="rect">
            <a:avLst/>
          </a:prstGeom>
        </p:spPr>
        <p:txBody>
          <a:bodyPr/>
          <a:lstStyle/>
          <a:p>
            <a:pPr/>
            <a:r>
              <a:t>FRAGMENTATION </a:t>
            </a:r>
          </a:p>
        </p:txBody>
      </p:sp>
      <p:sp>
        <p:nvSpPr>
          <p:cNvPr id="180" name="INTERNAL AND EXTERNAL FRAGMENT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chemeClr val="accent5">
                    <a:hueOff val="-82419"/>
                    <a:satOff val="-9513"/>
                    <a:lumOff val="-16343"/>
                  </a:schemeClr>
                </a:solidFill>
              </a:defRPr>
            </a:lvl1pPr>
          </a:lstStyle>
          <a:p>
            <a:pPr/>
            <a:r>
              <a:t>INTERNAL AND EXTERNAL FRAGMENTATION</a:t>
            </a:r>
          </a:p>
        </p:txBody>
      </p:sp>
      <p:sp>
        <p:nvSpPr>
          <p:cNvPr id="181" name="Internal fragmentation occurs when allocated memory is larger than what is actually needed by the process. In other words, the allocated memory contains unused space.…"/>
          <p:cNvSpPr txBox="1"/>
          <p:nvPr>
            <p:ph type="body" idx="1"/>
          </p:nvPr>
        </p:nvSpPr>
        <p:spPr>
          <a:prstGeom prst="rect">
            <a:avLst/>
          </a:prstGeom>
        </p:spPr>
        <p:txBody>
          <a:bodyPr/>
          <a:lstStyle/>
          <a:p>
            <a:pPr marL="675640" indent="-675640" defTabSz="457200">
              <a:lnSpc>
                <a:spcPct val="100000"/>
              </a:lnSpc>
              <a:spcBef>
                <a:spcPts val="1600"/>
              </a:spcBef>
              <a:defRPr sz="5320">
                <a:latin typeface="Baskerville"/>
                <a:ea typeface="Baskerville"/>
                <a:cs typeface="Baskerville"/>
                <a:sym typeface="Baskerville"/>
              </a:defRPr>
            </a:pPr>
            <a:r>
              <a:rPr>
                <a:solidFill>
                  <a:schemeClr val="accent5">
                    <a:hueOff val="-82419"/>
                    <a:satOff val="-9513"/>
                    <a:lumOff val="-16343"/>
                  </a:schemeClr>
                </a:solidFill>
              </a:rPr>
              <a:t>Internal fragmentation </a:t>
            </a:r>
            <a:r>
              <a:t>occurs when allocated memory is larger than what is actually needed by the process. In other words, the allocated memory contains unused space.</a:t>
            </a:r>
          </a:p>
          <a:p>
            <a:pPr marL="0" indent="0" defTabSz="457200">
              <a:lnSpc>
                <a:spcPct val="100000"/>
              </a:lnSpc>
              <a:spcBef>
                <a:spcPts val="1600"/>
              </a:spcBef>
              <a:buSzTx/>
              <a:buNone/>
              <a:defRPr sz="5320">
                <a:latin typeface="Baskerville"/>
                <a:ea typeface="Baskerville"/>
                <a:cs typeface="Baskerville"/>
                <a:sym typeface="Baskerville"/>
              </a:defRPr>
            </a:pPr>
          </a:p>
          <a:p>
            <a:pPr marL="675640" indent="-675640" defTabSz="457200">
              <a:lnSpc>
                <a:spcPct val="100000"/>
              </a:lnSpc>
              <a:spcBef>
                <a:spcPts val="1600"/>
              </a:spcBef>
              <a:defRPr sz="5320">
                <a:latin typeface="Baskerville"/>
                <a:ea typeface="Baskerville"/>
                <a:cs typeface="Baskerville"/>
                <a:sym typeface="Baskerville"/>
              </a:defRPr>
            </a:pPr>
            <a:r>
              <a:rPr>
                <a:solidFill>
                  <a:schemeClr val="accent5">
                    <a:hueOff val="-82419"/>
                    <a:satOff val="-9513"/>
                    <a:lumOff val="-16343"/>
                  </a:schemeClr>
                </a:solidFill>
              </a:rPr>
              <a:t>External fragmentation </a:t>
            </a:r>
            <a:r>
              <a:t>occurs when free memory is divided into small, non-contiguous blocks, making it impossible to allocate a large contiguous block of memory even though the total free memory size is sufficient.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