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1pPr>
    <a:lvl2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2pPr>
    <a:lvl3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3pPr>
    <a:lvl4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4pPr>
    <a:lvl5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5pPr>
    <a:lvl6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6pPr>
    <a:lvl7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7pPr>
    <a:lvl8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8pPr>
    <a:lvl9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b="def" i="def"/>
      <a:tcStyle>
        <a:tcBdr/>
        <a:fill>
          <a:solidFill>
            <a:srgbClr val="E8EBF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b="def" i="def"/>
      <a:tcStyle>
        <a:tcBdr/>
        <a:fill>
          <a:solidFill>
            <a:srgbClr val="E8F2E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b="def" i="def"/>
      <a:tcStyle>
        <a:tcBdr/>
        <a:fill>
          <a:solidFill>
            <a:srgbClr val="ECEAF3"/>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19200" y="11986162"/>
            <a:ext cx="21945599" cy="605792"/>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vl2pPr marL="918440" indent="-372340" algn="ctr" defTabSz="825500">
              <a:lnSpc>
                <a:spcPct val="100000"/>
              </a:lnSpc>
              <a:spcBef>
                <a:spcPts val="0"/>
              </a:spcBef>
              <a:defRPr spc="-29" sz="3000">
                <a:latin typeface="Graphik Medium"/>
                <a:ea typeface="Graphik Medium"/>
                <a:cs typeface="Graphik Medium"/>
                <a:sym typeface="Graphik Medium"/>
              </a:defRPr>
            </a:lvl2pPr>
            <a:lvl3pPr marL="1464540" indent="-372340" algn="ctr" defTabSz="825500">
              <a:lnSpc>
                <a:spcPct val="100000"/>
              </a:lnSpc>
              <a:spcBef>
                <a:spcPts val="0"/>
              </a:spcBef>
              <a:defRPr spc="-29" sz="3000">
                <a:latin typeface="Graphik Medium"/>
                <a:ea typeface="Graphik Medium"/>
                <a:cs typeface="Graphik Medium"/>
                <a:sym typeface="Graphik Medium"/>
              </a:defRPr>
            </a:lvl3pPr>
            <a:lvl4pPr marL="2010640" indent="-372340" algn="ctr" defTabSz="825500">
              <a:lnSpc>
                <a:spcPct val="100000"/>
              </a:lnSpc>
              <a:spcBef>
                <a:spcPts val="0"/>
              </a:spcBef>
              <a:defRPr spc="-29" sz="3000">
                <a:latin typeface="Graphik Medium"/>
                <a:ea typeface="Graphik Medium"/>
                <a:cs typeface="Graphik Medium"/>
                <a:sym typeface="Graphik Medium"/>
              </a:defRPr>
            </a:lvl4pPr>
            <a:lvl5pPr marL="2556740" indent="-372340" algn="ctr" defTabSz="825500">
              <a:lnSpc>
                <a:spcPct val="100000"/>
              </a:lnSpc>
              <a:spcBef>
                <a:spcPts val="0"/>
              </a:spcBef>
              <a:defRPr spc="-29" sz="3000">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21" hasCustomPrompt="1"/>
          </p:nvPr>
        </p:nvSpPr>
        <p:spPr>
          <a:xfrm>
            <a:off x="1219200" y="7567579"/>
            <a:ext cx="21945600" cy="2250594"/>
          </a:xfrm>
          <a:prstGeom prst="rect">
            <a:avLst/>
          </a:prstGeom>
        </p:spPr>
        <p:txBody>
          <a:bodyPr/>
          <a:lstStyle>
            <a:lvl1pPr marL="0" indent="0" algn="ctr" defTabSz="825500">
              <a:lnSpc>
                <a:spcPct val="100000"/>
              </a:lnSpc>
              <a:spcBef>
                <a:spcPts val="0"/>
              </a:spcBef>
              <a:buSzTx/>
              <a:buNone/>
              <a:defRPr spc="-100" sz="6000">
                <a:latin typeface="Graphik Semibold"/>
                <a:ea typeface="Graphik Semibold"/>
                <a:cs typeface="Graphik Semibold"/>
                <a:sym typeface="Graphik Semibold"/>
              </a:defRPr>
            </a:lvl1pPr>
          </a:lstStyle>
          <a:p>
            <a:pPr/>
            <a:r>
              <a:t>Presentation Subtitle</a:t>
            </a:r>
          </a:p>
        </p:txBody>
      </p:sp>
      <p:sp>
        <p:nvSpPr>
          <p:cNvPr id="14"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xfrm>
            <a:off x="11997690"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quarter" idx="1" hasCustomPrompt="1"/>
          </p:nvPr>
        </p:nvSpPr>
        <p:spPr>
          <a:xfrm>
            <a:off x="1219200" y="8462239"/>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Fact information</a:t>
            </a:r>
          </a:p>
          <a:p>
            <a:pPr lvl="1"/>
            <a:r>
              <a:t/>
            </a:r>
          </a:p>
          <a:p>
            <a:pPr lvl="2"/>
            <a:r>
              <a:t/>
            </a:r>
          </a:p>
          <a:p>
            <a:pPr lvl="3"/>
            <a:r>
              <a:t/>
            </a:r>
          </a:p>
          <a:p>
            <a:pPr lvl="4"/>
            <a:r>
              <a:t/>
            </a:r>
          </a:p>
        </p:txBody>
      </p:sp>
      <p:sp>
        <p:nvSpPr>
          <p:cNvPr id="107" name="Body Level One…"/>
          <p:cNvSpPr txBox="1"/>
          <p:nvPr>
            <p:ph type="body" sz="half" idx="21" hasCustomPrompt="1"/>
          </p:nvPr>
        </p:nvSpPr>
        <p:spPr>
          <a:xfrm>
            <a:off x="1219200" y="4214483"/>
            <a:ext cx="21945600" cy="4269709"/>
          </a:xfrm>
          <a:prstGeom prst="rect">
            <a:avLst/>
          </a:prstGeom>
        </p:spPr>
        <p:txBody>
          <a:bodyPr anchor="b"/>
          <a:lstStyle/>
          <a:p>
            <a:pPr lvl="4" marL="0" indent="1097280" algn="ctr" defTabSz="975360">
              <a:lnSpc>
                <a:spcPct val="80000"/>
              </a:lnSpc>
              <a:spcBef>
                <a:spcPts val="0"/>
              </a:spcBef>
              <a:buSzTx/>
              <a:buNone/>
              <a:defRPr sz="8960">
                <a:latin typeface="Canela Bold"/>
                <a:ea typeface="Canela Bold"/>
                <a:cs typeface="Canela Bold"/>
                <a:sym typeface="Canela Bold"/>
              </a:defRPr>
            </a:pPr>
            <a:r>
              <a:t>100%
</a:t>
            </a:r>
          </a:p>
        </p:txBody>
      </p:sp>
      <p:sp>
        <p:nvSpPr>
          <p:cNvPr id="108" name="Slide Number"/>
          <p:cNvSpPr txBox="1"/>
          <p:nvPr>
            <p:ph type="sldNum" sz="quarter" idx="2"/>
          </p:nvPr>
        </p:nvSpPr>
        <p:spPr>
          <a:xfrm>
            <a:off x="11997690"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1219200" y="11100052"/>
            <a:ext cx="21945602" cy="832614"/>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219200" y="4178300"/>
            <a:ext cx="21945600" cy="4416425"/>
          </a:xfrm>
          <a:prstGeom prst="rect">
            <a:avLst/>
          </a:prstGeom>
        </p:spPr>
        <p:txBody>
          <a:bodyPr anchor="ctr"/>
          <a:lstStyle/>
          <a:p>
            <a:pPr lvl="4" marL="0" indent="1700783" algn="ctr" defTabSz="1511808">
              <a:lnSpc>
                <a:spcPct val="80000"/>
              </a:lnSpc>
              <a:spcBef>
                <a:spcPts val="0"/>
              </a:spcBef>
              <a:buSzTx/>
              <a:buNone/>
              <a:defRPr sz="5208">
                <a:latin typeface="Canela Bold"/>
                <a:ea typeface="Canela Bold"/>
                <a:cs typeface="Canela Bold"/>
                <a:sym typeface="Canela Bold"/>
              </a:defRPr>
            </a:pPr>
            <a:r>
              <a:t>“Notable Quote”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1"/>
            <a:ext cx="7365408" cy="8280402"/>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100"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xfrm>
            <a:off x="11997690" y="12700000"/>
            <a:ext cx="388621" cy="42926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4" y="4585101"/>
            <a:ext cx="9757339" cy="2540002"/>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1997690"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3"/>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5"/>
          </a:xfrm>
          <a:prstGeom prst="rect">
            <a:avLst/>
          </a:prstGeom>
        </p:spPr>
        <p:txBody>
          <a:bodyPr lIns="91439" tIns="45719" rIns="91439" bIns="45719">
            <a:noAutofit/>
          </a:bodyPr>
          <a:lstStyle/>
          <a:p>
            <a:pPr/>
          </a:p>
        </p:txBody>
      </p:sp>
      <p:sp>
        <p:nvSpPr>
          <p:cNvPr id="6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63" name="Body Level One…"/>
          <p:cNvSpPr txBox="1"/>
          <p:nvPr>
            <p:ph type="body" sz="half" idx="22" hasCustomPrompt="1"/>
          </p:nvPr>
        </p:nvSpPr>
        <p:spPr>
          <a:xfrm>
            <a:off x="1219199" y="4023221"/>
            <a:ext cx="9757571" cy="8384679"/>
          </a:xfrm>
          <a:prstGeom prst="rect">
            <a:avLst/>
          </a:prstGeom>
        </p:spPr>
        <p:txBody>
          <a:bodyPr/>
          <a:lstStyle/>
          <a:p>
            <a:pPr/>
            <a:r>
              <a:t>Slide bullet text</a:t>
            </a:r>
          </a:p>
        </p:txBody>
      </p:sp>
      <p:sp>
        <p:nvSpPr>
          <p:cNvPr id="64" name="Slide Number"/>
          <p:cNvSpPr txBox="1"/>
          <p:nvPr>
            <p:ph type="sldNum" sz="quarter" idx="2"/>
          </p:nvPr>
        </p:nvSpPr>
        <p:spPr>
          <a:xfrm>
            <a:off x="12004040"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69"/>
            <a:ext cx="21945600" cy="6604002"/>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Body Level One…"/>
          <p:cNvSpPr txBox="1"/>
          <p:nvPr>
            <p:ph type="body" sz="quarter" idx="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0" defTabSz="825500">
              <a:lnSpc>
                <a:spcPct val="100000"/>
              </a:lnSpc>
              <a:buSzTx/>
              <a:buNone/>
              <a:defRPr spc="-136" sz="6800">
                <a:latin typeface="Canela Deck Regular"/>
                <a:ea typeface="Canela Deck Regular"/>
                <a:cs typeface="Canela Deck Regular"/>
                <a:sym typeface="Canela Deck Regular"/>
              </a:defRPr>
            </a:lvl2pPr>
            <a:lvl3pPr marL="0" indent="0" defTabSz="825500">
              <a:lnSpc>
                <a:spcPct val="100000"/>
              </a:lnSpc>
              <a:buSzTx/>
              <a:buNone/>
              <a:defRPr spc="-136" sz="6800">
                <a:latin typeface="Canela Deck Regular"/>
                <a:ea typeface="Canela Deck Regular"/>
                <a:cs typeface="Canela Deck Regular"/>
                <a:sym typeface="Canela Deck Regular"/>
              </a:defRPr>
            </a:lvl3pPr>
            <a:lvl4pPr marL="0" indent="0" defTabSz="825500">
              <a:lnSpc>
                <a:spcPct val="100000"/>
              </a:lnSpc>
              <a:buSzTx/>
              <a:buNone/>
              <a:defRPr spc="-136" sz="6800">
                <a:latin typeface="Canela Deck Regular"/>
                <a:ea typeface="Canela Deck Regular"/>
                <a:cs typeface="Canela Deck Regular"/>
                <a:sym typeface="Canela Deck Regular"/>
              </a:defRPr>
            </a:lvl4pPr>
            <a:lvl5pPr marL="0" indent="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4"/>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1"/>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1pPr>
      <a:lvl2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2pPr>
      <a:lvl3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3pPr>
      <a:lvl4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4pPr>
      <a:lvl5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5pPr>
      <a:lvl6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6pPr>
      <a:lvl7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7pPr>
      <a:lvl8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8pPr>
      <a:lvl9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9pPr>
    </p:titleStyle>
    <p:bodyStyle>
      <a:lvl1pPr marL="5461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 Id="rId3" Type="http://schemas.openxmlformats.org/officeDocument/2006/relationships/image" Target="../media/image11.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eg"/><Relationship Id="rId3" Type="http://schemas.openxmlformats.org/officeDocument/2006/relationships/image" Target="../media/image1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 Id="rId3" Type="http://schemas.openxmlformats.org/officeDocument/2006/relationships/image" Target="../media/image15.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 Id="rId3" Type="http://schemas.openxmlformats.org/officeDocument/2006/relationships/image" Target="../media/image17.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ISEASE DIAGNOSIS IN FOOD PROCESSING INDUSTRY"/>
          <p:cNvSpPr txBox="1"/>
          <p:nvPr>
            <p:ph type="title"/>
          </p:nvPr>
        </p:nvSpPr>
        <p:spPr>
          <a:xfrm>
            <a:off x="1219200" y="3472209"/>
            <a:ext cx="21945600" cy="4267201"/>
          </a:xfrm>
          <a:prstGeom prst="rect">
            <a:avLst/>
          </a:prstGeom>
        </p:spPr>
        <p:txBody>
          <a:bodyPr/>
          <a:lstStyle/>
          <a:p>
            <a:pPr defTabSz="1587397">
              <a:defRPr spc="-140" sz="8330">
                <a:solidFill>
                  <a:schemeClr val="accent5"/>
                </a:solidFill>
              </a:defRPr>
            </a:pPr>
            <a:r>
              <a:rPr>
                <a:solidFill>
                  <a:srgbClr val="000000"/>
                </a:solidFill>
              </a:rPr>
              <a:t>PULMONARY INFECTION DETECTION </a:t>
            </a:r>
            <a:endParaRPr>
              <a:solidFill>
                <a:srgbClr val="000000"/>
              </a:solidFill>
            </a:endParaRPr>
          </a:p>
          <a:p>
            <a:pPr defTabSz="1587397">
              <a:defRPr spc="-140" sz="8330">
                <a:solidFill>
                  <a:schemeClr val="accent5"/>
                </a:solidFill>
              </a:defRPr>
            </a:pPr>
            <a:r>
              <a:rPr>
                <a:solidFill>
                  <a:srgbClr val="000000"/>
                </a:solidFill>
              </a:rPr>
              <a:t>IN</a:t>
            </a:r>
            <a:endParaRPr>
              <a:solidFill>
                <a:srgbClr val="000000"/>
              </a:solidFill>
            </a:endParaRPr>
          </a:p>
          <a:p>
            <a:pPr defTabSz="1587397">
              <a:defRPr spc="-140" sz="8330">
                <a:solidFill>
                  <a:schemeClr val="accent5"/>
                </a:solidFill>
              </a:defRPr>
            </a:pPr>
            <a:r>
              <a:rPr>
                <a:solidFill>
                  <a:srgbClr val="000000"/>
                </a:solidFill>
              </a:rPr>
              <a:t> </a:t>
            </a:r>
            <a:r>
              <a:t>FOOD PROCESSING INDUSTRY</a:t>
            </a:r>
          </a:p>
        </p:txBody>
      </p:sp>
      <p:sp>
        <p:nvSpPr>
          <p:cNvPr id="152" name="REVOLUTIONIZING HEALTHCARE WITH AI"/>
          <p:cNvSpPr txBox="1"/>
          <p:nvPr>
            <p:ph type="body" sz="quarter" idx="1"/>
          </p:nvPr>
        </p:nvSpPr>
        <p:spPr>
          <a:xfrm>
            <a:off x="6479888" y="7733456"/>
            <a:ext cx="11969158" cy="612831"/>
          </a:xfrm>
          <a:prstGeom prst="rect">
            <a:avLst/>
          </a:prstGeom>
        </p:spPr>
        <p:txBody>
          <a:bodyPr/>
          <a:lstStyle>
            <a:lvl1pPr defTabSz="470534">
              <a:defRPr spc="-57" sz="3021">
                <a:latin typeface="Graphik Semibold"/>
                <a:ea typeface="Graphik Semibold"/>
                <a:cs typeface="Graphik Semibold"/>
                <a:sym typeface="Graphik Semibold"/>
              </a:defRPr>
            </a:lvl1pPr>
          </a:lstStyle>
          <a:p>
            <a:pPr/>
            <a:r>
              <a:t>REVOLUTIONIZING HEALTHCARE WITH AI</a:t>
            </a:r>
          </a:p>
        </p:txBody>
      </p:sp>
      <p:sp>
        <p:nvSpPr>
          <p:cNvPr id="153" name="Slide Number"/>
          <p:cNvSpPr txBox="1"/>
          <p:nvPr>
            <p:ph type="sldNum" sz="quarter" idx="4294967295"/>
          </p:nvPr>
        </p:nvSpPr>
        <p:spPr>
          <a:xfrm>
            <a:off x="12087986" y="12699999"/>
            <a:ext cx="21564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ATASET"/>
          <p:cNvSpPr txBox="1"/>
          <p:nvPr>
            <p:ph type="title"/>
          </p:nvPr>
        </p:nvSpPr>
        <p:spPr>
          <a:xfrm>
            <a:off x="1029809" y="1697976"/>
            <a:ext cx="21945602" cy="1727202"/>
          </a:xfrm>
          <a:prstGeom prst="rect">
            <a:avLst/>
          </a:prstGeom>
        </p:spPr>
        <p:txBody>
          <a:bodyPr/>
          <a:lstStyle>
            <a:lvl1pPr>
              <a:defRPr spc="-100"/>
            </a:lvl1pPr>
          </a:lstStyle>
          <a:p>
            <a:pPr/>
            <a:r>
              <a:t>DATASET</a:t>
            </a:r>
          </a:p>
        </p:txBody>
      </p:sp>
      <p:sp>
        <p:nvSpPr>
          <p:cNvPr id="206" name="The Kaggle dataset used in the  project is called the &quot;Respiratory Sound Database,&quot; which contains audio recordings of respiratory sounds along with corresponding diagnostic information. The dataset includes audio recordings of respiratory sounds, such a"/>
          <p:cNvSpPr txBox="1"/>
          <p:nvPr>
            <p:ph type="body" idx="1"/>
          </p:nvPr>
        </p:nvSpPr>
        <p:spPr>
          <a:xfrm>
            <a:off x="1219199" y="4013200"/>
            <a:ext cx="21948578" cy="8483600"/>
          </a:xfrm>
          <a:prstGeom prst="rect">
            <a:avLst/>
          </a:prstGeom>
        </p:spPr>
        <p:txBody>
          <a:bodyPr/>
          <a:lstStyle/>
          <a:p>
            <a:pPr marL="0" indent="0" defTabSz="685800">
              <a:lnSpc>
                <a:spcPct val="107000"/>
              </a:lnSpc>
              <a:spcBef>
                <a:spcPts val="900"/>
              </a:spcBef>
              <a:buSzTx/>
              <a:buNone/>
              <a:defRPr sz="3000">
                <a:solidFill>
                  <a:srgbClr val="404040"/>
                </a:solidFill>
                <a:latin typeface="Times New Roman"/>
                <a:ea typeface="Times New Roman"/>
                <a:cs typeface="Times New Roman"/>
                <a:sym typeface="Times New Roman"/>
              </a:defRPr>
            </a:pPr>
            <a:r>
              <a:t> The Kaggle dataset used in the  project is called the "</a:t>
            </a:r>
            <a:r>
              <a:rPr b="1">
                <a:solidFill>
                  <a:schemeClr val="accent5"/>
                </a:solidFill>
              </a:rPr>
              <a:t>Respiratory Sound Database</a:t>
            </a:r>
            <a:r>
              <a:t>," which contains audio recordings of respiratory sounds along with corresponding diagnostic information. The dataset includes audio recordings of respiratory sounds, such as coughs, wheezes, and normal breathing, collected from patients with various respiratory conditions. Each audio file is accompanied by metadata providing information about the patient, including their diagnosis. The Respiratory Sound Database was created by two research teams in Portugal and Greece. It includes </a:t>
            </a:r>
            <a:r>
              <a:rPr b="1">
                <a:solidFill>
                  <a:schemeClr val="accent5"/>
                </a:solidFill>
              </a:rPr>
              <a:t>920 annotated recordings</a:t>
            </a:r>
            <a:r>
              <a:t> of varying length - </a:t>
            </a:r>
            <a:r>
              <a:rPr b="1"/>
              <a:t>10s to 90s.</a:t>
            </a:r>
            <a:r>
              <a:t> These recordings were taken from 126 patients. There are a total of </a:t>
            </a:r>
            <a:r>
              <a:rPr b="1">
                <a:solidFill>
                  <a:schemeClr val="accent5"/>
                </a:solidFill>
              </a:rPr>
              <a:t>5.5 hours</a:t>
            </a:r>
            <a:r>
              <a:t> of recordings containing 6898 respiratory cycles - 1864 contain crackles, 886 contain wheezes and 506 contain both crackles and wheezes. The data includes both clean respiratory sounds as well as noisy recordings that simulate real life conditions. The patients span all age groups - children, adults and the elderly.</a:t>
            </a:r>
          </a:p>
          <a:p>
            <a:pPr marL="0" indent="0" defTabSz="685800">
              <a:lnSpc>
                <a:spcPct val="107000"/>
              </a:lnSpc>
              <a:spcBef>
                <a:spcPts val="900"/>
              </a:spcBef>
              <a:buSzTx/>
              <a:buNone/>
              <a:defRPr sz="3000">
                <a:solidFill>
                  <a:srgbClr val="404040"/>
                </a:solidFill>
                <a:latin typeface="Times New Roman"/>
                <a:ea typeface="Times New Roman"/>
                <a:cs typeface="Times New Roman"/>
                <a:sym typeface="Times New Roman"/>
              </a:defRPr>
            </a:pPr>
          </a:p>
          <a:p>
            <a:pPr marL="0" indent="0" defTabSz="685800">
              <a:lnSpc>
                <a:spcPct val="107000"/>
              </a:lnSpc>
              <a:spcBef>
                <a:spcPts val="900"/>
              </a:spcBef>
              <a:buSzTx/>
              <a:buNone/>
              <a:defRPr sz="3000">
                <a:solidFill>
                  <a:srgbClr val="404040"/>
                </a:solidFill>
                <a:latin typeface="Times New Roman"/>
                <a:ea typeface="Times New Roman"/>
                <a:cs typeface="Times New Roman"/>
                <a:sym typeface="Times New Roman"/>
              </a:defRPr>
            </a:pPr>
            <a:r>
              <a:t> The Kaggle dataset comprises </a:t>
            </a:r>
            <a:r>
              <a:rPr b="1">
                <a:solidFill>
                  <a:schemeClr val="accent5"/>
                </a:solidFill>
              </a:rPr>
              <a:t>920 .wav sound files</a:t>
            </a:r>
            <a:r>
              <a:t>, each accompanied by a corresponding annotation .txt file, providing detailed information about the respiratory sounds captured in the audio recordings. Additionally, there is a text file listing the diagnosis for each patient, offering valuable insights into the respiratory conditions or health status of the individuals. Another text file explains the file naming format, facilitating easy navigation and interpretation of the dataset. Furthermore, a list of 91 names is provided in the filename_differences.txt file, which may contain variations or discrepancies in file naming conventions. Lastly, demographic information for each patient is available in a separate text file, enabling researchers to analyze the association between patient characteristics and respiratory conditions. </a:t>
            </a:r>
          </a:p>
        </p:txBody>
      </p:sp>
      <p:sp>
        <p:nvSpPr>
          <p:cNvPr id="207" name="Slide Number"/>
          <p:cNvSpPr txBox="1"/>
          <p:nvPr>
            <p:ph type="sldNum" sz="quarter" idx="4294967295"/>
          </p:nvPr>
        </p:nvSpPr>
        <p:spPr>
          <a:xfrm>
            <a:off x="11997689" y="12699999"/>
            <a:ext cx="38862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ISEASES IN TRAINING DATA"/>
          <p:cNvSpPr txBox="1"/>
          <p:nvPr>
            <p:ph type="title"/>
          </p:nvPr>
        </p:nvSpPr>
        <p:spPr>
          <a:prstGeom prst="rect">
            <a:avLst/>
          </a:prstGeom>
        </p:spPr>
        <p:txBody>
          <a:bodyPr/>
          <a:lstStyle>
            <a:lvl1pPr>
              <a:defRPr spc="-100"/>
            </a:lvl1pPr>
          </a:lstStyle>
          <a:p>
            <a:pPr/>
            <a:r>
              <a:t>DISEASES IN TRAINING DATA</a:t>
            </a:r>
          </a:p>
        </p:txBody>
      </p:sp>
      <p:sp>
        <p:nvSpPr>
          <p:cNvPr id="210" name="The dataset comprises eight distinct features representing various respiratory conditions  :…"/>
          <p:cNvSpPr txBox="1"/>
          <p:nvPr>
            <p:ph type="body" sz="half" idx="1"/>
          </p:nvPr>
        </p:nvSpPr>
        <p:spPr>
          <a:xfrm>
            <a:off x="1219199" y="4013200"/>
            <a:ext cx="11361110" cy="8483600"/>
          </a:xfrm>
          <a:prstGeom prst="rect">
            <a:avLst/>
          </a:prstGeom>
        </p:spPr>
        <p:txBody>
          <a:bodyPr/>
          <a:lstStyle/>
          <a:p>
            <a:pPr marL="0" indent="0" defTabSz="420623">
              <a:lnSpc>
                <a:spcPct val="100000"/>
              </a:lnSpc>
              <a:spcBef>
                <a:spcPts val="1400"/>
              </a:spcBef>
              <a:buSzTx/>
              <a:buNone/>
              <a:defRPr sz="3700">
                <a:solidFill>
                  <a:srgbClr val="0D0D0D"/>
                </a:solidFill>
                <a:latin typeface="Times New Roman"/>
                <a:ea typeface="Times New Roman"/>
                <a:cs typeface="Times New Roman"/>
                <a:sym typeface="Times New Roman"/>
              </a:defRPr>
            </a:pPr>
            <a:r>
              <a:t>The dataset comprises eight distinct features representing various respiratory conditions  :</a:t>
            </a:r>
            <a:endParaRPr>
              <a:latin typeface="Times Roman"/>
              <a:ea typeface="Times Roman"/>
              <a:cs typeface="Times Roman"/>
              <a:sym typeface="Times Roman"/>
            </a:endParaRPr>
          </a:p>
          <a:p>
            <a:pPr marL="820712" indent="-820712" defTabSz="420623">
              <a:lnSpc>
                <a:spcPct val="100000"/>
              </a:lnSpc>
              <a:spcBef>
                <a:spcPts val="0"/>
              </a:spcBef>
              <a:buClr>
                <a:srgbClr val="000000"/>
              </a:buClr>
              <a:buSzPct val="100000"/>
              <a:buAutoNum type="arabicPeriod" startAt="1"/>
              <a:defRPr sz="3700">
                <a:solidFill>
                  <a:srgbClr val="0D0D0D"/>
                </a:solidFill>
                <a:latin typeface="Times New Roman"/>
                <a:ea typeface="Times New Roman"/>
                <a:cs typeface="Times New Roman"/>
                <a:sym typeface="Times New Roman"/>
              </a:defRPr>
            </a:pPr>
            <a:r>
              <a:t>COPD (Chronic Obstructive Pulmonary Disease)</a:t>
            </a:r>
          </a:p>
          <a:p>
            <a:pPr marL="820712" indent="-820712" defTabSz="420623">
              <a:lnSpc>
                <a:spcPct val="100000"/>
              </a:lnSpc>
              <a:spcBef>
                <a:spcPts val="0"/>
              </a:spcBef>
              <a:buClr>
                <a:srgbClr val="000000"/>
              </a:buClr>
              <a:buSzPct val="100000"/>
              <a:buAutoNum type="arabicPeriod" startAt="1"/>
              <a:defRPr sz="3700">
                <a:solidFill>
                  <a:srgbClr val="0D0D0D"/>
                </a:solidFill>
                <a:latin typeface="Times New Roman"/>
                <a:ea typeface="Times New Roman"/>
                <a:cs typeface="Times New Roman"/>
                <a:sym typeface="Times New Roman"/>
              </a:defRPr>
            </a:pPr>
            <a:r>
              <a:t>Healthy (No respiratory condition detected)</a:t>
            </a:r>
          </a:p>
          <a:p>
            <a:pPr marL="820712" indent="-820712" defTabSz="420623">
              <a:lnSpc>
                <a:spcPct val="100000"/>
              </a:lnSpc>
              <a:spcBef>
                <a:spcPts val="0"/>
              </a:spcBef>
              <a:buClr>
                <a:srgbClr val="000000"/>
              </a:buClr>
              <a:buSzPct val="100000"/>
              <a:buAutoNum type="arabicPeriod" startAt="1"/>
              <a:defRPr sz="3700">
                <a:solidFill>
                  <a:srgbClr val="0D0D0D"/>
                </a:solidFill>
                <a:latin typeface="Times New Roman"/>
                <a:ea typeface="Times New Roman"/>
                <a:cs typeface="Times New Roman"/>
                <a:sym typeface="Times New Roman"/>
              </a:defRPr>
            </a:pPr>
            <a:r>
              <a:t>URTI (Upper Respiratory Tract Infection)</a:t>
            </a:r>
          </a:p>
          <a:p>
            <a:pPr marL="820712" indent="-820712" defTabSz="420623">
              <a:lnSpc>
                <a:spcPct val="100000"/>
              </a:lnSpc>
              <a:spcBef>
                <a:spcPts val="0"/>
              </a:spcBef>
              <a:buClr>
                <a:srgbClr val="000000"/>
              </a:buClr>
              <a:buSzPct val="100000"/>
              <a:buAutoNum type="arabicPeriod" startAt="1"/>
              <a:defRPr sz="3700">
                <a:solidFill>
                  <a:srgbClr val="0D0D0D"/>
                </a:solidFill>
                <a:latin typeface="Times New Roman"/>
                <a:ea typeface="Times New Roman"/>
                <a:cs typeface="Times New Roman"/>
                <a:sym typeface="Times New Roman"/>
              </a:defRPr>
            </a:pPr>
            <a:r>
              <a:t>Bronchiectasis (A condition where the airways in the lungs become widened and scarred)</a:t>
            </a:r>
          </a:p>
          <a:p>
            <a:pPr marL="820712" indent="-820712" defTabSz="420623">
              <a:lnSpc>
                <a:spcPct val="100000"/>
              </a:lnSpc>
              <a:spcBef>
                <a:spcPts val="0"/>
              </a:spcBef>
              <a:buClr>
                <a:srgbClr val="000000"/>
              </a:buClr>
              <a:buSzPct val="100000"/>
              <a:buAutoNum type="arabicPeriod" startAt="1"/>
              <a:defRPr sz="3700">
                <a:solidFill>
                  <a:srgbClr val="0D0D0D"/>
                </a:solidFill>
                <a:latin typeface="Times New Roman"/>
                <a:ea typeface="Times New Roman"/>
                <a:cs typeface="Times New Roman"/>
                <a:sym typeface="Times New Roman"/>
              </a:defRPr>
            </a:pPr>
            <a:r>
              <a:t>Bronchiolitis (Inflammation of the bronchioles, typically affecting infants and young children)</a:t>
            </a:r>
          </a:p>
          <a:p>
            <a:pPr marL="820712" indent="-820712" defTabSz="420623">
              <a:lnSpc>
                <a:spcPct val="100000"/>
              </a:lnSpc>
              <a:spcBef>
                <a:spcPts val="0"/>
              </a:spcBef>
              <a:buClr>
                <a:srgbClr val="000000"/>
              </a:buClr>
              <a:buSzPct val="100000"/>
              <a:buAutoNum type="arabicPeriod" startAt="1"/>
              <a:defRPr sz="3700">
                <a:solidFill>
                  <a:srgbClr val="0D0D0D"/>
                </a:solidFill>
                <a:latin typeface="Times New Roman"/>
                <a:ea typeface="Times New Roman"/>
                <a:cs typeface="Times New Roman"/>
                <a:sym typeface="Times New Roman"/>
              </a:defRPr>
            </a:pPr>
            <a:r>
              <a:t>Pneumonia (Infection that inflames the air sacs in one or both lungs)</a:t>
            </a:r>
          </a:p>
          <a:p>
            <a:pPr marL="820712" indent="-820712" defTabSz="420623">
              <a:lnSpc>
                <a:spcPct val="100000"/>
              </a:lnSpc>
              <a:spcBef>
                <a:spcPts val="0"/>
              </a:spcBef>
              <a:buClr>
                <a:srgbClr val="000000"/>
              </a:buClr>
              <a:buSzPct val="100000"/>
              <a:buAutoNum type="arabicPeriod" startAt="1"/>
              <a:defRPr sz="3700">
                <a:solidFill>
                  <a:srgbClr val="0D0D0D"/>
                </a:solidFill>
                <a:latin typeface="Times New Roman"/>
                <a:ea typeface="Times New Roman"/>
                <a:cs typeface="Times New Roman"/>
                <a:sym typeface="Times New Roman"/>
              </a:defRPr>
            </a:pPr>
            <a:r>
              <a:t>LRTI (Lower Respiratory Tract Infection)</a:t>
            </a:r>
          </a:p>
          <a:p>
            <a:pPr marL="820712" indent="-820712" defTabSz="420623">
              <a:lnSpc>
                <a:spcPct val="100000"/>
              </a:lnSpc>
              <a:spcBef>
                <a:spcPts val="0"/>
              </a:spcBef>
              <a:buClr>
                <a:srgbClr val="000000"/>
              </a:buClr>
              <a:buSzPct val="100000"/>
              <a:buAutoNum type="arabicPeriod" startAt="1"/>
              <a:defRPr sz="3700">
                <a:solidFill>
                  <a:srgbClr val="0D0D0D"/>
                </a:solidFill>
                <a:latin typeface="Times New Roman"/>
                <a:ea typeface="Times New Roman"/>
                <a:cs typeface="Times New Roman"/>
                <a:sym typeface="Times New Roman"/>
              </a:defRPr>
            </a:pPr>
            <a:r>
              <a:t>Asthma (Chronic condition that affects the airways, causing difficulty in breathing)</a:t>
            </a:r>
          </a:p>
        </p:txBody>
      </p:sp>
      <p:sp>
        <p:nvSpPr>
          <p:cNvPr id="211" name="Slide Number"/>
          <p:cNvSpPr txBox="1"/>
          <p:nvPr>
            <p:ph type="sldNum" sz="quarter" idx="4294967295"/>
          </p:nvPr>
        </p:nvSpPr>
        <p:spPr>
          <a:xfrm>
            <a:off x="12033502" y="12699999"/>
            <a:ext cx="31699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Unknown.jpeg" descr="Unknown.jpeg"/>
          <p:cNvPicPr>
            <a:picLocks noChangeAspect="1"/>
          </p:cNvPicPr>
          <p:nvPr/>
        </p:nvPicPr>
        <p:blipFill>
          <a:blip r:embed="rId2">
            <a:extLst/>
          </a:blip>
          <a:stretch>
            <a:fillRect/>
          </a:stretch>
        </p:blipFill>
        <p:spPr>
          <a:xfrm>
            <a:off x="12623021" y="4414170"/>
            <a:ext cx="10609111" cy="716032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FEATURES OF DATASET"/>
          <p:cNvSpPr txBox="1"/>
          <p:nvPr>
            <p:ph type="title"/>
          </p:nvPr>
        </p:nvSpPr>
        <p:spPr>
          <a:prstGeom prst="rect">
            <a:avLst/>
          </a:prstGeom>
        </p:spPr>
        <p:txBody>
          <a:bodyPr/>
          <a:lstStyle>
            <a:lvl1pPr>
              <a:defRPr spc="-100"/>
            </a:lvl1pPr>
          </a:lstStyle>
          <a:p>
            <a:pPr/>
            <a:r>
              <a:t>FEATURES OF DATASET</a:t>
            </a:r>
          </a:p>
        </p:txBody>
      </p:sp>
      <p:sp>
        <p:nvSpPr>
          <p:cNvPr id="215" name="1. Patient number (101,102,...,226)…"/>
          <p:cNvSpPr txBox="1"/>
          <p:nvPr>
            <p:ph type="body" sz="quarter" idx="1"/>
          </p:nvPr>
        </p:nvSpPr>
        <p:spPr>
          <a:xfrm>
            <a:off x="1219199" y="4013200"/>
            <a:ext cx="7829385" cy="8483600"/>
          </a:xfrm>
          <a:prstGeom prst="rect">
            <a:avLst/>
          </a:prstGeom>
        </p:spPr>
        <p:txBody>
          <a:bodyPr/>
          <a:lstStyle/>
          <a:p>
            <a:pPr marL="0" indent="0" defTabSz="1755604">
              <a:spcBef>
                <a:spcPts val="1700"/>
              </a:spcBef>
              <a:buSzTx/>
              <a:buNone/>
              <a:defRPr sz="3100"/>
            </a:pPr>
            <a:r>
              <a:t>1. </a:t>
            </a:r>
            <a:r>
              <a:rPr>
                <a:solidFill>
                  <a:schemeClr val="accent5"/>
                </a:solidFill>
              </a:rPr>
              <a:t>Patient number</a:t>
            </a:r>
            <a:r>
              <a:t> (101,102,...,226)</a:t>
            </a:r>
          </a:p>
          <a:p>
            <a:pPr marL="0" indent="0" defTabSz="1755604">
              <a:spcBef>
                <a:spcPts val="1700"/>
              </a:spcBef>
              <a:buSzTx/>
              <a:buNone/>
              <a:defRPr sz="3100"/>
            </a:pPr>
            <a:r>
              <a:t>2. </a:t>
            </a:r>
            <a:r>
              <a:rPr>
                <a:solidFill>
                  <a:schemeClr val="accent5"/>
                </a:solidFill>
              </a:rPr>
              <a:t>Recording index</a:t>
            </a:r>
          </a:p>
          <a:p>
            <a:pPr marL="0" indent="0" defTabSz="1755604">
              <a:spcBef>
                <a:spcPts val="1700"/>
              </a:spcBef>
              <a:buSzTx/>
              <a:buNone/>
              <a:defRPr sz="3100"/>
            </a:pPr>
            <a:r>
              <a:t>3. </a:t>
            </a:r>
            <a:r>
              <a:rPr>
                <a:solidFill>
                  <a:schemeClr val="accent5"/>
                </a:solidFill>
              </a:rPr>
              <a:t>Chest location </a:t>
            </a:r>
          </a:p>
          <a:p>
            <a:pPr marL="0" indent="0" defTabSz="1755604">
              <a:spcBef>
                <a:spcPts val="1700"/>
              </a:spcBef>
              <a:buSzTx/>
              <a:buNone/>
              <a:defRPr sz="3100"/>
            </a:pPr>
            <a:r>
              <a:t>      a. Trachea (Tc)</a:t>
            </a:r>
          </a:p>
          <a:p>
            <a:pPr marL="0" indent="0" defTabSz="1755604">
              <a:spcBef>
                <a:spcPts val="1700"/>
              </a:spcBef>
              <a:buSzTx/>
              <a:buNone/>
              <a:defRPr sz="3100"/>
            </a:pPr>
            <a:r>
              <a:t>      b. Anterior left (Al)</a:t>
            </a:r>
          </a:p>
          <a:p>
            <a:pPr marL="0" indent="0" defTabSz="1755604">
              <a:spcBef>
                <a:spcPts val="1700"/>
              </a:spcBef>
              <a:buSzTx/>
              <a:buNone/>
              <a:defRPr sz="3100"/>
            </a:pPr>
            <a:r>
              <a:t>      c. Anterior right (Ar)</a:t>
            </a:r>
          </a:p>
          <a:p>
            <a:pPr marL="0" indent="0" defTabSz="1755604">
              <a:spcBef>
                <a:spcPts val="1700"/>
              </a:spcBef>
              <a:buSzTx/>
              <a:buNone/>
              <a:defRPr sz="3100"/>
            </a:pPr>
            <a:r>
              <a:t>      d. Posterior left (Pl)</a:t>
            </a:r>
          </a:p>
          <a:p>
            <a:pPr marL="0" indent="0" defTabSz="1755604">
              <a:spcBef>
                <a:spcPts val="1700"/>
              </a:spcBef>
              <a:buSzTx/>
              <a:buNone/>
              <a:defRPr sz="3100"/>
            </a:pPr>
            <a:r>
              <a:t>      e. Posterior right (Pr)</a:t>
            </a:r>
          </a:p>
          <a:p>
            <a:pPr marL="0" indent="0" defTabSz="1755604">
              <a:spcBef>
                <a:spcPts val="1700"/>
              </a:spcBef>
              <a:buSzTx/>
              <a:buNone/>
              <a:defRPr sz="3100"/>
            </a:pPr>
            <a:r>
              <a:t>      f. Lateral left (Ll)</a:t>
            </a:r>
          </a:p>
          <a:p>
            <a:pPr marL="0" indent="0" defTabSz="1755604">
              <a:spcBef>
                <a:spcPts val="1700"/>
              </a:spcBef>
              <a:buSzTx/>
              <a:buNone/>
              <a:defRPr sz="3100"/>
            </a:pPr>
            <a:r>
              <a:t>      g. Lateral right (Lr)</a:t>
            </a:r>
          </a:p>
        </p:txBody>
      </p:sp>
      <p:sp>
        <p:nvSpPr>
          <p:cNvPr id="216" name="AUDIO FILES"/>
          <p:cNvSpPr txBox="1"/>
          <p:nvPr>
            <p:ph type="body" idx="21"/>
          </p:nvPr>
        </p:nvSpPr>
        <p:spPr>
          <a:xfrm>
            <a:off x="1219200" y="2397348"/>
            <a:ext cx="21945602" cy="832613"/>
          </a:xfrm>
          <a:prstGeom prst="rect">
            <a:avLst/>
          </a:prstGeom>
          <a:extLst>
            <a:ext uri="{C572A759-6A51-4108-AA02-DFA0A04FC94B}">
              <ma14:wrappingTextBoxFlag xmlns:ma14="http://schemas.microsoft.com/office/mac/drawingml/2011/main" val="1"/>
            </a:ext>
          </a:extLst>
        </p:spPr>
        <p:txBody>
          <a:bodyPr/>
          <a:lstStyle>
            <a:lvl1pPr>
              <a:defRPr>
                <a:solidFill>
                  <a:schemeClr val="accent5"/>
                </a:solidFill>
              </a:defRPr>
            </a:lvl1pPr>
          </a:lstStyle>
          <a:p>
            <a:pPr/>
            <a:r>
              <a:t>AUDIO FILES</a:t>
            </a:r>
          </a:p>
        </p:txBody>
      </p:sp>
      <p:sp>
        <p:nvSpPr>
          <p:cNvPr id="217" name="4. Acquisition mode…"/>
          <p:cNvSpPr txBox="1"/>
          <p:nvPr/>
        </p:nvSpPr>
        <p:spPr>
          <a:xfrm>
            <a:off x="11547284" y="4313339"/>
            <a:ext cx="11735766" cy="54118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latin typeface="Canela Text Regular"/>
                <a:ea typeface="Canela Text Regular"/>
                <a:cs typeface="Canela Text Regular"/>
                <a:sym typeface="Canela Text Regular"/>
              </a:defRPr>
            </a:pPr>
            <a:r>
              <a:t>4. </a:t>
            </a:r>
            <a:r>
              <a:rPr>
                <a:solidFill>
                  <a:schemeClr val="accent5"/>
                </a:solidFill>
              </a:rPr>
              <a:t>Acquisition mode </a:t>
            </a:r>
          </a:p>
          <a:p>
            <a:pPr algn="l">
              <a:defRPr sz="3400">
                <a:latin typeface="Canela Text Regular"/>
                <a:ea typeface="Canela Text Regular"/>
                <a:cs typeface="Canela Text Regular"/>
                <a:sym typeface="Canela Text Regular"/>
              </a:defRPr>
            </a:pPr>
            <a:r>
              <a:t>     a. sequential/single channel (sc), </a:t>
            </a:r>
          </a:p>
          <a:p>
            <a:pPr algn="l">
              <a:defRPr sz="3400">
                <a:latin typeface="Canela Text Regular"/>
                <a:ea typeface="Canela Text Regular"/>
                <a:cs typeface="Canela Text Regular"/>
                <a:sym typeface="Canela Text Regular"/>
              </a:defRPr>
            </a:pPr>
            <a:r>
              <a:t>     b. simultaneous/multichannel (mc)</a:t>
            </a:r>
          </a:p>
          <a:p>
            <a:pPr algn="l">
              <a:defRPr sz="3400">
                <a:latin typeface="Canela Text Regular"/>
                <a:ea typeface="Canela Text Regular"/>
                <a:cs typeface="Canela Text Regular"/>
                <a:sym typeface="Canela Text Regular"/>
              </a:defRPr>
            </a:pPr>
            <a:r>
              <a:t>5. </a:t>
            </a:r>
            <a:r>
              <a:rPr>
                <a:solidFill>
                  <a:schemeClr val="accent5"/>
                </a:solidFill>
              </a:rPr>
              <a:t>Recording equipment </a:t>
            </a:r>
          </a:p>
          <a:p>
            <a:pPr algn="l">
              <a:defRPr sz="3400">
                <a:latin typeface="Canela Text Regular"/>
                <a:ea typeface="Canela Text Regular"/>
                <a:cs typeface="Canela Text Regular"/>
                <a:sym typeface="Canela Text Regular"/>
              </a:defRPr>
            </a:pPr>
            <a:r>
              <a:t>     a. AKG C417L Microphone (AKGC417L), </a:t>
            </a:r>
          </a:p>
          <a:p>
            <a:pPr algn="l">
              <a:defRPr sz="3400">
                <a:latin typeface="Canela Text Regular"/>
                <a:ea typeface="Canela Text Regular"/>
                <a:cs typeface="Canela Text Regular"/>
                <a:sym typeface="Canela Text Regular"/>
              </a:defRPr>
            </a:pPr>
            <a:r>
              <a:t>     b. 3M Littmann Classic II SE Stethoscope (LittC2SE), </a:t>
            </a:r>
          </a:p>
          <a:p>
            <a:pPr algn="l">
              <a:defRPr sz="3400">
                <a:latin typeface="Canela Text Regular"/>
                <a:ea typeface="Canela Text Regular"/>
                <a:cs typeface="Canela Text Regular"/>
                <a:sym typeface="Canela Text Regular"/>
              </a:defRPr>
            </a:pPr>
            <a:r>
              <a:t>     c. 3M Litmmann 3200 Electronic Stethoscope (Litt3200), </a:t>
            </a:r>
          </a:p>
          <a:p>
            <a:pPr algn="l">
              <a:defRPr sz="3400">
                <a:latin typeface="Canela Text Regular"/>
                <a:ea typeface="Canela Text Regular"/>
                <a:cs typeface="Canela Text Regular"/>
                <a:sym typeface="Canela Text Regular"/>
              </a:defRPr>
            </a:pPr>
            <a:r>
              <a:t>     d.  WelchAllyn Meditron Master Elite </a:t>
            </a:r>
          </a:p>
          <a:p>
            <a:pPr algn="l">
              <a:defRPr sz="3400">
                <a:latin typeface="Canela Text Regular"/>
                <a:ea typeface="Canela Text Regular"/>
                <a:cs typeface="Canela Text Regular"/>
                <a:sym typeface="Canela Text Regular"/>
              </a:defRPr>
            </a:pPr>
            <a:r>
              <a:t>Electronic Stethoscope (Meditron)</a:t>
            </a:r>
          </a:p>
        </p:txBody>
      </p:sp>
      <p:sp>
        <p:nvSpPr>
          <p:cNvPr id="218" name="Slide Number"/>
          <p:cNvSpPr txBox="1"/>
          <p:nvPr>
            <p:ph type="sldNum" sz="quarter" idx="4294967295"/>
          </p:nvPr>
        </p:nvSpPr>
        <p:spPr>
          <a:xfrm>
            <a:off x="12013818" y="12699999"/>
            <a:ext cx="35636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lide Subtitle"/>
          <p:cNvSpPr txBox="1"/>
          <p:nvPr>
            <p:ph type="body" idx="21"/>
          </p:nvPr>
        </p:nvSpPr>
        <p:spPr>
          <a:prstGeom prst="rect">
            <a:avLst/>
          </a:prstGeom>
        </p:spPr>
        <p:txBody>
          <a:bodyPr/>
          <a:lstStyle/>
          <a:p>
            <a:pPr/>
          </a:p>
        </p:txBody>
      </p:sp>
      <p:pic>
        <p:nvPicPr>
          <p:cNvPr id="221" name="ypdlSyc89umHElfttbSbOM2evSMBnPwvudk4-15L6i11bK0FxQSxCU0LwXAjX8WDFerdUUahT9rnsXJcns4yHLqlVGKjPfG6UtPabQjogt957nq5gGBoO0rByo_SIs8ot1U_dO5tnSG6gKCVUxUsEiM.jpg" descr="ypdlSyc89umHElfttbSbOM2evSMBnPwvudk4-15L6i11bK0FxQSxCU0LwXAjX8WDFerdUUahT9rnsXJcns4yHLqlVGKjPfG6UtPabQjogt957nq5gGBoO0rByo_SIs8ot1U_dO5tnSG6gKCVUxUsEiM.jpg"/>
          <p:cNvPicPr>
            <a:picLocks noChangeAspect="1"/>
          </p:cNvPicPr>
          <p:nvPr/>
        </p:nvPicPr>
        <p:blipFill>
          <a:blip r:embed="rId2">
            <a:extLst/>
          </a:blip>
          <a:stretch>
            <a:fillRect/>
          </a:stretch>
        </p:blipFill>
        <p:spPr>
          <a:xfrm>
            <a:off x="976417" y="2062250"/>
            <a:ext cx="21825823" cy="866212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lide bullet text"/>
          <p:cNvSpPr txBox="1"/>
          <p:nvPr>
            <p:ph type="body" idx="1"/>
          </p:nvPr>
        </p:nvSpPr>
        <p:spPr>
          <a:prstGeom prst="rect">
            <a:avLst/>
          </a:prstGeom>
        </p:spPr>
        <p:txBody>
          <a:bodyPr/>
          <a:lstStyle/>
          <a:p>
            <a:pPr/>
          </a:p>
        </p:txBody>
      </p:sp>
      <p:sp>
        <p:nvSpPr>
          <p:cNvPr id="224" name="Slide Subtitle"/>
          <p:cNvSpPr txBox="1"/>
          <p:nvPr>
            <p:ph type="body" idx="21"/>
          </p:nvPr>
        </p:nvSpPr>
        <p:spPr>
          <a:xfrm>
            <a:off x="1219199" y="1413079"/>
            <a:ext cx="21945602" cy="832614"/>
          </a:xfrm>
          <a:prstGeom prst="rect">
            <a:avLst/>
          </a:prstGeom>
          <a:extLst>
            <a:ext uri="{C572A759-6A51-4108-AA02-DFA0A04FC94B}">
              <ma14:wrappingTextBoxFlag xmlns:ma14="http://schemas.microsoft.com/office/mac/drawingml/2011/main" val="1"/>
            </a:ext>
          </a:extLst>
        </p:spPr>
        <p:txBody>
          <a:bodyPr/>
          <a:lstStyle/>
          <a:p>
            <a:pPr/>
            <a:r>
              <a:t>MEL SPECTROGRAPHY</a:t>
            </a:r>
          </a:p>
        </p:txBody>
      </p:sp>
      <p:pic>
        <p:nvPicPr>
          <p:cNvPr id="225" name="nXCjUgo8-G-wjrudHdAgYshpKVwTN1b34j1QIufzHHdQKkUG-pnG6o5ZhUSQxul17h1jgrRLvd9YYVV3CoN3WlO0qTBfyWyFgDzPol7jbT-WRL8CM-dWm0guUb_vjHUHU16TayXbrOIKvCztD-X3oBI.jpg" descr="nXCjUgo8-G-wjrudHdAgYshpKVwTN1b34j1QIufzHHdQKkUG-pnG6o5ZhUSQxul17h1jgrRLvd9YYVV3CoN3WlO0qTBfyWyFgDzPol7jbT-WRL8CM-dWm0guUb_vjHUHU16TayXbrOIKvCztD-X3oBI.jpg"/>
          <p:cNvPicPr>
            <a:picLocks noChangeAspect="1"/>
          </p:cNvPicPr>
          <p:nvPr/>
        </p:nvPicPr>
        <p:blipFill>
          <a:blip r:embed="rId2">
            <a:extLst/>
          </a:blip>
          <a:stretch>
            <a:fillRect/>
          </a:stretch>
        </p:blipFill>
        <p:spPr>
          <a:xfrm>
            <a:off x="877359" y="3254169"/>
            <a:ext cx="21948577" cy="905379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FEATURES OF DATASET"/>
          <p:cNvSpPr txBox="1"/>
          <p:nvPr>
            <p:ph type="title"/>
          </p:nvPr>
        </p:nvSpPr>
        <p:spPr>
          <a:prstGeom prst="rect">
            <a:avLst/>
          </a:prstGeom>
        </p:spPr>
        <p:txBody>
          <a:bodyPr/>
          <a:lstStyle>
            <a:lvl1pPr>
              <a:defRPr spc="-100"/>
            </a:lvl1pPr>
          </a:lstStyle>
          <a:p>
            <a:pPr/>
            <a:r>
              <a:t>FEATURES OF DATASET</a:t>
            </a:r>
          </a:p>
        </p:txBody>
      </p:sp>
      <p:sp>
        <p:nvSpPr>
          <p:cNvPr id="228" name="Patient number…"/>
          <p:cNvSpPr txBox="1"/>
          <p:nvPr>
            <p:ph type="body" sz="quarter" idx="1"/>
          </p:nvPr>
        </p:nvSpPr>
        <p:spPr>
          <a:xfrm>
            <a:off x="8936853" y="4009347"/>
            <a:ext cx="7829385" cy="8483602"/>
          </a:xfrm>
          <a:prstGeom prst="rect">
            <a:avLst/>
          </a:prstGeom>
        </p:spPr>
        <p:txBody>
          <a:bodyPr/>
          <a:lstStyle/>
          <a:p>
            <a:pPr marL="965200" indent="-965200">
              <a:buClr>
                <a:srgbClr val="000000"/>
              </a:buClr>
              <a:buSzPct val="100000"/>
              <a:buAutoNum type="arabicPeriod" startAt="1"/>
            </a:pPr>
            <a:r>
              <a:t>Patient number</a:t>
            </a:r>
          </a:p>
          <a:p>
            <a:pPr marL="965200" indent="-965200">
              <a:buClr>
                <a:srgbClr val="000000"/>
              </a:buClr>
              <a:buSzPct val="100000"/>
              <a:buAutoNum type="arabicPeriod" startAt="1"/>
            </a:pPr>
            <a:r>
              <a:t>Age</a:t>
            </a:r>
          </a:p>
          <a:p>
            <a:pPr marL="965200" indent="-965200">
              <a:buClr>
                <a:srgbClr val="000000"/>
              </a:buClr>
              <a:buSzPct val="100000"/>
              <a:buAutoNum type="arabicPeriod" startAt="1"/>
            </a:pPr>
            <a:r>
              <a:t> Sex</a:t>
            </a:r>
          </a:p>
          <a:p>
            <a:pPr marL="965200" indent="-965200">
              <a:buClr>
                <a:srgbClr val="000000"/>
              </a:buClr>
              <a:buSzPct val="100000"/>
              <a:buAutoNum type="arabicPeriod" startAt="1"/>
            </a:pPr>
            <a:r>
              <a:t> Adult BMI (kg/m2)</a:t>
            </a:r>
          </a:p>
          <a:p>
            <a:pPr marL="965200" indent="-965200">
              <a:buClr>
                <a:srgbClr val="000000"/>
              </a:buClr>
              <a:buSzPct val="100000"/>
              <a:buAutoNum type="arabicPeriod" startAt="1"/>
            </a:pPr>
            <a:r>
              <a:t> Child Weight (kg)</a:t>
            </a:r>
          </a:p>
          <a:p>
            <a:pPr marL="965200" indent="-965200">
              <a:buClr>
                <a:srgbClr val="000000"/>
              </a:buClr>
              <a:buSzPct val="100000"/>
              <a:buAutoNum type="arabicPeriod" startAt="1"/>
            </a:pPr>
            <a:r>
              <a:t> Child Height (cm)</a:t>
            </a:r>
          </a:p>
        </p:txBody>
      </p:sp>
      <p:sp>
        <p:nvSpPr>
          <p:cNvPr id="229" name="TEXT FILES"/>
          <p:cNvSpPr txBox="1"/>
          <p:nvPr>
            <p:ph type="body" idx="21"/>
          </p:nvPr>
        </p:nvSpPr>
        <p:spPr>
          <a:xfrm>
            <a:off x="1219200" y="2384648"/>
            <a:ext cx="21945602" cy="832613"/>
          </a:xfrm>
          <a:prstGeom prst="rect">
            <a:avLst/>
          </a:prstGeom>
          <a:extLst>
            <a:ext uri="{C572A759-6A51-4108-AA02-DFA0A04FC94B}">
              <ma14:wrappingTextBoxFlag xmlns:ma14="http://schemas.microsoft.com/office/mac/drawingml/2011/main" val="1"/>
            </a:ext>
          </a:extLst>
        </p:spPr>
        <p:txBody>
          <a:bodyPr/>
          <a:lstStyle>
            <a:lvl1pPr>
              <a:defRPr>
                <a:solidFill>
                  <a:schemeClr val="accent5"/>
                </a:solidFill>
              </a:defRPr>
            </a:lvl1pPr>
          </a:lstStyle>
          <a:p>
            <a:pPr/>
            <a:r>
              <a:t>TEXT FILES</a:t>
            </a:r>
          </a:p>
        </p:txBody>
      </p:sp>
      <p:sp>
        <p:nvSpPr>
          <p:cNvPr id="230" name="Slide Number"/>
          <p:cNvSpPr txBox="1"/>
          <p:nvPr>
            <p:ph type="sldNum" sz="quarter" idx="4294967295"/>
          </p:nvPr>
        </p:nvSpPr>
        <p:spPr>
          <a:xfrm>
            <a:off x="12009628" y="12700000"/>
            <a:ext cx="36474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ARGET AUDIENCE"/>
          <p:cNvSpPr txBox="1"/>
          <p:nvPr>
            <p:ph type="title"/>
          </p:nvPr>
        </p:nvSpPr>
        <p:spPr>
          <a:xfrm>
            <a:off x="769398" y="770024"/>
            <a:ext cx="21945602" cy="1727202"/>
          </a:xfrm>
          <a:prstGeom prst="rect">
            <a:avLst/>
          </a:prstGeom>
        </p:spPr>
        <p:txBody>
          <a:bodyPr/>
          <a:lstStyle>
            <a:lvl1pPr>
              <a:defRPr spc="-100">
                <a:solidFill>
                  <a:schemeClr val="accent5"/>
                </a:solidFill>
              </a:defRPr>
            </a:lvl1pPr>
          </a:lstStyle>
          <a:p>
            <a:pPr/>
            <a:r>
              <a:t>TARGET AUDIENCE</a:t>
            </a:r>
          </a:p>
        </p:txBody>
      </p:sp>
      <p:sp>
        <p:nvSpPr>
          <p:cNvPr id="233" name="Food Processing Industries…"/>
          <p:cNvSpPr txBox="1"/>
          <p:nvPr>
            <p:ph type="body" idx="1"/>
          </p:nvPr>
        </p:nvSpPr>
        <p:spPr>
          <a:xfrm>
            <a:off x="1219199" y="4013200"/>
            <a:ext cx="21948578" cy="8483600"/>
          </a:xfrm>
          <a:prstGeom prst="rect">
            <a:avLst/>
          </a:prstGeom>
        </p:spPr>
        <p:txBody>
          <a:bodyPr/>
          <a:lstStyle/>
          <a:p>
            <a:pPr marL="965200" indent="-965200">
              <a:buClr>
                <a:srgbClr val="000000"/>
              </a:buClr>
              <a:buSzPct val="100000"/>
              <a:buAutoNum type="arabicPeriod" startAt="1"/>
            </a:pPr>
            <a:r>
              <a:t>Food Processing Industries</a:t>
            </a:r>
          </a:p>
          <a:p>
            <a:pPr marL="965200" indent="-965200">
              <a:buClr>
                <a:srgbClr val="000000"/>
              </a:buClr>
              <a:buSzPct val="100000"/>
              <a:buAutoNum type="arabicPeriod" startAt="1"/>
            </a:pPr>
            <a:r>
              <a:t>Human Resource Researchers</a:t>
            </a:r>
          </a:p>
          <a:p>
            <a:pPr marL="965200" indent="-965200">
              <a:buClr>
                <a:srgbClr val="000000"/>
              </a:buClr>
              <a:buSzPct val="100000"/>
              <a:buAutoNum type="arabicPeriod" startAt="1"/>
            </a:pPr>
            <a:r>
              <a:t>Healthcare professionals</a:t>
            </a:r>
          </a:p>
          <a:p>
            <a:pPr marL="965200" indent="-965200">
              <a:buClr>
                <a:srgbClr val="000000"/>
              </a:buClr>
              <a:buSzPct val="100000"/>
              <a:buAutoNum type="arabicPeriod" startAt="1"/>
            </a:pPr>
            <a:r>
              <a:t>Patients and Caregivers</a:t>
            </a:r>
          </a:p>
          <a:p>
            <a:pPr marL="965200" indent="-965200">
              <a:buClr>
                <a:srgbClr val="000000"/>
              </a:buClr>
              <a:buSzPct val="100000"/>
              <a:buAutoNum type="arabicPeriod" startAt="1"/>
            </a:pPr>
            <a:r>
              <a:t>Public Health Organisations</a:t>
            </a:r>
          </a:p>
          <a:p>
            <a:pPr marL="965200" indent="-965200">
              <a:buClr>
                <a:srgbClr val="000000"/>
              </a:buClr>
              <a:buSzPct val="100000"/>
              <a:buAutoNum type="arabicPeriod" startAt="1"/>
            </a:pPr>
            <a:r>
              <a:t>Medical Device Manufacturers</a:t>
            </a:r>
          </a:p>
        </p:txBody>
      </p:sp>
      <p:sp>
        <p:nvSpPr>
          <p:cNvPr id="234" name="Slide Number"/>
          <p:cNvSpPr txBox="1"/>
          <p:nvPr>
            <p:ph type="sldNum" sz="quarter" idx="4294967295"/>
          </p:nvPr>
        </p:nvSpPr>
        <p:spPr>
          <a:xfrm>
            <a:off x="12005564" y="12700000"/>
            <a:ext cx="37287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FOOD PROCESSING INDUSTRY"/>
          <p:cNvSpPr txBox="1"/>
          <p:nvPr>
            <p:ph type="title"/>
          </p:nvPr>
        </p:nvSpPr>
        <p:spPr>
          <a:xfrm>
            <a:off x="1219200" y="1721650"/>
            <a:ext cx="21945600" cy="1727202"/>
          </a:xfrm>
          <a:prstGeom prst="rect">
            <a:avLst/>
          </a:prstGeom>
        </p:spPr>
        <p:txBody>
          <a:bodyPr/>
          <a:lstStyle>
            <a:lvl1pPr>
              <a:defRPr spc="-100"/>
            </a:lvl1pPr>
          </a:lstStyle>
          <a:p>
            <a:pPr/>
            <a:r>
              <a:t>FOOD PROCESSING INDUSTRY</a:t>
            </a:r>
          </a:p>
        </p:txBody>
      </p:sp>
      <p:pic>
        <p:nvPicPr>
          <p:cNvPr id="237" name="Unknown.jpeg" descr="Unknown.jpeg"/>
          <p:cNvPicPr>
            <a:picLocks noChangeAspect="1"/>
          </p:cNvPicPr>
          <p:nvPr/>
        </p:nvPicPr>
        <p:blipFill>
          <a:blip r:embed="rId2">
            <a:extLst/>
          </a:blip>
          <a:stretch>
            <a:fillRect/>
          </a:stretch>
        </p:blipFill>
        <p:spPr>
          <a:xfrm>
            <a:off x="3167446" y="4578749"/>
            <a:ext cx="7929875" cy="5276972"/>
          </a:xfrm>
          <a:prstGeom prst="rect">
            <a:avLst/>
          </a:prstGeom>
          <a:ln w="12700">
            <a:miter lim="400000"/>
          </a:ln>
        </p:spPr>
      </p:pic>
      <p:pic>
        <p:nvPicPr>
          <p:cNvPr id="238" name="Unknown.jpeg" descr="Unknown.jpeg"/>
          <p:cNvPicPr>
            <a:picLocks noChangeAspect="1"/>
          </p:cNvPicPr>
          <p:nvPr/>
        </p:nvPicPr>
        <p:blipFill>
          <a:blip r:embed="rId3">
            <a:extLst/>
          </a:blip>
          <a:stretch>
            <a:fillRect/>
          </a:stretch>
        </p:blipFill>
        <p:spPr>
          <a:xfrm>
            <a:off x="14209605" y="7527942"/>
            <a:ext cx="7611340" cy="5291155"/>
          </a:xfrm>
          <a:prstGeom prst="rect">
            <a:avLst/>
          </a:prstGeom>
          <a:ln w="12700">
            <a:miter lim="400000"/>
          </a:ln>
        </p:spPr>
      </p:pic>
      <p:sp>
        <p:nvSpPr>
          <p:cNvPr id="239" name="HYGIENE ?"/>
          <p:cNvSpPr txBox="1"/>
          <p:nvPr/>
        </p:nvSpPr>
        <p:spPr>
          <a:xfrm>
            <a:off x="6568539" y="4624797"/>
            <a:ext cx="21945603" cy="17272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100" sz="5400">
                <a:solidFill>
                  <a:schemeClr val="accent5"/>
                </a:solidFill>
              </a:defRPr>
            </a:lvl1pPr>
          </a:lstStyle>
          <a:p>
            <a:pPr/>
            <a:r>
              <a:t>HYGIENE ?</a:t>
            </a:r>
          </a:p>
        </p:txBody>
      </p:sp>
      <p:sp>
        <p:nvSpPr>
          <p:cNvPr id="240" name="Slide Number"/>
          <p:cNvSpPr txBox="1"/>
          <p:nvPr>
            <p:ph type="sldNum" sz="quarter" idx="4294967295"/>
          </p:nvPr>
        </p:nvSpPr>
        <p:spPr>
          <a:xfrm>
            <a:off x="12017501" y="12700001"/>
            <a:ext cx="34899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OTHER USE CASES"/>
          <p:cNvSpPr txBox="1"/>
          <p:nvPr>
            <p:ph type="title"/>
          </p:nvPr>
        </p:nvSpPr>
        <p:spPr>
          <a:xfrm>
            <a:off x="1219200" y="5414762"/>
            <a:ext cx="21945600" cy="1727202"/>
          </a:xfrm>
          <a:prstGeom prst="rect">
            <a:avLst/>
          </a:prstGeom>
        </p:spPr>
        <p:txBody>
          <a:bodyPr/>
          <a:lstStyle>
            <a:lvl1pPr>
              <a:defRPr spc="-100"/>
            </a:lvl1pPr>
          </a:lstStyle>
          <a:p>
            <a:pPr/>
            <a:r>
              <a:t>OTHER USE CASES</a:t>
            </a:r>
          </a:p>
        </p:txBody>
      </p:sp>
      <p:sp>
        <p:nvSpPr>
          <p:cNvPr id="243" name="Slide Number"/>
          <p:cNvSpPr txBox="1"/>
          <p:nvPr>
            <p:ph type="sldNum" sz="quarter" idx="4294967295"/>
          </p:nvPr>
        </p:nvSpPr>
        <p:spPr>
          <a:xfrm>
            <a:off x="12007088" y="12700000"/>
            <a:ext cx="36982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HOSPITALS"/>
          <p:cNvSpPr txBox="1"/>
          <p:nvPr>
            <p:ph type="title"/>
          </p:nvPr>
        </p:nvSpPr>
        <p:spPr>
          <a:prstGeom prst="rect">
            <a:avLst/>
          </a:prstGeom>
        </p:spPr>
        <p:txBody>
          <a:bodyPr/>
          <a:lstStyle>
            <a:lvl1pPr>
              <a:defRPr spc="-100"/>
            </a:lvl1pPr>
          </a:lstStyle>
          <a:p>
            <a:pPr/>
            <a:r>
              <a:t>HOSPITALS</a:t>
            </a:r>
          </a:p>
        </p:txBody>
      </p:sp>
      <p:pic>
        <p:nvPicPr>
          <p:cNvPr id="246" name="Unknown.jpeg" descr="Unknown.jpeg"/>
          <p:cNvPicPr>
            <a:picLocks noChangeAspect="1"/>
          </p:cNvPicPr>
          <p:nvPr/>
        </p:nvPicPr>
        <p:blipFill>
          <a:blip r:embed="rId2">
            <a:extLst/>
          </a:blip>
          <a:stretch>
            <a:fillRect/>
          </a:stretch>
        </p:blipFill>
        <p:spPr>
          <a:xfrm>
            <a:off x="3597614" y="3565647"/>
            <a:ext cx="6381380" cy="4779876"/>
          </a:xfrm>
          <a:prstGeom prst="rect">
            <a:avLst/>
          </a:prstGeom>
          <a:ln w="12700">
            <a:miter lim="400000"/>
          </a:ln>
        </p:spPr>
      </p:pic>
      <p:pic>
        <p:nvPicPr>
          <p:cNvPr id="247" name="Unknown.jpeg" descr="Unknown.jpeg"/>
          <p:cNvPicPr>
            <a:picLocks noChangeAspect="1"/>
          </p:cNvPicPr>
          <p:nvPr/>
        </p:nvPicPr>
        <p:blipFill>
          <a:blip r:embed="rId3">
            <a:extLst/>
          </a:blip>
          <a:stretch>
            <a:fillRect/>
          </a:stretch>
        </p:blipFill>
        <p:spPr>
          <a:xfrm>
            <a:off x="13931407" y="6165232"/>
            <a:ext cx="6162322" cy="4615795"/>
          </a:xfrm>
          <a:prstGeom prst="rect">
            <a:avLst/>
          </a:prstGeom>
          <a:ln w="12700">
            <a:miter lim="400000"/>
          </a:ln>
        </p:spPr>
      </p:pic>
      <p:sp>
        <p:nvSpPr>
          <p:cNvPr id="248" name="Slide Number"/>
          <p:cNvSpPr txBox="1"/>
          <p:nvPr>
            <p:ph type="sldNum" sz="quarter" idx="4294967295"/>
          </p:nvPr>
        </p:nvSpPr>
        <p:spPr>
          <a:xfrm>
            <a:off x="12006706" y="12700001"/>
            <a:ext cx="37058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MEET OUT TEAM"/>
          <p:cNvSpPr txBox="1"/>
          <p:nvPr>
            <p:ph type="title"/>
          </p:nvPr>
        </p:nvSpPr>
        <p:spPr>
          <a:xfrm>
            <a:off x="-202608" y="774700"/>
            <a:ext cx="21945602" cy="1727202"/>
          </a:xfrm>
          <a:prstGeom prst="rect">
            <a:avLst/>
          </a:prstGeom>
        </p:spPr>
        <p:txBody>
          <a:bodyPr/>
          <a:lstStyle>
            <a:lvl1pPr>
              <a:defRPr spc="-100">
                <a:solidFill>
                  <a:schemeClr val="accent5"/>
                </a:solidFill>
              </a:defRPr>
            </a:lvl1pPr>
          </a:lstStyle>
          <a:p>
            <a:pPr/>
            <a:r>
              <a:t>MEET OUR TEAM</a:t>
            </a:r>
          </a:p>
        </p:txBody>
      </p:sp>
      <p:pic>
        <p:nvPicPr>
          <p:cNvPr id="156" name="Screenshot 2024-04-24 at 08.17.02.png" descr="Screenshot 2024-04-24 at 08.17.02.png"/>
          <p:cNvPicPr>
            <a:picLocks noChangeAspect="1"/>
          </p:cNvPicPr>
          <p:nvPr/>
        </p:nvPicPr>
        <p:blipFill>
          <a:blip r:embed="rId2">
            <a:extLst/>
          </a:blip>
          <a:stretch>
            <a:fillRect/>
          </a:stretch>
        </p:blipFill>
        <p:spPr>
          <a:xfrm>
            <a:off x="7680632" y="4120205"/>
            <a:ext cx="3673934" cy="3975075"/>
          </a:xfrm>
          <a:prstGeom prst="rect">
            <a:avLst/>
          </a:prstGeom>
          <a:ln w="12700">
            <a:miter lim="400000"/>
          </a:ln>
        </p:spPr>
      </p:pic>
      <p:pic>
        <p:nvPicPr>
          <p:cNvPr id="157" name="Screenshot 2024-04-24 at 08.17.46.png" descr="Screenshot 2024-04-24 at 08.17.46.png"/>
          <p:cNvPicPr>
            <a:picLocks noChangeAspect="1"/>
          </p:cNvPicPr>
          <p:nvPr/>
        </p:nvPicPr>
        <p:blipFill>
          <a:blip r:embed="rId3">
            <a:extLst/>
          </a:blip>
          <a:stretch>
            <a:fillRect/>
          </a:stretch>
        </p:blipFill>
        <p:spPr>
          <a:xfrm>
            <a:off x="14423008" y="4164505"/>
            <a:ext cx="3673932" cy="3886476"/>
          </a:xfrm>
          <a:prstGeom prst="rect">
            <a:avLst/>
          </a:prstGeom>
          <a:ln w="12700">
            <a:miter lim="400000"/>
          </a:ln>
        </p:spPr>
      </p:pic>
      <p:pic>
        <p:nvPicPr>
          <p:cNvPr id="158" name="Screenshot 2024-04-24 at 08.17.57.png" descr="Screenshot 2024-04-24 at 08.17.57.png"/>
          <p:cNvPicPr>
            <a:picLocks noChangeAspect="1"/>
          </p:cNvPicPr>
          <p:nvPr/>
        </p:nvPicPr>
        <p:blipFill>
          <a:blip r:embed="rId4">
            <a:extLst/>
          </a:blip>
          <a:stretch>
            <a:fillRect/>
          </a:stretch>
        </p:blipFill>
        <p:spPr>
          <a:xfrm>
            <a:off x="3010854" y="4047144"/>
            <a:ext cx="3673935" cy="4121196"/>
          </a:xfrm>
          <a:prstGeom prst="rect">
            <a:avLst/>
          </a:prstGeom>
          <a:ln w="12700">
            <a:miter lim="400000"/>
          </a:ln>
        </p:spPr>
      </p:pic>
      <p:sp>
        <p:nvSpPr>
          <p:cNvPr id="159" name="RAJENDRAN S"/>
          <p:cNvSpPr txBox="1"/>
          <p:nvPr/>
        </p:nvSpPr>
        <p:spPr>
          <a:xfrm>
            <a:off x="3740482" y="8540608"/>
            <a:ext cx="2214678"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anela Text Regular"/>
                <a:ea typeface="Canela Text Regular"/>
                <a:cs typeface="Canela Text Regular"/>
                <a:sym typeface="Canela Text Regular"/>
              </a:defRPr>
            </a:lvl1pPr>
          </a:lstStyle>
          <a:p>
            <a:pPr/>
            <a:r>
              <a:t>RAJENDRAN S</a:t>
            </a:r>
          </a:p>
        </p:txBody>
      </p:sp>
      <p:sp>
        <p:nvSpPr>
          <p:cNvPr id="160" name="BALA MURALI M"/>
          <p:cNvSpPr txBox="1"/>
          <p:nvPr/>
        </p:nvSpPr>
        <p:spPr>
          <a:xfrm>
            <a:off x="8091864" y="8540608"/>
            <a:ext cx="2518563"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anela Text Regular"/>
                <a:ea typeface="Canela Text Regular"/>
                <a:cs typeface="Canela Text Regular"/>
                <a:sym typeface="Canela Text Regular"/>
              </a:defRPr>
            </a:lvl1pPr>
          </a:lstStyle>
          <a:p>
            <a:pPr/>
            <a:r>
              <a:t>BALA MURALI M</a:t>
            </a:r>
          </a:p>
        </p:txBody>
      </p:sp>
      <p:sp>
        <p:nvSpPr>
          <p:cNvPr id="161" name="KEVIN PATRICK S S"/>
          <p:cNvSpPr txBox="1"/>
          <p:nvPr/>
        </p:nvSpPr>
        <p:spPr>
          <a:xfrm>
            <a:off x="14769196" y="8540608"/>
            <a:ext cx="2981554"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anela Text Regular"/>
                <a:ea typeface="Canela Text Regular"/>
                <a:cs typeface="Canela Text Regular"/>
                <a:sym typeface="Canela Text Regular"/>
              </a:defRPr>
            </a:lvl1pPr>
          </a:lstStyle>
          <a:p>
            <a:pPr/>
            <a:r>
              <a:t>KEVIN PATRICK S S </a:t>
            </a:r>
          </a:p>
        </p:txBody>
      </p:sp>
      <p:pic>
        <p:nvPicPr>
          <p:cNvPr id="162" name="Unknown.jpeg" descr="Unknown.jpeg"/>
          <p:cNvPicPr>
            <a:picLocks noChangeAspect="1"/>
          </p:cNvPicPr>
          <p:nvPr/>
        </p:nvPicPr>
        <p:blipFill>
          <a:blip r:embed="rId5">
            <a:extLst/>
          </a:blip>
          <a:stretch>
            <a:fillRect/>
          </a:stretch>
        </p:blipFill>
        <p:spPr>
          <a:xfrm>
            <a:off x="18724486" y="4120205"/>
            <a:ext cx="4301325" cy="3975075"/>
          </a:xfrm>
          <a:prstGeom prst="rect">
            <a:avLst/>
          </a:prstGeom>
          <a:ln w="12700">
            <a:miter lim="400000"/>
          </a:ln>
        </p:spPr>
      </p:pic>
      <p:sp>
        <p:nvSpPr>
          <p:cNvPr id="163" name="DEEPITHA M"/>
          <p:cNvSpPr txBox="1"/>
          <p:nvPr/>
        </p:nvSpPr>
        <p:spPr>
          <a:xfrm>
            <a:off x="20049808" y="8540608"/>
            <a:ext cx="2039723"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anela Text Regular"/>
                <a:ea typeface="Canela Text Regular"/>
                <a:cs typeface="Canela Text Regular"/>
                <a:sym typeface="Canela Text Regular"/>
              </a:defRPr>
            </a:lvl1pPr>
          </a:lstStyle>
          <a:p>
            <a:pPr/>
            <a:r>
              <a:t>DEEPITHA M</a:t>
            </a:r>
          </a:p>
        </p:txBody>
      </p:sp>
      <p:sp>
        <p:nvSpPr>
          <p:cNvPr id="164" name="First Year…"/>
          <p:cNvSpPr txBox="1"/>
          <p:nvPr/>
        </p:nvSpPr>
        <p:spPr>
          <a:xfrm>
            <a:off x="9935291" y="9713583"/>
            <a:ext cx="5366503" cy="13764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solidFill>
                  <a:schemeClr val="accent5"/>
                </a:solidFill>
                <a:latin typeface="Canela Text Regular"/>
                <a:ea typeface="Canela Text Regular"/>
                <a:cs typeface="Canela Text Regular"/>
                <a:sym typeface="Canela Text Regular"/>
              </a:defRPr>
            </a:pPr>
            <a:r>
              <a:t>First Year</a:t>
            </a:r>
          </a:p>
          <a:p>
            <a:pPr>
              <a:defRPr sz="3500">
                <a:latin typeface="Canela Text Regular"/>
                <a:ea typeface="Canela Text Regular"/>
                <a:cs typeface="Canela Text Regular"/>
                <a:sym typeface="Canela Text Regular"/>
              </a:defRPr>
            </a:pPr>
            <a:r>
              <a:t>Department of AI &amp; DS</a:t>
            </a:r>
          </a:p>
        </p:txBody>
      </p:sp>
      <p:sp>
        <p:nvSpPr>
          <p:cNvPr id="165" name="Slide Number"/>
          <p:cNvSpPr txBox="1"/>
          <p:nvPr>
            <p:ph type="sldNum" sz="quarter" idx="4294967295"/>
          </p:nvPr>
        </p:nvSpPr>
        <p:spPr>
          <a:xfrm>
            <a:off x="12064490" y="12699999"/>
            <a:ext cx="2550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Unknown.png" descr="Unknown.png"/>
          <p:cNvPicPr>
            <a:picLocks noChangeAspect="1"/>
          </p:cNvPicPr>
          <p:nvPr/>
        </p:nvPicPr>
        <p:blipFill>
          <a:blip r:embed="rId6">
            <a:extLst/>
          </a:blip>
          <a:stretch>
            <a:fillRect/>
          </a:stretch>
        </p:blipFill>
        <p:spPr>
          <a:xfrm>
            <a:off x="18094371" y="611247"/>
            <a:ext cx="2832101" cy="28702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ATHELETICS"/>
          <p:cNvSpPr txBox="1"/>
          <p:nvPr>
            <p:ph type="title"/>
          </p:nvPr>
        </p:nvSpPr>
        <p:spPr>
          <a:prstGeom prst="rect">
            <a:avLst/>
          </a:prstGeom>
        </p:spPr>
        <p:txBody>
          <a:bodyPr/>
          <a:lstStyle>
            <a:lvl1pPr>
              <a:defRPr spc="-100"/>
            </a:lvl1pPr>
          </a:lstStyle>
          <a:p>
            <a:pPr/>
            <a:r>
              <a:t>ATHELETICS</a:t>
            </a:r>
          </a:p>
        </p:txBody>
      </p:sp>
      <p:pic>
        <p:nvPicPr>
          <p:cNvPr id="251" name="Unknown.jpeg" descr="Unknown.jpeg"/>
          <p:cNvPicPr>
            <a:picLocks noChangeAspect="1"/>
          </p:cNvPicPr>
          <p:nvPr/>
        </p:nvPicPr>
        <p:blipFill>
          <a:blip r:embed="rId2">
            <a:extLst/>
          </a:blip>
          <a:stretch>
            <a:fillRect/>
          </a:stretch>
        </p:blipFill>
        <p:spPr>
          <a:xfrm>
            <a:off x="967142" y="3532694"/>
            <a:ext cx="10406081" cy="5471586"/>
          </a:xfrm>
          <a:prstGeom prst="rect">
            <a:avLst/>
          </a:prstGeom>
          <a:ln w="12700">
            <a:miter lim="400000"/>
          </a:ln>
        </p:spPr>
      </p:pic>
      <p:pic>
        <p:nvPicPr>
          <p:cNvPr id="252" name="images.jpeg" descr="images.jpeg"/>
          <p:cNvPicPr>
            <a:picLocks noChangeAspect="1"/>
          </p:cNvPicPr>
          <p:nvPr/>
        </p:nvPicPr>
        <p:blipFill>
          <a:blip r:embed="rId3">
            <a:extLst/>
          </a:blip>
          <a:stretch>
            <a:fillRect/>
          </a:stretch>
        </p:blipFill>
        <p:spPr>
          <a:xfrm>
            <a:off x="14327251" y="6011507"/>
            <a:ext cx="7938255" cy="5670183"/>
          </a:xfrm>
          <a:prstGeom prst="rect">
            <a:avLst/>
          </a:prstGeom>
          <a:ln w="12700">
            <a:miter lim="400000"/>
          </a:ln>
        </p:spPr>
      </p:pic>
      <p:sp>
        <p:nvSpPr>
          <p:cNvPr id="253" name="Slide Number"/>
          <p:cNvSpPr txBox="1"/>
          <p:nvPr>
            <p:ph type="sldNum" sz="quarter" idx="4294967295"/>
          </p:nvPr>
        </p:nvSpPr>
        <p:spPr>
          <a:xfrm>
            <a:off x="11978640" y="12700001"/>
            <a:ext cx="42672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MINING AND EXCAVATION"/>
          <p:cNvSpPr txBox="1"/>
          <p:nvPr>
            <p:ph type="title"/>
          </p:nvPr>
        </p:nvSpPr>
        <p:spPr>
          <a:xfrm>
            <a:off x="1219200" y="1058785"/>
            <a:ext cx="21945600" cy="1727201"/>
          </a:xfrm>
          <a:prstGeom prst="rect">
            <a:avLst/>
          </a:prstGeom>
        </p:spPr>
        <p:txBody>
          <a:bodyPr/>
          <a:lstStyle>
            <a:lvl1pPr>
              <a:defRPr spc="-100"/>
            </a:lvl1pPr>
          </a:lstStyle>
          <a:p>
            <a:pPr/>
            <a:r>
              <a:t>MINING AND EXCAVATION</a:t>
            </a:r>
          </a:p>
        </p:txBody>
      </p:sp>
      <p:pic>
        <p:nvPicPr>
          <p:cNvPr id="256" name="Unknown.jpeg" descr="Unknown.jpeg"/>
          <p:cNvPicPr>
            <a:picLocks noChangeAspect="1"/>
          </p:cNvPicPr>
          <p:nvPr/>
        </p:nvPicPr>
        <p:blipFill>
          <a:blip r:embed="rId2">
            <a:extLst/>
          </a:blip>
          <a:stretch>
            <a:fillRect/>
          </a:stretch>
        </p:blipFill>
        <p:spPr>
          <a:xfrm>
            <a:off x="2654392" y="4211066"/>
            <a:ext cx="7290720" cy="4851645"/>
          </a:xfrm>
          <a:prstGeom prst="rect">
            <a:avLst/>
          </a:prstGeom>
          <a:ln w="12700">
            <a:miter lim="400000"/>
          </a:ln>
        </p:spPr>
      </p:pic>
      <p:pic>
        <p:nvPicPr>
          <p:cNvPr id="257" name="Unknown.jpeg" descr="Unknown.jpeg"/>
          <p:cNvPicPr>
            <a:picLocks noChangeAspect="1"/>
          </p:cNvPicPr>
          <p:nvPr/>
        </p:nvPicPr>
        <p:blipFill>
          <a:blip r:embed="rId3">
            <a:extLst/>
          </a:blip>
          <a:stretch>
            <a:fillRect/>
          </a:stretch>
        </p:blipFill>
        <p:spPr>
          <a:xfrm>
            <a:off x="14028291" y="6962126"/>
            <a:ext cx="8501437" cy="4760807"/>
          </a:xfrm>
          <a:prstGeom prst="rect">
            <a:avLst/>
          </a:prstGeom>
          <a:ln w="12700">
            <a:miter lim="400000"/>
          </a:ln>
        </p:spPr>
      </p:pic>
      <p:sp>
        <p:nvSpPr>
          <p:cNvPr id="258" name="Slide Number"/>
          <p:cNvSpPr txBox="1"/>
          <p:nvPr>
            <p:ph type="sldNum" sz="quarter" idx="4294967295"/>
          </p:nvPr>
        </p:nvSpPr>
        <p:spPr>
          <a:xfrm>
            <a:off x="12013818" y="12700001"/>
            <a:ext cx="35636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IMPACT"/>
          <p:cNvSpPr txBox="1"/>
          <p:nvPr>
            <p:ph type="title"/>
          </p:nvPr>
        </p:nvSpPr>
        <p:spPr>
          <a:xfrm>
            <a:off x="1219200" y="1484913"/>
            <a:ext cx="21945600" cy="1727202"/>
          </a:xfrm>
          <a:prstGeom prst="rect">
            <a:avLst/>
          </a:prstGeom>
        </p:spPr>
        <p:txBody>
          <a:bodyPr/>
          <a:lstStyle>
            <a:lvl1pPr>
              <a:defRPr spc="-100"/>
            </a:lvl1pPr>
          </a:lstStyle>
          <a:p>
            <a:pPr/>
            <a:r>
              <a:t>IMPACT</a:t>
            </a:r>
          </a:p>
        </p:txBody>
      </p:sp>
      <p:sp>
        <p:nvSpPr>
          <p:cNvPr id="261" name="Early Detection and Diagnosis: By leveraging AI algorithms to analyze cough sounds, Our application can facilitate early detection and diagnosis of respiratory diseases. Early intervention can lead to better treatment outcomes, reduced complications, and"/>
          <p:cNvSpPr txBox="1"/>
          <p:nvPr>
            <p:ph type="body" idx="1"/>
          </p:nvPr>
        </p:nvSpPr>
        <p:spPr>
          <a:xfrm>
            <a:off x="1219199" y="4013200"/>
            <a:ext cx="21948578" cy="8483600"/>
          </a:xfrm>
          <a:prstGeom prst="rect">
            <a:avLst/>
          </a:prstGeom>
        </p:spPr>
        <p:txBody>
          <a:bodyPr/>
          <a:lstStyle/>
          <a:p>
            <a:pPr marL="854421" indent="-854421" defTabSz="868680">
              <a:lnSpc>
                <a:spcPct val="107000"/>
              </a:lnSpc>
              <a:spcBef>
                <a:spcPts val="1100"/>
              </a:spcBef>
              <a:buClr>
                <a:srgbClr val="000000"/>
              </a:buClr>
              <a:buSzPct val="100000"/>
              <a:buAutoNum type="arabicPeriod" startAt="1"/>
              <a:defRPr b="1" sz="3800">
                <a:solidFill>
                  <a:srgbClr val="404040"/>
                </a:solidFill>
                <a:latin typeface="Times New Roman"/>
                <a:ea typeface="Times New Roman"/>
                <a:cs typeface="Times New Roman"/>
                <a:sym typeface="Times New Roman"/>
              </a:defRPr>
            </a:pPr>
            <a:r>
              <a:t>Early Detection and Diagnosis:</a:t>
            </a:r>
            <a:r>
              <a:rPr b="0"/>
              <a:t> By leveraging AI algorithms to analyze cough sounds, Our application can</a:t>
            </a:r>
            <a:r>
              <a:rPr b="0">
                <a:solidFill>
                  <a:schemeClr val="accent5"/>
                </a:solidFill>
              </a:rPr>
              <a:t> facilitate early detection and diagnosis of respiratory diseases</a:t>
            </a:r>
            <a:r>
              <a:rPr b="0"/>
              <a:t>. Early intervention can lead to better treatment outcomes, reduced complications, and improved patient prognosis.</a:t>
            </a:r>
          </a:p>
          <a:p>
            <a:pPr marL="854421" indent="-854421" defTabSz="868680">
              <a:lnSpc>
                <a:spcPct val="107000"/>
              </a:lnSpc>
              <a:spcBef>
                <a:spcPts val="1100"/>
              </a:spcBef>
              <a:buClr>
                <a:srgbClr val="000000"/>
              </a:buClr>
              <a:buSzPct val="100000"/>
              <a:buAutoNum type="arabicPeriod" startAt="1"/>
              <a:defRPr b="1" sz="3800">
                <a:solidFill>
                  <a:srgbClr val="404040"/>
                </a:solidFill>
                <a:latin typeface="Times New Roman"/>
                <a:ea typeface="Times New Roman"/>
                <a:cs typeface="Times New Roman"/>
                <a:sym typeface="Times New Roman"/>
              </a:defRPr>
            </a:pPr>
            <a:r>
              <a:t>Improving Healthcare Access: O</a:t>
            </a:r>
            <a:r>
              <a:rPr b="0"/>
              <a:t>ur application can improve access to healthcare services, especially in </a:t>
            </a:r>
            <a:r>
              <a:rPr b="0">
                <a:solidFill>
                  <a:schemeClr val="accent5"/>
                </a:solidFill>
              </a:rPr>
              <a:t>underserved communities</a:t>
            </a:r>
            <a:r>
              <a:rPr b="0"/>
              <a:t> or regions with limited access to specialized medical facilities. Remote monitoring and telemedicine capabilities can enable patients to receive timely care and support regardless of their geographical location.</a:t>
            </a:r>
          </a:p>
          <a:p>
            <a:pPr marL="854421" indent="-854421" defTabSz="868680">
              <a:lnSpc>
                <a:spcPct val="107000"/>
              </a:lnSpc>
              <a:spcBef>
                <a:spcPts val="1100"/>
              </a:spcBef>
              <a:buClr>
                <a:srgbClr val="000000"/>
              </a:buClr>
              <a:buSzPct val="100000"/>
              <a:buAutoNum type="arabicPeriod" startAt="1"/>
              <a:defRPr b="1" sz="3800">
                <a:solidFill>
                  <a:srgbClr val="404040"/>
                </a:solidFill>
                <a:latin typeface="Times New Roman"/>
                <a:ea typeface="Times New Roman"/>
                <a:cs typeface="Times New Roman"/>
                <a:sym typeface="Times New Roman"/>
              </a:defRPr>
            </a:pPr>
            <a:r>
              <a:t>Reducing Healthcare Costs: </a:t>
            </a:r>
            <a:r>
              <a:rPr b="0"/>
              <a:t>Early detection and intervention can help </a:t>
            </a:r>
            <a:r>
              <a:rPr b="0">
                <a:solidFill>
                  <a:schemeClr val="accent5"/>
                </a:solidFill>
              </a:rPr>
              <a:t>reduce healthcare costs </a:t>
            </a:r>
            <a:r>
              <a:rPr b="0"/>
              <a:t>associated with managing advanced stages of respiratory diseases. By preventing disease progression and hospitalizations, your application can contribute to cost savings for healthcare systems and patients.</a:t>
            </a:r>
          </a:p>
          <a:p>
            <a:pPr marL="854421" indent="-854421" defTabSz="868680">
              <a:lnSpc>
                <a:spcPct val="107000"/>
              </a:lnSpc>
              <a:spcBef>
                <a:spcPts val="1100"/>
              </a:spcBef>
              <a:buClr>
                <a:srgbClr val="000000"/>
              </a:buClr>
              <a:buSzPct val="100000"/>
              <a:buAutoNum type="arabicPeriod" startAt="1"/>
              <a:defRPr b="1" sz="3800">
                <a:solidFill>
                  <a:srgbClr val="404040"/>
                </a:solidFill>
                <a:latin typeface="Times New Roman"/>
                <a:ea typeface="Times New Roman"/>
                <a:cs typeface="Times New Roman"/>
                <a:sym typeface="Times New Roman"/>
              </a:defRPr>
            </a:pPr>
            <a:r>
              <a:t>Enhancing Patient Outcomes: </a:t>
            </a:r>
            <a:r>
              <a:rPr b="0">
                <a:solidFill>
                  <a:schemeClr val="accent5"/>
                </a:solidFill>
              </a:rPr>
              <a:t>Timely detection and personalized treatment</a:t>
            </a:r>
            <a:r>
              <a:rPr b="0"/>
              <a:t> based on cough sound analysis can lead to better patient outcomes, including symptom management, quality of life improvement, and reduced mortality rates for respiratory diseases.</a:t>
            </a:r>
          </a:p>
        </p:txBody>
      </p:sp>
      <p:sp>
        <p:nvSpPr>
          <p:cNvPr id="262" name="Slide Number"/>
          <p:cNvSpPr txBox="1"/>
          <p:nvPr>
            <p:ph type="sldNum" sz="quarter" idx="4294967295"/>
          </p:nvPr>
        </p:nvSpPr>
        <p:spPr>
          <a:xfrm>
            <a:off x="11994134" y="12700000"/>
            <a:ext cx="39573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MARKET OPPORTUNITY"/>
          <p:cNvSpPr txBox="1"/>
          <p:nvPr>
            <p:ph type="title"/>
          </p:nvPr>
        </p:nvSpPr>
        <p:spPr>
          <a:xfrm>
            <a:off x="1219200" y="1319196"/>
            <a:ext cx="21945600" cy="1727202"/>
          </a:xfrm>
          <a:prstGeom prst="rect">
            <a:avLst/>
          </a:prstGeom>
        </p:spPr>
        <p:txBody>
          <a:bodyPr/>
          <a:lstStyle>
            <a:lvl1pPr>
              <a:defRPr spc="-100"/>
            </a:lvl1pPr>
          </a:lstStyle>
          <a:p>
            <a:pPr/>
            <a:r>
              <a:t>MARKET OPPORTUNITY</a:t>
            </a:r>
          </a:p>
        </p:txBody>
      </p:sp>
      <p:sp>
        <p:nvSpPr>
          <p:cNvPr id="265" name="Growing Prevalence of Respiratory Diseases: The global burden of respiratory diseases, including asthma, COPD, pneumonia, and respiratory infections, continues to rise due to factors such as air pollution, smoking, aging populations, and respiratory infe"/>
          <p:cNvSpPr txBox="1"/>
          <p:nvPr>
            <p:ph type="body" idx="1"/>
          </p:nvPr>
        </p:nvSpPr>
        <p:spPr>
          <a:xfrm>
            <a:off x="1219199" y="4013200"/>
            <a:ext cx="21948578" cy="8483600"/>
          </a:xfrm>
          <a:prstGeom prst="rect">
            <a:avLst/>
          </a:prstGeom>
        </p:spPr>
        <p:txBody>
          <a:bodyPr/>
          <a:lstStyle/>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Growing Prevalence of Respiratory Diseases: </a:t>
            </a:r>
            <a:r>
              <a:rPr b="0"/>
              <a:t>The </a:t>
            </a:r>
            <a:r>
              <a:rPr b="0">
                <a:solidFill>
                  <a:schemeClr val="accent5"/>
                </a:solidFill>
              </a:rPr>
              <a:t>global burden of respiratory diseases</a:t>
            </a:r>
            <a:r>
              <a:rPr b="0"/>
              <a:t>, including asthma, COPD, pneumonia, and respiratory infections, continues to rise due to factors such as air pollution, smoking, aging populations, and respiratory infections like COVID-19. </a:t>
            </a:r>
          </a:p>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Demand for Early Detection and Prevention: </a:t>
            </a:r>
            <a:r>
              <a:rPr b="0"/>
              <a:t>There is a growing recognition of the</a:t>
            </a:r>
            <a:r>
              <a:rPr b="0">
                <a:solidFill>
                  <a:schemeClr val="accent5"/>
                </a:solidFill>
              </a:rPr>
              <a:t> importance of early detection and prevention </a:t>
            </a:r>
            <a:r>
              <a:rPr b="0"/>
              <a:t>in managing respiratory diseases effectively.</a:t>
            </a:r>
          </a:p>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Telemedicine and Remote Monitoring:</a:t>
            </a:r>
            <a:r>
              <a:rPr b="0"/>
              <a:t> The rise of telemedicine and </a:t>
            </a:r>
            <a:r>
              <a:rPr b="0">
                <a:solidFill>
                  <a:schemeClr val="accent5"/>
                </a:solidFill>
              </a:rPr>
              <a:t>remote monitoring solutions</a:t>
            </a:r>
            <a:r>
              <a:rPr b="0"/>
              <a:t>, accelerated by the COVID-19 pandemic, has created a conducive environment for the adoption of digital health tools for respiratory disease management. </a:t>
            </a:r>
          </a:p>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Market Segmentation and Targeted Solutions: </a:t>
            </a:r>
            <a:r>
              <a:rPr b="0"/>
              <a:t>The respiratory disease market can be segmented based on factors such as disease type, </a:t>
            </a:r>
            <a:r>
              <a:rPr b="0">
                <a:solidFill>
                  <a:schemeClr val="accent5"/>
                </a:solidFill>
              </a:rPr>
              <a:t>patient demographics</a:t>
            </a:r>
            <a:r>
              <a:rPr b="0"/>
              <a:t>, and healthcare settings.</a:t>
            </a:r>
          </a:p>
        </p:txBody>
      </p:sp>
      <p:sp>
        <p:nvSpPr>
          <p:cNvPr id="266" name="Slide Number"/>
          <p:cNvSpPr txBox="1"/>
          <p:nvPr>
            <p:ph type="sldNum" sz="quarter" idx="4294967295"/>
          </p:nvPr>
        </p:nvSpPr>
        <p:spPr>
          <a:xfrm>
            <a:off x="11987783" y="12700000"/>
            <a:ext cx="40843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8" name="Unknown.jpeg" descr="Unknown.jpeg"/>
          <p:cNvPicPr>
            <a:picLocks noChangeAspect="1"/>
          </p:cNvPicPr>
          <p:nvPr/>
        </p:nvPicPr>
        <p:blipFill>
          <a:blip r:embed="rId2">
            <a:extLst/>
          </a:blip>
          <a:stretch>
            <a:fillRect/>
          </a:stretch>
        </p:blipFill>
        <p:spPr>
          <a:xfrm>
            <a:off x="4188407" y="2600444"/>
            <a:ext cx="17158500" cy="8963398"/>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BUSINESS MODEL"/>
          <p:cNvSpPr txBox="1"/>
          <p:nvPr>
            <p:ph type="title"/>
          </p:nvPr>
        </p:nvSpPr>
        <p:spPr>
          <a:xfrm>
            <a:off x="1219200" y="5746193"/>
            <a:ext cx="21945600" cy="1727202"/>
          </a:xfrm>
          <a:prstGeom prst="rect">
            <a:avLst/>
          </a:prstGeom>
        </p:spPr>
        <p:txBody>
          <a:bodyPr/>
          <a:lstStyle>
            <a:lvl1pPr>
              <a:defRPr spc="-100"/>
            </a:lvl1pPr>
          </a:lstStyle>
          <a:p>
            <a:pPr/>
            <a:r>
              <a:t>BUSINESS MODEL</a:t>
            </a:r>
          </a:p>
        </p:txBody>
      </p:sp>
      <p:sp>
        <p:nvSpPr>
          <p:cNvPr id="271" name="Slide Number"/>
          <p:cNvSpPr txBox="1"/>
          <p:nvPr>
            <p:ph type="sldNum" sz="quarter" idx="4294967295"/>
          </p:nvPr>
        </p:nvSpPr>
        <p:spPr>
          <a:xfrm>
            <a:off x="11989943" y="12700000"/>
            <a:ext cx="40411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VALUE PROPOSITION"/>
          <p:cNvSpPr txBox="1"/>
          <p:nvPr>
            <p:ph type="title"/>
          </p:nvPr>
        </p:nvSpPr>
        <p:spPr>
          <a:xfrm>
            <a:off x="1526959" y="1248174"/>
            <a:ext cx="21945602" cy="1727202"/>
          </a:xfrm>
          <a:prstGeom prst="rect">
            <a:avLst/>
          </a:prstGeom>
        </p:spPr>
        <p:txBody>
          <a:bodyPr/>
          <a:lstStyle>
            <a:lvl1pPr>
              <a:defRPr spc="-100"/>
            </a:lvl1pPr>
          </a:lstStyle>
          <a:p>
            <a:pPr/>
            <a:r>
              <a:t>VALUE PROPOSITION</a:t>
            </a:r>
          </a:p>
        </p:txBody>
      </p:sp>
      <p:sp>
        <p:nvSpPr>
          <p:cNvPr id="274" name="Our application offers accurate and early detection of respiratory diseases through the analysis of cough sounds, enabling timely intervention and improved patient outcomes.…"/>
          <p:cNvSpPr txBox="1"/>
          <p:nvPr>
            <p:ph type="body" idx="1"/>
          </p:nvPr>
        </p:nvSpPr>
        <p:spPr>
          <a:xfrm>
            <a:off x="1217710" y="4368651"/>
            <a:ext cx="21948580" cy="8483601"/>
          </a:xfrm>
          <a:prstGeom prst="rect">
            <a:avLst/>
          </a:prstGeom>
        </p:spPr>
        <p:txBody>
          <a:bodyPr/>
          <a:lstStyle/>
          <a:p>
            <a:pPr lvl="1" marL="1864590" indent="-899389" defTabSz="914400">
              <a:lnSpc>
                <a:spcPct val="107000"/>
              </a:lnSpc>
              <a:spcBef>
                <a:spcPts val="1200"/>
              </a:spcBef>
              <a:buClr>
                <a:srgbClr val="000000"/>
              </a:buClr>
              <a:buSzPct val="100000"/>
              <a:buAutoNum type="arabicPeriod" startAt="1"/>
              <a:defRPr sz="4100">
                <a:solidFill>
                  <a:srgbClr val="404040"/>
                </a:solidFill>
                <a:latin typeface="Times New Roman"/>
                <a:ea typeface="Times New Roman"/>
                <a:cs typeface="Times New Roman"/>
                <a:sym typeface="Times New Roman"/>
              </a:defRPr>
            </a:pPr>
            <a:r>
              <a:t>Our application offers </a:t>
            </a:r>
            <a:r>
              <a:rPr>
                <a:solidFill>
                  <a:schemeClr val="accent5"/>
                </a:solidFill>
              </a:rPr>
              <a:t>accurate and early detection</a:t>
            </a:r>
            <a:r>
              <a:t> of respiratory diseases through the analysis of cough sounds, enabling timely intervention and improved patient outcomes.</a:t>
            </a:r>
          </a:p>
          <a:p>
            <a:pPr lvl="1" marL="1864590" indent="-899389" defTabSz="914400">
              <a:lnSpc>
                <a:spcPct val="107000"/>
              </a:lnSpc>
              <a:spcBef>
                <a:spcPts val="1200"/>
              </a:spcBef>
              <a:buClr>
                <a:srgbClr val="000000"/>
              </a:buClr>
              <a:buSzPct val="100000"/>
              <a:buAutoNum type="arabicPeriod" startAt="1"/>
              <a:defRPr sz="4100">
                <a:solidFill>
                  <a:srgbClr val="404040"/>
                </a:solidFill>
                <a:latin typeface="Times New Roman"/>
                <a:ea typeface="Times New Roman"/>
                <a:cs typeface="Times New Roman"/>
                <a:sym typeface="Times New Roman"/>
              </a:defRPr>
            </a:pPr>
            <a:r>
              <a:t>It provides </a:t>
            </a:r>
            <a:r>
              <a:rPr>
                <a:solidFill>
                  <a:schemeClr val="accent5"/>
                </a:solidFill>
              </a:rPr>
              <a:t>convenience and accessibility </a:t>
            </a:r>
            <a:r>
              <a:t>by allowing users to monitor their respiratory health remotely and consult healthcare professionals as needed.</a:t>
            </a:r>
          </a:p>
          <a:p>
            <a:pPr lvl="1" marL="1864590" indent="-899389" defTabSz="914400">
              <a:lnSpc>
                <a:spcPct val="107000"/>
              </a:lnSpc>
              <a:spcBef>
                <a:spcPts val="1200"/>
              </a:spcBef>
              <a:buClr>
                <a:srgbClr val="000000"/>
              </a:buClr>
              <a:buSzPct val="100000"/>
              <a:buAutoNum type="arabicPeriod" startAt="1"/>
              <a:defRPr sz="4100">
                <a:solidFill>
                  <a:srgbClr val="404040"/>
                </a:solidFill>
                <a:latin typeface="Times New Roman"/>
                <a:ea typeface="Times New Roman"/>
                <a:cs typeface="Times New Roman"/>
                <a:sym typeface="Times New Roman"/>
              </a:defRPr>
            </a:pPr>
            <a:r>
              <a:t>It provides the food industries to </a:t>
            </a:r>
            <a:r>
              <a:rPr>
                <a:solidFill>
                  <a:schemeClr val="accent5"/>
                </a:solidFill>
              </a:rPr>
              <a:t>enhance food safety and hygiene </a:t>
            </a:r>
            <a:r>
              <a:t>with the application of the respiratory disease prediction.</a:t>
            </a:r>
          </a:p>
        </p:txBody>
      </p:sp>
      <p:sp>
        <p:nvSpPr>
          <p:cNvPr id="275" name="Slide Number"/>
          <p:cNvSpPr txBox="1"/>
          <p:nvPr>
            <p:ph type="sldNum" sz="quarter" idx="4294967295"/>
          </p:nvPr>
        </p:nvSpPr>
        <p:spPr>
          <a:xfrm>
            <a:off x="11987148" y="12700000"/>
            <a:ext cx="40970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CHANNELS"/>
          <p:cNvSpPr txBox="1"/>
          <p:nvPr>
            <p:ph type="title"/>
          </p:nvPr>
        </p:nvSpPr>
        <p:spPr>
          <a:prstGeom prst="rect">
            <a:avLst/>
          </a:prstGeom>
        </p:spPr>
        <p:txBody>
          <a:bodyPr/>
          <a:lstStyle>
            <a:lvl1pPr>
              <a:defRPr spc="-100"/>
            </a:lvl1pPr>
          </a:lstStyle>
          <a:p>
            <a:pPr/>
            <a:r>
              <a:t>CHANNELS</a:t>
            </a:r>
          </a:p>
        </p:txBody>
      </p:sp>
      <p:sp>
        <p:nvSpPr>
          <p:cNvPr id="278" name="Food Processing Industries: Implement features for real-time monitoring of cough sounds, respiratory symptoms, and employee health status. Monetize through pay-per-use models tailored to the size and scale of food processing facilities.…"/>
          <p:cNvSpPr txBox="1"/>
          <p:nvPr>
            <p:ph type="body" idx="1"/>
          </p:nvPr>
        </p:nvSpPr>
        <p:spPr>
          <a:xfrm>
            <a:off x="1384915" y="3606894"/>
            <a:ext cx="21948580" cy="8483601"/>
          </a:xfrm>
          <a:prstGeom prst="rect">
            <a:avLst/>
          </a:prstGeom>
        </p:spPr>
        <p:txBody>
          <a:bodyPr/>
          <a:lstStyle/>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Food Processing Industries: </a:t>
            </a:r>
            <a:r>
              <a:rPr b="0"/>
              <a:t>Implement features for real-time monitoring of cough sounds, respiratory symptoms, and employee health status. Monetize through pay-per-use models tailored to the size and scale of food processing facilities.</a:t>
            </a:r>
          </a:p>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Direct Sales: </a:t>
            </a:r>
            <a:r>
              <a:rPr b="0"/>
              <a:t>We aim to deploy the application and sell it directly to our potential users.</a:t>
            </a:r>
          </a:p>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Partnerships: </a:t>
            </a:r>
            <a:r>
              <a:rPr b="0"/>
              <a:t>Collaborating with healthcare providers, telemedicine platforms, and public health  and government organizations to distribute and promote the application to their networks.</a:t>
            </a:r>
          </a:p>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Research and Development: </a:t>
            </a:r>
            <a:r>
              <a:rPr b="0"/>
              <a:t>Facilitate collaboration between research scholars and your development team to conduct joint research projects and studies focused on respiratory health. </a:t>
            </a:r>
          </a:p>
          <a:p>
            <a:pPr marL="899389"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Defence and Military Services: </a:t>
            </a:r>
            <a:r>
              <a:rPr b="0"/>
              <a:t>Integrating our application with existing military health information systems (HIS) and electronic health record (EHR) platforms used by defense healthcare providers and military medical facilities. </a:t>
            </a:r>
          </a:p>
        </p:txBody>
      </p:sp>
      <p:sp>
        <p:nvSpPr>
          <p:cNvPr id="279" name="Slide Number"/>
          <p:cNvSpPr txBox="1"/>
          <p:nvPr>
            <p:ph type="sldNum" sz="quarter" idx="4294967295"/>
          </p:nvPr>
        </p:nvSpPr>
        <p:spPr>
          <a:xfrm>
            <a:off x="11999087" y="12700000"/>
            <a:ext cx="38582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CHALLENGES"/>
          <p:cNvSpPr txBox="1"/>
          <p:nvPr>
            <p:ph type="title"/>
          </p:nvPr>
        </p:nvSpPr>
        <p:spPr>
          <a:xfrm>
            <a:off x="982462" y="1248174"/>
            <a:ext cx="21945602" cy="1727202"/>
          </a:xfrm>
          <a:prstGeom prst="rect">
            <a:avLst/>
          </a:prstGeom>
        </p:spPr>
        <p:txBody>
          <a:bodyPr/>
          <a:lstStyle>
            <a:lvl1pPr>
              <a:defRPr spc="-100"/>
            </a:lvl1pPr>
          </a:lstStyle>
          <a:p>
            <a:pPr/>
            <a:r>
              <a:t>CHALLENGES</a:t>
            </a:r>
          </a:p>
        </p:txBody>
      </p:sp>
      <p:sp>
        <p:nvSpPr>
          <p:cNvPr id="282" name="Workforce Adoption and Engagement: Encouraging workforce adoption and engagement with your application may face resistance or reluctance from employees, especially if they perceive it as intrusive or burdensome. Educating employees about the benefits of "/>
          <p:cNvSpPr txBox="1"/>
          <p:nvPr>
            <p:ph type="body" idx="1"/>
          </p:nvPr>
        </p:nvSpPr>
        <p:spPr>
          <a:xfrm>
            <a:off x="1217710" y="4009347"/>
            <a:ext cx="21948580" cy="8483602"/>
          </a:xfrm>
          <a:prstGeom prst="rect">
            <a:avLst/>
          </a:prstGeom>
        </p:spPr>
        <p:txBody>
          <a:bodyPr/>
          <a:lstStyle/>
          <a:p>
            <a:pPr lvl="1" marL="1864590"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Workforce Adoption and Engagement: </a:t>
            </a:r>
            <a:r>
              <a:rPr b="0"/>
              <a:t>Encouraging workforce adoption and engagement with your application may </a:t>
            </a:r>
            <a:r>
              <a:rPr b="0">
                <a:solidFill>
                  <a:schemeClr val="accent5"/>
                </a:solidFill>
              </a:rPr>
              <a:t>face resistance or reluctance from employees</a:t>
            </a:r>
            <a:r>
              <a:rPr b="0"/>
              <a:t>, especially if they perceive it as intrusive or burdensome. Educating employees about the benefits of respiratory health monitoring, addressing privacy concerns, and providing training and support for using the application effectively are essential for overcoming barriers to adoption and promoting user engagement.</a:t>
            </a:r>
          </a:p>
          <a:p>
            <a:pPr lvl="1" marL="1864590" indent="-899389" defTabSz="914400">
              <a:lnSpc>
                <a:spcPct val="107000"/>
              </a:lnSpc>
              <a:spcBef>
                <a:spcPts val="1200"/>
              </a:spcBef>
              <a:buClr>
                <a:srgbClr val="000000"/>
              </a:buClr>
              <a:buSzPct val="100000"/>
              <a:buAutoNum type="arabicPeriod" startAt="1"/>
              <a:defRPr b="1" sz="4100">
                <a:solidFill>
                  <a:srgbClr val="404040"/>
                </a:solidFill>
                <a:latin typeface="Times New Roman"/>
                <a:ea typeface="Times New Roman"/>
                <a:cs typeface="Times New Roman"/>
                <a:sym typeface="Times New Roman"/>
              </a:defRPr>
            </a:pPr>
            <a:r>
              <a:t>Integration with Existing Systems:</a:t>
            </a:r>
            <a:r>
              <a:rPr b="0"/>
              <a:t> Integrating your application with existing systems and workflows used by food processing companies can be challenging. Compatibility issues, data interoperability concerns, and technical constraints may arise when integrating with </a:t>
            </a:r>
            <a:r>
              <a:rPr b="0">
                <a:solidFill>
                  <a:schemeClr val="accent5"/>
                </a:solidFill>
              </a:rPr>
              <a:t>legacy software, ERP systems, or IoT devices</a:t>
            </a:r>
            <a:r>
              <a:rPr b="0"/>
              <a:t>. Seamless integration and interoperability are crucial for ensuring user adoption and maximizing the value of your application within food processing operations.</a:t>
            </a:r>
          </a:p>
        </p:txBody>
      </p:sp>
      <p:sp>
        <p:nvSpPr>
          <p:cNvPr id="283" name="Slide Number"/>
          <p:cNvSpPr txBox="1"/>
          <p:nvPr>
            <p:ph type="sldNum" sz="quarter" idx="4294967295"/>
          </p:nvPr>
        </p:nvSpPr>
        <p:spPr>
          <a:xfrm>
            <a:off x="11988673" y="12700000"/>
            <a:ext cx="40665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FUTURE PLANS AND MILESTONES"/>
          <p:cNvSpPr txBox="1"/>
          <p:nvPr>
            <p:ph type="title"/>
          </p:nvPr>
        </p:nvSpPr>
        <p:spPr>
          <a:xfrm>
            <a:off x="1219200" y="1438209"/>
            <a:ext cx="21945602" cy="1727202"/>
          </a:xfrm>
          <a:prstGeom prst="rect">
            <a:avLst/>
          </a:prstGeom>
        </p:spPr>
        <p:txBody>
          <a:bodyPr/>
          <a:lstStyle>
            <a:lvl1pPr>
              <a:defRPr spc="-100"/>
            </a:lvl1pPr>
          </a:lstStyle>
          <a:p>
            <a:pPr/>
            <a:r>
              <a:t>FUTURE PLANS AND MILESTONES</a:t>
            </a:r>
          </a:p>
        </p:txBody>
      </p:sp>
      <p:sp>
        <p:nvSpPr>
          <p:cNvPr id="286" name="Emergency Alert System: The strategy of implementing an alert system to notify nearby healthcare institutions when a patient's respiratory health is deemed severe adds significant value to your respiratory disease detection application…"/>
          <p:cNvSpPr txBox="1"/>
          <p:nvPr>
            <p:ph type="body" idx="1"/>
          </p:nvPr>
        </p:nvSpPr>
        <p:spPr>
          <a:xfrm>
            <a:off x="1219199" y="4013200"/>
            <a:ext cx="21948578" cy="8483600"/>
          </a:xfrm>
          <a:prstGeom prst="rect">
            <a:avLst/>
          </a:prstGeom>
        </p:spPr>
        <p:txBody>
          <a:bodyPr/>
          <a:lstStyle/>
          <a:p>
            <a:pPr marL="899389" indent="-899389" defTabSz="914400">
              <a:lnSpc>
                <a:spcPct val="107000"/>
              </a:lnSpc>
              <a:spcBef>
                <a:spcPts val="1200"/>
              </a:spcBef>
              <a:buClr>
                <a:srgbClr val="000000"/>
              </a:buClr>
              <a:buSzPct val="100000"/>
              <a:buAutoNum type="arabicPeriod" startAt="1"/>
              <a:defRPr b="1" sz="4100">
                <a:latin typeface="Times New Roman"/>
                <a:ea typeface="Times New Roman"/>
                <a:cs typeface="Times New Roman"/>
                <a:sym typeface="Times New Roman"/>
              </a:defRPr>
            </a:pPr>
            <a:r>
              <a:t>Emergency Alert System:</a:t>
            </a:r>
            <a:r>
              <a:rPr b="0"/>
              <a:t> The strategy of implementing an alert system to </a:t>
            </a:r>
            <a:r>
              <a:rPr b="0">
                <a:solidFill>
                  <a:schemeClr val="accent5"/>
                </a:solidFill>
              </a:rPr>
              <a:t>notify nearby healthcare</a:t>
            </a:r>
            <a:r>
              <a:rPr b="0"/>
              <a:t> institutions when a patient's respiratory health is deemed severe adds significant value to your respiratory disease detection application </a:t>
            </a:r>
          </a:p>
          <a:p>
            <a:pPr marL="899389" indent="-899389" defTabSz="914400">
              <a:lnSpc>
                <a:spcPct val="107000"/>
              </a:lnSpc>
              <a:spcBef>
                <a:spcPts val="1200"/>
              </a:spcBef>
              <a:buClr>
                <a:srgbClr val="000000"/>
              </a:buClr>
              <a:buSzPct val="100000"/>
              <a:buAutoNum type="arabicPeriod" startAt="1"/>
              <a:defRPr b="1" sz="4100">
                <a:latin typeface="Times New Roman"/>
                <a:ea typeface="Times New Roman"/>
                <a:cs typeface="Times New Roman"/>
                <a:sym typeface="Times New Roman"/>
              </a:defRPr>
            </a:pPr>
            <a:r>
              <a:t>Predictive Modeling:</a:t>
            </a:r>
            <a:r>
              <a:rPr b="0"/>
              <a:t> Develop advanced data analytics capabilities and predictive modeling algorithms to i</a:t>
            </a:r>
            <a:r>
              <a:rPr b="0">
                <a:solidFill>
                  <a:schemeClr val="accent5"/>
                </a:solidFill>
              </a:rPr>
              <a:t>dentify trends, patterns, and risk factors</a:t>
            </a:r>
            <a:r>
              <a:rPr b="0"/>
              <a:t> associated with respiratory diseases.</a:t>
            </a:r>
          </a:p>
          <a:p>
            <a:pPr marL="899389" indent="-899389" defTabSz="914400">
              <a:lnSpc>
                <a:spcPct val="107000"/>
              </a:lnSpc>
              <a:spcBef>
                <a:spcPts val="1200"/>
              </a:spcBef>
              <a:buClr>
                <a:srgbClr val="000000"/>
              </a:buClr>
              <a:buSzPct val="100000"/>
              <a:buAutoNum type="arabicPeriod" startAt="1"/>
              <a:defRPr b="1" sz="4100">
                <a:latin typeface="Times New Roman"/>
                <a:ea typeface="Times New Roman"/>
                <a:cs typeface="Times New Roman"/>
                <a:sym typeface="Times New Roman"/>
              </a:defRPr>
            </a:pPr>
            <a:r>
              <a:t>Integration with Wearable Devices: </a:t>
            </a:r>
            <a:r>
              <a:rPr b="0"/>
              <a:t>Integrate your respiratory disease detection application with </a:t>
            </a:r>
            <a:r>
              <a:rPr b="0">
                <a:solidFill>
                  <a:schemeClr val="accent5"/>
                </a:solidFill>
              </a:rPr>
              <a:t>wearable devices and Internet of Things (IoT) sensors</a:t>
            </a:r>
            <a:r>
              <a:rPr b="0"/>
              <a:t> to capture real-time physiological data and environmental variables relevant to respiratory health. </a:t>
            </a:r>
          </a:p>
          <a:p>
            <a:pPr marL="899389" indent="-899389" defTabSz="914400">
              <a:lnSpc>
                <a:spcPct val="107000"/>
              </a:lnSpc>
              <a:spcBef>
                <a:spcPts val="1200"/>
              </a:spcBef>
              <a:buClr>
                <a:srgbClr val="000000"/>
              </a:buClr>
              <a:buSzPct val="100000"/>
              <a:buAutoNum type="arabicPeriod" startAt="1"/>
              <a:defRPr b="1" sz="4100">
                <a:latin typeface="Times New Roman"/>
                <a:ea typeface="Times New Roman"/>
                <a:cs typeface="Times New Roman"/>
                <a:sym typeface="Times New Roman"/>
              </a:defRPr>
            </a:pPr>
            <a:r>
              <a:t>Iterative Improvement: </a:t>
            </a:r>
            <a:r>
              <a:rPr b="0"/>
              <a:t>Implement an iterative development process to </a:t>
            </a:r>
            <a:r>
              <a:rPr b="0">
                <a:solidFill>
                  <a:schemeClr val="accent5"/>
                </a:solidFill>
              </a:rPr>
              <a:t>incorporate user feedback</a:t>
            </a:r>
            <a:r>
              <a:rPr b="0"/>
              <a:t>, address usability issues, and enhance the functionality, usability, and user experience of your application over time.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PROBLEM"/>
          <p:cNvSpPr txBox="1"/>
          <p:nvPr>
            <p:ph type="title"/>
          </p:nvPr>
        </p:nvSpPr>
        <p:spPr>
          <a:xfrm>
            <a:off x="1219199" y="5277089"/>
            <a:ext cx="21945602" cy="1727202"/>
          </a:xfrm>
          <a:prstGeom prst="rect">
            <a:avLst/>
          </a:prstGeom>
        </p:spPr>
        <p:txBody>
          <a:bodyPr/>
          <a:lstStyle>
            <a:lvl1pPr>
              <a:defRPr spc="-100"/>
            </a:lvl1pPr>
          </a:lstStyle>
          <a:p>
            <a:pPr/>
            <a:r>
              <a:t>PROBLEM</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CONCLUSION"/>
          <p:cNvSpPr txBox="1"/>
          <p:nvPr>
            <p:ph type="title"/>
          </p:nvPr>
        </p:nvSpPr>
        <p:spPr>
          <a:xfrm>
            <a:off x="1219200" y="1650630"/>
            <a:ext cx="21945600" cy="1727202"/>
          </a:xfrm>
          <a:prstGeom prst="rect">
            <a:avLst/>
          </a:prstGeom>
        </p:spPr>
        <p:txBody>
          <a:bodyPr/>
          <a:lstStyle>
            <a:lvl1pPr>
              <a:defRPr spc="-100"/>
            </a:lvl1pPr>
          </a:lstStyle>
          <a:p>
            <a:pPr/>
            <a:r>
              <a:t>CONCLUSION</a:t>
            </a:r>
          </a:p>
        </p:txBody>
      </p:sp>
      <p:sp>
        <p:nvSpPr>
          <p:cNvPr id="289" name="So the implementation of respiratory disease detection through cough sounds in the food processing industry represents a proactive approach to safeguarding worker health and safety while enhancing operational efficiency and ensuring compliance with regul"/>
          <p:cNvSpPr txBox="1"/>
          <p:nvPr>
            <p:ph type="body" sz="half" idx="1"/>
          </p:nvPr>
        </p:nvSpPr>
        <p:spPr>
          <a:xfrm>
            <a:off x="4955209" y="4249937"/>
            <a:ext cx="14473582" cy="8483601"/>
          </a:xfrm>
          <a:prstGeom prst="rect">
            <a:avLst/>
          </a:prstGeom>
        </p:spPr>
        <p:txBody>
          <a:bodyPr/>
          <a:lstStyle/>
          <a:p>
            <a:pPr marL="0" indent="0" defTabSz="914400">
              <a:lnSpc>
                <a:spcPct val="107000"/>
              </a:lnSpc>
              <a:spcBef>
                <a:spcPts val="1200"/>
              </a:spcBef>
              <a:buSzTx/>
              <a:buNone/>
              <a:defRPr sz="4100">
                <a:solidFill>
                  <a:srgbClr val="404040"/>
                </a:solidFill>
                <a:latin typeface="Times New Roman"/>
                <a:ea typeface="Times New Roman"/>
                <a:cs typeface="Times New Roman"/>
                <a:sym typeface="Times New Roman"/>
              </a:defRPr>
            </a:pPr>
            <a:r>
              <a:t>So the implementation of respiratory disease detection through cough sounds in the food processing industry represents a </a:t>
            </a:r>
            <a:r>
              <a:rPr>
                <a:solidFill>
                  <a:schemeClr val="accent5"/>
                </a:solidFill>
              </a:rPr>
              <a:t>proactive approach to safeguarding worker health and safety </a:t>
            </a:r>
            <a:r>
              <a:t>while enhancing operational efficiency and ensuring compliance with regulatory standards. By targeting key stakeholders such as food processing companies, HR managers, occupational health professionals, technology providers, industry associations, and regulatory agencies, the respiratory disease detection solution can effectively address the specific needs and challenges of the industry.</a:t>
            </a:r>
          </a:p>
        </p:txBody>
      </p:sp>
      <p:sp>
        <p:nvSpPr>
          <p:cNvPr id="290" name="Slide Number"/>
          <p:cNvSpPr txBox="1"/>
          <p:nvPr>
            <p:ph type="sldNum" sz="quarter" idx="4294967295"/>
          </p:nvPr>
        </p:nvSpPr>
        <p:spPr>
          <a:xfrm>
            <a:off x="11971655" y="12700000"/>
            <a:ext cx="44069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HANK YOU"/>
          <p:cNvSpPr txBox="1"/>
          <p:nvPr>
            <p:ph type="title"/>
          </p:nvPr>
        </p:nvSpPr>
        <p:spPr>
          <a:xfrm>
            <a:off x="1953087" y="5178023"/>
            <a:ext cx="21945602" cy="1727202"/>
          </a:xfrm>
          <a:prstGeom prst="rect">
            <a:avLst/>
          </a:prstGeom>
        </p:spPr>
        <p:txBody>
          <a:bodyPr/>
          <a:lstStyle>
            <a:lvl1pPr>
              <a:defRPr spc="-100"/>
            </a:lvl1pPr>
          </a:lstStyle>
          <a:p>
            <a:pPr/>
            <a:r>
              <a:t>THANK YOU</a:t>
            </a:r>
          </a:p>
        </p:txBody>
      </p:sp>
      <p:sp>
        <p:nvSpPr>
          <p:cNvPr id="293" name="Slide Number"/>
          <p:cNvSpPr txBox="1"/>
          <p:nvPr>
            <p:ph type="sldNum" sz="quarter" idx="4294967295"/>
          </p:nvPr>
        </p:nvSpPr>
        <p:spPr>
          <a:xfrm>
            <a:off x="12008102" y="12700000"/>
            <a:ext cx="36779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PROBLEM STATEMENT"/>
          <p:cNvSpPr txBox="1"/>
          <p:nvPr>
            <p:ph type="title"/>
          </p:nvPr>
        </p:nvSpPr>
        <p:spPr>
          <a:prstGeom prst="rect">
            <a:avLst/>
          </a:prstGeom>
        </p:spPr>
        <p:txBody>
          <a:bodyPr/>
          <a:lstStyle>
            <a:lvl1pPr>
              <a:defRPr spc="-100">
                <a:solidFill>
                  <a:schemeClr val="accent5"/>
                </a:solidFill>
              </a:defRPr>
            </a:lvl1pPr>
          </a:lstStyle>
          <a:p>
            <a:pPr/>
            <a:r>
              <a:t>PROBLEM STATEMENT</a:t>
            </a:r>
          </a:p>
        </p:txBody>
      </p:sp>
      <p:sp>
        <p:nvSpPr>
          <p:cNvPr id="171" name="In food processing industries, ensuring the health and safety of workers is of utmost importance. Respiratory problems pose a significant risk to workers in food processing industries, where exposure to airborne particles and contaminants is common. Earl"/>
          <p:cNvSpPr txBox="1"/>
          <p:nvPr>
            <p:ph type="body" sz="half" idx="1"/>
          </p:nvPr>
        </p:nvSpPr>
        <p:spPr>
          <a:xfrm>
            <a:off x="1242873" y="3445028"/>
            <a:ext cx="9432450" cy="8483602"/>
          </a:xfrm>
          <a:prstGeom prst="rect">
            <a:avLst/>
          </a:prstGeom>
        </p:spPr>
        <p:txBody>
          <a:bodyPr/>
          <a:lstStyle/>
          <a:p>
            <a:pPr marL="91439" indent="-91439" defTabSz="914400">
              <a:lnSpc>
                <a:spcPct val="107000"/>
              </a:lnSpc>
              <a:spcBef>
                <a:spcPts val="1200"/>
              </a:spcBef>
              <a:buClr>
                <a:srgbClr val="E88B33"/>
              </a:buClr>
              <a:buSzPct val="100000"/>
              <a:buFont typeface="Calibri"/>
              <a:buChar char=" "/>
              <a:defRPr sz="4100">
                <a:solidFill>
                  <a:srgbClr val="404040"/>
                </a:solidFill>
                <a:latin typeface="Times New Roman"/>
                <a:ea typeface="Times New Roman"/>
                <a:cs typeface="Times New Roman"/>
                <a:sym typeface="Times New Roman"/>
              </a:defRPr>
            </a:pPr>
            <a:r>
              <a:t> </a:t>
            </a:r>
            <a:endParaRPr>
              <a:latin typeface="Calibri"/>
              <a:ea typeface="Calibri"/>
              <a:cs typeface="Calibri"/>
              <a:sym typeface="Calibri"/>
            </a:endParaRPr>
          </a:p>
          <a:p>
            <a:pPr marL="91439" indent="-91439" defTabSz="914400">
              <a:lnSpc>
                <a:spcPct val="110000"/>
              </a:lnSpc>
              <a:spcBef>
                <a:spcPts val="1200"/>
              </a:spcBef>
              <a:buClr>
                <a:srgbClr val="E88B33"/>
              </a:buClr>
              <a:buSzPct val="100000"/>
              <a:buFont typeface="Calibri"/>
              <a:buChar char=" "/>
              <a:defRPr sz="4100">
                <a:solidFill>
                  <a:srgbClr val="404040"/>
                </a:solidFill>
                <a:latin typeface="Times New Roman"/>
                <a:ea typeface="Times New Roman"/>
                <a:cs typeface="Times New Roman"/>
                <a:sym typeface="Times New Roman"/>
              </a:defRPr>
            </a:pPr>
            <a:r>
              <a:t>In food processing industries, ensuring the health and safety of workers is of utmost importance. Respiratory problems pose a significant risk to workers in food processing industries, where exposure to airborne particles and contaminants is common. Early detection of respiratory issues is crucial for preventing long-term health complications and ensuring the well-being of employees. </a:t>
            </a:r>
          </a:p>
        </p:txBody>
      </p:sp>
      <p:sp>
        <p:nvSpPr>
          <p:cNvPr id="172" name="INCREASED SPREAD OF RESPIRATORY DISEASES IN FOOD INDUSTR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sz="3400">
                <a:solidFill>
                  <a:srgbClr val="7B001F"/>
                </a:solidFill>
              </a:defRPr>
            </a:lvl1pPr>
          </a:lstStyle>
          <a:p>
            <a:pPr/>
            <a:r>
              <a:t>INCREASED SPREAD OF RESPIRATORY DISEASES IN FOOD INDUSTRIES</a:t>
            </a:r>
          </a:p>
        </p:txBody>
      </p:sp>
      <p:pic>
        <p:nvPicPr>
          <p:cNvPr id="173" name="Unknown.jpeg" descr="Unknown.jpeg"/>
          <p:cNvPicPr>
            <a:picLocks noChangeAspect="1"/>
          </p:cNvPicPr>
          <p:nvPr/>
        </p:nvPicPr>
        <p:blipFill>
          <a:blip r:embed="rId2">
            <a:extLst/>
          </a:blip>
          <a:stretch>
            <a:fillRect/>
          </a:stretch>
        </p:blipFill>
        <p:spPr>
          <a:xfrm>
            <a:off x="12210746" y="4155330"/>
            <a:ext cx="6198089" cy="3470931"/>
          </a:xfrm>
          <a:prstGeom prst="rect">
            <a:avLst/>
          </a:prstGeom>
          <a:ln w="12700">
            <a:miter lim="400000"/>
          </a:ln>
        </p:spPr>
      </p:pic>
      <p:pic>
        <p:nvPicPr>
          <p:cNvPr id="174" name="Unknown.jpeg" descr="Unknown.jpeg"/>
          <p:cNvPicPr>
            <a:picLocks noChangeAspect="1"/>
          </p:cNvPicPr>
          <p:nvPr/>
        </p:nvPicPr>
        <p:blipFill>
          <a:blip r:embed="rId3">
            <a:extLst/>
          </a:blip>
          <a:stretch>
            <a:fillRect/>
          </a:stretch>
        </p:blipFill>
        <p:spPr>
          <a:xfrm>
            <a:off x="16745655" y="8838445"/>
            <a:ext cx="5402529" cy="3603486"/>
          </a:xfrm>
          <a:prstGeom prst="rect">
            <a:avLst/>
          </a:prstGeom>
          <a:ln w="12700">
            <a:miter lim="400000"/>
          </a:ln>
        </p:spPr>
      </p:pic>
      <p:sp>
        <p:nvSpPr>
          <p:cNvPr id="175" name="Slide Number"/>
          <p:cNvSpPr txBox="1"/>
          <p:nvPr>
            <p:ph type="sldNum" sz="quarter" idx="4294967295"/>
          </p:nvPr>
        </p:nvSpPr>
        <p:spPr>
          <a:xfrm>
            <a:off x="12056491" y="12699999"/>
            <a:ext cx="27101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lide Title"/>
          <p:cNvSpPr txBox="1"/>
          <p:nvPr>
            <p:ph type="title"/>
          </p:nvPr>
        </p:nvSpPr>
        <p:spPr>
          <a:prstGeom prst="rect">
            <a:avLst/>
          </a:prstGeom>
        </p:spPr>
        <p:txBody>
          <a:bodyPr/>
          <a:lstStyle/>
          <a:p>
            <a:pPr/>
          </a:p>
        </p:txBody>
      </p:sp>
      <p:sp>
        <p:nvSpPr>
          <p:cNvPr id="178" name="Slide bullet text"/>
          <p:cNvSpPr txBox="1"/>
          <p:nvPr>
            <p:ph type="body" idx="1"/>
          </p:nvPr>
        </p:nvSpPr>
        <p:spPr>
          <a:xfrm>
            <a:off x="1219199" y="4013200"/>
            <a:ext cx="21948578" cy="8483600"/>
          </a:xfrm>
          <a:prstGeom prst="rect">
            <a:avLst/>
          </a:prstGeom>
        </p:spPr>
        <p:txBody>
          <a:bodyPr/>
          <a:lstStyle/>
          <a:p>
            <a:pPr/>
          </a:p>
        </p:txBody>
      </p:sp>
      <p:sp>
        <p:nvSpPr>
          <p:cNvPr id="179" name="Slide Subtitle"/>
          <p:cNvSpPr txBox="1"/>
          <p:nvPr>
            <p:ph type="body" idx="21"/>
          </p:nvPr>
        </p:nvSpPr>
        <p:spPr>
          <a:prstGeom prst="rect">
            <a:avLst/>
          </a:prstGeom>
        </p:spPr>
        <p:txBody>
          <a:bodyPr/>
          <a:lstStyle/>
          <a:p>
            <a:pPr>
              <a:defRPr spc="-44"/>
            </a:pPr>
          </a:p>
        </p:txBody>
      </p:sp>
      <p:pic>
        <p:nvPicPr>
          <p:cNvPr id="180" name="Unknown.jpeg" descr="Unknown.jpeg"/>
          <p:cNvPicPr>
            <a:picLocks noChangeAspect="1"/>
          </p:cNvPicPr>
          <p:nvPr/>
        </p:nvPicPr>
        <p:blipFill>
          <a:blip r:embed="rId2">
            <a:extLst/>
          </a:blip>
          <a:stretch>
            <a:fillRect/>
          </a:stretch>
        </p:blipFill>
        <p:spPr>
          <a:xfrm>
            <a:off x="646106" y="346361"/>
            <a:ext cx="22548771" cy="12672409"/>
          </a:xfrm>
          <a:prstGeom prst="rect">
            <a:avLst/>
          </a:prstGeom>
          <a:ln w="12700">
            <a:miter lim="400000"/>
          </a:ln>
        </p:spPr>
      </p:pic>
      <p:sp>
        <p:nvSpPr>
          <p:cNvPr id="181" name="Slide Number"/>
          <p:cNvSpPr txBox="1"/>
          <p:nvPr>
            <p:ph type="sldNum" sz="quarter" idx="4294967295"/>
          </p:nvPr>
        </p:nvSpPr>
        <p:spPr>
          <a:xfrm>
            <a:off x="12060301" y="12699999"/>
            <a:ext cx="26339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IS THIS A SOLVABLE PROBLEM ?"/>
          <p:cNvSpPr txBox="1"/>
          <p:nvPr>
            <p:ph type="title"/>
          </p:nvPr>
        </p:nvSpPr>
        <p:spPr>
          <a:prstGeom prst="rect">
            <a:avLst/>
          </a:prstGeom>
        </p:spPr>
        <p:txBody>
          <a:bodyPr/>
          <a:lstStyle>
            <a:lvl1pPr>
              <a:defRPr spc="-100">
                <a:solidFill>
                  <a:srgbClr val="AD0428"/>
                </a:solidFill>
              </a:defRPr>
            </a:lvl1pPr>
          </a:lstStyle>
          <a:p>
            <a:pPr/>
            <a:r>
              <a:t>IS THIS A SOLVABLE PROBLEM ?</a:t>
            </a:r>
          </a:p>
        </p:txBody>
      </p:sp>
      <p:sp>
        <p:nvSpPr>
          <p:cNvPr id="184" name="We have created an AI model that receives the employee’s respiratory audio as input and the trained model will analyze the audio and output what kind of infection is being affected to the employee."/>
          <p:cNvSpPr txBox="1"/>
          <p:nvPr>
            <p:ph type="body" sz="half" idx="1"/>
          </p:nvPr>
        </p:nvSpPr>
        <p:spPr>
          <a:xfrm>
            <a:off x="2687296" y="4652598"/>
            <a:ext cx="8291022" cy="8483602"/>
          </a:xfrm>
          <a:prstGeom prst="rect">
            <a:avLst/>
          </a:prstGeom>
        </p:spPr>
        <p:txBody>
          <a:bodyPr/>
          <a:lstStyle>
            <a:lvl1pPr marL="91439" indent="-91439" defTabSz="914400">
              <a:lnSpc>
                <a:spcPct val="107000"/>
              </a:lnSpc>
              <a:spcBef>
                <a:spcPts val="1200"/>
              </a:spcBef>
              <a:buClr>
                <a:srgbClr val="E88B33"/>
              </a:buClr>
              <a:buSzPct val="100000"/>
              <a:buFont typeface="Calibri"/>
              <a:buChar char=" "/>
              <a:defRPr sz="4100">
                <a:solidFill>
                  <a:srgbClr val="404040"/>
                </a:solidFill>
                <a:latin typeface="Times New Roman"/>
                <a:ea typeface="Times New Roman"/>
                <a:cs typeface="Times New Roman"/>
                <a:sym typeface="Times New Roman"/>
              </a:defRPr>
            </a:lvl1pPr>
          </a:lstStyle>
          <a:p>
            <a:pPr/>
            <a:r>
              <a:t>We have created an AI model that receives the employee’s respiratory audio as input and the trained model will analyze the audio and output what kind of infection is being affected to the employee.</a:t>
            </a:r>
          </a:p>
        </p:txBody>
      </p:sp>
      <p:sp>
        <p:nvSpPr>
          <p:cNvPr id="185" name="OF COURSE IT IS!"/>
          <p:cNvSpPr txBox="1"/>
          <p:nvPr>
            <p:ph type="body" idx="21"/>
          </p:nvPr>
        </p:nvSpPr>
        <p:spPr>
          <a:xfrm>
            <a:off x="1219200" y="2384648"/>
            <a:ext cx="21945602" cy="832613"/>
          </a:xfrm>
          <a:prstGeom prst="rect">
            <a:avLst/>
          </a:prstGeom>
          <a:extLst>
            <a:ext uri="{C572A759-6A51-4108-AA02-DFA0A04FC94B}">
              <ma14:wrappingTextBoxFlag xmlns:ma14="http://schemas.microsoft.com/office/mac/drawingml/2011/main" val="1"/>
            </a:ext>
          </a:extLst>
        </p:spPr>
        <p:txBody>
          <a:bodyPr/>
          <a:lstStyle/>
          <a:p>
            <a:pPr/>
            <a:r>
              <a:t>OF COURSE IT IS!</a:t>
            </a:r>
          </a:p>
        </p:txBody>
      </p:sp>
      <p:sp>
        <p:nvSpPr>
          <p:cNvPr id="186" name="Slide Number"/>
          <p:cNvSpPr txBox="1"/>
          <p:nvPr>
            <p:ph type="sldNum" sz="quarter" idx="4294967295"/>
          </p:nvPr>
        </p:nvSpPr>
        <p:spPr>
          <a:xfrm>
            <a:off x="12056237" y="12699999"/>
            <a:ext cx="27152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Screenshot 2024-04-24 at 10.33.27.png" descr="Screenshot 2024-04-24 at 10.33.27.png"/>
          <p:cNvPicPr>
            <a:picLocks noChangeAspect="1"/>
          </p:cNvPicPr>
          <p:nvPr/>
        </p:nvPicPr>
        <p:blipFill>
          <a:blip r:embed="rId2">
            <a:extLst/>
          </a:blip>
          <a:stretch>
            <a:fillRect/>
          </a:stretch>
        </p:blipFill>
        <p:spPr>
          <a:xfrm>
            <a:off x="12970809" y="4022047"/>
            <a:ext cx="8979901" cy="8458202"/>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HOW DOES THIS HELP ?"/>
          <p:cNvSpPr txBox="1"/>
          <p:nvPr>
            <p:ph type="title"/>
          </p:nvPr>
        </p:nvSpPr>
        <p:spPr>
          <a:prstGeom prst="rect">
            <a:avLst/>
          </a:prstGeom>
        </p:spPr>
        <p:txBody>
          <a:bodyPr/>
          <a:lstStyle>
            <a:lvl1pPr>
              <a:defRPr spc="-100">
                <a:solidFill>
                  <a:srgbClr val="AD0428"/>
                </a:solidFill>
              </a:defRPr>
            </a:lvl1pPr>
          </a:lstStyle>
          <a:p>
            <a:pPr/>
            <a:r>
              <a:t>HOW DOES THIS HELP ?</a:t>
            </a:r>
          </a:p>
        </p:txBody>
      </p:sp>
      <p:sp>
        <p:nvSpPr>
          <p:cNvPr id="190" name="The implementation of respiratory disease detection through cough sounds offers a proactive approach to safeguarding the health of workers in the food processing industry. By leveraging AI and machine learning algorithms to analyze cough sounds, potentia"/>
          <p:cNvSpPr txBox="1"/>
          <p:nvPr>
            <p:ph type="body" sz="half" idx="1"/>
          </p:nvPr>
        </p:nvSpPr>
        <p:spPr>
          <a:xfrm>
            <a:off x="1219199" y="4013200"/>
            <a:ext cx="9736327" cy="8483600"/>
          </a:xfrm>
          <a:prstGeom prst="rect">
            <a:avLst/>
          </a:prstGeom>
        </p:spPr>
        <p:txBody>
          <a:bodyPr/>
          <a:lstStyle/>
          <a:p>
            <a:pPr marL="85039" indent="-85039" defTabSz="850391">
              <a:lnSpc>
                <a:spcPct val="107000"/>
              </a:lnSpc>
              <a:spcBef>
                <a:spcPts val="1100"/>
              </a:spcBef>
              <a:buClr>
                <a:srgbClr val="E88B33"/>
              </a:buClr>
              <a:buSzPct val="100000"/>
              <a:buFont typeface="Calibri"/>
              <a:buChar char=" "/>
              <a:defRPr sz="3800">
                <a:solidFill>
                  <a:srgbClr val="404040"/>
                </a:solidFill>
                <a:latin typeface="Times New Roman"/>
                <a:ea typeface="Times New Roman"/>
                <a:cs typeface="Times New Roman"/>
                <a:sym typeface="Times New Roman"/>
              </a:defRPr>
            </a:pPr>
            <a:r>
              <a:t>The implementation of respiratory disease detection through cough sounds offers a </a:t>
            </a:r>
            <a:r>
              <a:rPr>
                <a:solidFill>
                  <a:schemeClr val="accent5"/>
                </a:solidFill>
              </a:rPr>
              <a:t>proactive approach to safeguarding the health of workers in the food processing industry</a:t>
            </a:r>
            <a:r>
              <a:t>. By leveraging AI and machine learning algorithms to analyze cough sounds, potential respiratory issues can be identified early, allowing for timely intervention and preventive measures. This innovative approach can complement existing occupational health and safety protocols, enhancing workplace health surveillance and </a:t>
            </a:r>
            <a:r>
              <a:rPr>
                <a:solidFill>
                  <a:schemeClr val="accent5"/>
                </a:solidFill>
              </a:rPr>
              <a:t>promoting a safer working environmen</a:t>
            </a:r>
            <a:r>
              <a:t>t.</a:t>
            </a:r>
          </a:p>
          <a:p>
            <a:pPr marL="85039" indent="-85039" defTabSz="850391">
              <a:lnSpc>
                <a:spcPct val="107000"/>
              </a:lnSpc>
              <a:spcBef>
                <a:spcPts val="1100"/>
              </a:spcBef>
              <a:buClr>
                <a:srgbClr val="E88B33"/>
              </a:buClr>
              <a:buSzPct val="100000"/>
              <a:buFont typeface="Calibri"/>
              <a:buChar char=" "/>
              <a:defRPr sz="3800">
                <a:solidFill>
                  <a:srgbClr val="404040"/>
                </a:solidFill>
                <a:latin typeface="Times New Roman"/>
                <a:ea typeface="Times New Roman"/>
                <a:cs typeface="Times New Roman"/>
                <a:sym typeface="Times New Roman"/>
              </a:defRPr>
            </a:pPr>
            <a:r>
              <a:t>     </a:t>
            </a:r>
          </a:p>
        </p:txBody>
      </p:sp>
      <p:pic>
        <p:nvPicPr>
          <p:cNvPr id="191" name="Unknown.jpeg" descr="Unknown.jpeg"/>
          <p:cNvPicPr>
            <a:picLocks noChangeAspect="1"/>
          </p:cNvPicPr>
          <p:nvPr/>
        </p:nvPicPr>
        <p:blipFill>
          <a:blip r:embed="rId2">
            <a:extLst/>
          </a:blip>
          <a:stretch>
            <a:fillRect/>
          </a:stretch>
        </p:blipFill>
        <p:spPr>
          <a:xfrm>
            <a:off x="13708991" y="4294880"/>
            <a:ext cx="9417868" cy="6268770"/>
          </a:xfrm>
          <a:prstGeom prst="rect">
            <a:avLst/>
          </a:prstGeom>
          <a:ln w="12700">
            <a:miter lim="400000"/>
          </a:ln>
        </p:spPr>
      </p:pic>
      <p:sp>
        <p:nvSpPr>
          <p:cNvPr id="192" name="Slide Number"/>
          <p:cNvSpPr txBox="1"/>
          <p:nvPr>
            <p:ph type="sldNum" sz="quarter" idx="4294967295"/>
          </p:nvPr>
        </p:nvSpPr>
        <p:spPr>
          <a:xfrm>
            <a:off x="12068174" y="12699999"/>
            <a:ext cx="24765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WHY IS THIS MODEL REQUIRED ?"/>
          <p:cNvSpPr txBox="1"/>
          <p:nvPr>
            <p:ph type="title"/>
          </p:nvPr>
        </p:nvSpPr>
        <p:spPr>
          <a:prstGeom prst="rect">
            <a:avLst/>
          </a:prstGeom>
        </p:spPr>
        <p:txBody>
          <a:bodyPr/>
          <a:lstStyle>
            <a:lvl1pPr>
              <a:defRPr spc="-100">
                <a:solidFill>
                  <a:srgbClr val="AD0428"/>
                </a:solidFill>
              </a:defRPr>
            </a:lvl1pPr>
          </a:lstStyle>
          <a:p>
            <a:pPr/>
            <a:r>
              <a:t>WHY IS THIS MODEL REQUIRED ?</a:t>
            </a:r>
          </a:p>
        </p:txBody>
      </p:sp>
      <p:sp>
        <p:nvSpPr>
          <p:cNvPr id="195" name="Implementing these models in the food processing industry can significantly enhance consumer safety and save lives. By leveraging these advanced technologies, companies can ensure that the food products they produce meet the highest standards of quality "/>
          <p:cNvSpPr txBox="1"/>
          <p:nvPr>
            <p:ph type="body" sz="half" idx="1"/>
          </p:nvPr>
        </p:nvSpPr>
        <p:spPr>
          <a:xfrm>
            <a:off x="1219200" y="4013200"/>
            <a:ext cx="10280544" cy="8483600"/>
          </a:xfrm>
          <a:prstGeom prst="rect">
            <a:avLst/>
          </a:prstGeom>
        </p:spPr>
        <p:txBody>
          <a:bodyPr/>
          <a:lstStyle/>
          <a:p>
            <a:pPr marL="91439" indent="-91439" defTabSz="914400">
              <a:lnSpc>
                <a:spcPct val="107000"/>
              </a:lnSpc>
              <a:spcBef>
                <a:spcPts val="1200"/>
              </a:spcBef>
              <a:buClr>
                <a:srgbClr val="E88B33"/>
              </a:buClr>
              <a:buSzPct val="100000"/>
              <a:buFont typeface="Calibri"/>
              <a:buChar char=" "/>
              <a:defRPr sz="4100">
                <a:solidFill>
                  <a:srgbClr val="404040"/>
                </a:solidFill>
                <a:latin typeface="Times New Roman"/>
                <a:ea typeface="Times New Roman"/>
                <a:cs typeface="Times New Roman"/>
                <a:sym typeface="Times New Roman"/>
              </a:defRPr>
            </a:pPr>
            <a:r>
              <a:t>Implementing these models in the food processing industry can significantly enhance consumer safety and save lives. By leveraging these advanced technologies, companies can ensure that the food products they </a:t>
            </a:r>
            <a:r>
              <a:rPr>
                <a:solidFill>
                  <a:schemeClr val="accent5"/>
                </a:solidFill>
              </a:rPr>
              <a:t>produce meet the highest standards of quality and safety</a:t>
            </a:r>
            <a:r>
              <a:t>. What's particularly advantageous is that these models don't require extensive hardware modules, making implementation cost-efficient.</a:t>
            </a:r>
          </a:p>
        </p:txBody>
      </p:sp>
      <p:pic>
        <p:nvPicPr>
          <p:cNvPr id="196" name="Unknown.jpeg" descr="Unknown.jpeg"/>
          <p:cNvPicPr>
            <a:picLocks noChangeAspect="1"/>
          </p:cNvPicPr>
          <p:nvPr/>
        </p:nvPicPr>
        <p:blipFill>
          <a:blip r:embed="rId2">
            <a:extLst/>
          </a:blip>
          <a:stretch>
            <a:fillRect/>
          </a:stretch>
        </p:blipFill>
        <p:spPr>
          <a:xfrm>
            <a:off x="14101347" y="4425332"/>
            <a:ext cx="8055113" cy="4510865"/>
          </a:xfrm>
          <a:prstGeom prst="rect">
            <a:avLst/>
          </a:prstGeom>
          <a:ln w="12700">
            <a:miter lim="400000"/>
          </a:ln>
        </p:spPr>
      </p:pic>
      <p:sp>
        <p:nvSpPr>
          <p:cNvPr id="197" name="Slide Number"/>
          <p:cNvSpPr txBox="1"/>
          <p:nvPr>
            <p:ph type="sldNum" sz="quarter" idx="4294967295"/>
          </p:nvPr>
        </p:nvSpPr>
        <p:spPr>
          <a:xfrm>
            <a:off x="12057760" y="12699999"/>
            <a:ext cx="26847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Source : Effects of exposure to flour dust on respiratory symptoms and pulmonary function of mill workers (Hamdy A. Mohammadien a, Mona T. Hussein a 1, Raafat T. El-Sokkary b 2)"/>
          <p:cNvSpPr txBox="1"/>
          <p:nvPr/>
        </p:nvSpPr>
        <p:spPr>
          <a:xfrm>
            <a:off x="3756608" y="11869110"/>
            <a:ext cx="16870783" cy="4043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solidFill>
                  <a:srgbClr val="5E5E5E"/>
                </a:solidFill>
                <a:latin typeface="Canela Text Regular"/>
                <a:ea typeface="Canela Text Regular"/>
                <a:cs typeface="Canela Text Regular"/>
                <a:sym typeface="Canela Text Regular"/>
              </a:defRPr>
            </a:lvl1pPr>
          </a:lstStyle>
          <a:p>
            <a:pPr/>
            <a:r>
              <a:t>Source : Effects of exposure to flour dust on respiratory symptoms and pulmonary function of mill workers (Hamdy A. Mohammadien a, Mona T. Hussein a 1, Raafat T. El-Sokkary b 2)</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EATURES"/>
          <p:cNvSpPr txBox="1"/>
          <p:nvPr>
            <p:ph type="title"/>
          </p:nvPr>
        </p:nvSpPr>
        <p:spPr>
          <a:prstGeom prst="rect">
            <a:avLst/>
          </a:prstGeom>
        </p:spPr>
        <p:txBody>
          <a:bodyPr/>
          <a:lstStyle>
            <a:lvl1pPr>
              <a:defRPr spc="-100">
                <a:solidFill>
                  <a:srgbClr val="AD0428"/>
                </a:solidFill>
              </a:defRPr>
            </a:lvl1pPr>
          </a:lstStyle>
          <a:p>
            <a:pPr/>
            <a:r>
              <a:t>FEATURES</a:t>
            </a:r>
          </a:p>
        </p:txBody>
      </p:sp>
      <p:sp>
        <p:nvSpPr>
          <p:cNvPr id="201" name="Early Detection: By analyzing cough sounds, respiratory issues can be detected at an early stage, allowing for prompt medical attention and intervention. This can prevent the progression of respiratory diseases and minimize their impact on workers' healt"/>
          <p:cNvSpPr txBox="1"/>
          <p:nvPr>
            <p:ph type="body" idx="1"/>
          </p:nvPr>
        </p:nvSpPr>
        <p:spPr>
          <a:xfrm>
            <a:off x="1219199" y="4013200"/>
            <a:ext cx="21948578" cy="8483600"/>
          </a:xfrm>
          <a:prstGeom prst="rect">
            <a:avLst/>
          </a:prstGeom>
        </p:spPr>
        <p:txBody>
          <a:bodyPr/>
          <a:lstStyle/>
          <a:p>
            <a:pPr marL="854421" indent="-854421" defTabSz="868680">
              <a:lnSpc>
                <a:spcPct val="107000"/>
              </a:lnSpc>
              <a:spcBef>
                <a:spcPts val="1100"/>
              </a:spcBef>
              <a:buClr>
                <a:srgbClr val="000000"/>
              </a:buClr>
              <a:buSzPct val="100000"/>
              <a:buAutoNum type="arabicPeriod" startAt="1"/>
              <a:defRPr b="1" sz="3800">
                <a:solidFill>
                  <a:srgbClr val="404040"/>
                </a:solidFill>
                <a:latin typeface="Times New Roman"/>
                <a:ea typeface="Times New Roman"/>
                <a:cs typeface="Times New Roman"/>
                <a:sym typeface="Times New Roman"/>
              </a:defRPr>
            </a:pPr>
            <a:r>
              <a:t>Early Detection:</a:t>
            </a:r>
            <a:r>
              <a:rPr b="0"/>
              <a:t> By analyzing cough sounds, </a:t>
            </a:r>
            <a:r>
              <a:rPr b="0">
                <a:solidFill>
                  <a:schemeClr val="accent5"/>
                </a:solidFill>
              </a:rPr>
              <a:t>respiratory issues can be detected at an early stage</a:t>
            </a:r>
            <a:r>
              <a:rPr b="0"/>
              <a:t>, allowing for prompt medical attention and intervention. This can prevent the progression of respiratory diseases and minimize their impact on workers' health.</a:t>
            </a:r>
          </a:p>
          <a:p>
            <a:pPr marL="854421" indent="-854421" defTabSz="868680">
              <a:lnSpc>
                <a:spcPct val="107000"/>
              </a:lnSpc>
              <a:spcBef>
                <a:spcPts val="1100"/>
              </a:spcBef>
              <a:buClr>
                <a:srgbClr val="000000"/>
              </a:buClr>
              <a:buSzPct val="100000"/>
              <a:buAutoNum type="arabicPeriod" startAt="1"/>
              <a:defRPr b="1" sz="3800">
                <a:solidFill>
                  <a:srgbClr val="404040"/>
                </a:solidFill>
                <a:latin typeface="Times New Roman"/>
                <a:ea typeface="Times New Roman"/>
                <a:cs typeface="Times New Roman"/>
                <a:sym typeface="Times New Roman"/>
              </a:defRPr>
            </a:pPr>
            <a:r>
              <a:t>Real-time Monitoring: </a:t>
            </a:r>
            <a:r>
              <a:rPr b="0"/>
              <a:t>AI-based cough analysis systems can provide </a:t>
            </a:r>
            <a:r>
              <a:rPr b="0">
                <a:solidFill>
                  <a:schemeClr val="accent5"/>
                </a:solidFill>
              </a:rPr>
              <a:t>real-time insights into workers</a:t>
            </a:r>
            <a:r>
              <a:rPr b="0"/>
              <a:t>' respiratory health status, enabling proactive management and mitigation of occupational health risks. Continuous monitoring allows for prompt identification of emerging issues and implementation of preventive measures.</a:t>
            </a:r>
          </a:p>
          <a:p>
            <a:pPr marL="854421" indent="-854421" defTabSz="868680">
              <a:lnSpc>
                <a:spcPct val="107000"/>
              </a:lnSpc>
              <a:spcBef>
                <a:spcPts val="1100"/>
              </a:spcBef>
              <a:buClr>
                <a:srgbClr val="000000"/>
              </a:buClr>
              <a:buSzPct val="100000"/>
              <a:buAutoNum type="arabicPeriod" startAt="1"/>
              <a:defRPr b="1" sz="3800">
                <a:solidFill>
                  <a:srgbClr val="404040"/>
                </a:solidFill>
                <a:latin typeface="Times New Roman"/>
                <a:ea typeface="Times New Roman"/>
                <a:cs typeface="Times New Roman"/>
                <a:sym typeface="Times New Roman"/>
              </a:defRPr>
            </a:pPr>
            <a:r>
              <a:t>Improved Productivity:</a:t>
            </a:r>
            <a:r>
              <a:rPr b="0"/>
              <a:t> By maintaining a healthier workforce, the implementation of respiratory disease detection can help </a:t>
            </a:r>
            <a:r>
              <a:rPr b="0">
                <a:solidFill>
                  <a:schemeClr val="accent5"/>
                </a:solidFill>
              </a:rPr>
              <a:t>minimize absenteeism</a:t>
            </a:r>
            <a:r>
              <a:rPr b="0"/>
              <a:t> due to respiratory illnesses. Healthy workers are more productive and contribute to the efficient operation of food processing facilities.Enhanced </a:t>
            </a:r>
          </a:p>
          <a:p>
            <a:pPr marL="854421" indent="-854421" defTabSz="868680">
              <a:lnSpc>
                <a:spcPct val="107000"/>
              </a:lnSpc>
              <a:spcBef>
                <a:spcPts val="1100"/>
              </a:spcBef>
              <a:buClr>
                <a:srgbClr val="000000"/>
              </a:buClr>
              <a:buSzPct val="100000"/>
              <a:buAutoNum type="arabicPeriod" startAt="1"/>
              <a:defRPr b="1" sz="3800">
                <a:solidFill>
                  <a:srgbClr val="404040"/>
                </a:solidFill>
                <a:latin typeface="Times New Roman"/>
                <a:ea typeface="Times New Roman"/>
                <a:cs typeface="Times New Roman"/>
                <a:sym typeface="Times New Roman"/>
              </a:defRPr>
            </a:pPr>
            <a:r>
              <a:t>Food Safety:</a:t>
            </a:r>
            <a:r>
              <a:rPr b="0"/>
              <a:t> Respiratory health monitoring can contribute to maintaining high food safety standards by reducing the </a:t>
            </a:r>
            <a:r>
              <a:rPr b="0">
                <a:solidFill>
                  <a:schemeClr val="accent5"/>
                </a:solidFill>
              </a:rPr>
              <a:t>risk of contamination from sick workers</a:t>
            </a:r>
            <a:r>
              <a:rPr b="0"/>
              <a:t>. Ensuring the health of workers helps prevent the spread of pathogens and allergens in food processing environments.</a:t>
            </a:r>
          </a:p>
        </p:txBody>
      </p:sp>
      <p:sp>
        <p:nvSpPr>
          <p:cNvPr id="202" name="OF OUR MODEL"/>
          <p:cNvSpPr txBox="1"/>
          <p:nvPr>
            <p:ph type="body" idx="21"/>
          </p:nvPr>
        </p:nvSpPr>
        <p:spPr>
          <a:xfrm>
            <a:off x="1219200" y="2384648"/>
            <a:ext cx="21945602" cy="832613"/>
          </a:xfrm>
          <a:prstGeom prst="rect">
            <a:avLst/>
          </a:prstGeom>
          <a:extLst>
            <a:ext uri="{C572A759-6A51-4108-AA02-DFA0A04FC94B}">
              <ma14:wrappingTextBoxFlag xmlns:ma14="http://schemas.microsoft.com/office/mac/drawingml/2011/main" val="1"/>
            </a:ext>
          </a:extLst>
        </p:spPr>
        <p:txBody>
          <a:bodyPr/>
          <a:lstStyle>
            <a:lvl1pPr defTabSz="379729">
              <a:defRPr sz="3800">
                <a:solidFill>
                  <a:srgbClr val="AD0428"/>
                </a:solidFill>
                <a:latin typeface="Canela Bold"/>
                <a:ea typeface="Canela Bold"/>
                <a:cs typeface="Canela Bold"/>
                <a:sym typeface="Canela Bold"/>
              </a:defRPr>
            </a:lvl1pPr>
          </a:lstStyle>
          <a:p>
            <a:pPr/>
            <a:r>
              <a:t>OF OUR MODEL</a:t>
            </a:r>
          </a:p>
        </p:txBody>
      </p:sp>
      <p:sp>
        <p:nvSpPr>
          <p:cNvPr id="203" name="Slide Number"/>
          <p:cNvSpPr txBox="1"/>
          <p:nvPr>
            <p:ph type="sldNum" sz="quarter" idx="4294967295"/>
          </p:nvPr>
        </p:nvSpPr>
        <p:spPr>
          <a:xfrm>
            <a:off x="12056108" y="12699999"/>
            <a:ext cx="27178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a:ea typeface="Helvetica"/>
        <a:cs typeface="Helvetica"/>
      </a:majorFont>
      <a:minorFont>
        <a:latin typeface="Helvetica Neue"/>
        <a:ea typeface="Helvetica Neue"/>
        <a:cs typeface="Helvetica Neue"/>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a:ea typeface="Helvetica"/>
        <a:cs typeface="Helvetica"/>
      </a:majorFont>
      <a:minorFont>
        <a:latin typeface="Helvetica Neue"/>
        <a:ea typeface="Helvetica Neue"/>
        <a:cs typeface="Helvetica Neue"/>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