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59" r:id="rId13"/>
    <p:sldId id="278" r:id="rId14"/>
    <p:sldId id="279" r:id="rId15"/>
    <p:sldId id="277" r:id="rId1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/>
          <p:nvPr/>
        </p:nvPicPr>
        <p:blipFill>
          <a:blip r:embed="rId14"/>
          <a:stretch/>
        </p:blipFill>
        <p:spPr>
          <a:xfrm>
            <a:off x="8814240" y="6185160"/>
            <a:ext cx="3224520" cy="6721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/>
          <p:cNvPicPr/>
          <p:nvPr/>
        </p:nvPicPr>
        <p:blipFill>
          <a:blip r:embed="rId14"/>
          <a:stretch/>
        </p:blipFill>
        <p:spPr>
          <a:xfrm>
            <a:off x="8814240" y="6185160"/>
            <a:ext cx="3224520" cy="6721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4"/>
          <p:cNvPicPr/>
          <p:nvPr/>
        </p:nvPicPr>
        <p:blipFill>
          <a:blip r:embed="rId14"/>
          <a:stretch/>
        </p:blipFill>
        <p:spPr>
          <a:xfrm>
            <a:off x="8814240" y="6185160"/>
            <a:ext cx="3224520" cy="67212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98;p1"/>
          <p:cNvPicPr/>
          <p:nvPr/>
        </p:nvPicPr>
        <p:blipFill>
          <a:blip r:embed="rId2"/>
          <a:stretch/>
        </p:blipFill>
        <p:spPr>
          <a:xfrm>
            <a:off x="1" y="0"/>
            <a:ext cx="12034982" cy="5800436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803564" y="2954880"/>
            <a:ext cx="9734716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1" u="sng" dirty="0" smtClean="0"/>
              <a:t>Exploratory </a:t>
            </a:r>
            <a:r>
              <a:rPr lang="en-IN" sz="4000" b="1" u="sng" dirty="0"/>
              <a:t>Data Analysis </a:t>
            </a:r>
            <a:r>
              <a:rPr lang="en-IN" sz="4000" b="1" u="sng" dirty="0" smtClean="0"/>
              <a:t>AMCAT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631284" y="4575651"/>
            <a:ext cx="9188280" cy="13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700" spc="-1" dirty="0" smtClean="0">
                <a:solidFill>
                  <a:srgbClr val="000000"/>
                </a:solidFill>
                <a:latin typeface="Arial"/>
                <a:ea typeface="Arial"/>
              </a:rPr>
              <a:t>EDA</a:t>
            </a:r>
            <a:r>
              <a:rPr lang="en-IN" sz="17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IN" sz="17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with Data </a:t>
            </a:r>
            <a:r>
              <a:rPr lang="en-IN" sz="17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Visualizations</a:t>
            </a:r>
            <a:endParaRPr lang="en-IN" sz="1700" b="0" strike="noStrike" spc="-1" dirty="0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3614040" y="5700240"/>
            <a:ext cx="8577000" cy="11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000000"/>
                </a:solidFill>
                <a:latin typeface="Arial"/>
                <a:ea typeface="Arial"/>
              </a:rPr>
              <a:t>By</a:t>
            </a:r>
            <a:endParaRPr lang="en-IN" sz="17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000000"/>
                </a:solidFill>
                <a:latin typeface="Arial"/>
                <a:ea typeface="Arial"/>
              </a:rPr>
              <a:t>S.Rajendra</a:t>
            </a:r>
            <a:endParaRPr lang="en-IN" sz="17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000000"/>
                </a:solidFill>
                <a:latin typeface="Arial"/>
                <a:ea typeface="Arial"/>
              </a:rPr>
              <a:t>(BATCH NO-256)</a:t>
            </a:r>
            <a:endParaRPr lang="en-IN" sz="17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endParaRPr lang="en-IN" sz="3600" b="0" strike="noStrike" spc="-1" dirty="0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IN" sz="24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81" y="-36946"/>
            <a:ext cx="10836579" cy="28632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52" y="2863273"/>
            <a:ext cx="10562235" cy="34486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036" y="533105"/>
            <a:ext cx="5044877" cy="54428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57" y="199587"/>
            <a:ext cx="5556570" cy="619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38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27" y="0"/>
            <a:ext cx="4456191" cy="34728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418" y="0"/>
            <a:ext cx="4294909" cy="32789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19" y="3472874"/>
            <a:ext cx="4750017" cy="33851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0494" y="3412658"/>
            <a:ext cx="4041833" cy="33021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97818" y="452582"/>
            <a:ext cx="25307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By this Observation:</a:t>
            </a:r>
          </a:p>
          <a:p>
            <a:endParaRPr lang="en-IN" dirty="0"/>
          </a:p>
          <a:p>
            <a:endParaRPr lang="en-IN" dirty="0" smtClean="0"/>
          </a:p>
          <a:p>
            <a:pPr algn="ctr"/>
            <a:r>
              <a:rPr lang="en-US" dirty="0" smtClean="0"/>
              <a:t>“After doing your Computer Science Engineering if you take up jobs as a Programming Analyst, Software Engineer, Hardware Engineer and Associate Engineer you can earn up to 2.5-3 lakhs as a fresh graduate.”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6740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16;p16"/>
          <p:cNvPicPr/>
          <p:nvPr/>
        </p:nvPicPr>
        <p:blipFill>
          <a:blip r:embed="rId2"/>
          <a:stretch/>
        </p:blipFill>
        <p:spPr>
          <a:xfrm>
            <a:off x="6466680" y="1850760"/>
            <a:ext cx="4465080" cy="2833560"/>
          </a:xfrm>
          <a:prstGeom prst="rect">
            <a:avLst/>
          </a:prstGeom>
          <a:ln>
            <a:noFill/>
          </a:ln>
        </p:spPr>
      </p:pic>
      <p:sp>
        <p:nvSpPr>
          <p:cNvPr id="167" name="CustomShape 1"/>
          <p:cNvSpPr/>
          <p:nvPr/>
        </p:nvSpPr>
        <p:spPr>
          <a:xfrm>
            <a:off x="1244520" y="2997360"/>
            <a:ext cx="3661200" cy="76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C00000"/>
                </a:solidFill>
                <a:latin typeface="Libre Baskerville"/>
                <a:ea typeface="Libre Baskerville"/>
              </a:rPr>
              <a:t>THANK YOU</a:t>
            </a: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0"/>
            <a:ext cx="12192000" cy="62437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endParaRPr lang="en-IN" b="1" strike="noStrike" spc="-1" dirty="0" smtClean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IN" sz="3600" b="1" dirty="0" smtClean="0">
                <a:solidFill>
                  <a:srgbClr val="FF0000"/>
                </a:solidFill>
              </a:rPr>
              <a:t>About me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Welcome to my journey! 👋 I'm a recent mechanical engineering graduate with a passion for leveraging data to drive impactful insights and solve complex problems. 🛠💡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🔍 Why Data Science?</a:t>
            </a:r>
            <a:br>
              <a:rPr lang="en-US" dirty="0" smtClean="0"/>
            </a:br>
            <a:r>
              <a:rPr lang="en-US" dirty="0" smtClean="0"/>
              <a:t>My engineering background has honed my analytical and problem-solving skills, and now I'm thrilled to apply these skills to the world of data science. I believe in the power of data to uncover hidden patterns, inform decision-making, and drive innovation.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📚 Education: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&gt; Bachelor of Science in Mechanical Engineering 🎓</a:t>
            </a:r>
            <a:br>
              <a:rPr lang="en-US" dirty="0" smtClean="0"/>
            </a:br>
            <a:r>
              <a:rPr lang="en-US" dirty="0" smtClean="0"/>
              <a:t>--&gt;[Rajeev Gandhi Memorial College of Engineering and Technology,2023 ]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b="1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dirty="0"/>
              <a:t>🔗 Let's Connect!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I'm excited to connect with professionals in the data science community, learn from your experiences, and explore potential collaborations. Feel free to reach out if you share a passion for transforming data into actionable insights.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b="1" strike="noStrike" spc="-1" dirty="0" smtClean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IN" b="1" spc="-1" dirty="0" smtClean="0">
                <a:solidFill>
                  <a:srgbClr val="FF0000"/>
                </a:solidFill>
              </a:rPr>
              <a:t>LinkedIn : </a:t>
            </a:r>
            <a:r>
              <a:rPr lang="en-IN" b="1" spc="-1" dirty="0" smtClean="0"/>
              <a:t>https</a:t>
            </a:r>
            <a:r>
              <a:rPr lang="en-IN" b="1" spc="-1" dirty="0"/>
              <a:t>://www.linkedin.com/in/rajendrasura9701194872/</a:t>
            </a:r>
            <a:endParaRPr lang="en-IN" b="1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en-IN" b="1" strike="noStrike" spc="-1" dirty="0" smtClean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lang="en-IN" b="1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lang="en-IN" b="1" strike="noStrike" spc="-1" dirty="0" smtClean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lang="en-IN" b="1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lang="en-IN" b="1" strike="noStrike" spc="-1" dirty="0" smtClean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lang="en-IN" b="1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lang="en-IN" b="1" strike="noStrike" spc="-1" dirty="0" smtClean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lang="en-IN" b="1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lang="en-IN" b="1" strike="noStrike" spc="-1" dirty="0" smtClean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lang="en-IN" b="1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lang="en-IN" b="1" strike="noStrike" spc="-1" dirty="0" smtClean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lang="en-IN" b="1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lang="en-IN" b="1" strike="noStrike" spc="-1" dirty="0" smtClean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lang="en-IN" b="1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lang="en-IN" b="1" strike="noStrike" spc="-1" dirty="0" smtClean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lang="en-IN" b="1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lang="en-IN" b="1" spc="-1" dirty="0" smtClean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lang="en-IN" b="1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38080" y="175492"/>
            <a:ext cx="10514880" cy="55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endParaRPr lang="en-US" sz="3600" b="0" i="0" dirty="0" smtClean="0">
              <a:effectLst/>
              <a:latin typeface="-apple-system"/>
            </a:endParaRPr>
          </a:p>
          <a:p>
            <a:pPr>
              <a:lnSpc>
                <a:spcPct val="90000"/>
              </a:lnSpc>
            </a:pPr>
            <a:endParaRPr lang="en-US" sz="3600" dirty="0">
              <a:latin typeface="-apple-system"/>
            </a:endParaRPr>
          </a:p>
          <a:p>
            <a:pPr>
              <a:lnSpc>
                <a:spcPct val="90000"/>
              </a:lnSpc>
            </a:pPr>
            <a:endParaRPr lang="en-US" b="0" i="0" dirty="0" smtClean="0">
              <a:effectLst/>
              <a:latin typeface="-apple-system"/>
            </a:endParaRPr>
          </a:p>
          <a:p>
            <a:pPr>
              <a:lnSpc>
                <a:spcPct val="90000"/>
              </a:lnSpc>
            </a:pPr>
            <a:endParaRPr lang="en-US" dirty="0">
              <a:latin typeface="-apple-system"/>
            </a:endParaRPr>
          </a:p>
          <a:p>
            <a:pPr>
              <a:lnSpc>
                <a:spcPct val="90000"/>
              </a:lnSpc>
            </a:pPr>
            <a:endParaRPr lang="en-US" b="0" i="0" dirty="0" smtClean="0">
              <a:effectLst/>
              <a:latin typeface="-apple-system"/>
            </a:endParaRPr>
          </a:p>
          <a:p>
            <a:pPr>
              <a:lnSpc>
                <a:spcPct val="90000"/>
              </a:lnSpc>
            </a:pPr>
            <a:r>
              <a:rPr lang="en-US" b="0" i="0" dirty="0" smtClean="0">
                <a:effectLst/>
              </a:rPr>
              <a:t>🔍 Objective: Explored factors influencing salary and career decisions among engineering graduates.</a:t>
            </a:r>
          </a:p>
          <a:p>
            <a:pPr>
              <a:lnSpc>
                <a:spcPct val="90000"/>
              </a:lnSpc>
            </a:pPr>
            <a:endParaRPr lang="en-IN" b="1" strike="noStrike" spc="-1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/>
              <a:t>📈 Key Findings: Conducted thorough univariate analysis, including identifying outliers and understanding frequency distributions. In bivariate analysis, uncovered relationships between variables through scatter plots and explored the gender-specialization relationship using stacked bar plots.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🔍 Conclusion: Found varying salary trends across engineering roles and a significant gender-specialization relationship</a:t>
            </a:r>
            <a:endParaRPr lang="en-IN" b="1" spc="-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en-IN" sz="3600" b="1" strike="noStrike" spc="-1" dirty="0" smtClean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90000"/>
              </a:lnSpc>
            </a:pPr>
            <a:endParaRPr lang="en-IN" sz="3600" b="1" spc="-1" dirty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90000"/>
              </a:lnSpc>
            </a:pPr>
            <a:endParaRPr lang="en-IN" sz="3600" b="1" strike="noStrike" spc="-1" dirty="0" smtClean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90000"/>
              </a:lnSpc>
            </a:pPr>
            <a:endParaRPr lang="en-IN" sz="3600" b="1" spc="-1" dirty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90000"/>
              </a:lnSpc>
            </a:pPr>
            <a:endParaRPr lang="en-IN" sz="3600" b="1" strike="noStrike" spc="-1" dirty="0" smtClean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90000"/>
              </a:lnSpc>
            </a:pPr>
            <a:endParaRPr lang="en-IN" sz="3600" b="1" spc="-1" dirty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90000"/>
              </a:lnSpc>
            </a:pPr>
            <a:endParaRPr lang="en-IN" sz="3600" b="1" strike="noStrike" spc="-1" dirty="0" smtClean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90000"/>
              </a:lnSpc>
            </a:pPr>
            <a:endParaRPr lang="en-IN" sz="3600" b="1" spc="-1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8080" y="-313920"/>
            <a:ext cx="10429560" cy="178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4400" b="1" u="sng" strike="noStrike" spc="-1" dirty="0">
                <a:solidFill>
                  <a:srgbClr val="000000"/>
                </a:solidFill>
                <a:uFillTx/>
                <a:latin typeface="Calibri Light"/>
              </a:rPr>
              <a:t>Data </a:t>
            </a:r>
            <a:r>
              <a:rPr lang="en-IN" sz="4400" b="1" u="sng" spc="-1" dirty="0" smtClean="0">
                <a:solidFill>
                  <a:srgbClr val="000000"/>
                </a:solidFill>
                <a:latin typeface="Calibri Light"/>
              </a:rPr>
              <a:t>Loading</a:t>
            </a:r>
            <a:endParaRPr lang="en-IN" sz="44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903192"/>
            <a:ext cx="11333017" cy="27359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82" y="3639127"/>
            <a:ext cx="4541914" cy="30572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000" y="3639128"/>
            <a:ext cx="4359018" cy="26323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84" y="84604"/>
            <a:ext cx="10607959" cy="32159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11" y="3300523"/>
            <a:ext cx="10524132" cy="21033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99400" y="29556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000" b="1" spc="-1" dirty="0" smtClean="0">
                <a:solidFill>
                  <a:srgbClr val="000000"/>
                </a:solidFill>
                <a:latin typeface="Calibri Light"/>
              </a:rPr>
              <a:t>Cleaned Data</a:t>
            </a:r>
            <a:endParaRPr lang="en-IN" sz="40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706" y="1212061"/>
            <a:ext cx="9190516" cy="4877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000000"/>
                </a:solidFill>
                <a:latin typeface="Calibri Light"/>
              </a:rPr>
              <a:t>Data Visualization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IN" sz="2800" b="1" strike="noStrike" spc="-1" dirty="0">
                <a:solidFill>
                  <a:srgbClr val="000000"/>
                </a:solidFill>
                <a:latin typeface="Calibri"/>
              </a:rPr>
              <a:t>Univariate Analysis:</a:t>
            </a:r>
            <a:endParaRPr lang="en-IN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It is used to summarize only one variable at a time.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IN" sz="2800" b="1" strike="noStrike" spc="-1" dirty="0">
                <a:solidFill>
                  <a:srgbClr val="000000"/>
                </a:solidFill>
                <a:latin typeface="Calibri"/>
              </a:rPr>
              <a:t>Bivariate Analysis:</a:t>
            </a:r>
            <a:endParaRPr lang="en-IN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Bivariate statistics compare two variables and determine relation between them</a:t>
            </a:r>
            <a:r>
              <a:rPr lang="en-IN" sz="28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  <a:endParaRPr lang="en-IN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-89640"/>
            <a:ext cx="1051488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4400" spc="-1" dirty="0">
                <a:solidFill>
                  <a:srgbClr val="000000"/>
                </a:solidFill>
                <a:latin typeface="Calibri Light"/>
              </a:rPr>
              <a:t>V</a:t>
            </a:r>
            <a:r>
              <a:rPr lang="en-IN" sz="4400" b="0" strike="noStrike" spc="-1" dirty="0" smtClean="0">
                <a:solidFill>
                  <a:srgbClr val="000000"/>
                </a:solidFill>
                <a:latin typeface="Calibri Light"/>
              </a:rPr>
              <a:t>ariate </a:t>
            </a:r>
            <a:r>
              <a:rPr lang="en-IN" sz="4400" b="0" strike="noStrike" spc="-1" dirty="0">
                <a:solidFill>
                  <a:srgbClr val="000000"/>
                </a:solidFill>
                <a:latin typeface="Calibri Light"/>
              </a:rPr>
              <a:t>Analysis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7763400" y="2783880"/>
            <a:ext cx="41677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0000"/>
                </a:solidFill>
                <a:latin typeface="Helvetica Neue"/>
                <a:ea typeface="DejaVu Sans"/>
              </a:rPr>
              <a:t>Observations</a:t>
            </a:r>
            <a:endParaRPr lang="en-IN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IN" spc="-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IN" spc="-1" dirty="0" smtClean="0">
                <a:solidFill>
                  <a:srgbClr val="000000"/>
                </a:solidFill>
                <a:latin typeface="Helvetica Neue"/>
              </a:rPr>
              <a:t>most observation salary below 10 lakhs.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2" name="AutoShape 2" descr="data:image/png;base64,iVBORw0KGgoAAAANSUhEUgAAA1EAAAIdCAYAAADcaPcJAAAAOXRFWHRTb2Z0d2FyZQBNYXRwbG90bGliIHZlcnNpb24zLjcuMiwgaHR0cHM6Ly9tYXRwbG90bGliLm9yZy8pXeV/AAAACXBIWXMAAA9hAAAPYQGoP6dpAABnx0lEQVR4nO3dd3iV9f3/8dd9VpKTnCSMhL1kBiKKuEWhLhyo2DqKIi4qCOLo8Nv6q63W2lKxDhxUa4tV1LpHrUVFASdOcLBBlowQ5klyTk7OuH9/nJwTkCRknOSc++T5uC6uk9znPvf5nPsc5bx4fz7v2zBN0xQAAAAAoEFsyR4AAAAAAFgJIQoAAAAAGoEQBQAAAACNQIgCAAAAgEYgRAEAAABAIxCiAAAAAKARCFEAAAAA0AiEKAAAAABoBEIUAAAAADQCIQoA0tCoUaNkGEb8T+fOnXX22Wfr7bffPmDf4447Tj169NC6detaZCz333+/OnTooJkzZ0qSHn/8cRmGoeuuu65Fnq+srEwDBgxQUVGRysvLW+Q5msLn82ny5Mnq0qWL3G63XnjhhVr3CwQCuu+++3T44YfL4/GoXbt2Gj16tObNm9eo51u/fr0Mw1BxcXEihg8A2AchCgDS2NixYzVlyhQdf/zxWrBggU4//XT9/ve/32+fSZMmacqUKercuXODj3vjjTfKMAw9/vjjB9135MiRmjJlikaOHNnY4R/UkiVLZBiGRo0aFd+WnZ2tKVOm6Nprr5Xb7U74czbVH/7wBz3yyCPKycnRZZddpi5duhywTyQS0ZgxY3TTTTepoqJCF154oU4++WQtXLhQp512mp5++ukkjBwA8EOOZA8AANBybrjhhnjAWLdunU444QT94Q9/0LHHHqszzzxTknTFFVe0yHNHIhEZhqHDDz9chx9+eIs8R21sNptuvPHGVnu+hvr8888lRStxJ5xwQq37vPfee5o3b56GDBmiL7/8Ui6XS5L06aef6phjjtEvfvELjRs3ToZhtNq4Q6GQHA6+LgDAvqhEAUAb0adPH91yyy2SpL/+9a/x7b1795ZhGNqxY0d828yZM1VUVCS3261DDjlEv/3tb+X3+yVJhmHo/vvvlyRdeeWV8S/0t912mwzD0NSpU3XkkUcqIyNDGzZsiG+/++679xvPrl27dOmll6pDhw7q2LGjbrjhBlVVVcXvNwxDOTk5+z1m7NixMgxDCxYs0BVXXKFhw4ZJkhYuXLhfZay2x7755ps68cQTlZOTo/z8fP3kJz/RmjVr4vfHphnecsstmjRpkjp06KD27dvrkksu0d69e+s9t08//bSGDx8ut9utgoICXXnllSopKZFUM63unXfekSSNGDGizhC0fft2SVK3bt3iAUqSjj76aP3ud7/TpZdeKp/PJ0n6/vvvdeWVV6pTp07Kzs7WsGHD9Oyzz9Y7zsrKSv3ud79Tv379lJmZqb59++r2229XMBiM72MYhrp166Zf/vKXKiws1FVXXaUePXrIMAx98cUX8f3++te/yjAMTZgwod7nBIB0RIgCgDZk9OjRkqKhIxKJ1LrP3XffrRtuuEE+n0/jxo1TRkaG7rzzTk2aNEmSNHXqVB122GGSpFNOOUVTp07d7/EPP/yw8vPzdeWVVx4QZPb1zDPPaM2aNTrnnHPkcrk0c+bMeMhriFNPPVUXX3yxJKlr166aOnWqioqKat33tdde01lnnaUlS5bonHPO0aGHHqqXXnpJxx13nDZu3LjfvnfddZe+/PJLjR07Vm63W88884z++Mc/1jmOBx98UJdeeqk2btyon/zkJ+revbsef/xxjRgxQl6vV7m5uZo6daq6du0qSbrooosOOGcxI0eOlNvt1ltvvaXJkyfru+++i993++236+6771Z2drYqKio0YsQIPf744xo+fLguvPBCrVu3Tj/96U/11ltv1TnW8ePH64477lBubq7Gjx8vwzB022236bbbbttvvy1btujJJ5/UmDFjNGrUKF166aWSpFdeeSW+z+uvvy5J8fsAoE0xAQBpZ+TIkaYkc/78+fttr6ysNCWZksytW7eapmmavXr1MiWZpaWlpmma5oknnmhKMj/77DPTNE1z79695mGHHWYeeeSRZjgcNk3TNG+44QZTkjl79uz4sX//+9+bksxrrrlmv+eMbZ8xY4ZpmqY5e/ZsU5J56qmnmpFIxDRN09y4caOZkZFhut1uc+/evaZpmqYkMzs7e79jnXfeefu9rsWLF5uSzJEjR+633w8f27dvX1OS+f7778e3TZw40ZRkXnvttfuN65RTTom/zk8//dSUZB511FG1nueKigozJyfHdLlc5po1a0zTNM1QKGSOHj3alGT+5S9/OeA9iZ3XusydO9fs0KFD/H065phjzAcffND0+XzxfZYtW2Zefvnl5vTp0+Pb5syZY0oyJ06caJqmaa5bt86UZA4ZMsQ0TdMMh8PmlVdeaV5zzTVmVVWVaZqm+f3335uSzH79+u137hwOh7lhw4b4tqVLl5qSzOLiYtM0TXPPnj2m0+k0O3XqZIZCoXpfDwCkIypRANCG7DuNzDTNWvc56qijJEm33nqr3njjDdlsNi1ZskSfffaZbLaD/7XRv3//Bo1l4MCB8fH06NFDJ510knw+n1atWtWgxzfU6tWrtXbtWg0ZMkQjRoyIb49Vgz788MP99h80aFD8dfbr10+SVFpaWuuxP/zwQ5WXl+u0005T3759JUl2u12TJ0+u9dgNMXr0aH333Xe65557dNRRR+mTTz7Rddddp8GDB+vbb7+VJBUVFcXXVt1111266aab4t3+tm3bVutxbTab/vnPf+rmm2/WrFmzdPPNN+vPf/5zrY/JyMhQz549478PHjxYRxxxhL799lutXbtWc+fOVTAY1MUXXyy73d7o1wgAVsdKUQBoQzZs2CAp+kW/sLCw1n2mT5+unJwcPfroozr77LPldDp15pln6u67725wQGqK2Hi2bt2a0OPG1hnFptPFxLrj1dcGPRby6gqczTl2fXJzc3XTTTfppptu0po1a/TrX/9aL774osaNG6dvvvlGwWBQ55xzjt58880DHlvXWKXourU77rjjgKmc9T0mZsKECfryyy/1yiuvaMmSJZKYygeg7aISBQBtyNy5cyVJJ510Up0VBKfTqdtvv11btmzRN998o9/85jd6/fXXddpppykcDrfY2Hbu3ClJ6tSpk6RogGnIl/uDad++vSTFGz3EbNmyZb/nS4Vj33nnnRo7dqw++eST+LZ+/frp2Weflcfj0bfffqvS0lI999xzevPNN3X44Yfrm2++UVVVlebPn1/vsb///nv94Q9/kMfj0VtvvSWfz9eo8ztu3Dg5HA69+OKLmjt3rvr166ejjz66Ua8PANIFIQoA2ojVq1frzjvvlCTddNNNte5TXl6u3Nxc9ezZU5WVlSouLtZtt92mbt26acOGDdqzZ48kxVte79vVrbGWLVsWr4hs3bpV7733nrKysjRw4EBJ0QDi8/m0efNmSVJVVdUBFwRuyDgGDRqk7t276+uvv94vnDzyyCOSog0qmur444+X2+3W22+/Ha/yRSIR/f3vf2/SsauqqvTqq6/q3nvv3a9atGXLFlVWVsrpdCo7OzterTvjjDNUXFwsp9MZf/66bNu2TaZpqqioSKeddpqysrIOaKpRn8LCQo0ePVoff/yxduzYQRUKQJtGiAKANHb//fdr6tSpGjt2rIYOHaqSkhL99re/1TnnnFPr/jk5Ofrxj3+sTZs2afjw4frZz36mk046SZs2bdKxxx6rDh06SKpZ93THHXfowgsvbNLYFixYoKOPPlpXXnmljjrqKPl8Pl177bXKy8uTFA0IUrRj3WWXXaYhQ4bo66+/3u8YPXv2lMvl0ieffKLzzz9f77777gHPE2uvbhiGTjvtNF1yySUaNWqUHnnkEfXs2VM///nPmzR+ScrLy9Pvf/97+f1+HXXUUbrssst09NFH63//+5+GDx+uyy67rFHHu/HGG1VcXKxnn31WRUVFuuKKKzR+/HgdfvjhCgaDmjJlitxut0455RTZ7Xbdf//9Gj9+vEaPHq2rr75aUrSNeW2Ki4vVrVs3LVq0SGeffbYuvPBCDR06VJIUCAQaVJXa9/VccskljXptAJBOCFEAkMZeeeUVzZo1S4sWLdJpp52mt956S3fccUe9j3n00Ud1++23q6qqSk888YTWr1+vSZMm6bXXXovvM2HCBI0dO1Y7d+7UokWLmjS23/zmN+rRo4eee+45+f1+XX/99fFGB1K01fpFF12kXbt26T//+Y9OOOEE/fSnP93vGLm5uZo5c6Y6duyo+fPny+v11vpcF198sV555RUNGjRIL730kpYuXarx48fr448/Vn5+fpPGH3PzzTfrscceU2FhoZ577jlt2bJFU6ZM0TvvvCOn09moY7Vr106LFi3SHXfcoYyMDD333HN644031L9/f82ePVv33HOPJGnYsGF67rnn1LdvX7388svatWuXnn76aUnSihUraj12Zmam3njjDf3oRz/Se++9pyVLlujPf/6zBg0apFAotN81s+py8sknS5KOPPJIDRgwoFGvDQDSiWEmYsI5AABIe/fcc49+8Ytf6N5779WNN96Y7OEAQNIQogAAQL0WLlyoP/3pT3r33XeVn5+vtWvXKjc3N9nDAoCkYTofAACo1/bt2/X++++ruLhYr7/+OgEKQJtHJQoAAAAAGoFKFAAAAAA0AiEKAAAAABqBEAUAAAAAjeBI9gCSLRKJaPfuXcrMzJJhGMkeDgAAAIAkMU1TlZV+tWvXXjZb3fWmNh+idu/epesmT0z2MAAAAACkiAf/9pg6dOhY5/1tPkRlZmZJip6orCx3kkcDAAAAIFn8fp+umzwxnhHq0uZDVGwKX1aWW243IQoAAABo6w62zIfGEgAAAADQCIQoAAAAAGgEQhQAAAAANAIhCgAAAAAaIamNJfbu3aMPP3hP7y2Yr6nTblSPnr0kScuWfqPn/v201n23Vvc/+Ijy27WTaZp65qkntHD+u7Lb7Rpz7lidNeZcSdLSb7/R7Mce0a5dOzWkeKgmTZmmnJycZL40AAAAAGkqaZUov9+vaddeo0UffqgN69fFt69etVJ/uuN2DSoarLv+er/y8vMlSUsWf6F5b83VzbfcqomTpmjOE7O1ccN6hUIhPTTzXh13womaPuM+lZRs06svvZCkVwUAAAAg3SWtEuVyufTArEdVFQjo+qmT4ttfeel5DTtiuH56yWX77b982VL1HzBIffv2kyQVFnbSyhXLZbfbtXv3Lp1y6unKb9dOxx5/gr78/LM6nzcYDCoYDMZ/9/t9CX5lAAAAANJZ0kKU3W5XXl6+SreX7Ld91cqVOqRvP/38+imy2Wy68KeX6Jhjj5fX61VmZmZ8P3d2trxer7xeryTF78t2Z6uselttXn35Bb34/LMt8IoAAAAAtAUpd7HdiopyuVwuTbvpl/rk4w8168H7NaR4aK371nkNrHqujXXe+RforDHnxX+PXZUYAAAAABoi5brz5ebm6YQTT1KfPofozLPPUSAQUMm2rfJ4PPL5KuL7+f1+5ebly+PJlSRVVN/n9/uUl5tf5/GdTqfcbnf8T1aWu0VfDwAAAID0knIh6ojhR+qdt9/UjtJSLXj3HWVmZqpzly4qGlysVStXaPWqlfpqyWKVbNumoqLB6tyli9q1a695b85V6fYSLfr4IxUNKU72ywAAAACQplJuOt8ll12hxx55WDf/4nq1a9deN/z8V8rOztGwI4brjDPHaMb0O2V32DXhiqvUrXsPSdLU62/S7Mce0Ztz/6shxUN17tjzk/wqAAAAAKQrwzRNM9mDSCafz6erL79E//jX03K7mdoHAAAAtFUNzQYpN50PAAAAAFIZIQoAAAAAGoEQBQAAAACNQIgCAAAAgEYgRCGhIqapT7aEFIq06X4lAAAASGOEKCTUnKVVOvZJr34135fsoQAAAAAtghCFhPpoc0iS9M+vq+QPUo0CAABA+iFEIaHW7g5LkrxVpl5dXZXk0QAAAACJR4hCQq3ZE4n//Pi3hCgAAACkH0IUEiYQMrXRWxOi3l4f1OaySD2PAAAAAKyHEIWEWb83oogpZTulEd0dipjSnKWBZA8LAAAASChCFBJmzZ7oeqi++XZdeWiGJOnxbwIyTRpMAAAAIH04kj0ApI+vNnkl2dTF5deRGTuUac/Xil0RvfrFBh3WPtysY3s8uepYUJCYgQIAAADNQIhCQuwoLdUT/31P6vgjbfh8nv786gvq1GeiNnQ4Xr965nMduXFOs47vdGXonvseJEgBAAAg6QhRSIiyMq+8zg6SpF6HHa9eJw2T6XNpw2ZpU+dROu+4IjmaOHm0atdmbX3zYZWVeQlRAAAASDpCFBKmPKNQktSpoECZ+XYNME1llgRUGbKpwtNLnbJZggcAAADr41stEiIUkSpcHSVJ7bOiHyubYcjjMiRJFUGaSwAAACA9EKKQEFv9NkVsDtkNU7mumu3ZjmiI8gWTNDAAAAAgwQhRSIj15dGPUr4zJMMw4tvdzugtlSgAAACkC0IUEmJDdYhq59y/lXm2k+l8AAAASC+EKCTEhnK7pGglal9uJ9P5AAAAkF4IUUiIjXVWoqK3vhCVKAAAAKQHQhQS4mCVKKbzAQAAIF0QotBsEdNswJqoVh8WAAAA0CIIUWi2LWWmAhFDRiSkvLqm81GJAgAAQJogRKHZ1uyJBqfsqp2yGfvfF5vO5w9J4QhBCgAAANZHiEKzrd0dkSR5AtsPuC/LUfOzP3TA3QAAAIDlEKLQbLFKVE4tIcpmGHJXBymaSwAAACAdEKLQbGt2V4eoygNDlFTTXIJ1UQAAAEgHhCg025rq6Xy1VaIkyV3dXIIOfQAAAEgHhCg0i2ma8el8nkBJrftkc60oAAAApBFCFJrFW2WqvCr6s7tqV637uJnOBwAAgDRCiEKzbCuPBqMchylHpKrWfWLXiqqgOx8AAADSACEKzVLii66H6pgZqXMfKlEAAABIJ4QoNEtJRTQY1ReiWBMFAACAdEKIQrNsq4iGp4LMugNS7DpRPrrzAQAAIA0QotAsJdUhqmNGPZUoF5UoAAAApA9CFJplW/V0vvoqUdmOaIjyh6SISZACAACAtRGi0CzxSlQ9a6KynDU/M6UPAAAAVkeIQrPUdOeru8JkMwxlxddFUYkCAACAtRGi0Cyx60QV1FOJkujQBwAAgPRBiEKTmaZZU4nKqD8cxS+4y3Q+AAAAWBwhCk22J2CqKhz9ub41UdI+F9wNUYkCAACAtRGi0GSxC+3mZRjKsNe/r5vpfAAAAEgThCg0WawzX6ds46D7xqbz0Z0PAAAAVkeIQpNtqw5RnbMP/jGisQQAAADSBSEKTRabztfJffCPkbv6gru0OAcAAIDVJTVE7d27R2/89zX9+lc3adPGDfvdt/jLzzXuwrFaOP8dSdFOcE/P+ZcmXX25plxzld54/bX4vku//Ua/vPE6XTVhnP56159VXl7eqq+jrYp15uuc0/DpfHTnAwAAgNUlLUT5/X5Nu/YaLfrwQ21Yv26/+yr9fv3z74/IMGqGt2TxF5r31lzdfMutmjhpiuY8MVsbN6xXKBTSQzPv1XEnnKjpM+5TSck2vfrSC639ctqkbeXVa6IaUIliOh8AAADShSNZT+xyufTArEdVFQjo+qmT9rvvmaefVNHgIVq8+Iv4tuXLlqr/gEHq27efJKmwsJNWrlguu92u3bt36ZRTT1d+u3Y69vgT9OXnn7Xqa2mrSnzV0/ka0Fgi1p3PH5IipimbcfDHAAAAAKkoaZUou92uvLz8A7avXrVSn3z8kS674qr9tnu9XmVmZsZ/d2dny+v1yuv1SlL8vmx3tsqqt9UmGAzK5/PF//j9vgS8mrapMY0l3M6an/1M6QMAAICFJa0SVZtQMKhH//aQxl9+pTye3IPuX2cxo54ix6svv6AXn3+2aQPEfuKNJbJtkr/+fW2GoSxHtBJVETKV7aISBQAAAGtKqRD16aeL9P2mjZr92COa/dgj8vv9+udjj8jhcMjj8WjnjtL4vn6/X7l5+fGwVeGrUGZWlvx+n/Jy8+t8jvPOv0BnjTlvn+P4dN3kiS32mtKVaZrx60R1zjYUOkiIkqLrovwhUxVVpuRu4QECAAAALSSlQtQRRxypmQ89Ev/9Nzf/QmN/fIGGH3m0stzZemvuG1q9aqV8Pp9Ktm1TUdFgdercRe3atde8N+fq5FNP06KPP9Jhhx9R53M4nU45nc4670fD7K40FYxmKBW6bdrSgMe4nZL8ki/UkiMDAAAAWlZKhajMrCxlZmXFfzdshjwejzKzsjTsiOE648wxmjH9Ttkddk244ip1695DkjT1+ps0+7FH9Obc/2pI8VCdO/b8ZL2ENiM2lS8/w1CGo2FT86Id+kw69AEAAMDSkh6iCgo76ZnnX6n1vr//88n4z4ZhaNz4CRo3fsIB+w0pPlR33/dgSw0RtYhfI6oBnfliuOAuAAAA0kFSL7YL64pfI6oBnfliuOAuAAAA0gEhCk0Su0ZUQ9qbx8SuFUUlCgAAAFZGiEKTxK4R1ZAL7cbse8FdAAAAwKoIUWiSkorGT+fLsEdvK0NUogAAAGBdhCg0Saw7X2Om82VWN5aoDLfIkAAAAIBWQYhCkzRlOl9mdS9IKlEAAACwMkIUmiQ2na9RlSh7dSUqJJkmQQoAAADWRIhCo0VMM96dr5O7MdP5orempGCkBQYGAAAAtAJCFBptd6WpUHUIKmzEdD6nTbJV715Jhz4AAABYFCEKjRZrKtE+05DL3vAQZRiGMunQBwAAAIsjRKHRmtJUIoYOfQAAALA6QhQarSlNJWLo0AcAAACrI0Sh0WLT+Rpzod2YfTv0AQAAAFZEiEKjbY1N53M3ZTpf9LYyTCUKAAAA1kSIasNW7Azr7k/8qmpkoFm3JxqieufZG/2cGQ4qUQAAALA2R7IHgOSImKYueKVcS3eEFZF08zFZDX7s6t3RrhD92jVlOl/0ljVRAAAAsCoqUW3UG2uDWrojGoYeWRJQxGxYqDFNU2v2RB/Xv13jK1F05wMAAIDVEaLaqLs+qYz//N2eiN5eF2zQ40oqTJVXRS+a2ye/6d35AlSiAAAAYFGEqDbo481Bvf99SE6bdMFApyTpb0sCDXpsbCpfr1xboy60G0N3PgAAAFgdIaoNilWhLhvi0u0j3JKk/6wJ6ntv5KCPXbM7uk//JqyHkujOBwAAAOsjRLUxK3aG9erq6NS9Xx6dpcEd7RrZw6GwKT32deVBHr1vU4nGr4eS9lkTRSUKAAAAFkWIamPu/rRSpqTz+jtV1DEahCYfniFJ+vtXAYUi9VeIYiGqKU0lpH0qUayJAgAAgEURotqQbeURPbk0uvbp/47JjG8/f4BLBW5DW8pNvb6m/gYTsel8TWlvLu2zJioc7fQHAAAAWA0hqg15//uQqsLSYYV2HdfNGd+e4TB01aHRalR9DSZM00xYJSpiSsGDL8ECAAAAUg4hqg1ZvjMagIYVHhiArh4aDVHvbAiqvKr2CtG2ClMVwaa3N5ckp02K9fRjXRQAAACsiBDVhsRCVGwt1L76t7erV65NoYj00eba082aZrY3lyTDMOjQBwAAAEsjRLUh8RDVofapeKN6RtPNgo21r4ta3cz25jF06AMAAICVEaLaiHDE1MpdBwtR0XVSCzbWX4nq375p66FiMqsfToc+AAAAWBEhqo3Y4I2oMiRl2KU+ebW/7bFK1GfbQrWui4pfIyq/mSGKShQAAAAsjBDVRsSm8g1ob5fdVvt6pt559a+Lik/na9/c6XzRW9ZEAQAAwIoIUW3E8h31T+WL+VEd66JM04xP52t2JcpOJQoAAADWRYhqI2qaStT/lte1LioR7c1j4pUo1kQBAADAgghRbcSyg3TmixlZx7qo2Hqo3nlNb28eE1sTFQg36zAAAABAUhCi2gDTNLV8Z3Q908FCVO88u3rnHbguak31eqh+zaxCSVSiAAAAYG2EqDZgW4WpvQFTNiPaWOJgRvU4cF3U6gS1N5f2WRNFJQoAAAAWRIhqA2Lrofrk2eJT6epT27qo1bsS01RCohIFAAAAayNEtQHLG7geKqa2dVFr9iSmvbnEdaIAAABgbY5kDwAtr7EhKrYuav3eiC54pVy982xaWV2J6t8uEdP5ordcJwoAAABWRIhqAxoboiTpzEOcmrU4oDfX1ayLyrBHu/M1176VKNM0ZRjN6/YHAAAAtCZCVBvQlBD1l5FujejuUKnP1J5KU3sCEY3q6Wx2e3OpZk1UxJRCEcnZ/OIWAAAA0GoIUWlubyCireXRaXNFHRteRfJkGLpkcEaLjMlpkwxJpqLVKEIUAAAArITGEmlu+Y5oQ4guOYbyMlLj7TYMo6ZDH+uiAAAAYDGp8a0aLaYpU/laAx36AAAAYFWEqDQXC1GDUy1ExTr0ca0oAAAAWAwhKs2lfCUqnOSBAAAAAI1EiEpza3ZHU8qA9qkWoqK3VKIAAABgNYSoNGaapjaVRRtL9MxNrbc6w86aKAAAAFhTan2zRkLtDZiqqL5WbndPar3VdOcDAACAVSX1OlF79+7Rhx+8p/cWzNfUaTeqR89eWrt2jf7x6Cx9v2mTunTtqqsmTtLAQUUyTVPPPPWEFs5/V3a7XWPOHauzxpwrSVr67Tea/dgj2rVrp4YUD9WkKdOUk5OTzJeWEmJVqPaZhtzO5l8kN5HozgcAAACrSlp5wu/3a9q112jRhx9qw/p1kqRIJKJ7Z0xX/wEDdd8Ds9SrV2/97eEHJElLFn+heW/N1c233KqJk6ZozhOztXHDeoVCIT00814dd8KJmj7jPpWUbNOrL72QrJeVUjZ5oyGqR4pN5ZPozgcAAADrSlolyuVy6YFZj6oqEND1UydJkqoCAZ0w4iSdfuZZat+hg4YUH6rPP/tUkrR82VL1HzBIffv2kyQVFnbSyhXLZbfbtXv3Lp1y6unKb9dOxx5/gr78/LM6nzcYDCoYDMZ/9/t9LfgqkytWieqRYlP5JLrzAQAAwLqSFqLsdrvy8vJVur0kvi0zK0vjxk+QJIXDYc1/Z55GnDRSkuT1epWZmRnf152dLa/XK6/XG31s9X3Z7myVVW+rzasvv6AXn3824a8nFaV0JYrufAAAALCopK6Jqs9jjzyssvIy/fSSy+rcx6hrmU89y3/OO/8CnTXmvPjvfr9P102e2MRRpraUrkRVd+cLsCYKAAAAFpOSIeqpJx/XN19/pdvu+LPcbrckyePxaOeO0vg+fr9fuXn58nhyJUkVvgplZmXJ7/cpLze/zmM7nU45nc4WHX+qsEQliu58AAAAsJiU+3b96ssv6t15b+nGX9ysLHeWKirKFQ6HVTS4WKtWrtDqVSv11ZLFKtm2TUVFg9W5Sxe1a9de896cq9LtJVr08UcqGlKc7JeREr5P5UrUPt35TJMgBQAAAOtIuUrUv59+UpJ06y03x7fdetsdGnbEcJ1x5hjNmH6n7A67Jlxxlbp17yFJmnr9TZr92CN6c+5/NaR4qM4de35Sxp5K9r3QbkpWoqq784VNKRSRnPbkjgcAAABoqKSHqILCTnrm+Vfiv+/78w+NGz8h3nhiX0OKD9Xd9z3YAqOzrp1+M34Npm45qReiXPbo0jVT0Q59hCgAAABYRep9u0ZCxKpQhW5DGY7UutCuJBmGQYc+AAAAWBIhKk2lclOJmH3XRQEAAABWkbrfsNEsqdzePCa2LspPJQoAAAAWkrrfsNEsVKIAAACAlpG637DRLKnc3jwmq3pNFJUoAAAAWEnqfsNGs1hiOh+VKAAAAFhQ6n7DRrNYYToflSgAAABYUep+w0aTRUyzZjpfCoeoeCUqTIgCAACAdaTuN2w02fYKU8GIZDOkril4od2YrPh1opI7DgAAAKAxUvcbNposth6qS7Yhhy31LrQbE6tEMZ0PAAAAVkKISkOx9VDdU7iphEQlCgAAANaU2t+y0SRWWA8lUYkCAACANaX2t2w0iRXam0tUogAAAGBNqf0tG01S097cnuSR1C9WiQpGpHCEahQAAACswZHsASDx6qpE7SgtVVmZt0Wec/Pm7xv9mMx9Mp4/JOW4EjggAAAAoIUQotJQbRfa3VFaqp/feJ2CVYEWfe5Kf6UyG7ivYRjKtEuVYakyZCrHlbqdBAEAAIAYQlSaCUdMbSk/sBJVVuZVsCqgLqOnyNW+W8Kft2L9Eu34+HlVBasa9bhMh6HKsCk/66IAAABgEYSoNLO13FTYlBw2qVP2gZUdV/tuyizsk/DnDeza3KTHZTmkPQE69AEAAMA6aCyRZmLtzbvl2GRP4QvtxsSaS9ChDwAAAFZBiEozsRCV6hfajYm1OacSBQAAAKuwxjdtNFiJLxqiOtcylS8VUYkCAACA1RCi0sz2imiIKsy2xlubSSUKAAAAFmONb9posO2+aBgpdFujEpUVq0SFCVEAAACwBkJUmimtns5X6LbGWxtbE8V0PgAAAFiFNb5po8FqKlHWeGtja6KYzgcAAACrsMY3bTTY9lglyiKNJahEAQAAwGoIUWkmVokqyLLGW0slCgAAAFZjjW/aaJCqsKndldXT+ahEAQAAAC2CEJVGdlRXoeyG1C7TGiEqVokKRqRwhGoUAAAAUh8hKo3E1kMVuA3ZDIuEKHvNz36qUQAAALAAQlQasVpnPkkyDCMepCpZFwUAAAALsM63bRxUvDOfRS60G1PTXCLJAwEAAAAagBCVRrZXxNqbW+ttrWkuQSUKAAAAqc9a37ZRr1J/bDoflSgAAACgpRCi0kisElVgoTVRUk0limtFAQAAwAqs9W0b9appLGHNShTXigIAAIAVEKLSSE1jCWu9rZlUogAAAGAh1vq2jXpZscW5JGXFKlFhQhQAAABSn7W+baNe8UpUttWm80Vvmc4HAAAAKyBEpYmKKlO+YPRnq1aimM4HAAAAK7DWt23UKVaFynJI2c4kD6aRqEQBAADASghRaWLf9VCGYa3pfFSiAAAAYCWEqDQRq0QVWKy9uVRznSgqUQAAALACQlSa2F5hzc58Us11ooIRKRyhGgUAAIDUZr1v3KhVqT92jSjrVaIy7TU/+6lGAQAAIMURotLE9opYe3PrvaWGYcSDVCXrogAAAJDirPeNG7WqaSxhvUqUVDOlj0oUAAAAUp0jmU++d+8effjBe3pvwXxNnXajevTspR2lpZr10P36bu0adenaTZOmTFOvXr1lmqaeeeoJLZz/rux2u8acO1ZnjTlXkrT02280+7FHtGvXTg0pHqpJU6YpJycnmS+t1cUvtGvBNVFStLnEngCVKAAAAKS+pH3j9vv9mnbtNVr04YfasH5dfPucJ2crIyNTM+55QD179tKjsx6UJC1Z/IXmvTVXN99yqyZOmqI5T8zWxg3rFQqF9NDMe3XcCSdq+oz7VFKyTa++9EKyXlbSUIkCAAAAWkfSQpTL5dIDsx7VtBt/vt/25cuWasRJI9WxoECjTj5V361do0AgoOXLlqr/gEHq27efjhh+pAoLO2nliuUq2bZVu3fv0imnnq7CTp107PEnaPnypUl6VckTr0RZcE2UVNPmnGtFAQAAINUlbTqf3W5XXl6+SreX7Le9zOtVZmamJCk7Ozu+zbvPdklyZ2fLW71dUs1j3Nkqq95Wm2AwqGAwGP/d7/cl5gUlUcQ0VeqzbotzqaYSxbWiAAAAkOqSuiaqoYw6ZqjVtV31zGh79eUX9OLzzzZ7TKlkT6WpULQQpY5ZVp3OF72lEgUAAIBUl3IhyuPJVUVFhaTouilJ8uTmyePxaOeO0vh+fr9fuXn58nhyJUkVvgplZmXJ7/cpLze/zuOfd/4FOmvMefscx6frJk9sgVfSemLrofIyDGU4rBmismKVqDAhCgAAAKkt5eZ+FQ0eovcXzteO0lItmP+O+vcfKJfLpaLBxVq1coVWr1qpr5YsVsm2bSoqGqzOXbqoXbv2mvfmXJVuL9Gijz9S0ZDiOo/vdDrldrvjf7Ky3K346lpGTWc+awYoqaYSxXQ+AAAApLqUC1HjJ1ypcDiiX940TevXfaefTZ4iSRp2xHCdceYYzZh+p/728ExNuOIqdeveQw6HQ1Ovv0mffbpI//fLG1VQUKhzx56f5FfRuqy+HkqqqUQxnQ8AAACpLunT+QoKO+mZ51+J/96xoEC33nbHAfsZhqFx4ydo3PgJB9w3pPhQ3X3fgy05zJRW05nPupUod/Un0Resfz8AAAAg2axbukDc9grrV6LczmgA9AWpRAEAACC1WfdbN+LSYU1ULET5Q9GW7QAAAECqIkSlgZoQZd23MzadzxTNJQAAAJDarPutG3GxFucFFq5E2W2GMu3RnyuY0gcAAIAURohKA9srrF+JkvZdF5XkgQAAAAD1sPa3bkiSdlZGKzcdsqxbiZKkbGf0lkoUAAAAUhkhyuJM09Tu6hDVLtPaIYoOfQAAALACQpTF+YJSKDqbT+0yrf12uqsvuFtBYwkAAACkMGt/60a8CuWw1UyHsyp39fipRAEAACCVEaIsbncgWobKzzBkGNaezpfNdD4AAABYACHK4tJlPZREdz4AAABYAyHK4vakUYiKd+cLUYkCAABA6iJEWVxNJcr6byXd+QAAAGAF1v/m3cbFQlR+RjpUoqq78wWjrdsBAACAVESIsrjdldHGEukwnc/tiN5GTCkQTu5YAAAAgLoQoixuTyB91kQ57Yac1Z9IpvQBAAAgVRGiLC6duvNJ+1wrigvuAgAAIEURoiwundZESfuui6ISBQAAgNREiLK4dOrOJ9GhDwAAAKkvPb55t2HptCZKkrKrm0tUcMFdAAAApChClMXFuvPlp0mIyqISBQAAgBRHiLK4dGsskU2IAgAAQIojRFlYIGTKX93FLl1CVKw7XwXd+QAAAJCiCFEWFlsPZUjKS5fufA4qUQAAAEhthCgLi03ly80wZDPSI0TVdOdL8kAAAACAOhCiLCzWVCJdpvJJUnZsOh+VKAAAAKQoQpSF7UmzphJSTSUqGJGCYYIUAAAAUg8hysJ2p9k1oiQpwy7Zql+Oj+YSAAAASEGEKAuLrYnKT5OmEpJkGIbc8QvuUokCAABA6iFEWVjNNaLS623kWlEAAABIZU369n3Hbbfqyy8+O2D7/Hfn6a4//7HZg0LDpOOaKKlmXVQFHfoAAACQghyN2fnF55+VJC1f9q0yMzO17rvv4veZZkSfLvpYO3bsSOwIUadYd750ms4n1XTooxIFAACAVNTIEPXv6p8MLf7ycy3+8vP97rfZbDr/Jxclamw4iHRsLCHtc62oECEKAAAAqadRIer+hx6RTFM3XDdZF427VCeMOCl+nyFDntxcZWRkJHyQqN3udJ3O52A6HwAAAFJXo0JUQUGhJGnSlGkaMHBQ/HckR/quiYreMp0PAAAAqahRISrm+BNO1HsL3tXcN15XIBDY7z5D0ZCFllfT4pzufAAAAEBraVKIeviB+/TJoo8l1fYl1yBEtZK0nc5Hdz4AAACksCaFqCWLv9DRxxyryVOmKTMrK9FjQgOEI6a8VekZoujOBwAAgFTWpHlg7dt3UO8+fQhQSbQ3UBMw8tMsRMUqUZXhaFgEAAAAUkmTKlEnn3q63vjva+rZq7eystwH3F80eEizB4b6xabyuZ2Sy55eISprn0+lP9TEDykAAADQQpr0/fSpJx+XJN39lz//4B5TkqGnn3upeaPCQcXXQ6XZhXYlyWYYynJEA1RF0FResgcEAAAA7KNJIWrStddJRvp9ebeSPfEL7aZXZ76YbKchf8iUjxAFAACAFNOkEDXyR6ckehxopHh78zRbDxWT7ZR2+KVyOvQBAAAgxTQpRN0wdVLddxrS/Q8+0tTxoIF2V0YkpV9nvpgclyHJVHmVKTmTPRoAAACgRpNCVIeOHWX8YDqf3+fT+vXrVHzo0IQMDPVL12tExXhc0ddVRogCAABAimlSiPrd7XfWun3G9D8qM5O2560hviYqDRtLSFJOdZvzcq4VBQAAgBST0K4E/foP1FdLFifykKhDuq+JqqlEJXkgAAAAwA80qRL13sL5B2zzVVTo3XlvKTsnu9mDwsHVTOdLz+58Hlf0tryKShQAAABSS5NC1N8emikpuvB/X1lZWZo89foEDEt695239eLz/1ZFeYWGFB+qKdNukN/n16yH7td3a9eoS9dumjRlmnr16i3TNPXMU09o4fx3ZbfbNebcsTprzLkJGUeqSvfGEvutiQIAAABSSJNC1G9/f8cB27KystSlazdlZmY2e1BlZV499sgsXTnxGg097HBN/+Ptev21V7V162ZlZGRqxj0P6IXnntGjsx7UndPv1pLFX2jeW3P1/35/h/bu2aO7/3Knig8dqp69ejd7LKmq5jpR6RmicqpDVCAsVUXS8zUCAADAmpo0F2zwkGINHlIsj8ejMq9X5eVlyszKSkiAkiTTlGw2mzp06KD27TsoIyNDdrtNy5ct1YiTRqpjQYFGnXyqvlu7RoFAQMuXLVX/AYPUt28/HTH8SBUWdtLKFctrPXYwGJTP54v/8ft9CRlza4uviUrTxhIZdslZ/emsCKXnlEUAAABYU5MqUeVlZXrg/nv0zddfVW8xJRkadsQRuu6GXygrq3kd+nJzc/XTS8drxvQ75XA41KlTZ5079id66YXn4kEtOzu69qrM65XX690vwLmzs+X1ems99qsvv6AXn3+2WeNLBene4twwDOW4DO2uNFUeJkQBAAAgdTQpRM3+x6Na+u3XOvucc1U0eIgiEVMrly/T/954Xf+a/ZgmT5nWrEHt2rlTLz3/rK6ceI369hugB+/7q97472u17mvUkSHq2n7e+RforDHnxX/3+326bvLEZo23tZmmqT1p3lhCijaX2F0plYfscid7MAAAAEC1JoWoxV9+oTPPOkeXXnZFfNuRRx0tSVow/51mD2rlyuWKRCI6ffRZkqSjjjlWXy3+Uh5PrioqKiRJfr9fkuTJzZPH49HOHaXxx/v9fuXm5dd6bKfTKafT2ldvLa+SwtX9FtJ1Op8keZzR5iXlIRshCgAAACmjSWUMu8Mum+3Ahxo2Q5FIuNmD6tqtu6qqqvTxRx9oe0mJvvn6K3Xr3kNFg4fo/YXztaO0VAvmv6P+/QfK5XKpaHCxVq1codWrVuqrJYtVsm2biooGN3scqWp3INqZz2mT3NbOg/WKNZeoCNuTPBIAAACgRpMqUUcddUx8et3AoiLZbDatXL5cc994XccdP6LZg+rVq7euuPpnmvPEbPkqKjSkeKgu+umlqgoENOuhmfrlTdPUtVs3XVvdTn3YEcN1xpljNGP6nbI77JpwxVXq1r1Hs8eRqvZdD2XUNW8xDcTanJfTWAIAAAAppEkhasIVV2vv3j36z2sv6z+vvaLY9aKOPvY4XXH1NQkZ2Omjz4pP59vXrbcd2F7dMAyNGz9B48ZPSMhzp7o9ad5UIiYnHqKoRAEAACB1NCpERcJhffbZJzJNU7/69W+1desWbVy/XnaHQ99/v1HnnHu+7Ha+8La0dG9vHuNxRW/pzgcAAIBU0uBvp16vV7+95Wbdf8/d+vLzzyRJXbp01THHHa9vvl6i5555SrfecnOdrcWROLvbQGc+ad/pfARzAAAApI4Gfwv/91NPaOuWzbpy4jUHTJv78QUX6cqrr9HWLZv1/L+fTvggsb89gepKVJpP54uFqEDEppCRxh00AAAAYCkNns739VdLdPros3Ta6WcccF9eXr5OG32mtpeU6JNFHyV0gDiQtzpE5aX5dL4Mu+SwSaGIVOnMT/ZwAAAAAEmNqET5fBXKcmfVu0+2J0dlZUzna2l7q1uc57rSO0QZhhGvRvldeUkeDQAAABDV4BDV55B+Wrhgfp1rnsrLyvTBwgXq2at3osaGOnirorfpXomSpJzqWXx+KlEAAABIEQ2eznfxuEt15x9+pxumXqNhRxypjgUFysjIVGWlXztKS/XVksUKBqt081W3tuR4oZrpfLltIERFK1Em0/kAAACQMhocogYMHKRbb/ujnnryX/pk0UcyTXO/+3v3OUSXXnaFhhQfmvBBYn+x6XxtohIVm85HiAIAAECKaNR1ovr1H6Df/+FOlZeVqbR0uyorK+VyudShY4Hy8/NbaIj4IW9VdSUqzddESTUd+vxO1kQBAAAgNTQqRMXkeDzK8XgSPRY00N420p1PIkQBAAAg9aT31VrTVFtaE5Xjit5WuvKTOg4AAAAgpkmVKLScHaWlB20Tv6cyX5Ih7/ZNWueLNOi4mzd/3/zBJYFnvzVRwaSOBQAAAJAIUSllR2mpfn7jdQpWBercJyJDFUf+Q5I088+/U2aorFHPUemvVGazRtm6PM5oiKpy5CgQ3p3k0QAAAACEqJRSVuZVsCqgLqOnyNW+W637VIYN6bvoz31/8ms5Gjghs2L9Eu34+HlVBasSNNrWkemQ7IapsGmotNKmQckeEAAAANo8QlQKcrXvpszCPrXeFwiY0ncB2Q0pp3Pt+9T6uF2bEzW8VmUYhnLsYe0NObS9Mv3XgAEAACD10VjCYipD0aYSGW0o/uY4ouu+Svx8XAEAAJB8fCu1mEA4epthbztVmWxH9EWXVvJxBQAAQPLxrdRiAtWVqEx7kgfSinLssUpU2wmOAAAASF2EKItpi5WonOpK1HYqUQAAAEgBfCu1mMpw210TtZ01UQAAAEgBfCu1mEAoepvRpqbzRStRNJYAAABAKuBbqcUE4pWotjOdz+NgTRQAAABSByHKYmrWRCV3HK3J44y+6L1Bm8oCZpJHAwAAgLaOEGUxNd352k5VJsNmyhmqkCRtKoskeTQAAABo6whRFtMWK1GSlF21S5K00RtO8kgAAADQ1hGiLKYyFqLa0JooSXJX7ZQkbfRSiQIAAEByEaIsJjadr61VotzxShQhCgAAAMlFiLKY2HS+zDZWicqmEgUAAIAUQYiymHiLcypRAAAAQFIQoiymMn6x3bZViYqtiaI7HwAAAJKNEGUhoYip6kKUMhzJHUtri1WiNnkjiphcKwoAAADJQ4iykKp9unu3tel8WVV7ZJOpYEQqqSBEAQAAIHkIURZSWd2Zz2mTbEbbms5nU0SdsqKvn3VRAAAASCZClIXUdOZL7jiSpas7Gp4IUQAAAEgmQpSF1HTma1tVqJiaEBU+yJ4AAABAyyFEWUgg3pkvueNIFipRAAAASAWEKAuprC7AZLSxC+3GxEIUbc4BAACQTIQoC4lN58ukEpXkkQAAAKAtI0RZSGw6n6vNr4kiRAEAACB5CFEWEq9EtfHufKU+U/4g14oCAABAchCiLCS+JqqNTufLdZrKcUV/Zl0UAAAAkoUQZSFVobbd4twwpJ6eaIJkSh8AAACShRBlITXd+ZI7jmTqmRv9yBKiAAAAkCyEKAup6c7XNitRUk2I2kSIAgAAQJIQoiykrV9sV5J6xCtR4SSPBAAAAG0VIcpCAm38YrsS0/kAAACQfIQoC6kMxxpLJHkgSRQPUXTnAwAAQJKkbIuCSDisV155UQvnv6Nu3Xro5t/8VjtKSzXrofv13do16tK1myZNmaZevXrLNE0989QTWjj/Xdntdo05d6zOGnNusl9CQpmmGZ/Ox5qoaCXKNE0ZRts9FwAAAEiOlK1E/evxf+jtuf/T+Muu1JTrbpAkzXlytjIyMjXjngfUs2cvPTrrQUnSksVfaN5bc3XzLbdq4qQpmvPEbG3csD6Jo0+8YESKXV62LXfn65ZjkyGpMiTt8HPBXQAAALS+lAxRe/bs0Ttvv6mrr5mso445VjkejyRp+bKlGnHSSHUsKNCok0/Vd2vXKBAIaPmypeo/YJD69u2nI4YfqcLCTlq5Ynmtxw4Gg/L5fPE/fr+vNV9ak8XWQxmSnCn5rrWODIehzjnR6hProgAAAJAMKVnTWLtmlSKRiBZ99KFm/+NR9ejRSz+bPEVlXq8yMzMlSdnZ2ZKkMq9X3n22S5I7O1ter7fWY7/68gt68flnW/5FJFggVLMeqq1PYevpsWlreVibvBEN75zs0QAAAKCtSckQVVFRIcnQgEGDdPa5Y/XorAf11JP/qnXfuvJEXdvPO/8CnTXmvPjvfr9P102e2MwRt7wAF9qN65lr1ydbw1q3l0oUAAAAWl9KfiXPzc2Ty+XS6aPPkiQdd8IIvbdgvjye3OqAJfn9fkmSJzdPHo9HO3eUxh/v9/uVm5df67GdTqecTmfLvoAWUNOZr21XoSTpkPzofMbv9nCtKAAAALS+lFxdM2DAQDmdTr35v/+qdHuJPv/0E/Xpc4iKBg/R+wvna0dpqRbMf0f9+w+Uy+VS0eBirVq5QqtXrdRXSxarZNs2FRUNTvbLSKh4Z76UjL2tq291iFq7h0oUAAAAWl9KfiV3Z2frpl/erNn/+Lv+/fSTGjykWOMvv1LBqqBmPTRTv7xpmrp266Zrp14vSRp2xHCdceYYzZh+p+wOuyZccZW6de+R5FeRWAEqUXGH5EcvlEUlCgAAAMmQkiFKkgYPOVQz7pl5wPZbb7vjgG2GYWjc+AkaN35CawwtKeJrotrwhXZj+raLVqLW7Y0oHDFltxEsAQAA0HpScjofDhSbzkclSurhsclhk6rC0pZypvQBAACgdRGiLCLeWCJla4etx24z1DuPdVEAAABIDkKURdRM56MSJUl94+uiCFEAAABoXYQoi4hdbJfufFGHxDv00VwCAAAArYsQZRFUovbXN36tKCpRAAAAaF2EKIuoaXGe5IGkiFibcypRAAAAaG2EKIuo6c6X3HGkivgFd3dTiQIAAEDrIkRZRKw7X6aD6XyS1CcvmiZ3VZraU0mQAgAAQOshRFkEF9vdnyfDUKE7GihZFwUAAIDWRIiygIhpqioWoqhExdHmHAAAAMlAiLKAwD69EzKpRMXR5hwAAADJQIiygNg1ohw2yW6jEhVDm3MAAAAkAyHKAiqrO/NRhdofbc4BAACQDIQoC6iszgh05ttf33ax6XxUogAAANB6CFEWEJvOR2e+/R1S3eZ8ozeiYHULeAAAAKClEaIsgEpU7brkGMp0SBFT2uClGgUAAIDWQYiygMrqShRrovZnGEa8GkVzCQAAALQWQpQFVHKNqDrVrIuiuQQAAABaByHKAlgTVTfanAMAAKC1EaIsgDVRdaPNOQAAAFobIcoCYpWoTEeSB5KCqEQBAACgtRGiLCBeibJTifqhvtWVqDW7wzJN2pwDAACg5RGiLCC+JopK1AH65NtkN6SKoLSlnBAFAACAlkeIsoDKUPSWStSBXHZDh1RP6Vu5i3VRAAAAaHmEKAuoDLMmqj4D20en9K3YSYgCAABAyyNEWUCsEpVBJapWsRBFJQoAAACtgRCV4kIRU9WFKCpRdRjUITadjw59AAAAaHmEqBQXCNX8zMV2a0clCgAAAK2JEJXiYuuhMuySYTCdrzaxELVhb0T+IB36AAAA0LIIUSku3pmPqXx1KnAbys8wZEpavZtqFAAAAFoWISrF1VSiqELVxTAM1kUBAACg1RCiUlyASlSDsC4KAAAArYUQleLi14iiElUvrhUFAACA1kKISnHxa0RRiaoXlSgAAAC0FkJUiguEWBPVEAPbx9ZEhWWadOgDAABAyyFEpbjK6sIKa6Lq16+dXTZDKquStlUQogAAANByCFEpLlaJYk1U/TIchvrkRT/OrIsCAABASyJEpbhYJYo1UQfHuigAAAC0BkJUiqukEtVg+66LAgAAAFoKISrFBVgT1WCDOsQqUVxwFwAAAC2HEJXiKuMX26USdTBM5wMAAEBrIESluNjFdjPsSR6IBcRC1Lo9kfg0SAAAACDRCFEpzDRNBWKVKNZEHVSnbEO5LkOmpDW7qUYBAACgZRCiUlgwIsXqKayJOjjDMDSwQ6y5BOuiAAAA0DIIUSksth7KZkgO3qkGGVQ9pY9rRQEAAKCl8NU8he27HsowmM7XEIM7RkPU0h2EKAAAALQMQlQKozNf4w0hRAEAAKCFEaJSWCB+od0kD8RCYiFqxa6wQhE69AEAACDxUrpdwX1/vUufLPpIzzz/inaUlmrWQ/fru7Vr1KVrN02aMk29evWWaZp65qkntHD+u7Lb7Rpz7lidNebcZA89ISrjF9qlEtVQvfNscjslX1BaszsSvwAvAAAAkCgpW4n6/LNP9dmni+K/z3lytjIyMjXjngfUs2cvPTrrQUnSksVfaN5bc3XzLbdq4qQpmvPEbG3csD5Jo06s2LWOuEZUw9kMQ4M7MKUPAAAALSclQ5TP59Psfzyi0WeeHd+2fNlSjThppDoWFGjUyafqu7VrFAgEtHzZUvUfMEh9+/bTEcOPVGFhJ61csbzOYweDQfl8vvgfv9/XGi+pSQJUopqEdVEAAABoSSk5ne+ZOU/o0KGHq/jQofrff/8jSSrzepWZmSlJys7Ojm/z7rNdktzZ2fJ6vXUe+9WXX9CLzz/bgqNPHCpRTUOIAgAAQEtKuRC1Yvkyff7ZJ5pxz0ytWrWi3n3r6vpdXzfw886/QGeNOS/+u9/v03WTJzZlqC2uZk1UcsdhNcXVIerbUkIUAAAAEi/lvp6//OLzKisr0w3XTVI4HJEkXX35JfJ4clVRUSFJ8vv9kiRPbp48Ho927iiNP97v9ys3L7/O4zudTjmdzpZ7AQkUiFeimM4nSZs3f9+g/Tx+Q1K+Vu0KaeWatXI1YNKqx5OrjgUFzRsgAAAA2oSUC1HXTr1ewWCVJOnbb7/Ro7Me1PQZ9+qpJ/+l9xfOV1HREC2Y/4769x8ol8ulosHFemvuG1q9aqV8Pp9Ktm1TUdHgJL+KxKASFRWq2CNT0kMz723Q/qYkx7CHFLJn6abb/6q8yi0HfYzTlaF77nuQIAUAAICDSrmv5/nt2sV/zsvbKEkqKOyk8ROu1KyHZuqXN01T127ddO3U6yVJw44YrjPOHKMZ0++U3WHXhCuuUrfuPZIy9kSLXyeqjTeWCAcqZEjKHXG52vUY0KDHFG6ya0ul5Dz1F+rlqax336pdm7X1zYdVVuYlRAEAAOCgUi5E7euI4UfpmedfkSR1LCjQrbfdccA+hmFo3PgJGjd+QiuPruXFK1E0lpAk2fM6K7OwT4P27bQ3qC2VYe1xdFRmoTWmbwIAAMAaUrLFOaLi3fnaeCWqKQrc0XNW6jeTPBIAAACkG0JUCguEordUohqvsDpEbfcRogAAAJBYhKgUFTFNVUWbE7b5NVFNUeiOfrR3+U2FIgQpAAAAJA4hKkXFqlASF9ttihxXtIJnStrBlD4AAAAkECEqRVWGo1/8HTbJbqMS1ViGYdSsi2JKHwAAABKIEJWiKlkP1WwF1VP6tvsiSR4JAAAA0gkhKkUFwlwjqrkKqUQBAACgBRCiUlSsEsV6qKajQx8AAABaAiEqRcUvtEslqsliHfp2V5qqChOkAAAAkBiEqBQVqL7QLmuimi7bZSjHGf25pIIQBQAAgMQgRKWo+HQ+KlHN0jkn+hHfVkFzCQAAACQGISpF+aorUW5nkgdicZ2zoyF0G5UoAAAAJAghKkX5g9UhikpUs3TOphIFAACAxCJEpaiK6ul8bichqjm6VFeiSipMhSNUowAAANB8hKgU5QsynS8R2mUactmlsCnt8BOiAAAA0HyEqBTlYzpfQhiGwbooAAAAJBQhKgWZpuSLT+dL7ljSAeuiAAAAkEiEqBQUNA2Fqr/vZ7MmqtnilahyKlEAAABoPkJUCvKHo2+L3ZCcvEPN1mWfSpRpEqQAAADQPHxFT0G+6hDldkbX9KB5CtyGbIZUGZb2BAhRAAAAaB5CVAqKVaKYypcYdpuhQjfNJQAAAJAYhKgUFAtRdOZLnHhziXKaSwAAAKB5CFEpaN/pfEgM2pwDAAAgUQhRKSheiWI6X8J0yYme0620OQcAAEAzEaJSkC8cDU9M50ucTtVrosqqpIog1SgAAAA0HSEqBfnDdklM50ukDIeh9pmx60VRjQIAAEDTEaJSULwSxXS+hIqti9rKuigAAAA0AyEqBfkjse58SR5ImulavS5qcxmVKAAAADQdISoF+Wgs0SJ65kbP60ZvRKZJNQoAAABNQ4hKMREZquRiuy2ia44hh03yhaSdfkIUAAAAmoYQlWKCdrdMRcNTFtP5EspuM9QtJ3puN3iZ0gcAAICmIUSlmIDTI0nKsEe/9COxYlP6NhGiAAAA0ESEqBQTcERDFOuhWkYsRG3wMp0PAAAATUOISjEBR44kKZtrRLWIHh6bDEl7Aqa8AYIUAAAAGo8QlWLilSgHlaiWkOEw4teL2siUPgAAADQBISrFxCpRTOdrOfu2OgcAAAAaixCVYmrWRCV5IGmMEAUAAIDmIESlmHgliul8LSYWokp8pipDrIsCAABA4xCiUkysxTmVqJaT4zLUPjMaUml1DgAAgMYiRKUY1kS1jppW54QoAAAANA4hKsXQna919MylQx8AAACahhCVYmgs0Tp6VVeitpSbCpKjAAAA0AiEqBQSCEshe6YkKZvpfC2qXaahvAwpbErrfBnJHg4AAAAshBCVQnZXRYOTIVMZ9iQPJs0ZhqGiDtGTvLI8K8mjAQAAgJUQolLIrkD07XDbIzIMKlEtbXB1iFpTkaGw4UjyaAAAAGAVhKgUsisQDU5ZdhbptIbuHkO5LqkqYtPWvOJkDwcAAAAWQYhKIburQ5SbENUqDMPQ4I7RatSmdkcleTQAAACwipScw/SfV1/WG6+/pkCgUkMPH6bJU65XeVmZZj10v75bu0ZdunbTpCnT1KtXb5mmqWeeekIL578ru92uMeeO1Vljzk32S2iS2HQ+KlGtZ3AHuxZtCWtz/uEKhCuTPRwAAABYQMpVor7+aomefeYpTZl2o26/8y9auXy55r7xH815crYyMjI1454H1LNnLz0660FJ0pLFX2jeW3N18y23auKkKZrzxGxt3LA+uS+iiXZVMZ2vtXX3GPI4wgrZs/TeNvrKAwAA4OBSLkQ5HA5dMn6CDh16mHr06KkuXbtq7569Wr5sqUacNFIdCwo06uRT9d3aNQoEAlq+bKn6Dxikvn376YjhR6qwsJNWrlhe5/GDwaB8Pl/8j9/va8VXVz+m87U+wzA0MMcvSXrje0IUAAAADi7lpvMNHlKswUOii/w3rF+nNatX6ZLxl+vNuf9VZmb1NZSysyVJZV6vvF5vfLskubOz5fV66zz+qy+/oBeff7YFX0HTMZ0vOQbmVOrzPTl6Z4tLlSFTmQ46IwIAAKBuKReiYnbu3KEZ0+/U2WPOU7/+A2rdp64u4PV1Bz/v/At01pjz4r/7/T5dN3lic4aaMPFKlI0Q1Zq6ZQaVVbVL5Wqvt9YFdW5/V7KHBAAAgBSWctP5JMnr9epPd9ymIcWH6qJxl0qSPJ5cVVRUSJL8/uj0K09unjwej3y+ivhj/X6/cvPy6zy20+mU2+2O/8nKcrfcC2kk1kQlh2FIPXZ/IUn617eBJI8GAAAAqS7lQlSl36+7/nSHOnbsqPGXXymfr0I+n09Fg4fo/YXztaO0VAvmv6P+/QfK5XKpaHCxVq1codWrVuqrJYtVsm2biooGJ/tlNMm+F9tF6zqk9D1J0surglqxM5zk0QAAACCVpdx0vk8++Vhr166WJF1z1QRJUseCAv3+9j9p1kMz9cubpqlrt266dur1kqRhRwzXGWeO0Yzpd8rusGvCFVepW/ceSRt/U5mmGZ/ORyWq9eVXbtapXas0b4tLf1nk1+yzc5I9JAAAAKSolAtRI0edrJGjTq71vltvu+OAbYZhaNz4CRo3fkJLD61FeatMhUxCVDJdO6hS87a4NGdZlW4bEVavPHuyhwQAAIAUlHLT+dqqDLuhR08o19Hr/iEn70pSDOsQ1sm9HApFpLs/5cK7AAAAqB1f11NEpsPQqV2DOmTnh8keSpv2/47LkiQ99nVAJRVUBAEAAHAgQhSwjx/1dOiYLnZVhqR7P6MaBQAAgAMRooB9GIahW6qrUQ8vrtROP9UoAAAA7I8QBfzAmH5OHVZoV1mVdOv7/mQPBwAAACmGEAX8gM0wdP8p0Ysw/21xQF9uCyV5RAAAAEglhCigFiN7OvXTIpdMSdPm+WSaZrKHBAAAgBRBiALqMGOUW9lO6aPNIc1ZWpXs4QAAACBFEKKAOnTPtenW46NNJn61wCdvgGoUAAAACFFAvW48MlMD2ttUUmHq9g9pMgEAAABCFFCvDEdNk4mZX1Rq2Y5wkkcEAACAZCNEAQdxxiEundffqVBEun5eBU0mAAAA2jhCFNAA957sVoZdemdDSC+uDCZ7OAAAAEgiQhTQAH3y7fr1sZmSpJ+/65MvSDUKAACgrSJEAQ30f8dkqVeuTZvKIvrzxzSZAAAAaKsIUUADZTkN3VvdZOKuTyu1ehdNJgAAANoiQhTQCGP7OzW6j1NVYWnyWzSZAAAAaIsIUUAjGIahh093K8shvbshpMe/qUr2kAAAANDKHMkeAJAqNm/+vkH7GZJuGJyh6V+7ddO8Mg1xbFZBZt0VKY8nVx0LChI0SgAAACQbIQptXqhij0xJD828t8GPicimdkW3and2L134+Eodv+6ROvd1ujJ0z30PEqQAAADSBCEKbV44UCFDUu6Iy9Wux4AGP+7cSoee2GRqY4djdPSh/dU3O3DAPlW7Nmvrmw+rrMxLiAIAAEgThCigmj2vszIL+zR4/96Sjg0H9fGWsOaWttekbhnKcRktNj4AAACkBhpLAM3wo54OFWQZKg9KL68KKkK3PgAAgLRHiAKawWk3dOEgp5w26bu9Eb2/iWtHAQAApDtCFNBMBW6bzu7rlCQt2BTSd3sIUgAAAOmMEAUkwGGFdg0rtEuSXloVlDfAtD4AAIB0RYgCEuTMQxzq5DZUEZSeXFolX5AgBQAAkI4IUUCCOO2GflrkUq5L2uE39dSyKgUidOsDAABIN4QoIIHyMw2NH+JSlkPaUm7q5S3tFDa4kgAAAEA6IUQBCVbgtmn8YJdcNmmDP0MfHXKtAvSaAAAASBuEKKAFdPXY9NMip+yGqc3thmnyRznys0YKAAAgLRCigBbSJ9+uC7rukj0c0MJtTp39QpnKqwhSAAAAVkeIAlpQb3eVRq6+R9kOU/M3hjT6uTLtDUSSPSwAAAA0AyEKaGGF5av15Ellys8w9NHmkE56qkxbyghSAAAAVkWIAlrB4R3Cmj/Oo87Zhr4uDev4OV6t3Em3CQAAACsiRAGt5PBODn00Plf929m0wRvRCU95tWhzKNnDAgAAQCNxARugFWze/H3856dPNHT1+zn6erdDI5/eq98M9WtCv4CMJl6X1+PJVceCggSNFAAAAAdDiAJaUKhij0xJD828d7/t/W0Z2tnnZ9rc7gjdvsStx+av0NHrZysjXNHo53C6MnTPfQ8SpAAAAFoJIQpoQeFAhQxJuSMuV7seA/a7r68pfbF3rxbsyNXmdkfonYKhGtWxTANzKmVrYFWqatdmbX3zYZWVeQlRAAAArYQQBbQCe15nZRb2OWD7iE5S364RvbAyqF2VDr22rZ06ZBo6obtdQwvssjc0TQEAAKDVEKKAJOuSY9M1h7m0aEtYn2wNaWelqdfWhDRvfUh929nUL9+ufu1scjsJVAAAAKmAEAWkgAyHoZE9HTqum12fbwvr480hlQelb0oj+qY0ek2pTtmGeuXa1DvPpt65NmURqgAAAJKCEAWkEJfd0PHdHDqmi13fl5lavTusNbsjKvGZKqkwVVIR1qdbwzIk9cw1dIgrW+6MwmQPGwAAoE0hRAEpyG4z1CvPUK88m07tLZVXmdrgjWj93og27I2o1G9qg9fUBuVKh07X2rdCunSoXxcOdGlgB3uyhw8AAJDWCFGABeS4DA3paNeQjtGAtKcyopW7Ilq+rUIbfQ6t2OvQre/7dev7fh1aYNeFA126cJBLgwhUAAAACUeIAiwoP9OmY7radJhjl1Y99ycd87PpWrAzX/M2BPVNaVjflPr1uw/8Ku5o11l9nTqxu0MndHeoXaYt2UMHAACwPEIUYHEZ4Qpd1KdK/3eKR7v8Eb26OqjnV1bp7fVBfbsjrG93hHXXJ5IhaXDHaOv0WFWrfzubeuba5cmgSQUAAEBDpU2I+vjDD/Tvp59URUW5jjz6WF39s8lyOp3JHhbQKjZv/j7+86gcadRwae+hhuZvdeqTUoc+LXVoXbldS3eEtXRH+IDH5zoj6pxlql1GRHkuU+1cprLsprIyXMrNcctuk0IRKRg2FTKlYFgKRqRQxFTYlByG5LQbctklpy3aICN267JLrn1/jm8zVFmxV6GAT06b5LSZctkU/3nfbaYp7a4ytKfKpl0BQ3uqDO0O2LSnylBZ0JC5z2txO0x1yDDVPT9DfTvlqtBtU6HbUKds2sQjqixgqsQX0Z5KU3sCpsqqTGXao9Nmc1yGOmQZ6pZj4zptAIA6pUWIKivz6m8Pz9SVEyepX78BuvOO32n+O2/r9DPOSvbQgBYVqtgjU9JDM++tcx9D0jGShjpytSu7j7xZXbUnq5u8md1UkdFBVY4ceYM2eYOSVNsaqsoWGXuUXZKnBY9fvt9vTpuU5TCU5Yze2g3JbpNskmyGIZsh2aq3tcs01DHLpo5ZhgrdNnX32NQjt/rWY2ux6p1pmgqEo8ExxmGLhlQrCIZNlQejwaS8KtoUpazKVEXQjJ5bQ3LYDNlt0dcV+z3LIbmdhtwOQ9kuye0wmvyaTdOUt8rUuj0Rrd4dqe5yGY7/XFJhHvQYTpvUM9emPnk29cm3R2/zbOqdZ1ef/GgwNwxrvCcAkKoipqmqsFQVjv59kO2yzv9X0yJErV2zWqYpjRx1sgzD0LBhw7V82VJCFNJeOFAhQ1LuiMvVrseAJhyhTIFIubxBu8pDNvkjNlWGbaqM2OTfu1Plm5bJNOwyDZsMMyKbGZZhhqO3ishmhmSYpkzDprDhkGnYFTHsihiO6tvqn22xbdXbbc74fUZuJ8mRobBpKGxKEdOI/ixVbzNkyFSmzVSWPbL/H1tEGXZT+9aiqiI2lfn82l2yRXnd+8sbydCOSpsCEUPBiBSsMuWtkqSDf5Guj8dpqkeuQ11zDLXLtCk/01B+RjQMxKpyNkmBsFQZMlUZuw1JlWFT/uqg4a0yVVYleasrImVV0ereDzmMaLXE7YhWCTMdprLsavDPGXbJZpgyJYVCYdntDpmKhrVI9a1ZfVYiphQIG9Gxhw0FItW3YUOVYakiZMgXMlQRNKp/jm6rCBmqiiTuL8DaXnOmzZTbGX1NWfbo2KvCUiASHdOOSkPbK22qDNc/jmyHqVynqVxXRNmO6DHKQ5IvFK12BiOG1u6JaO2eiLQhdMDjs+ymumdH1DEjovwMU/mu6PFc9mj1NMNmVldmYxVWU+4stzye+v/RwJQUNlX9pcJUMBK9jX3JCEbM/e4LVVeEy/2VClQFFTYNhSLR99AwolVimyE5bGb0Hw3if0zZbfv/XrNv9LMS/92QzEhYGU6bTFMKVT9H2JSCkeh/tyFTCkfqvi+6reY+w4j+92E3JEMROWz7/CNG9a3NMOM/243YP3ZUj92IHqPmfnO/x0ePGz1GdlaWcj2e+D+Q7P8chox9zr0UDeE6YNv+vx/0PrP2fQ72uIgZfV+D1e/xnrIKlfsD0RkA1f8PC0WqfzZjMwKi53Xf9zt2jmLv8b7vZ+y1uzNc8uS4ZTeM6D9o7PN5iP1Dh92I/WPHgb/H/g2httdWcx4OPJf1PaZB+zRzezhiqip2jqv/ewqG999WVuFXRWUwen5NQ1XRyzXG/1t27TdjQnLtM3vCaav7c2mTlO3OUl6up3qf2v8/VdffTvuez4bs/8PX36DnqOc4ZWVl8vv9B9wXjEhVkeq/NyJSVfVtIBz9/3J5MDprpDxUfVv9uz8c/f9CzFVFEf3j3I71vJrUkhYhyuv1KiMzI/6vgu7sbJWUlNS6bzAYVDAYjP/u81VIkvx+X8sP9CAqK6P/4l+5fZ0iwcT+63/Vri2SpNDOjfJluRJ67JY+PmM/+PHNUFWTPzNOSR1sUocfDK9i1zfatfkVZQ0+VTkF3Zoxykj1n+B+WwMla+Vd8YE8x45Tftd+dT469hdAY/7R31+xSqVrnpWxpvoYkkJGhoL2TIVtToVtLoVtLkmGTMOQWX0rGTJlU8Swq8qRpaDdo4AjW35nriqd+fI728nnylfQkS1/WFpVKa3a3ohT0QCG6v4fc2VIqgw09mj73sY0pWtjLGLVLzZ2WyQoRzggRyQgZ6RStkiw+ig2mYZNMgxFFA3opmFT2OZSyOZU2JYRvb9a419zzThcwXLlBLbLEyhVdmC7cqpKlVNZqpzAdrkiB/73Yip6piJS9XvdXuWujvJldJDP1UEVrg6qyOgovzNPwbBN66qkdXWOoLZzH6j+YwU//Mw09OtCXV+JG/O4pqjrfxCGrHXe69PUc1uXdDkvqeSHn8PaPpdWP++NaVBV/98bP/z77oP3Ptamw49Wh47JDVKxTFBXaI0xzIPtYQHvLZyvJ//1T/39n09KkuY8MVvr132n3/7+jgP2feG5Z/Ti88+29hABAAAAWMSDf3tMHTrUHejSohLl8XhU6fcrEonIZrPJ7/MpNy+/1n3PO/8CnTXmvPjvkUhEFeXlyvF4Wm1+u9/v03WTJ+rBvz2mrCx3qzxnW8M5blmc35bHOW55nOOWxzlueZzjlsc5bnmpdI5N01RlpV/t2rWvd7+0CFF9+w2QzWbTO2+/qcHFh2rJki91/k8uqnVfp9N5QNe+nJyc1hjmAbKy3HK7+Y+xJXGOWxbnt+Vxjlse57jlcY5bHue45XGOW16qnOPs7OyD7pMWISo3N1eTp1yvZ556Qs8+M0dHHX2sRo46OdnDAgAAAJCG0iJESdJxJ4zQcSeMSPYwAAAAAKS5xrTYQII4nU795MKLuRhwC+IctyzOb8vjHLc8znHL4xy3PM5xy+MctzwrnuO06M4HAAAAAK2FShQAAAAANAIhCgAAAAAagRAFAAAAAI2QNt35rOLjDz/Qv59+UhUV5Try6GN19c8mW2oRXWv48x9v09dfLYn/fvY55+mMM8do1kP367u1a9SlazdNmjJNvXr1lmmaeuapJ7Rw/ruy2+0ac+5YnTXmXEnS0m+/0ezHHtGuXTs1pHioJk2ZppycHJWXl+uRhx/Q0m+/Vrv2HXTVxEkaUnyoJOmN11/T66+9onA4rJNG/UiXjL+81S7C3NL27t2jDz94T+8tmK+p025Uj569tKO0NKnndcOG9Xrk4Qe0dctmHdK3n66deoM6FhQk8zQ1S23n+MMP3tOD998T3yfH49Hf//kk57gJ/vPqy3rj9dcUCFRq6OHDNHnK9SovK+MznEC1neMvPv+Uz3CChMNhPfvMHL077y1J0rAjjtTPJk+Vd+9ePscJUtc5/uzTRXyOE+y+v96lTxZ9pGeef6VNfp+gEtWKysq8+tvDM3X+BRfptjum66slX2r+O28ne1gpZ/fu3bpy4jV67PE5euzxObrop5dqzpOzlZGRqRn3PKCePXvp0VkPSpKWLP5C896aq5tvuVUTJ03RnCdma+OG9QqFQnpo5r067oQTNX3GfSop2aZXX3pBkvTqyy9o584dmj7jPh19zHF6aOa9CgWD2rRpo+Y88bgmT52mX/36/+mtuW9o8ZdfJPNUJIzf79e0a6/Rog8/1Ib16+Lbk31e/z7rIR1ySF/NuOcB2e12zXliduufnASp6xzv2b1bAwcWxT/P9z/4iCTOcWN9/dUSPfvMU5oy7UbdfudftHL5cs194z98hhOornPMZzhxPnh/od6d97Z+9evf6vY7/6Jvv/la7857i89xAtV1jvkcJ9bnn32qzz5dFP+9LX6GCVGtaO2a1TJNaeSok9W9Rw8NGzZcy5ctTfawUs6e3btVWNhJ2dk5ys7Okcvl0vJlSzXipJHqWFCgUSefqu/WrlEgENDyZUvVf8Ag9e3bT0cMP1KFhZ20csVylWzbqt27d+mUU09XYadOOvb4E7R8efRcL1+2VMcce7wKO3XSqaeP1u7du1RSsk0rli1Vly5dNPSwYerXf4AGDBykFcvT4/1xuVx6YNajmnbjz/fbnszzWhUIaO3a1Rr5o1PUsaBAJ478UfxYVlTXOd6ze7fatW8f/zzHrsTOOW4ch8OhS8ZP0KFDD1OPHj3VpWtX7d2zl89wAtV1jvkMJ87IUSfrscfnaOCgIuXn58vhcMhut/M5TqC6zjGf48Tx+Xya/Y9HNPrMs+Pb2uJnmBDVirxerzIyM+LTw9zZ2fJ6vUkeVWoJBYMqLy/TU0/+S1OuuUr33v0XlZV5Veb1KjMzU5KUnZ0tSSrzeuXdZ7tUc05j5zX+GHe2yqq37Xcsd/RYscdk7Hssd/q8P3a7XXl5+QdsT+Z5PeBY2TXHsqK6zvHu3bu0etVKTZ10tX79q5v0zddfSRLnuJEGDymOTwHZsH6d1qxepRNOPInPcALVdY75DCfezb+4QddcNUGdu3TRqaefwee4BfzwHPM5Tpxn5jyhQ4ceruJDh8a3tcXPMGuikixNltskjmHoiqt/ps6du8rtduuhB+7TC8/9u65dG7Vd9ZzrOo9V90PSVnLPa/qd8ZNPPU2Diw/VgAGD9Ob//quZ996tWY/+s9Z9OccHt3PnDs2YfqfOHnOe+vUfUOs+fIab54fnmM9w4v3fLbdq65bNmnnvX7Vwwbu17sPnuHl+eI75HCfGiuXL9Plnn2jGPTO1atWKevdN988wlahW5PF4VOn3KxKJSJL8Pp9ya/mX67YsEonoyCOP0dDDDle//gN05FFHa+OGDfJ4clVRUSEpuvZEkjy5efJ4PPL5KuKP9/v9ys3Ll8eTK0mq8MUe41Nebn70cZ7c+HZf9bFyc/PlyfXIV7HvsdL//Unmec3NrT5W7Pl9PuXl5bXUS02aLl27acSIk9S9Rw+NPvNslZeXadeuXZzjJvB6vfrTHbdpSPGhumjcpZL4DCdabeeYz3DibNiwXl9/tUQdOnRU8aGHaXBxsZYt/ZbPcQLVdY75HCfGyy8+r7KyMt1w3STNvPevkqSrL7+kTX6GCVGtqG+/AbLZbHrn7Te1efP3WrLkSw0eUpzsYaWUkm1bNXXy1fr4ww9UUrJNX3+1RD179VLR4CF6f+F87Sgt1YL576h//4FyuVwqGlysVStXaPWqlfpqyWKVbNumoqLB6tyli9q1a695b85V6fYSLfr4IxVVn+uiwUO06KMPVVKyTe/Oe1PtO3RQp86dVVQ0RNu3l+jLLz7T2rVrtGrlyrR/f5J5Xl0ZGTqkbz/Nf+dt7Sgt1QfvL4wfK53c/Zc/6aEH7tOuXbv04QfvKSfHo/bt23OOG6nS79ddf7pDHTt21PjLr5TPVyGfz8dnOIHqOsd8hhNn4/p1uvfu6Vq9aqU2bdqo1atWqnefPnyOE6iuc8znODGunXq97p35kKbPuFeXXzVRkjR9xr1t8jNsmKZptvizIO7jDz/QM089IZ+vQkcdfayuosX5Aeb+73X955WX5ff7dOjQw/Szydep0u/XrIdmau2a1erarZuunXq9evTsJdM09e+nntT8d+fJ7rDrvLE/0RlnjZF0YOvMyVOnKTt7/9aZ7dt30FU/mxwPS2/89zX959WXFQ6F9aOTT9W48ROSeSoSrnR7ia6fOkl3/fX+fVqcJ++8btiwXo/OelCbv/9effv115TrrleHjtZu+frDc7xh/Tr949G/acOGdSrs1FmXXzlRxYcO5Rw30sIF7+pvD83cb1vHggL9/vY/8RlOkLrO8S9vvoXPcIKYpqmnnnxc7y2YL9M0dezxJ+jyKydqz+7dfI4TpK5zvPn7TXyOE+zLLz7TjOl37tPivG19hglRAAAAANAITOcDAAAAgEYgRAEAAABAIxCiAAAAAKARCFEAAAAA0AiEKAAAAABoBEIUAAAAADQCIQoAAAAAGsGR7AEAANAc5WVlev7ZZ/TF55/K6/Wqe/fuOmfsj3Xc8SPqfVzswsg/ufBiXXDRuFYaLQAgHRCiAACWZZqm/jpjutasXqnTR5+ldh3a66MP3tfMe++Ww+7QUcccm+whAgDSENP5AACWtW3rFq1YvlSjfnSqLrviKo05Z6xuufV2ORwOvfHf/7TY80bC4RY7NgAg9VGJAgBYVlUwKEkqKdmqSCQim82mnJwc3XbHn2UYhvx+v+b865/69NNFCodCGlQ0RFf/bJI6dCw44FihUEjP/fspvf/eAvl9PvU5pJ+umniNevTsFZ/6d8yxx2vjhvVq1769fD6ftpds06P/fFJ2u11LFn+hv/zpDo2fcKXOPue81j4VAIBWRCUKAGBZvXr11sCBRfrm66/061/dpLffmitfRYX69uuvQ/r20+x/PKqFC+brxJNGacy5Y7Vs6bd69G8P1Xqsl198Xv959WUNGzZcP77wYm3dsln33v2X/fb5/LNPNWz4kTr9jLN0zHHHy+fzaeWK5ZKkrxYvliQdzRRCAEh7VKIAAJZ2829+qyf+9U998N4C/fPvf9NTTzyun1x4sc4573yNPvNsjT7zbPXu3Ude716t+26tvvn6q1qPc+xxx+vQoYdpwMBB8u7dq507duituW/Iu3dvfJ/RZ5ylyy6/SpK0betWPfv0HC1Z/IUGDynWV0u+VJ8+h6igsFOrvG4AQPIQogAAlubOztbkKdN00U8v1XsL39Xc/76up+f8S3aHXUcffZz+8fdZ+vqrJYpEIvUep32HDnr5pRf0x9t/p3A4FN8eCFTGf85yZ8V/7tyli3r16q0lX36h004/Q1u3btHF4y5N/AsEAKQcpvMBACxr06aNev+9Bdq9e5fat2+vsedfoD/ddY8cDoc+WLhAf3t4ppYt/VYXjxuvX9z8GxUfOrTOY83512wt+uhDnXPuWP38V7/W8SeceNDnP+a4E7Rp00bNe/stSdJRxxyXsNcGAEhdhCgAgGVtWL9ODz9wnz54b2F8W25urpxOl2x2u9auWa3Dhx2hc8f+WEcedYyys3PqPNbaNavVu3dvXXzJeB119LFq377DQZ//2OOOlyT977+vqVv3HurWrXvzXxQAIOUxnQ8AYFlHH32sXu7WXc8/+4x27dypgk6FWvzFF/L7fTp+xIla9NGH+ubrr/TKS8+rZNs2fbLoI0nRTnw/1KNnL32y6CM9/++n5a/06625/4vuGw7LYbfX+vxdunZTj569tGnjBhpKAEAbQiUKAGBZrowM/f72OzVy1MlatOhD/fupOdq9a6cuv2qizjr7XE2ecr169uytV156UaWl2zXyR6dIkraXlBxwrMsuv0qHDj1M/339Na1asUKjzzirzn33ddTR0fB0NFP5AKDNMEzTNJM9CAAArOqB+/6qNatX6f6HHkn2UAAArYTpfAAANMGGDev19pv/08cffaALL74k2cMBALQipvMBANAEW77/Xh+8t0DHHHu8xpw7NtnDAQC0IqbzAQAAAEAjUIkCAAAAgEYgRAEAAABAIxCiAAAAAKARCFEAAAAA0AiEKAAAAABoBEIUAAAAADQCIQoAAAAAGoEQBQAAAACN8P8BCvhFFt/TZz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data:image/png;base64,iVBORw0KGgoAAAANSUhEUgAAA1EAAAIdCAYAAADcaPcJAAAAOXRFWHRTb2Z0d2FyZQBNYXRwbG90bGliIHZlcnNpb24zLjcuMiwgaHR0cHM6Ly9tYXRwbG90bGliLm9yZy8pXeV/AAAACXBIWXMAAA9hAAAPYQGoP6dpAABnx0lEQVR4nO3dd3iV9f3/8dd9VpKTnCSMhL1kBiKKuEWhLhyo2DqKIi4qCOLo8Nv6q63W2lKxDhxUa4tV1LpHrUVFASdOcLBBlowQ5klyTk7OuH9/nJwTkCRknOSc++T5uC6uk9znPvf5nPsc5bx4fz7v2zBN0xQAAAAAoEFsyR4AAAAAAFgJIQoAAAAAGoEQBQAAAACNQIgCAAAAgEYgRAEAAABAIxCiAAAAAKARCFEAAAAA0AiEKAAAAABoBEIUAAAAADQCIQoA0tCoUaNkGEb8T+fOnXX22Wfr7bffPmDf4447Tj169NC6detaZCz333+/OnTooJkzZ0qSHn/8cRmGoeuuu65Fnq+srEwDBgxQUVGRysvLW+Q5msLn82ny5Mnq0qWL3G63XnjhhVr3CwQCuu+++3T44YfL4/GoXbt2Gj16tObNm9eo51u/fr0Mw1BxcXEihg8A2AchCgDS2NixYzVlyhQdf/zxWrBggU4//XT9/ve/32+fSZMmacqUKercuXODj3vjjTfKMAw9/vjjB9135MiRmjJlikaOHNnY4R/UkiVLZBiGRo0aFd+WnZ2tKVOm6Nprr5Xb7U74czbVH/7wBz3yyCPKycnRZZddpi5duhywTyQS0ZgxY3TTTTepoqJCF154oU4++WQtXLhQp512mp5++ukkjBwA8EOOZA8AANBybrjhhnjAWLdunU444QT94Q9/0LHHHqszzzxTknTFFVe0yHNHIhEZhqHDDz9chx9+eIs8R21sNptuvPHGVnu+hvr8888lRStxJ5xwQq37vPfee5o3b56GDBmiL7/8Ui6XS5L06aef6phjjtEvfvELjRs3ToZhtNq4Q6GQHA6+LgDAvqhEAUAb0adPH91yyy2SpL/+9a/x7b1795ZhGNqxY0d828yZM1VUVCS3261DDjlEv/3tb+X3+yVJhmHo/vvvlyRdeeWV8S/0t912mwzD0NSpU3XkkUcqIyNDGzZsiG+/++679xvPrl27dOmll6pDhw7q2LGjbrjhBlVVVcXvNwxDOTk5+z1m7NixMgxDCxYs0BVXXKFhw4ZJkhYuXLhfZay2x7755ps68cQTlZOTo/z8fP3kJz/RmjVr4vfHphnecsstmjRpkjp06KD27dvrkksu0d69e+s9t08//bSGDx8ut9utgoICXXnllSopKZFUM63unXfekSSNGDGizhC0fft2SVK3bt3iAUqSjj76aP3ud7/TpZdeKp/PJ0n6/vvvdeWVV6pTp07Kzs7WsGHD9Oyzz9Y7zsrKSv3ud79Tv379lJmZqb59++r2229XMBiM72MYhrp166Zf/vKXKiws1FVXXaUePXrIMAx98cUX8f3++te/yjAMTZgwod7nBIB0RIgCgDZk9OjRkqKhIxKJ1LrP3XffrRtuuEE+n0/jxo1TRkaG7rzzTk2aNEmSNHXqVB122GGSpFNOOUVTp07d7/EPP/yw8vPzdeWVVx4QZPb1zDPPaM2aNTrnnHPkcrk0c+bMeMhriFNPPVUXX3yxJKlr166aOnWqioqKat33tdde01lnnaUlS5bonHPO0aGHHqqXXnpJxx13nDZu3LjfvnfddZe+/PJLjR07Vm63W88884z++Mc/1jmOBx98UJdeeqk2btyon/zkJ+revbsef/xxjRgxQl6vV7m5uZo6daq6du0qSbrooosOOGcxI0eOlNvt1ltvvaXJkyfru+++i993++236+6771Z2drYqKio0YsQIPf744xo+fLguvPBCrVu3Tj/96U/11ltv1TnW8ePH64477lBubq7Gjx8vwzB022236bbbbttvvy1btujJJ5/UmDFjNGrUKF166aWSpFdeeSW+z+uvvy5J8fsAoE0xAQBpZ+TIkaYkc/78+fttr6ysNCWZksytW7eapmmavXr1MiWZpaWlpmma5oknnmhKMj/77DPTNE1z79695mGHHWYeeeSRZjgcNk3TNG+44QZTkjl79uz4sX//+9+bksxrrrlmv+eMbZ8xY4ZpmqY5e/ZsU5J56qmnmpFIxDRN09y4caOZkZFhut1uc+/evaZpmqYkMzs7e79jnXfeefu9rsWLF5uSzJEjR+633w8f27dvX1OS+f7778e3TZw40ZRkXnvttfuN65RTTom/zk8//dSUZB511FG1nueKigozJyfHdLlc5po1a0zTNM1QKGSOHj3alGT+5S9/OeA9iZ3XusydO9fs0KFD/H065phjzAcffND0+XzxfZYtW2Zefvnl5vTp0+Pb5syZY0oyJ06caJqmaa5bt86UZA4ZMsQ0TdMMh8PmlVdeaV5zzTVmVVWVaZqm+f3335uSzH79+u137hwOh7lhw4b4tqVLl5qSzOLiYtM0TXPPnj2m0+k0O3XqZIZCoXpfDwCkIypRANCG7DuNzDTNWvc56qijJEm33nqr3njjDdlsNi1ZskSfffaZbLaD/7XRv3//Bo1l4MCB8fH06NFDJ510knw+n1atWtWgxzfU6tWrtXbtWg0ZMkQjRoyIb49Vgz788MP99h80aFD8dfbr10+SVFpaWuuxP/zwQ5WXl+u0005T3759JUl2u12TJ0+u9dgNMXr0aH333Xe65557dNRRR+mTTz7Rddddp8GDB+vbb7+VJBUVFcXXVt1111266aab4t3+tm3bVutxbTab/vnPf+rmm2/WrFmzdPPNN+vPf/5zrY/JyMhQz549478PHjxYRxxxhL799lutXbtWc+fOVTAY1MUXXyy73d7o1wgAVsdKUQBoQzZs2CAp+kW/sLCw1n2mT5+unJwcPfroozr77LPldDp15pln6u67725wQGqK2Hi2bt2a0OPG1hnFptPFxLrj1dcGPRby6gqczTl2fXJzc3XTTTfppptu0po1a/TrX/9aL774osaNG6dvvvlGwWBQ55xzjt58880DHlvXWKXourU77rjjgKmc9T0mZsKECfryyy/1yiuvaMmSJZKYygeg7aISBQBtyNy5cyVJJ510Up0VBKfTqdtvv11btmzRN998o9/85jd6/fXXddpppykcDrfY2Hbu3ClJ6tSpk6RogGnIl/uDad++vSTFGz3EbNmyZb/nS4Vj33nnnRo7dqw++eST+LZ+/frp2Weflcfj0bfffqvS0lI999xzevPNN3X44Yfrm2++UVVVlebPn1/vsb///nv94Q9/kMfj0VtvvSWfz9eo8ztu3Dg5HA69+OKLmjt3rvr166ejjz66Ua8PANIFIQoA2ojVq1frzjvvlCTddNNNte5TXl6u3Nxc9ezZU5WVlSouLtZtt92mbt26acOGDdqzZ48kxVte79vVrbGWLVsWr4hs3bpV7733nrKysjRw4EBJ0QDi8/m0efNmSVJVVdUBFwRuyDgGDRqk7t276+uvv94vnDzyyCOSog0qmur444+X2+3W22+/Ha/yRSIR/f3vf2/SsauqqvTqq6/q3nvv3a9atGXLFlVWVsrpdCo7OzterTvjjDNUXFwsp9MZf/66bNu2TaZpqqioSKeddpqysrIOaKpRn8LCQo0ePVoff/yxduzYQRUKQJtGiAKANHb//fdr6tSpGjt2rIYOHaqSkhL99re/1TnnnFPr/jk5Ofrxj3+sTZs2afjw4frZz36mk046SZs2bdKxxx6rDh06SKpZ93THHXfowgsvbNLYFixYoKOPPlpXXnmljjrqKPl8Pl177bXKy8uTFA0IUrRj3WWXXaYhQ4bo66+/3u8YPXv2lMvl0ieffKLzzz9f77777gHPE2uvbhiGTjvtNF1yySUaNWqUHnnkEfXs2VM///nPmzR+ScrLy9Pvf/97+f1+HXXUUbrssst09NFH63//+5+GDx+uyy67rFHHu/HGG1VcXKxnn31WRUVFuuKKKzR+/HgdfvjhCgaDmjJlitxut0455RTZ7Xbdf//9Gj9+vEaPHq2rr75aUrSNeW2Ki4vVrVs3LVq0SGeffbYuvPBCDR06VJIUCAQaVJXa9/VccskljXptAJBOCFEAkMZeeeUVzZo1S4sWLdJpp52mt956S3fccUe9j3n00Ud1++23q6qqSk888YTWr1+vSZMm6bXXXovvM2HCBI0dO1Y7d+7UokWLmjS23/zmN+rRo4eee+45+f1+XX/99fFGB1K01fpFF12kXbt26T//+Y9OOOEE/fSnP93vGLm5uZo5c6Y6duyo+fPny+v11vpcF198sV555RUNGjRIL730kpYuXarx48fr448/Vn5+fpPGH3PzzTfrscceU2FhoZ577jlt2bJFU6ZM0TvvvCOn09moY7Vr106LFi3SHXfcoYyMDD333HN644031L9/f82ePVv33HOPJGnYsGF67rnn1LdvX7388svatWuXnn76aUnSihUraj12Zmam3njjDf3oRz/Se++9pyVLlujPf/6zBg0apFAotN81s+py8sknS5KOPPJIDRgwoFGvDQDSiWEmYsI5AABIe/fcc49+8Ytf6N5779WNN96Y7OEAQNIQogAAQL0WLlyoP/3pT3r33XeVn5+vtWvXKjc3N9nDAoCkYTofAACo1/bt2/X++++ruLhYr7/+OgEKQJtHJQoAAAAAGoFKFAAAAAA0AiEKAAAAABqBEAUAAAAAjeBI9gCSLRKJaPfuXcrMzJJhGMkeDgAAAIAkMU1TlZV+tWvXXjZb3fWmNh+idu/epesmT0z2MAAAAACkiAf/9pg6dOhY5/1tPkRlZmZJip6orCx3kkcDAAAAIFn8fp+umzwxnhHq0uZDVGwKX1aWW243IQoAAABo6w62zIfGEgAAAADQCIQoAAAAAGgEQhQAAAAANAIhCgAAAAAaIamNJfbu3aMPP3hP7y2Yr6nTblSPnr0kScuWfqPn/v201n23Vvc/+Ijy27WTaZp65qkntHD+u7Lb7Rpz7lidNeZcSdLSb7/R7Mce0a5dOzWkeKgmTZmmnJycZL40AAAAAGkqaZUov9+vaddeo0UffqgN69fFt69etVJ/uuN2DSoarLv+er/y8vMlSUsWf6F5b83VzbfcqomTpmjOE7O1ccN6hUIhPTTzXh13womaPuM+lZRs06svvZCkVwUAAAAg3SWtEuVyufTArEdVFQjo+qmT4ttfeel5DTtiuH56yWX77b982VL1HzBIffv2kyQVFnbSyhXLZbfbtXv3Lp1y6unKb9dOxx5/gr78/LM6nzcYDCoYDMZ/9/t9CX5lAAAAANJZ0kKU3W5XXl6+SreX7Ld91cqVOqRvP/38+imy2Wy68KeX6Jhjj5fX61VmZmZ8P3d2trxer7xeryTF78t2Z6uselttXn35Bb34/LMt8IoAAAAAtAUpd7HdiopyuVwuTbvpl/rk4w8168H7NaR4aK371nkNrHqujXXe+RforDHnxX+PXZUYAAAAABoi5brz5ebm6YQTT1KfPofozLPPUSAQUMm2rfJ4PPL5KuL7+f1+5ebly+PJlSRVVN/n9/uUl5tf5/GdTqfcbnf8T1aWu0VfDwAAAID0knIh6ojhR+qdt9/UjtJSLXj3HWVmZqpzly4qGlysVStXaPWqlfpqyWKVbNumoqLB6tyli9q1a695b85V6fYSLfr4IxUNKU72ywAAAACQplJuOt8ll12hxx55WDf/4nq1a9deN/z8V8rOztGwI4brjDPHaMb0O2V32DXhiqvUrXsPSdLU62/S7Mce0Ztz/6shxUN17tjzk/wqAAAAAKQrwzRNM9mDSCafz6erL79E//jX03K7mdoHAAAAtFUNzQYpN50PAAAAAFIZIQoAAAAAGoEQBQAAAACNQIgCAAAAgEYgRCGhIqapT7aEFIq06X4lAAAASGOEKCTUnKVVOvZJr34135fsoQAAAAAtghCFhPpoc0iS9M+vq+QPUo0CAABA+iFEIaHW7g5LkrxVpl5dXZXk0QAAAACJR4hCQq3ZE4n//Pi3hCgAAACkH0IUEiYQMrXRWxOi3l4f1OaySD2PAAAAAKyHEIWEWb83oogpZTulEd0dipjSnKWBZA8LAAAASChCFBJmzZ7oeqi++XZdeWiGJOnxbwIyTRpMAAAAIH04kj0ApI+vNnkl2dTF5deRGTuUac/Xil0RvfrFBh3WPtysY3s8uepYUJCYgQIAAADNQIhCQuwoLdUT/31P6vgjbfh8nv786gvq1GeiNnQ4Xr965nMduXFOs47vdGXonvseJEgBAAAg6QhRSIiyMq+8zg6SpF6HHa9eJw2T6XNpw2ZpU+dROu+4IjmaOHm0atdmbX3zYZWVeQlRAAAASDpCFBKmPKNQktSpoECZ+XYNME1llgRUGbKpwtNLnbJZggcAAADr41stEiIUkSpcHSVJ7bOiHyubYcjjMiRJFUGaSwAAACA9EKKQEFv9NkVsDtkNU7mumu3ZjmiI8gWTNDAAAAAgwQhRSIj15dGPUr4zJMMw4tvdzugtlSgAAACkC0IUEmJDdYhq59y/lXm2k+l8AAAASC+EKCTEhnK7pGglal9uJ9P5AAAAkF4IUUiIjXVWoqK3vhCVKAAAAKQHQhQS4mCVKKbzAQAAIF0QotBsEdNswJqoVh8WAAAA0CIIUWi2LWWmAhFDRiSkvLqm81GJAgAAQJogRKHZ1uyJBqfsqp2yGfvfF5vO5w9J4QhBCgAAANZHiEKzrd0dkSR5AtsPuC/LUfOzP3TA3QAAAIDlEKLQbLFKVE4tIcpmGHJXBymaSwAAACAdEKLQbGt2V4eoygNDlFTTXIJ1UQAAAEgHhCg025rq6Xy1VaIkyV3dXIIOfQAAAEgHhCg0i2ma8el8nkBJrftkc60oAAAApBFCFJrFW2WqvCr6s7tqV637uJnOBwAAgDRCiEKzbCuPBqMchylHpKrWfWLXiqqgOx8AAADSACEKzVLii66H6pgZqXMfKlEAAABIJ4QoNEtJRTQY1ReiWBMFAACAdEKIQrNsq4iGp4LMugNS7DpRPrrzAQAAIA0QotAsJdUhqmNGPZUoF5UoAAAApA9CFJplW/V0vvoqUdmOaIjyh6SISZACAACAtRGi0CzxSlQ9a6KynDU/M6UPAAAAVkeIQrPUdOeru8JkMwxlxddFUYkCAACAtRGi0Cyx60QV1FOJkujQBwAAgPRBiEKTmaZZU4nKqD8cxS+4y3Q+AAAAWBwhCk22J2CqKhz9ub41UdI+F9wNUYkCAACAtRGi0GSxC+3mZRjKsNe/r5vpfAAAAEgThCg0WawzX6ds46D7xqbz0Z0PAAAAVkeIQpNtqw5RnbMP/jGisQQAAADSBSEKTRabztfJffCPkbv6gru0OAcAAIDVJTVE7d27R2/89zX9+lc3adPGDfvdt/jLzzXuwrFaOP8dSdFOcE/P+ZcmXX25plxzld54/bX4vku//Ua/vPE6XTVhnP56159VXl7eqq+jrYp15uuc0/DpfHTnAwAAgNUlLUT5/X5Nu/YaLfrwQ21Yv26/+yr9fv3z74/IMGqGt2TxF5r31lzdfMutmjhpiuY8MVsbN6xXKBTSQzPv1XEnnKjpM+5TSck2vfrSC639ctqkbeXVa6IaUIliOh8AAADShSNZT+xyufTArEdVFQjo+qmT9rvvmaefVNHgIVq8+Iv4tuXLlqr/gEHq27efJKmwsJNWrlguu92u3bt36ZRTT1d+u3Y69vgT9OXnn7Xqa2mrSnzV0/ka0Fgi1p3PH5IipimbcfDHAAAAAKkoaZUou92uvLz8A7avXrVSn3z8kS674qr9tnu9XmVmZsZ/d2dny+v1yuv1SlL8vmx3tsqqt9UmGAzK5/PF//j9vgS8mrapMY0l3M6an/1M6QMAAICFJa0SVZtQMKhH//aQxl9+pTye3IPuX2cxo54ix6svv6AXn3+2aQPEfuKNJbJtkr/+fW2GoSxHtBJVETKV7aISBQAAAGtKqRD16aeL9P2mjZr92COa/dgj8vv9+udjj8jhcMjj8WjnjtL4vn6/X7l5+fGwVeGrUGZWlvx+n/Jy8+t8jvPOv0BnjTlvn+P4dN3kiS32mtKVaZrx60R1zjYUOkiIkqLrovwhUxVVpuRu4QECAAAALSSlQtQRRxypmQ89Ev/9Nzf/QmN/fIGGH3m0stzZemvuG1q9aqV8Pp9Ktm1TUdFgdercRe3atde8N+fq5FNP06KPP9Jhhx9R53M4nU45nc4670fD7K40FYxmKBW6bdrSgMe4nZL8ki/UkiMDAAAAWlZKhajMrCxlZmXFfzdshjwejzKzsjTsiOE648wxmjH9Ttkddk244ip1695DkjT1+ps0+7FH9Obc/2pI8VCdO/b8ZL2ENiM2lS8/w1CGo2FT86Id+kw69AEAAMDSkh6iCgo76ZnnX6n1vr//88n4z4ZhaNz4CRo3fsIB+w0pPlR33/dgSw0RtYhfI6oBnfliuOAuAAAA0kFSL7YL64pfI6oBnfliuOAuAAAA0gEhCk0Su0ZUQ9qbx8SuFUUlCgAAAFZGiEKTxK4R1ZAL7cbse8FdAAAAwKoIUWiSkorGT+fLsEdvK0NUogAAAGBdhCg0Saw7X2Om82VWN5aoDLfIkAAAAIBWQYhCkzRlOl9mdS9IKlEAAACwMkIUmiQ2na9RlSh7dSUqJJkmQQoAAADWRIhCo0VMM96dr5O7MdP5orempGCkBQYGAAAAtAJCFBptd6WpUHUIKmzEdD6nTbJV715Jhz4AAABYFCEKjRZrKtE+05DL3vAQZRiGMunQBwAAAIsjRKHRmtJUIoYOfQAAALA6QhQarSlNJWLo0AcAAACrI0Sh0WLT+Rpzod2YfTv0AQAAAFZEiEKjbY1N53M3ZTpf9LYyTCUKAAAA1kSIasNW7Azr7k/8qmpkoFm3JxqieufZG/2cGQ4qUQAAALA2R7IHgOSImKYueKVcS3eEFZF08zFZDX7s6t3RrhD92jVlOl/0ljVRAAAAsCoqUW3UG2uDWrojGoYeWRJQxGxYqDFNU2v2RB/Xv13jK1F05wMAAIDVEaLaqLs+qYz//N2eiN5eF2zQ40oqTJVXRS+a2ye/6d35AlSiAAAAYFGEqDbo481Bvf99SE6bdMFApyTpb0sCDXpsbCpfr1xboy60G0N3PgAAAFgdIaoNilWhLhvi0u0j3JKk/6wJ6ntv5KCPXbM7uk//JqyHkujOBwAAAOsjRLUxK3aG9erq6NS9Xx6dpcEd7RrZw6GwKT32deVBHr1vU4nGr4eS9lkTRSUKAAAAFkWIamPu/rRSpqTz+jtV1DEahCYfniFJ+vtXAYUi9VeIYiGqKU0lpH0qUayJAgAAgEURotqQbeURPbk0uvbp/47JjG8/f4BLBW5DW8pNvb6m/gYTsel8TWlvLu2zJioc7fQHAAAAWA0hqg15//uQqsLSYYV2HdfNGd+e4TB01aHRalR9DSZM00xYJSpiSsGDL8ECAAAAUg4hqg1ZvjMagIYVHhiArh4aDVHvbAiqvKr2CtG2ClMVwaa3N5ckp02K9fRjXRQAAACsiBDVhsRCVGwt1L76t7erV65NoYj00eba082aZrY3lyTDMOjQBwAAAEsjRLUh8RDVofapeKN6RtPNgo21r4ta3cz25jF06AMAAICVEaLaiHDE1MpdBwtR0XVSCzbWX4nq375p66FiMqsfToc+AAAAWBEhqo3Y4I2oMiRl2KU+ebW/7bFK1GfbQrWui4pfIyq/mSGKShQAAAAsjBDVRsSm8g1ob5fdVvt6pt559a+Lik/na9/c6XzRW9ZEAQAAwIoIUW3E8h31T+WL+VEd66JM04xP52t2JcpOJQoAAADWRYhqI2qaStT/lte1LioR7c1j4pUo1kQBAADAgghRbcSyg3TmixlZx7qo2Hqo3nlNb28eE1sTFQg36zAAAABAUhCi2gDTNLV8Z3Q908FCVO88u3rnHbguak31eqh+zaxCSVSiAAAAYG2EqDZgW4WpvQFTNiPaWOJgRvU4cF3U6gS1N5f2WRNFJQoAAAAWRIhqA2Lrofrk2eJT6epT27qo1bsS01RCohIFAAAAayNEtQHLG7geKqa2dVFr9iSmvbnEdaIAAABgbY5kDwAtr7EhKrYuav3eiC54pVy982xaWV2J6t8uEdP5ordcJwoAAABWRIhqAxoboiTpzEOcmrU4oDfX1ayLyrBHu/M1176VKNM0ZRjN6/YHAAAAtCZCVBvQlBD1l5FujejuUKnP1J5KU3sCEY3q6Wx2e3OpZk1UxJRCEcnZ/OIWAAAA0GoIUWlubyCireXRaXNFHRteRfJkGLpkcEaLjMlpkwxJpqLVKEIUAAAArITGEmlu+Y5oQ4guOYbyMlLj7TYMo6ZDH+uiAAAAYDGp8a0aLaYpU/laAx36AAAAYFWEqDQXC1GDUy1ExTr0ca0oAAAAWAwhKs2lfCUqnOSBAAAAAI1EiEpza3ZHU8qA9qkWoqK3VKIAAABgNYSoNGaapjaVRRtL9MxNrbc6w86aKAAAAFhTan2zRkLtDZiqqL5WbndPar3VdOcDAACAVSX1OlF79+7Rhx+8p/cWzNfUaTeqR89eWrt2jf7x6Cx9v2mTunTtqqsmTtLAQUUyTVPPPPWEFs5/V3a7XWPOHauzxpwrSVr67Tea/dgj2rVrp4YUD9WkKdOUk5OTzJeWEmJVqPaZhtzO5l8kN5HozgcAAACrSlp5wu/3a9q112jRhx9qw/p1kqRIJKJ7Z0xX/wEDdd8Ds9SrV2/97eEHJElLFn+heW/N1c233KqJk6ZozhOztXHDeoVCIT00814dd8KJmj7jPpWUbNOrL72QrJeVUjZ5oyGqR4pN5ZPozgcAAADrSlolyuVy6YFZj6oqEND1UydJkqoCAZ0w4iSdfuZZat+hg4YUH6rPP/tUkrR82VL1HzBIffv2kyQVFnbSyhXLZbfbtXv3Lp1y6unKb9dOxx5/gr78/LM6nzcYDCoYDMZ/9/t9LfgqkytWieqRYlP5JLrzAQAAwLqSFqLsdrvy8vJVur0kvi0zK0vjxk+QJIXDYc1/Z55GnDRSkuT1epWZmRnf152dLa/XK6/XG31s9X3Z7myVVW+rzasvv6AXn3824a8nFaV0JYrufAAAALCopK6Jqs9jjzyssvIy/fSSy+rcx6hrmU89y3/OO/8CnTXmvPjvfr9P102e2MRRpraUrkRVd+cLsCYKAAAAFpOSIeqpJx/XN19/pdvu+LPcbrckyePxaOeO0vg+fr9fuXn58nhyJUkVvgplZmXJ7/cpLze/zmM7nU45nc4WHX+qsEQliu58AAAAsJiU+3b96ssv6t15b+nGX9ysLHeWKirKFQ6HVTS4WKtWrtDqVSv11ZLFKtm2TUVFg9W5Sxe1a9de896cq9LtJVr08UcqGlKc7JeREr5P5UrUPt35TJMgBQAAAOtIuUrUv59+UpJ06y03x7fdetsdGnbEcJ1x5hjNmH6n7A67Jlxxlbp17yFJmnr9TZr92CN6c+5/NaR4qM4de35Sxp5K9r3QbkpWoqq784VNKRSRnPbkjgcAAABoqKSHqILCTnrm+Vfiv+/78w+NGz8h3nhiX0OKD9Xd9z3YAqOzrp1+M34Npm45qReiXPbo0jVT0Q59hCgAAABYRep9u0ZCxKpQhW5DGY7UutCuJBmGQYc+AAAAWBIhKk2lclOJmH3XRQEAAABWkbrfsNEsqdzePCa2LspPJQoAAAAWkrrfsNEsVKIAAACAlpG637DRLKnc3jwmq3pNFJUoAAAAWEnqfsNGs1hiOh+VKAAAAFhQ6n7DRrNYYToflSgAAABYUep+w0aTRUyzZjpfCoeoeCUqTIgCAACAdaTuN2w02fYKU8GIZDOkril4od2YrPh1opI7DgAAAKAxUvcbNposth6qS7Yhhy31LrQbE6tEMZ0PAAAAVkKISkOx9VDdU7iphEQlCgAAANaU2t+y0SRWWA8lUYkCAACANaX2t2w0iRXam0tUogAAAGBNqf0tG01S097cnuSR1C9WiQpGpHCEahQAAACswZHsASDx6qpE7SgtVVmZt0Wec/Pm7xv9mMx9Mp4/JOW4EjggAAAAoIUQotJQbRfa3VFaqp/feJ2CVYEWfe5Kf6UyG7ivYRjKtEuVYakyZCrHlbqdBAEAAIAYQlSaCUdMbSk/sBJVVuZVsCqgLqOnyNW+W8Kft2L9Eu34+HlVBasa9bhMh6HKsCk/66IAAABgEYSoNLO13FTYlBw2qVP2gZUdV/tuyizsk/DnDeza3KTHZTmkPQE69AEAAMA6aCyRZmLtzbvl2GRP4QvtxsSaS9ChDwAAAFZBiEozsRCV6hfajYm1OacSBQAAAKuwxjdtNFiJLxqiOtcylS8VUYkCAACA1RCi0sz2imiIKsy2xlubSSUKAAAAFmONb9posO2+aBgpdFujEpUVq0SFCVEAAACwBkJUmimtns5X6LbGWxtbE8V0PgAAAFiFNb5po8FqKlHWeGtja6KYzgcAAACrsMY3bTTY9lglyiKNJahEAQAAwGoIUWkmVokqyLLGW0slCgAAAFZjjW/aaJCqsKndldXT+ahEAQAAAC2CEJVGdlRXoeyG1C7TGiEqVokKRqRwhGoUAAAAUh8hKo3E1kMVuA3ZDIuEKHvNz36qUQAAALAAQlQasVpnPkkyDCMepCpZFwUAAAALsM63bRxUvDOfRS60G1PTXCLJAwEAAAAagBCVRrZXxNqbW+ttrWkuQSUKAAAAqc9a37ZRr1J/bDoflSgAAACgpRCi0kisElVgoTVRUk0limtFAQAAwAqs9W0b9appLGHNShTXigIAAIAVEKLSSE1jCWu9rZlUogAAAGAh1vq2jXpZscW5JGXFKlFhQhQAAABSn7W+baNe8UpUttWm80Vvmc4HAAAAKyBEpYmKKlO+YPRnq1aimM4HAAAAK7DWt23UKVaFynJI2c4kD6aRqEQBAADASghRaWLf9VCGYa3pfFSiAAAAYCWEqDQRq0QVWKy9uVRznSgqUQAAALACQlSa2F5hzc58Us11ooIRKRyhGgUAAIDUZr1v3KhVqT92jSjrVaIy7TU/+6lGAQAAIMURotLE9opYe3PrvaWGYcSDVCXrogAAAJDirPeNG7WqaSxhvUqUVDOlj0oUAAAAUp0jmU++d+8effjBe3pvwXxNnXajevTspR2lpZr10P36bu0adenaTZOmTFOvXr1lmqaeeeoJLZz/rux2u8acO1ZnjTlXkrT02280+7FHtGvXTg0pHqpJU6YpJycnmS+t1cUvtGvBNVFStLnEngCVKAAAAKS+pH3j9vv9mnbtNVr04YfasH5dfPucJ2crIyNTM+55QD179tKjsx6UJC1Z/IXmvTVXN99yqyZOmqI5T8zWxg3rFQqF9NDMe3XcCSdq+oz7VFKyTa++9EKyXlbSUIkCAAAAWkfSQpTL5dIDsx7VtBt/vt/25cuWasRJI9WxoECjTj5V361do0AgoOXLlqr/gEHq27efjhh+pAoLO2nliuUq2bZVu3fv0imnnq7CTp107PEnaPnypUl6VckTr0RZcE2UVNPmnGtFAQAAINUlbTqf3W5XXl6+SreX7Le9zOtVZmamJCk7Ozu+zbvPdklyZ2fLW71dUs1j3Nkqq95Wm2AwqGAwGP/d7/cl5gUlUcQ0VeqzbotzqaYSxbWiAAAAkOqSuiaqoYw6ZqjVtV31zGh79eUX9OLzzzZ7TKlkT6WpULQQpY5ZVp3OF72lEgUAAIBUl3IhyuPJVUVFhaTouilJ8uTmyePxaOeO0vh+fr9fuXn58nhyJUkVvgplZmXJ7/cpLze/zuOfd/4FOmvMefscx6frJk9sgVfSemLrofIyDGU4rBmismKVqDAhCgAAAKkt5eZ+FQ0eovcXzteO0lItmP+O+vcfKJfLpaLBxVq1coVWr1qpr5YsVsm2bSoqGqzOXbqoXbv2mvfmXJVuL9Gijz9S0ZDiOo/vdDrldrvjf7Ky3K346lpGTWc+awYoqaYSxXQ+AAAApLqUC1HjJ1ypcDiiX940TevXfaefTZ4iSRp2xHCdceYYzZh+p/728ExNuOIqdeveQw6HQ1Ovv0mffbpI//fLG1VQUKhzx56f5FfRuqy+HkqqqUQxnQ8AAACpLunT+QoKO+mZ51+J/96xoEC33nbHAfsZhqFx4ydo3PgJB9w3pPhQ3X3fgy05zJRW05nPupUod/Un0Resfz8AAAAg2axbukDc9grrV6LczmgA9AWpRAEAACC1WfdbN+LSYU1ULET5Q9GW7QAAAECqIkSlgZoQZd23MzadzxTNJQAAAJDarPutG3GxFucFFq5E2W2GMu3RnyuY0gcAAIAURohKA9srrF+JkvZdF5XkgQAAAAD1sPa3bkiSdlZGKzcdsqxbiZKkbGf0lkoUAAAAUhkhyuJM09Tu6hDVLtPaIYoOfQAAALACQpTF+YJSKDqbT+0yrf12uqsvuFtBYwkAAACkMGt/60a8CuWw1UyHsyp39fipRAEAACCVEaIsbncgWobKzzBkGNaezpfNdD4AAABYACHK4tJlPZREdz4AAABYAyHK4vakUYiKd+cLUYkCAABA6iJEWVxNJcr6byXd+QAAAGAF1v/m3cbFQlR+RjpUoqq78wWjrdsBAACAVESIsrjdldHGEukwnc/tiN5GTCkQTu5YAAAAgLoQoixuTyB91kQ57Yac1Z9IpvQBAAAgVRGiLC6duvNJ+1wrigvuAgAAIEURoiwundZESfuui6ISBQAAgNREiLK4dOrOJ9GhDwAAAKkvPb55t2HptCZKkrKrm0tUcMFdAAAApChClMXFuvPlp0mIyqISBQAAgBRHiLK4dGsskU2IAgAAQIojRFlYIGTKX93FLl1CVKw7XwXd+QAAAJCiCFEWFlsPZUjKS5fufA4qUQAAAEhthCgLi03ly80wZDPSI0TVdOdL8kAAAACAOhCiLCzWVCJdpvJJUnZsOh+VKAAAAKQoQpSF7UmzphJSTSUqGJGCYYIUAAAAUg8hysJ2p9k1oiQpwy7Zql+Oj+YSAAAASEGEKAuLrYnKT5OmEpJkGIbc8QvuUokCAABA6iFEWVjNNaLS623kWlEAAABIZU369n3Hbbfqyy8+O2D7/Hfn6a4//7HZg0LDpOOaKKlmXVQFHfoAAACQghyN2fnF55+VJC1f9q0yMzO17rvv4veZZkSfLvpYO3bsSOwIUadYd750ms4n1XTooxIFAACAVNTIEPXv6p8MLf7ycy3+8vP97rfZbDr/Jxclamw4iHRsLCHtc62oECEKAAAAqadRIer+hx6RTFM3XDdZF427VCeMOCl+nyFDntxcZWRkJHyQqN3udJ3O52A6HwAAAFJXo0JUQUGhJGnSlGkaMHBQ/HckR/quiYreMp0PAAAAqahRISrm+BNO1HsL3tXcN15XIBDY7z5D0ZCFllfT4pzufAAAAEBraVKIeviB+/TJoo8l1fYl1yBEtZK0nc5Hdz4AAACksCaFqCWLv9DRxxyryVOmKTMrK9FjQgOEI6a8VekZoujOBwAAgFTWpHlg7dt3UO8+fQhQSbQ3UBMw8tMsRMUqUZXhaFgEAAAAUkmTKlEnn3q63vjva+rZq7eystwH3F80eEizB4b6xabyuZ2Sy55eISprn0+lP9TEDykAAADQQpr0/fSpJx+XJN39lz//4B5TkqGnn3upeaPCQcXXQ6XZhXYlyWYYynJEA1RF0FResgcEAAAA7KNJIWrStddJRvp9ebeSPfEL7aZXZ76YbKchf8iUjxAFAACAFNOkEDXyR6ckehxopHh78zRbDxWT7ZR2+KVyOvQBAAAgxTQpRN0wdVLddxrS/Q8+0tTxoIF2V0YkpV9nvpgclyHJVHmVKTmTPRoAAACgRpNCVIeOHWX8YDqf3+fT+vXrVHzo0IQMDPVL12tExXhc0ddVRogCAABAimlSiPrd7XfWun3G9D8qM5O2560hviYqDRtLSFJOdZvzcq4VBQAAgBST0K4E/foP1FdLFifykKhDuq+JqqlEJXkgAAAAwA80qRL13sL5B2zzVVTo3XlvKTsnu9mDwsHVTOdLz+58Hlf0tryKShQAAABSS5NC1N8emikpuvB/X1lZWZo89foEDEt695239eLz/1ZFeYWGFB+qKdNukN/n16yH7td3a9eoS9dumjRlmnr16i3TNPXMU09o4fx3ZbfbNebcsTprzLkJGUeqSvfGEvutiQIAAABSSJNC1G9/f8cB27KystSlazdlZmY2e1BlZV499sgsXTnxGg097HBN/+Ptev21V7V162ZlZGRqxj0P6IXnntGjsx7UndPv1pLFX2jeW3P1/35/h/bu2aO7/3Knig8dqp69ejd7LKmq5jpR6RmicqpDVCAsVUXS8zUCAADAmpo0F2zwkGINHlIsj8ejMq9X5eVlyszKSkiAkiTTlGw2mzp06KD27TsoIyNDdrtNy5ct1YiTRqpjQYFGnXyqvlu7RoFAQMuXLVX/AYPUt28/HTH8SBUWdtLKFctrPXYwGJTP54v/8ft9CRlza4uviUrTxhIZdslZ/emsCKXnlEUAAABYU5MqUeVlZXrg/nv0zddfVW8xJRkadsQRuu6GXygrq3kd+nJzc/XTS8drxvQ75XA41KlTZ5079id66YXn4kEtOzu69qrM65XX690vwLmzs+X1ems99qsvv6AXn3+2WeNLBene4twwDOW4DO2uNFUeJkQBAAAgdTQpRM3+x6Na+u3XOvucc1U0eIgiEVMrly/T/954Xf+a/ZgmT5nWrEHt2rlTLz3/rK6ceI369hugB+/7q97472u17mvUkSHq2n7e+RforDHnxX/3+326bvLEZo23tZmmqT1p3lhCijaX2F0plYfscid7MAAAAEC1JoWoxV9+oTPPOkeXXnZFfNuRRx0tSVow/51mD2rlyuWKRCI6ffRZkqSjjjlWXy3+Uh5PrioqKiRJfr9fkuTJzZPH49HOHaXxx/v9fuXm5dd6bKfTKafT2ldvLa+SwtX9FtJ1Op8keZzR5iXlIRshCgAAACmjSWUMu8Mum+3Ahxo2Q5FIuNmD6tqtu6qqqvTxRx9oe0mJvvn6K3Xr3kNFg4fo/YXztaO0VAvmv6P+/QfK5XKpaHCxVq1codWrVuqrJYtVsm2biooGN3scqWp3INqZz2mT3NbOg/WKNZeoCNuTPBIAAACgRpMqUUcddUx8et3AoiLZbDatXL5cc994XccdP6LZg+rVq7euuPpnmvPEbPkqKjSkeKgu+umlqgoENOuhmfrlTdPUtVs3XVvdTn3YEcN1xpljNGP6nbI77JpwxVXq1r1Hs8eRqvZdD2XUNW8xDcTanJfTWAIAAAAppEkhasIVV2vv3j36z2sv6z+vvaLY9aKOPvY4XXH1NQkZ2Omjz4pP59vXrbcd2F7dMAyNGz9B48ZPSMhzp7o9ad5UIiYnHqKoRAEAACB1NCpERcJhffbZJzJNU7/69W+1desWbVy/XnaHQ99/v1HnnHu+7Ha+8La0dG9vHuNxRW/pzgcAAIBU0uBvp16vV7+95Wbdf8/d+vLzzyRJXbp01THHHa9vvl6i5555SrfecnOdrcWROLvbQGc+ad/pfARzAAAApI4Gfwv/91NPaOuWzbpy4jUHTJv78QUX6cqrr9HWLZv1/L+fTvggsb89gepKVJpP54uFqEDEppCRxh00AAAAYCkNns739VdLdPros3Ta6WcccF9eXr5OG32mtpeU6JNFHyV0gDiQtzpE5aX5dL4Mu+SwSaGIVOnMT/ZwAAAAAEmNqET5fBXKcmfVu0+2J0dlZUzna2l7q1uc57rSO0QZhhGvRvldeUkeDQAAABDV4BDV55B+Wrhgfp1rnsrLyvTBwgXq2at3osaGOnirorfpXomSpJzqWXx+KlEAAABIEQ2eznfxuEt15x9+pxumXqNhRxypjgUFysjIVGWlXztKS/XVksUKBqt081W3tuR4oZrpfLltIERFK1Em0/kAAACQMhocogYMHKRbb/ujnnryX/pk0UcyTXO/+3v3OUSXXnaFhhQfmvBBYn+x6XxtohIVm85HiAIAAECKaNR1ovr1H6Df/+FOlZeVqbR0uyorK+VyudShY4Hy8/NbaIj4IW9VdSUqzddESTUd+vxO1kQBAAAgNTQqRMXkeDzK8XgSPRY00N420p1PIkQBAAAg9aT31VrTVFtaE5Xjit5WuvKTOg4AAAAgpkmVKLScHaWlB20Tv6cyX5Ih7/ZNWueLNOi4mzd/3/zBJYFnvzVRwaSOBQAAAJAIUSllR2mpfn7jdQpWBercJyJDFUf+Q5I088+/U2aorFHPUemvVGazRtm6PM5oiKpy5CgQ3p3k0QAAAACEqJRSVuZVsCqgLqOnyNW+W637VIYN6bvoz31/8ms5Gjghs2L9Eu34+HlVBasSNNrWkemQ7IapsGmotNKmQckeEAAAANo8QlQKcrXvpszCPrXeFwiY0ncB2Q0pp3Pt+9T6uF2bEzW8VmUYhnLsYe0NObS9Mv3XgAEAACD10VjCYipD0aYSGW0o/uY4ouu+Svx8XAEAAJB8fCu1mEA4epthbztVmWxH9EWXVvJxBQAAQPLxrdRiAtWVqEx7kgfSinLssUpU2wmOAAAASF2EKItpi5WonOpK1HYqUQAAAEgBfCu1mMpw210TtZ01UQAAAEgBfCu1mEAoepvRpqbzRStRNJYAAABAKuBbqcUE4pWotjOdz+NgTRQAAABSByHKYmrWRCV3HK3J44y+6L1Bm8oCZpJHAwAAgLaOEGUxNd352k5VJsNmyhmqkCRtKoskeTQAAABo6whRFtMWK1GSlF21S5K00RtO8kgAAADQ1hGiLKYyFqLa0JooSXJX7ZQkbfRSiQIAAEByEaIsJjadr61VotzxShQhCgAAAMlFiLKY2HS+zDZWicqmEgUAAIAUQYiymHiLcypRAAAAQFIQoiymMn6x3bZViYqtiaI7HwAAAJKNEGUhoYip6kKUMhzJHUtri1WiNnkjiphcKwoAAADJQ4iykKp9unu3tel8WVV7ZJOpYEQqqSBEAQAAIHkIURZSWd2Zz2mTbEbbms5nU0SdsqKvn3VRAAAASCZClIXUdOZL7jiSpas7Gp4IUQAAAEgmQpSF1HTma1tVqJiaEBU+yJ4AAABAyyFEWUgg3pkvueNIFipRAAAASAWEKAuprC7AZLSxC+3GxEIUbc4BAACQTIQoC4lN58ukEpXkkQAAAKAtI0RZSGw6n6vNr4kiRAEAACB5CFEWEq9EtfHufKU+U/4g14oCAABAchCiLCS+JqqNTufLdZrKcUV/Zl0UAAAAkoUQZSFVobbd4twwpJ6eaIJkSh8AAACShRBlITXd+ZI7jmTqmRv9yBKiAAAAkCyEKAup6c7XNitRUk2I2kSIAgAAQJIQoiykrV9sV5J6xCtR4SSPBAAAAG0VIcpCAm38YrsS0/kAAACQfIQoC6kMxxpLJHkgSRQPUXTnAwAAQJKkbIuCSDisV155UQvnv6Nu3Xro5t/8VjtKSzXrofv13do16tK1myZNmaZevXrLNE0989QTWjj/Xdntdo05d6zOGnNusl9CQpmmGZ/Ox5qoaCXKNE0ZRts9FwAAAEiOlK1E/evxf+jtuf/T+Muu1JTrbpAkzXlytjIyMjXjngfUs2cvPTrrQUnSksVfaN5bc3XzLbdq4qQpmvPEbG3csD6Jo0+8YESKXV62LXfn65ZjkyGpMiTt8HPBXQAAALS+lAxRe/bs0Ttvv6mrr5mso445VjkejyRp+bKlGnHSSHUsKNCok0/Vd2vXKBAIaPmypeo/YJD69u2nI4YfqcLCTlq5Ynmtxw4Gg/L5fPE/fr+vNV9ak8XWQxmSnCn5rrWODIehzjnR6hProgAAAJAMKVnTWLtmlSKRiBZ99KFm/+NR9ejRSz+bPEVlXq8yMzMlSdnZ2ZKkMq9X3n22S5I7O1ter7fWY7/68gt68flnW/5FJFggVLMeqq1PYevpsWlreVibvBEN75zs0QAAAKCtSckQVVFRIcnQgEGDdPa5Y/XorAf11JP/qnXfuvJEXdvPO/8CnTXmvPjvfr9P102e2MwRt7wAF9qN65lr1ydbw1q3l0oUAAAAWl9KfiXPzc2Ty+XS6aPPkiQdd8IIvbdgvjye3OqAJfn9fkmSJzdPHo9HO3eUxh/v9/uVm5df67GdTqecTmfLvoAWUNOZr21XoSTpkPzofMbv9nCtKAAAALS+lFxdM2DAQDmdTr35v/+qdHuJPv/0E/Xpc4iKBg/R+wvna0dpqRbMf0f9+w+Uy+VS0eBirVq5QqtXrdRXSxarZNs2FRUNTvbLSKh4Z76UjL2tq291iFq7h0oUAAAAWl9KfiV3Z2frpl/erNn/+Lv+/fSTGjykWOMvv1LBqqBmPTRTv7xpmrp266Zrp14vSRp2xHCdceYYzZh+p+wOuyZccZW6de+R5FeRWAEqUXGH5EcvlEUlCgAAAMmQkiFKkgYPOVQz7pl5wPZbb7vjgG2GYWjc+AkaN35CawwtKeJrotrwhXZj+raLVqLW7Y0oHDFltxEsAQAA0HpScjofDhSbzkclSurhsclhk6rC0pZypvQBAACgdRGiLCLeWCJla4etx24z1DuPdVEAAABIDkKURdRM56MSJUl94+uiCFEAAABoXYQoi4hdbJfufFGHxDv00VwCAAAArYsQZRFUovbXN36tKCpRAAAAaF2EKIuoaXGe5IGkiFibcypRAAAAaG2EKIuo6c6X3HGkivgFd3dTiQIAAEDrIkRZRKw7X6aD6XyS1CcvmiZ3VZraU0mQAgAAQOshRFkEF9vdnyfDUKE7GihZFwUAAIDWRIiygIhpqioWoqhExdHmHAAAAMlAiLKAwD69EzKpRMXR5hwAAADJQIiygNg1ohw2yW6jEhVDm3MAAAAkAyHKAiqrO/NRhdofbc4BAACQDIQoC6iszgh05ttf33ax6XxUogAAANB6CFEWEJvOR2e+/R1S3eZ8ozeiYHULeAAAAKClEaIsgEpU7brkGMp0SBFT2uClGgUAAIDWQYiygMrqShRrovZnGEa8GkVzCQAAALQWQpQFVHKNqDrVrIuiuQQAAABaByHKAlgTVTfanAMAAKC1EaIsgDVRdaPNOQAAAFobIcoCYpWoTEeSB5KCqEQBAACgtRGiLCBeibJTifqhvtWVqDW7wzJN2pwDAACg5RGiLCC+JopK1AH65NtkN6SKoLSlnBAFAACAlkeIsoDKUPSWStSBXHZDh1RP6Vu5i3VRAAAAaHmEKAuoDLMmqj4D20en9K3YSYgCAABAyyNEWUCsEpVBJapWsRBFJQoAAACtgRCV4kIRU9WFKCpRdRjUITadjw59AAAAaHmEqBQXCNX8zMV2a0clCgAAAK2JEJXiYuuhMuySYTCdrzaxELVhb0T+IB36AAAA0LIIUSku3pmPqXx1KnAbys8wZEpavZtqFAAAAFoWISrF1VSiqELVxTAM1kUBAACg1RCiUlyASlSDsC4KAAAArYUQleLi14iiElUvrhUFAACA1kKISnHxa0RRiaoXlSgAAAC0FkJUiguEWBPVEAPbx9ZEhWWadOgDAABAyyFEpbjK6sIKa6Lq16+dXTZDKquStlUQogAAANByCFEpLlaJYk1U/TIchvrkRT/OrIsCAABASyJEpbhYJYo1UQfHuigAAAC0BkJUiqukEtVg+66LAgAAAFoKISrFBVgT1WCDOsQqUVxwFwAAAC2HEJXiKuMX26USdTBM5wMAAEBrIESluNjFdjPsSR6IBcRC1Lo9kfg0SAAAACDRCFEpzDRNBWKVKNZEHVSnbEO5LkOmpDW7qUYBAACgZRCiUlgwIsXqKayJOjjDMDSwQ6y5BOuiAAAA0DIIUSksth7KZkgO3qkGGVQ9pY9rRQEAAKCl8NU8he27HsowmM7XEIM7RkPU0h2EKAAAALQMQlQKozNf4w0hRAEAAKCFEaJSWCB+od0kD8RCYiFqxa6wQhE69AEAACDxUrpdwX1/vUufLPpIzzz/inaUlmrWQ/fru7Vr1KVrN02aMk29evWWaZp65qkntHD+u7Lb7Rpz7lidNebcZA89ISrjF9qlEtVQvfNscjslX1BaszsSvwAvAAAAkCgpW4n6/LNP9dmni+K/z3lytjIyMjXjngfUs2cvPTrrQUnSksVfaN5bc3XzLbdq4qQpmvPEbG3csD5Jo06s2LWOuEZUw9kMQ4M7MKUPAAAALSclQ5TP59Psfzyi0WeeHd+2fNlSjThppDoWFGjUyafqu7VrFAgEtHzZUvUfMEh9+/bTEcOPVGFhJ61csbzOYweDQfl8vvgfv9/XGi+pSQJUopqEdVEAAABoSSk5ne+ZOU/o0KGHq/jQofrff/8jSSrzepWZmSlJys7Ojm/z7rNdktzZ2fJ6vXUe+9WXX9CLzz/bgqNPHCpRTUOIAgAAQEtKuRC1Yvkyff7ZJ5pxz0ytWrWi3n3r6vpdXzfw886/QGeNOS/+u9/v03WTJzZlqC2uZk1UcsdhNcXVIerbUkIUAAAAEi/lvp6//OLzKisr0w3XTVI4HJEkXX35JfJ4clVRUSFJ8vv9kiRPbp48Ho927iiNP97v9ys3L7/O4zudTjmdzpZ7AQkUiFeimM4nSZs3f9+g/Tx+Q1K+Vu0KaeWatXI1YNKqx5OrjgUFzRsgAAAA2oSUC1HXTr1ewWCVJOnbb7/Ro7Me1PQZ9+qpJ/+l9xfOV1HREC2Y/4769x8ol8ulosHFemvuG1q9aqV8Pp9Ktm1TUdHgJL+KxKASFRWq2CNT0kMz723Q/qYkx7CHFLJn6abb/6q8yi0HfYzTlaF77nuQIAUAAICDSrmv5/nt2sV/zsvbKEkqKOyk8ROu1KyHZuqXN01T127ddO3U6yVJw44YrjPOHKMZ0++U3WHXhCuuUrfuPZIy9kSLXyeqjTeWCAcqZEjKHXG52vUY0KDHFG6ya0ul5Dz1F+rlqax336pdm7X1zYdVVuYlRAEAAOCgUi5E7euI4UfpmedfkSR1LCjQrbfdccA+hmFo3PgJGjd+QiuPruXFK1E0lpAk2fM6K7OwT4P27bQ3qC2VYe1xdFRmoTWmbwIAAMAaUrLFOaLi3fnaeCWqKQrc0XNW6jeTPBIAAACkG0JUCguEordUohqvsDpEbfcRogAAAJBYhKgUFTFNVUWbE7b5NVFNUeiOfrR3+U2FIgQpAAAAJA4hKkXFqlASF9ttihxXtIJnStrBlD4AAAAkECEqRVWGo1/8HTbJbqMS1ViGYdSsi2JKHwAAABKIEJWiKlkP1WwF1VP6tvsiSR4JAAAA0gkhKkUFwlwjqrkKqUQBAACgBRCiUlSsEsV6qKajQx8AAABaAiEqRcUvtEslqsliHfp2V5qqChOkAAAAkBiEqBQVqL7QLmuimi7bZSjHGf25pIIQBQAAgMQgRKWo+HQ+KlHN0jkn+hHfVkFzCQAAACQGISpF+aorUW5nkgdicZ2zoyF0G5UoAAAAJAghKkX5g9UhikpUs3TOphIFAACAxCJEpaiK6ul8bichqjm6VFeiSipMhSNUowAAANB8hKgU5QsynS8R2mUactmlsCnt8BOiAAAA0HyEqBTlYzpfQhiGwbooAAAAJBQhKgWZpuSLT+dL7ljSAeuiAAAAkEiEqBQUNA2Fqr/vZ7MmqtnilahyKlEAAABoPkJUCvKHo2+L3ZCcvEPN1mWfSpRpEqQAAADQPHxFT0G+6hDldkbX9KB5CtyGbIZUGZb2BAhRAAAAaB5CVAqKVaKYypcYdpuhQjfNJQAAAJAYhKgUFAtRdOZLnHhziXKaSwAAAKB5CFEpaN/pfEgM2pwDAAAgUQhRKSheiWI6X8J0yYme0620OQcAAEAzEaJSkC8cDU9M50ucTtVrosqqpIog1SgAAAA0HSEqBfnDdklM50ukDIeh9pmx60VRjQIAAEDTEaJSULwSxXS+hIqti9rKuigAAAA0AyEqBfkjse58SR5ImulavS5qcxmVKAAAADQdISoF+Wgs0SJ65kbP60ZvRKZJNQoAAABNQ4hKMREZquRiuy2ia44hh03yhaSdfkIUAAAAmoYQlWKCdrdMRcNTFtP5EspuM9QtJ3puN3iZ0gcAAICmIUSlmIDTI0nKsEe/9COxYlP6NhGiAAAA0ESEqBQTcERDFOuhWkYsRG3wMp0PAAAATUOISjEBR44kKZtrRLWIHh6bDEl7Aqa8AYIUAAAAGo8QlWLilSgHlaiWkOEw4teL2siUPgAAADQBISrFxCpRTOdrOfu2OgcAAAAaixCVYmrWRCV5IGmMEAUAAIDmIESlmHgliul8LSYWokp8pipDrIsCAABA4xCiUkysxTmVqJaT4zLUPjMaUml1DgAAgMYiRKUY1kS1jppW54QoAAAANA4hKsXQna919MylQx8AAACahhCVYmgs0Tp6VVeitpSbCpKjAAAA0AiEqBQSCEshe6YkKZvpfC2qXaahvAwpbErrfBnJHg4AAAAshBCVQnZXRYOTIVMZ9iQPJs0ZhqGiDtGTvLI8K8mjAQAAgJUQolLIrkD07XDbIzIMKlEtbXB1iFpTkaGw4UjyaAAAAGAVhKgUsisQDU5ZdhbptIbuHkO5LqkqYtPWvOJkDwcAAAAWQYhKIburQ5SbENUqDMPQ4I7RatSmdkcleTQAAACwipScw/SfV1/WG6+/pkCgUkMPH6bJU65XeVmZZj10v75bu0ZdunbTpCnT1KtXb5mmqWeeekIL578ru92uMeeO1Vljzk32S2iS2HQ+KlGtZ3AHuxZtCWtz/uEKhCuTPRwAAABYQMpVor7+aomefeYpTZl2o26/8y9auXy55r7xH815crYyMjI1454H1LNnLz0660FJ0pLFX2jeW3N18y23auKkKZrzxGxt3LA+uS+iiXZVMZ2vtXX3GPI4wgrZs/TeNvrKAwAA4OBSLkQ5HA5dMn6CDh16mHr06KkuXbtq7569Wr5sqUacNFIdCwo06uRT9d3aNQoEAlq+bKn6Dxikvn376YjhR6qwsJNWrlhe5/GDwaB8Pl/8j9/va8VXVz+m87U+wzA0MMcvSXrje0IUAAAADi7lpvMNHlKswUOii/w3rF+nNatX6ZLxl+vNuf9VZmb1NZSysyVJZV6vvF5vfLskubOz5fV66zz+qy+/oBeff7YFX0HTMZ0vOQbmVOrzPTl6Z4tLlSFTmQ46IwIAAKBuKReiYnbu3KEZ0+/U2WPOU7/+A2rdp64u4PV1Bz/v/At01pjz4r/7/T5dN3lic4aaMPFKlI0Q1Zq6ZQaVVbVL5Wqvt9YFdW5/V7KHBAAAgBSWctP5JMnr9epPd9ymIcWH6qJxl0qSPJ5cVVRUSJL8/uj0K09unjwej3y+ivhj/X6/cvPy6zy20+mU2+2O/8nKcrfcC2kk1kQlh2FIPXZ/IUn617eBJI8GAAAAqS7lQlSl36+7/nSHOnbsqPGXXymfr0I+n09Fg4fo/YXztaO0VAvmv6P+/QfK5XKpaHCxVq1codWrVuqrJYtVsm2biooGJ/tlNMm+F9tF6zqk9D1J0surglqxM5zk0QAAACCVpdx0vk8++Vhr166WJF1z1QRJUseCAv3+9j9p1kMz9cubpqlrt266dur1kqRhRwzXGWeO0Yzpd8rusGvCFVepW/ceSRt/U5mmGZ/ORyWq9eVXbtapXas0b4tLf1nk1+yzc5I9JAAAAKSolAtRI0edrJGjTq71vltvu+OAbYZhaNz4CRo3fkJLD61FeatMhUxCVDJdO6hS87a4NGdZlW4bEVavPHuyhwQAAIAUlHLT+dqqDLuhR08o19Hr/iEn70pSDOsQ1sm9HApFpLs/5cK7AAAAqB1f11NEpsPQqV2DOmTnh8keSpv2/47LkiQ99nVAJRVUBAEAAHAgQhSwjx/1dOiYLnZVhqR7P6MaBQAAgAMRooB9GIahW6qrUQ8vrtROP9UoAAAA7I8QBfzAmH5OHVZoV1mVdOv7/mQPBwAAACmGEAX8gM0wdP8p0Ysw/21xQF9uCyV5RAAAAEglhCigFiN7OvXTIpdMSdPm+WSaZrKHBAAAgBRBiALqMGOUW9lO6aPNIc1ZWpXs4QAAACBFEKKAOnTPtenW46NNJn61wCdvgGoUAAAACFFAvW48MlMD2ttUUmHq9g9pMgEAAABCFFCvDEdNk4mZX1Rq2Y5wkkcEAACAZCNEAQdxxiEundffqVBEun5eBU0mAAAA2jhCFNAA957sVoZdemdDSC+uDCZ7OAAAAEgiQhTQAH3y7fr1sZmSpJ+/65MvSDUKAACgrSJEAQ30f8dkqVeuTZvKIvrzxzSZAAAAaKsIUUADZTkN3VvdZOKuTyu1ehdNJgAAANoiQhTQCGP7OzW6j1NVYWnyWzSZAAAAaIsIUUAjGIahh093K8shvbshpMe/qUr2kAAAANDKHMkeAJAqNm/+vkH7GZJuGJyh6V+7ddO8Mg1xbFZBZt0VKY8nVx0LChI0SgAAACQbIQptXqhij0xJD828t8GPicimdkW3and2L134+Eodv+6ROvd1ujJ0z30PEqQAAADSBCEKbV44UCFDUu6Iy9Wux4AGP+7cSoee2GRqY4djdPSh/dU3O3DAPlW7Nmvrmw+rrMxLiAIAAEgThCigmj2vszIL+zR4/96Sjg0H9fGWsOaWttekbhnKcRktNj4AAACkBhpLAM3wo54OFWQZKg9KL68KKkK3PgAAgLRHiAKawWk3dOEgp5w26bu9Eb2/iWtHAQAApDtCFNBMBW6bzu7rlCQt2BTSd3sIUgAAAOmMEAUkwGGFdg0rtEuSXloVlDfAtD4AAIB0RYgCEuTMQxzq5DZUEZSeXFolX5AgBQAAkI4IUUCCOO2GflrkUq5L2uE39dSyKgUidOsDAABIN4QoIIHyMw2NH+JSlkPaUm7q5S3tFDa4kgAAAEA6IUQBCVbgtmn8YJdcNmmDP0MfHXKtAvSaAAAASBuEKKAFdPXY9NMip+yGqc3thmnyRznys0YKAAAgLRCigBbSJ9+uC7rukj0c0MJtTp39QpnKqwhSAAAAVkeIAlpQb3eVRq6+R9kOU/M3hjT6uTLtDUSSPSwAAAA0AyEKaGGF5av15Ellys8w9NHmkE56qkxbyghSAAAAVkWIAlrB4R3Cmj/Oo87Zhr4uDev4OV6t3Em3CQAAACsiRAGt5PBODn00Plf929m0wRvRCU95tWhzKNnDAgAAQCNxARugFWze/H3856dPNHT1+zn6erdDI5/eq98M9WtCv4CMJl6X1+PJVceCggSNFAAAAAdDiAJaUKhij0xJD828d7/t/W0Z2tnnZ9rc7gjdvsStx+av0NHrZysjXNHo53C6MnTPfQ8SpAAAAFoJIQpoQeFAhQxJuSMuV7seA/a7r68pfbF3rxbsyNXmdkfonYKhGtWxTANzKmVrYFWqatdmbX3zYZWVeQlRAAAArYQQBbQCe15nZRb2OWD7iE5S364RvbAyqF2VDr22rZ06ZBo6obtdQwvssjc0TQEAAKDVEKKAJOuSY9M1h7m0aEtYn2wNaWelqdfWhDRvfUh929nUL9+ufu1scjsJVAAAAKmAEAWkgAyHoZE9HTqum12fbwvr480hlQelb0oj+qY0ek2pTtmGeuXa1DvPpt65NmURqgAAAJKCEAWkEJfd0PHdHDqmi13fl5lavTusNbsjKvGZKqkwVVIR1qdbwzIk9cw1dIgrW+6MwmQPGwAAoE0hRAEpyG4z1CvPUK88m07tLZVXmdrgjWj93og27I2o1G9qg9fUBuVKh07X2rdCunSoXxcOdGlgB3uyhw8AAJDWCFGABeS4DA3paNeQjtGAtKcyopW7Ilq+rUIbfQ6t2OvQre/7dev7fh1aYNeFA126cJBLgwhUAAAACUeIAiwoP9OmY7radJhjl1Y99ycd87PpWrAzX/M2BPVNaVjflPr1uw/8Ku5o11l9nTqxu0MndHeoXaYt2UMHAACwPEIUYHEZ4Qpd1KdK/3eKR7v8Eb26OqjnV1bp7fVBfbsjrG93hHXXJ5IhaXDHaOv0WFWrfzubeuba5cmgSQUAAEBDpU2I+vjDD/Tvp59URUW5jjz6WF39s8lyOp3JHhbQKjZv/j7+86gcadRwae+hhuZvdeqTUoc+LXVoXbldS3eEtXRH+IDH5zoj6pxlql1GRHkuU+1cprLsprIyXMrNcctuk0IRKRg2FTKlYFgKRqRQxFTYlByG5LQbctklpy3aICN267JLrn1/jm8zVFmxV6GAT06b5LSZctkU/3nfbaYp7a4ytKfKpl0BQ3uqDO0O2LSnylBZ0JC5z2txO0x1yDDVPT9DfTvlqtBtU6HbUKds2sQjqixgqsQX0Z5KU3sCpsqqTGXao9Nmc1yGOmQZ6pZj4zptAIA6pUWIKivz6m8Pz9SVEyepX78BuvOO32n+O2/r9DPOSvbQgBYVqtgjU9JDM++tcx9D0jGShjpytSu7j7xZXbUnq5u8md1UkdFBVY4ceYM2eYOSVNsaqsoWGXuUXZKnBY9fvt9vTpuU5TCU5Yze2g3JbpNskmyGIZsh2aq3tcs01DHLpo5ZhgrdNnX32NQjt/rWY2ux6p1pmgqEo8ExxmGLhlQrCIZNlQejwaS8KtoUpazKVEXQjJ5bQ3LYDNlt0dcV+z3LIbmdhtwOQ9kuye0wmvyaTdOUt8rUuj0Rrd4dqe5yGY7/XFJhHvQYTpvUM9emPnk29cm3R2/zbOqdZ1ef/GgwNwxrvCcAkKoipqmqsFQVjv59kO2yzv9X0yJErV2zWqYpjRx1sgzD0LBhw7V82VJCFNJeOFAhQ1LuiMvVrseAJhyhTIFIubxBu8pDNvkjNlWGbaqM2OTfu1Plm5bJNOwyDZsMMyKbGZZhhqO3ishmhmSYpkzDprDhkGnYFTHsihiO6tvqn22xbdXbbc74fUZuJ8mRobBpKGxKEdOI/ixVbzNkyFSmzVSWPbL/H1tEGXZT+9aiqiI2lfn82l2yRXnd+8sbydCOSpsCEUPBiBSsMuWtkqSDf5Guj8dpqkeuQ11zDLXLtCk/01B+RjQMxKpyNkmBsFQZMlUZuw1JlWFT/uqg4a0yVVYleasrImVV0ereDzmMaLXE7YhWCTMdprLsavDPGXbJZpgyJYVCYdntDpmKhrVI9a1ZfVYiphQIG9Gxhw0FItW3YUOVYakiZMgXMlQRNKp/jm6rCBmqiiTuL8DaXnOmzZTbGX1NWfbo2KvCUiASHdOOSkPbK22qDNc/jmyHqVynqVxXRNmO6DHKQ5IvFK12BiOG1u6JaO2eiLQhdMDjs+ymumdH1DEjovwMU/mu6PFc9mj1NMNmVldmYxVWU+4stzye+v/RwJQUNlX9pcJUMBK9jX3JCEbM/e4LVVeEy/2VClQFFTYNhSLR99AwolVimyE5bGb0Hw3if0zZbfv/XrNv9LMS/92QzEhYGU6bTFMKVT9H2JSCkeh/tyFTCkfqvi+6reY+w4j+92E3JEMROWz7/CNG9a3NMOM/243YP3ZUj92IHqPmfnO/x0ePGz1GdlaWcj2e+D+Q7P8chox9zr0UDeE6YNv+vx/0PrP2fQ72uIgZfV+D1e/xnrIKlfsD0RkA1f8PC0WqfzZjMwKi53Xf9zt2jmLv8b7vZ+y1uzNc8uS4ZTeM6D9o7PN5iP1Dh92I/WPHgb/H/g2httdWcx4OPJf1PaZB+zRzezhiqip2jqv/ewqG999WVuFXRWUwen5NQ1XRyzXG/1t27TdjQnLtM3vCaav7c2mTlO3OUl6up3qf2v8/VdffTvuez4bs/8PX36DnqOc4ZWVl8vv9B9wXjEhVkeq/NyJSVfVtIBz9/3J5MDprpDxUfVv9uz8c/f9CzFVFEf3j3I71vJrUkhYhyuv1KiMzI/6vgu7sbJWUlNS6bzAYVDAYjP/u81VIkvx+X8sP9CAqK6P/4l+5fZ0iwcT+63/Vri2SpNDOjfJluRJ67JY+PmM/+PHNUFWTPzNOSR1sUocfDK9i1zfatfkVZQ0+VTkF3Zoxykj1n+B+WwMla+Vd8YE8x45Tftd+dT469hdAY/7R31+xSqVrnpWxpvoYkkJGhoL2TIVtToVtLoVtLkmGTMOQWX0rGTJlU8Swq8qRpaDdo4AjW35nriqd+fI728nnylfQkS1/WFpVKa3a3ohT0QCG6v4fc2VIqgw09mj73sY0pWtjLGLVLzZ2WyQoRzggRyQgZ6RStkiw+ig2mYZNMgxFFA3opmFT2OZSyOZU2JYRvb9a419zzThcwXLlBLbLEyhVdmC7cqpKlVNZqpzAdrkiB/73Yip6piJS9XvdXuWujvJldJDP1UEVrg6qyOgovzNPwbBN66qkdXWOoLZzH6j+YwU//Mw09OtCXV+JG/O4pqjrfxCGrHXe69PUc1uXdDkvqeSHn8PaPpdWP++NaVBV/98bP/z77oP3Ptamw49Wh47JDVKxTFBXaI0xzIPtYQHvLZyvJ//1T/39n09KkuY8MVvr132n3/7+jgP2feG5Z/Ti88+29hABAAAAWMSDf3tMHTrUHejSohLl8XhU6fcrEonIZrPJ7/MpNy+/1n3PO/8CnTXmvPjvkUhEFeXlyvF4Wm1+u9/v03WTJ+rBvz2mrCx3qzxnW8M5blmc35bHOW55nOOWxzlueZzjlsc5bnmpdI5N01RlpV/t2rWvd7+0CFF9+w2QzWbTO2+/qcHFh2rJki91/k8uqnVfp9N5QNe+nJyc1hjmAbKy3HK7+Y+xJXGOWxbnt+Vxjlse57jlcY5bHue45XGOW16qnOPs7OyD7pMWISo3N1eTp1yvZ556Qs8+M0dHHX2sRo46OdnDAgAAAJCG0iJESdJxJ4zQcSeMSPYwAAAAAKS5xrTYQII4nU795MKLuRhwC+IctyzOb8vjHLc8znHL4xy3PM5xy+MctzwrnuO06M4HAAAAAK2FShQAAAAANAIhCgAAAAAagRAFAAAAAI2QNt35rOLjDz/Qv59+UhUV5Try6GN19c8mW2oRXWv48x9v09dfLYn/fvY55+mMM8do1kP367u1a9SlazdNmjJNvXr1lmmaeuapJ7Rw/ruy2+0ac+5YnTXmXEnS0m+/0ezHHtGuXTs1pHioJk2ZppycHJWXl+uRhx/Q0m+/Vrv2HXTVxEkaUnyoJOmN11/T66+9onA4rJNG/UiXjL+81S7C3NL27t2jDz94T+8tmK+p025Uj569tKO0NKnndcOG9Xrk4Qe0dctmHdK3n66deoM6FhQk8zQ1S23n+MMP3tOD998T3yfH49Hf//kk57gJ/vPqy3rj9dcUCFRq6OHDNHnK9SovK+MznEC1neMvPv+Uz3CChMNhPfvMHL077y1J0rAjjtTPJk+Vd+9ePscJUtc5/uzTRXyOE+y+v96lTxZ9pGeef6VNfp+gEtWKysq8+tvDM3X+BRfptjum66slX2r+O28ne1gpZ/fu3bpy4jV67PE5euzxObrop5dqzpOzlZGRqRn3PKCePXvp0VkPSpKWLP5C896aq5tvuVUTJ03RnCdma+OG9QqFQnpo5r067oQTNX3GfSop2aZXX3pBkvTqyy9o584dmj7jPh19zHF6aOa9CgWD2rRpo+Y88bgmT52mX/36/+mtuW9o8ZdfJPNUJIzf79e0a6/Rog8/1Ib16+Lbk31e/z7rIR1ySF/NuOcB2e12zXliduufnASp6xzv2b1bAwcWxT/P9z/4iCTOcWN9/dUSPfvMU5oy7UbdfudftHL5cs194z98hhOornPMZzhxPnh/od6d97Z+9evf6vY7/6Jvv/la7857i89xAtV1jvkcJ9bnn32qzz5dFP+9LX6GCVGtaO2a1TJNaeSok9W9Rw8NGzZcy5ctTfawUs6e3btVWNhJ2dk5ys7Okcvl0vJlSzXipJHqWFCgUSefqu/WrlEgENDyZUvVf8Ag9e3bT0cMP1KFhZ20csVylWzbqt27d+mUU09XYadOOvb4E7R8efRcL1+2VMcce7wKO3XSqaeP1u7du1RSsk0rli1Vly5dNPSwYerXf4AGDBykFcvT4/1xuVx6YNajmnbjz/fbnszzWhUIaO3a1Rr5o1PUsaBAJ478UfxYVlTXOd6ze7fatW8f/zzHrsTOOW4ch8OhS8ZP0KFDD1OPHj3VpWtX7d2zl89wAtV1jvkMJ87IUSfrscfnaOCgIuXn58vhcMhut/M5TqC6zjGf48Tx+Xya/Y9HNPrMs+Pb2uJnmBDVirxerzIyM+LTw9zZ2fJ6vUkeVWoJBYMqLy/TU0/+S1OuuUr33v0XlZV5Veb1KjMzU5KUnZ0tSSrzeuXdZ7tUc05j5zX+GHe2yqq37Xcsd/RYscdk7Hssd/q8P3a7XXl5+QdsT+Z5PeBY2TXHsqK6zvHu3bu0etVKTZ10tX79q5v0zddfSRLnuJEGDymOTwHZsH6d1qxepRNOPInPcALVdY75DCfezb+4QddcNUGdu3TRqaefwee4BfzwHPM5Tpxn5jyhQ4ceruJDh8a3tcXPMGuikixNltskjmHoiqt/ps6du8rtduuhB+7TC8/9u65dG7Vd9ZzrOo9V90PSVnLPa/qd8ZNPPU2Diw/VgAGD9Ob//quZ996tWY/+s9Z9OccHt3PnDs2YfqfOHnOe+vUfUOs+fIab54fnmM9w4v3fLbdq65bNmnnvX7Vwwbu17sPnuHl+eI75HCfGiuXL9Plnn2jGPTO1atWKevdN988wlahW5PF4VOn3KxKJSJL8Pp9ya/mX67YsEonoyCOP0dDDDle//gN05FFHa+OGDfJ4clVRUSEpuvZEkjy5efJ4PPL5KuKP9/v9ys3Ll8eTK0mq8MUe41Nebn70cZ7c+HZf9bFyc/PlyfXIV7HvsdL//Unmec3NrT5W7Pl9PuXl5bXUS02aLl27acSIk9S9Rw+NPvNslZeXadeuXZzjJvB6vfrTHbdpSPGhumjcpZL4DCdabeeYz3DibNiwXl9/tUQdOnRU8aGHaXBxsZYt/ZbPcQLVdY75HCfGyy8+r7KyMt1w3STNvPevkqSrL7+kTX6GCVGtqG+/AbLZbHrn7Te1efP3WrLkSw0eUpzsYaWUkm1bNXXy1fr4ww9UUrJNX3+1RD179VLR4CF6f+F87Sgt1YL576h//4FyuVwqGlysVStXaPWqlfpqyWKVbNumoqLB6tyli9q1a695b85V6fYSLfr4IxVVn+uiwUO06KMPVVKyTe/Oe1PtO3RQp86dVVQ0RNu3l+jLLz7T2rVrtGrlyrR/f5J5Xl0ZGTqkbz/Nf+dt7Sgt1QfvL4wfK53c/Zc/6aEH7tOuXbv04QfvKSfHo/bt23OOG6nS79ddf7pDHTt21PjLr5TPVyGfz8dnOIHqOsd8hhNn4/p1uvfu6Vq9aqU2bdqo1atWqnefPnyOE6iuc8znODGunXq97p35kKbPuFeXXzVRkjR9xr1t8jNsmKZptvizIO7jDz/QM089IZ+vQkcdfayuosX5Aeb+73X955WX5ff7dOjQw/Szydep0u/XrIdmau2a1erarZuunXq9evTsJdM09e+nntT8d+fJ7rDrvLE/0RlnjZF0YOvMyVOnKTt7/9aZ7dt30FU/mxwPS2/89zX959WXFQ6F9aOTT9W48ROSeSoSrnR7ia6fOkl3/fX+fVqcJ++8btiwXo/OelCbv/9effv115TrrleHjtZu+frDc7xh/Tr949G/acOGdSrs1FmXXzlRxYcO5Rw30sIF7+pvD83cb1vHggL9/vY/8RlOkLrO8S9vvoXPcIKYpqmnnnxc7y2YL9M0dezxJ+jyKydqz+7dfI4TpK5zvPn7TXyOE+zLLz7TjOl37tPivG19hglRAAAAANAITOcDAAAAgEYgRAEAAABAIxCiAAAAAKARCFEAAAAA0AiEKAAAAABoBEIUAAAAADQCIQoAAAAAGsGR7AEAANAc5WVlev7ZZ/TF55/K6/Wqe/fuOmfsj3Xc8SPqfVzswsg/ufBiXXDRuFYaLQAgHRCiAACWZZqm/jpjutasXqnTR5+ldh3a66MP3tfMe++Ww+7QUcccm+whAgDSENP5AACWtW3rFq1YvlSjfnSqLrviKo05Z6xuufV2ORwOvfHf/7TY80bC4RY7NgAg9VGJAgBYVlUwKEkqKdmqSCQim82mnJwc3XbHn2UYhvx+v+b865/69NNFCodCGlQ0RFf/bJI6dCw44FihUEjP/fspvf/eAvl9PvU5pJ+umniNevTsFZ/6d8yxx2vjhvVq1769fD6ftpds06P/fFJ2u11LFn+hv/zpDo2fcKXOPue81j4VAIBWRCUKAGBZvXr11sCBRfrm66/061/dpLffmitfRYX69uuvQ/r20+x/PKqFC+brxJNGacy5Y7Vs6bd69G8P1Xqsl198Xv959WUNGzZcP77wYm3dsln33v2X/fb5/LNPNWz4kTr9jLN0zHHHy+fzaeWK5ZKkrxYvliQdzRRCAEh7VKIAAJZ2829+qyf+9U998N4C/fPvf9NTTzyun1x4sc4573yNPvNsjT7zbPXu3Ude716t+26tvvn6q1qPc+xxx+vQoYdpwMBB8u7dq507duituW/Iu3dvfJ/RZ5ylyy6/SpK0betWPfv0HC1Z/IUGDynWV0u+VJ8+h6igsFOrvG4AQPIQogAAlubOztbkKdN00U8v1XsL39Xc/76up+f8S3aHXUcffZz+8fdZ+vqrJYpEIvUep32HDnr5pRf0x9t/p3A4FN8eCFTGf85yZ8V/7tyli3r16q0lX36h004/Q1u3btHF4y5N/AsEAKQcpvMBACxr06aNev+9Bdq9e5fat2+vsedfoD/ddY8cDoc+WLhAf3t4ppYt/VYXjxuvX9z8GxUfOrTOY83512wt+uhDnXPuWP38V7/W8SeceNDnP+a4E7Rp00bNe/stSdJRxxyXsNcGAEhdhCgAgGVtWL9ODz9wnz54b2F8W25urpxOl2x2u9auWa3Dhx2hc8f+WEcedYyys3PqPNbaNavVu3dvXXzJeB119LFq377DQZ//2OOOlyT977+vqVv3HurWrXvzXxQAIOUxnQ8AYFlHH32sXu7WXc8/+4x27dypgk6FWvzFF/L7fTp+xIla9NGH+ubrr/TKS8+rZNs2fbLoI0nRTnw/1KNnL32y6CM9/++n5a/06625/4vuGw7LYbfX+vxdunZTj569tGnjBhpKAEAbQiUKAGBZrowM/f72OzVy1MlatOhD/fupOdq9a6cuv2qizjr7XE2ecr169uytV156UaWl2zXyR6dIkraXlBxwrMsuv0qHDj1M/339Na1asUKjzzirzn33ddTR0fB0NFP5AKDNMEzTNJM9CAAArOqB+/6qNatX6f6HHkn2UAAArYTpfAAANMGGDev19pv/08cffaALL74k2cMBALQipvMBANAEW77/Xh+8t0DHHHu8xpw7NtnDAQC0IqbzAQAAAEAjUIkCAAAAgEYgRAEAAABAIxCiAAAAAKARCFEAAAAA0AiEKAAAAABoBEIUAAAAADQCIQoAAAAAGoEQBQAAAACN8P8BCvhFFt/TZzwAAAAASUVORK5CYII="/>
          <p:cNvSpPr>
            <a:spLocks noChangeAspect="1" noChangeArrowheads="1"/>
          </p:cNvSpPr>
          <p:nvPr/>
        </p:nvSpPr>
        <p:spPr bwMode="auto">
          <a:xfrm>
            <a:off x="460375" y="138539"/>
            <a:ext cx="1340716" cy="134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1" y="820618"/>
            <a:ext cx="6640945" cy="4582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927720" y="430200"/>
            <a:ext cx="10514880" cy="81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endParaRPr lang="en-IN" sz="44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5" y="43728"/>
            <a:ext cx="5163128" cy="29371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070" y="43728"/>
            <a:ext cx="4541914" cy="27225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054" y="2723943"/>
            <a:ext cx="5143946" cy="32845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6883" y="3482109"/>
            <a:ext cx="5131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Observations: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 smtClean="0"/>
              <a:t>Distribution of 12</a:t>
            </a:r>
            <a:r>
              <a:rPr lang="en-IN" baseline="30000" dirty="0" smtClean="0"/>
              <a:t>th</a:t>
            </a:r>
            <a:r>
              <a:rPr lang="en-IN" dirty="0" smtClean="0"/>
              <a:t> is between 60-90 max.</a:t>
            </a:r>
          </a:p>
          <a:p>
            <a:pPr marL="342900" indent="-342900">
              <a:buAutoNum type="arabicPeriod"/>
            </a:pPr>
            <a:r>
              <a:rPr lang="en-IN" dirty="0" smtClean="0"/>
              <a:t>Distribution of college is between 65-80 max.</a:t>
            </a: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2577</TotalTime>
  <Words>204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DejaVu Sans</vt:lpstr>
      <vt:lpstr>Helvetica Neue</vt:lpstr>
      <vt:lpstr>Libre Baskerville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Asus</dc:creator>
  <dc:description/>
  <cp:lastModifiedBy>Microsoft account</cp:lastModifiedBy>
  <cp:revision>45</cp:revision>
  <dcterms:created xsi:type="dcterms:W3CDTF">2022-11-21T18:07:39Z</dcterms:created>
  <dcterms:modified xsi:type="dcterms:W3CDTF">2024-02-23T09:18:53Z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</Properties>
</file>