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5" r:id="rId13"/>
    <p:sldId id="2146847064"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08654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ajes-CyberGenjutsu/AES-Steganography-WebApp.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271029"/>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628806"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RAJESWAR S S</a:t>
            </a:r>
          </a:p>
          <a:p>
            <a:r>
              <a:rPr lang="en-US" sz="2000" b="1" dirty="0">
                <a:solidFill>
                  <a:schemeClr val="accent1">
                    <a:lumMod val="75000"/>
                  </a:schemeClr>
                </a:solidFill>
                <a:latin typeface="Arial"/>
                <a:cs typeface="Arial"/>
              </a:rPr>
              <a:t>COLLEGE NAME &amp; DEPARTMENT : K L N COLLEGE OF ENGINEERING,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818202B-3E2B-3E50-429F-10E85AEF93B1}"/>
              </a:ext>
            </a:extLst>
          </p:cNvPr>
          <p:cNvPicPr>
            <a:picLocks noGrp="1" noChangeAspect="1"/>
          </p:cNvPicPr>
          <p:nvPr>
            <p:ph idx="1"/>
          </p:nvPr>
        </p:nvPicPr>
        <p:blipFill>
          <a:blip r:embed="rId2"/>
          <a:srcRect b="6044"/>
          <a:stretch/>
        </p:blipFill>
        <p:spPr>
          <a:xfrm>
            <a:off x="1941689" y="800305"/>
            <a:ext cx="8308622" cy="4391127"/>
          </a:xfrm>
        </p:spPr>
      </p:pic>
      <p:sp>
        <p:nvSpPr>
          <p:cNvPr id="10" name="TextBox 9">
            <a:extLst>
              <a:ext uri="{FF2B5EF4-FFF2-40B4-BE49-F238E27FC236}">
                <a16:creationId xmlns:a16="http://schemas.microsoft.com/office/drawing/2014/main" id="{FA8B2E8F-1421-C154-21C2-1EEC14389E84}"/>
              </a:ext>
            </a:extLst>
          </p:cNvPr>
          <p:cNvSpPr txBox="1"/>
          <p:nvPr/>
        </p:nvSpPr>
        <p:spPr>
          <a:xfrm>
            <a:off x="2389239" y="5860026"/>
            <a:ext cx="7521677" cy="369332"/>
          </a:xfrm>
          <a:prstGeom prst="rect">
            <a:avLst/>
          </a:prstGeom>
          <a:noFill/>
        </p:spPr>
        <p:txBody>
          <a:bodyPr wrap="square" rtlCol="0">
            <a:spAutoFit/>
          </a:bodyPr>
          <a:lstStyle/>
          <a:p>
            <a:pPr algn="ctr"/>
            <a:r>
              <a:rPr lang="en-US" dirty="0"/>
              <a:t>Figure 1.4 Decoded Message Output</a:t>
            </a:r>
            <a:endParaRPr lang="en-IN" dirty="0"/>
          </a:p>
        </p:txBody>
      </p:sp>
    </p:spTree>
    <p:extLst>
      <p:ext uri="{BB962C8B-B14F-4D97-AF65-F5344CB8AC3E}">
        <p14:creationId xmlns:p14="http://schemas.microsoft.com/office/powerpoint/2010/main" val="257174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lnSpc>
                <a:spcPct val="150000"/>
              </a:lnSpc>
              <a:buNone/>
            </a:pPr>
            <a:r>
              <a:rPr lang="en-US" sz="2000" dirty="0"/>
              <a:t>Secure data hiding in images ensures confidentiality by combining AES encryption with LSB steganography. The Flask-based web interface simplifies encoding and decoding messages while maintaining password protection. This approach provides a reliable method for secure communication and can be further enhanced with advanced encryption techniques and broader format support.</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a:buFont typeface="Wingdings" panose="05000000000000000000" pitchFamily="2" charset="2"/>
              <a:buChar char="Ø"/>
            </a:pPr>
            <a:r>
              <a:rPr lang="en-US" sz="2000" dirty="0"/>
              <a:t>SECURE DATA HIDING IN IMAGES USING STEGANOGRAPHY</a:t>
            </a:r>
          </a:p>
          <a:p>
            <a:pPr>
              <a:buFont typeface="Wingdings" panose="05000000000000000000" pitchFamily="2" charset="2"/>
              <a:buChar char="Ø"/>
            </a:pPr>
            <a:r>
              <a:rPr lang="en-US" sz="2000" dirty="0"/>
              <a:t>A secure web application built with Flask that enables users to hide encrypted messages inside images using AES encryption and steganography. The tool allows users to encode and decode messages securely through a web interface.</a:t>
            </a:r>
          </a:p>
          <a:p>
            <a:pPr>
              <a:buFont typeface="Wingdings" panose="05000000000000000000" pitchFamily="2" charset="2"/>
              <a:buChar char="Ø"/>
            </a:pPr>
            <a:r>
              <a:rPr lang="en-IN" sz="2000" dirty="0">
                <a:hlinkClick r:id="rId2"/>
              </a:rPr>
              <a:t>https://github.com/Rajes-CyberGenjutsu/AES-Steganography-WebApp.git</a:t>
            </a:r>
            <a:endParaRPr lang="en-US" sz="2000"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02026"/>
            <a:ext cx="11029616" cy="4673324"/>
          </a:xfrm>
        </p:spPr>
        <p:txBody>
          <a:bodyPr>
            <a:normAutofit/>
          </a:bodyPr>
          <a:lstStyle/>
          <a:p>
            <a:pPr>
              <a:buFont typeface="Wingdings" panose="05000000000000000000" pitchFamily="2" charset="2"/>
              <a:buChar char="Ø"/>
            </a:pPr>
            <a:r>
              <a:rPr lang="en-US" sz="2000" dirty="0"/>
              <a:t>Add support for audio and video steganography</a:t>
            </a:r>
          </a:p>
          <a:p>
            <a:pPr>
              <a:buFont typeface="Wingdings" panose="05000000000000000000" pitchFamily="2" charset="2"/>
              <a:buChar char="Ø"/>
            </a:pPr>
            <a:r>
              <a:rPr lang="en-US" sz="2000" dirty="0"/>
              <a:t>Blockchain Integration – Use blockchain for secure key management and authentication.</a:t>
            </a:r>
          </a:p>
          <a:p>
            <a:pPr>
              <a:buFont typeface="Wingdings" panose="05000000000000000000" pitchFamily="2" charset="2"/>
              <a:buChar char="Ø"/>
            </a:pPr>
            <a:r>
              <a:rPr lang="en-US" sz="2000" dirty="0"/>
              <a:t>Mobile &amp; Cloud Integration – Develop a mobile app and integrate with cloud storage for secure access.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lnSpc>
                <a:spcPct val="150000"/>
              </a:lnSpc>
              <a:buNone/>
            </a:pPr>
            <a:r>
              <a:rPr lang="en-US" sz="2000" dirty="0">
                <a:solidFill>
                  <a:srgbClr val="0F0F0F"/>
                </a:solidFill>
                <a:ea typeface="+mn-lt"/>
                <a:cs typeface="+mn-lt"/>
              </a:rPr>
              <a:t>In the digital era, data security is a major concern due to cyber threats and surveillance. Traditional encryption methods can attract attention, making data a target for attacker. Secure Data Hiding in Images Using Steganography, enhances security by encrypting messages with AES and embedding them in images using LSB steganography. Dual-layer approach ensures both confidentiality and concealment, preventing unauthorized access. A user-friendly web application is developed for easy encoding and decoding of hidden messages.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1558" y="1104632"/>
            <a:ext cx="11248884" cy="4788311"/>
          </a:xfrm>
        </p:spPr>
        <p:txBody>
          <a:bodyPr vert="horz" lIns="91440" tIns="45720" rIns="91440" bIns="45720" rtlCol="0" anchor="ctr">
            <a:noAutofit/>
          </a:bodyPr>
          <a:lstStyle/>
          <a:p>
            <a:pPr algn="just">
              <a:lnSpc>
                <a:spcPct val="150000"/>
              </a:lnSpc>
              <a:buFont typeface="Wingdings" panose="05000000000000000000" pitchFamily="2" charset="2"/>
              <a:buChar char="Ø"/>
            </a:pPr>
            <a:r>
              <a:rPr lang="en-IN" sz="2000" b="1" dirty="0"/>
              <a:t>Libraries :</a:t>
            </a:r>
            <a:r>
              <a:rPr lang="en-IN" sz="2000" dirty="0"/>
              <a:t> Flask, PyCryptodome, OpenCV, hashlib, NumPy, os</a:t>
            </a:r>
          </a:p>
          <a:p>
            <a:pPr algn="just">
              <a:lnSpc>
                <a:spcPct val="150000"/>
              </a:lnSpc>
              <a:buFont typeface="Wingdings" panose="05000000000000000000" pitchFamily="2" charset="2"/>
              <a:buChar char="Ø"/>
            </a:pPr>
            <a:r>
              <a:rPr lang="en-IN" sz="2000" b="1" dirty="0"/>
              <a:t>Technology &amp; Algorithm : </a:t>
            </a:r>
            <a:r>
              <a:rPr lang="en-IN" sz="2000" dirty="0"/>
              <a:t>AES (Advanced Encryption Standard), LSB (Least Significant Bit) Steganography, SHA-256 Hashing, Frontend (HTML, CSS)</a:t>
            </a:r>
          </a:p>
          <a:p>
            <a:pPr algn="just">
              <a:lnSpc>
                <a:spcPct val="150000"/>
              </a:lnSpc>
              <a:buFont typeface="Wingdings" panose="05000000000000000000" pitchFamily="2" charset="2"/>
              <a:buChar char="Ø"/>
            </a:pPr>
            <a:r>
              <a:rPr lang="en-IN" sz="2000" b="1" dirty="0"/>
              <a:t>IDE : </a:t>
            </a:r>
            <a:r>
              <a:rPr lang="en-IN" sz="2000" dirty="0"/>
              <a:t>Visual Studio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Wingdings" panose="05000000000000000000" pitchFamily="2" charset="2"/>
              <a:buChar char="Ø"/>
            </a:pPr>
            <a:r>
              <a:rPr lang="en-IN" sz="2000" dirty="0">
                <a:solidFill>
                  <a:srgbClr val="0F0F0F"/>
                </a:solidFill>
              </a:rPr>
              <a:t>AES encryption ensures strong security for hidden messages</a:t>
            </a:r>
          </a:p>
          <a:p>
            <a:pPr>
              <a:buFont typeface="Wingdings" panose="05000000000000000000" pitchFamily="2" charset="2"/>
              <a:buChar char="Ø"/>
            </a:pPr>
            <a:r>
              <a:rPr lang="en-IN" sz="2000" dirty="0">
                <a:solidFill>
                  <a:srgbClr val="0F0F0F"/>
                </a:solidFill>
              </a:rPr>
              <a:t>LSB steganography minimizes visual distortion in the image</a:t>
            </a:r>
          </a:p>
          <a:p>
            <a:pPr>
              <a:buFont typeface="Wingdings" panose="05000000000000000000" pitchFamily="2" charset="2"/>
              <a:buChar char="Ø"/>
            </a:pPr>
            <a:r>
              <a:rPr lang="en-US" sz="2000" dirty="0">
                <a:solidFill>
                  <a:srgbClr val="0F0F0F"/>
                </a:solidFill>
              </a:rPr>
              <a:t>Dual-layer Security, Data is first encrypted before embedding it into an image.</a:t>
            </a:r>
            <a:endParaRPr lang="en-IN" sz="2000" dirty="0">
              <a:solidFill>
                <a:srgbClr val="0F0F0F"/>
              </a:solidFill>
            </a:endParaRPr>
          </a:p>
          <a:p>
            <a:pPr>
              <a:buFont typeface="Wingdings" panose="05000000000000000000" pitchFamily="2" charset="2"/>
              <a:buChar char="Ø"/>
            </a:pPr>
            <a:r>
              <a:rPr lang="en-IN" sz="2000" dirty="0">
                <a:solidFill>
                  <a:srgbClr val="0F0F0F"/>
                </a:solidFill>
              </a:rPr>
              <a:t>Web-based interface makes encoding and decoding simple and user-friendly</a:t>
            </a:r>
          </a:p>
          <a:p>
            <a:pPr>
              <a:buFont typeface="Wingdings" panose="05000000000000000000" pitchFamily="2" charset="2"/>
              <a:buChar char="Ø"/>
            </a:pPr>
            <a:r>
              <a:rPr lang="en-IN" sz="2000" dirty="0">
                <a:solidFill>
                  <a:srgbClr val="0F0F0F"/>
                </a:solidFill>
              </a:rPr>
              <a:t>Supports different image formats and automatically converts JPG to PNG</a:t>
            </a:r>
          </a:p>
          <a:p>
            <a:pPr>
              <a:buFont typeface="Wingdings" panose="05000000000000000000" pitchFamily="2" charset="2"/>
              <a:buChar char="Ø"/>
            </a:pPr>
            <a:r>
              <a:rPr lang="en-IN" sz="2000" dirty="0">
                <a:solidFill>
                  <a:srgbClr val="0F0F0F"/>
                </a:solidFill>
              </a:rPr>
              <a:t>Uses popups to display decoded messages securely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Ø"/>
            </a:pPr>
            <a:r>
              <a:rPr lang="en-US" sz="2000" b="1" dirty="0"/>
              <a:t>Cybersecurity Enthusiasts &amp; Researchers: </a:t>
            </a:r>
            <a:r>
              <a:rPr lang="en-US" sz="2000" dirty="0"/>
              <a:t>For studying secure communication techniques.</a:t>
            </a:r>
          </a:p>
          <a:p>
            <a:pPr>
              <a:buFont typeface="Wingdings" panose="05000000000000000000" pitchFamily="2" charset="2"/>
              <a:buChar char="Ø"/>
            </a:pPr>
            <a:r>
              <a:rPr lang="en-US" sz="2000" b="1" dirty="0"/>
              <a:t>Government &amp; Military Organizations: </a:t>
            </a:r>
            <a:r>
              <a:rPr lang="en-US" sz="2000" dirty="0"/>
              <a:t>For covert communication without raising suspicion.</a:t>
            </a:r>
          </a:p>
          <a:p>
            <a:pPr>
              <a:buFont typeface="Wingdings" panose="05000000000000000000" pitchFamily="2" charset="2"/>
              <a:buChar char="Ø"/>
            </a:pPr>
            <a:r>
              <a:rPr lang="en-US" sz="2000" b="1" dirty="0"/>
              <a:t>Journalists &amp; Activists: </a:t>
            </a:r>
            <a:r>
              <a:rPr lang="en-US" sz="2000" dirty="0"/>
              <a:t>To protect confidential information from surveillance.</a:t>
            </a:r>
          </a:p>
          <a:p>
            <a:pPr>
              <a:buFont typeface="Wingdings" panose="05000000000000000000" pitchFamily="2" charset="2"/>
              <a:buChar char="Ø"/>
            </a:pPr>
            <a:r>
              <a:rPr lang="en-US" sz="2000" b="1" dirty="0"/>
              <a:t>Corporate Sectors: </a:t>
            </a:r>
            <a:r>
              <a:rPr lang="en-US" sz="2000" dirty="0"/>
              <a:t>To securely transmit sensitive business data.</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E7DE36A1-B8B5-9579-00F9-79F4528C8BD3}"/>
              </a:ext>
            </a:extLst>
          </p:cNvPr>
          <p:cNvPicPr>
            <a:picLocks noGrp="1" noChangeAspect="1"/>
          </p:cNvPicPr>
          <p:nvPr>
            <p:ph idx="1"/>
          </p:nvPr>
        </p:nvPicPr>
        <p:blipFill>
          <a:blip r:embed="rId2"/>
          <a:srcRect b="4992"/>
          <a:stretch/>
        </p:blipFill>
        <p:spPr>
          <a:xfrm>
            <a:off x="2016389" y="1232452"/>
            <a:ext cx="8582785" cy="4670797"/>
          </a:xfrm>
        </p:spPr>
      </p:pic>
      <p:sp>
        <p:nvSpPr>
          <p:cNvPr id="6" name="TextBox 5">
            <a:extLst>
              <a:ext uri="{FF2B5EF4-FFF2-40B4-BE49-F238E27FC236}">
                <a16:creationId xmlns:a16="http://schemas.microsoft.com/office/drawing/2014/main" id="{56830F9D-8B7F-FD78-191B-B36FD868AEE4}"/>
              </a:ext>
            </a:extLst>
          </p:cNvPr>
          <p:cNvSpPr txBox="1"/>
          <p:nvPr/>
        </p:nvSpPr>
        <p:spPr>
          <a:xfrm>
            <a:off x="2458063" y="6064213"/>
            <a:ext cx="7275873" cy="369332"/>
          </a:xfrm>
          <a:prstGeom prst="rect">
            <a:avLst/>
          </a:prstGeom>
          <a:noFill/>
        </p:spPr>
        <p:txBody>
          <a:bodyPr wrap="square" rtlCol="0">
            <a:spAutoFit/>
          </a:bodyPr>
          <a:lstStyle/>
          <a:p>
            <a:pPr algn="ctr"/>
            <a:r>
              <a:rPr lang="en-IN" dirty="0"/>
              <a:t>Figure 1.1 Flask server running (stego_webapp_aes.py ) successfully </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120E73-B4DD-8C45-5D4D-F085733E4F09}"/>
              </a:ext>
            </a:extLst>
          </p:cNvPr>
          <p:cNvPicPr>
            <a:picLocks noGrp="1" noChangeAspect="1"/>
          </p:cNvPicPr>
          <p:nvPr>
            <p:ph idx="1"/>
          </p:nvPr>
        </p:nvPicPr>
        <p:blipFill>
          <a:blip r:embed="rId2"/>
          <a:srcRect b="5623"/>
          <a:stretch/>
        </p:blipFill>
        <p:spPr>
          <a:xfrm>
            <a:off x="1779230" y="977284"/>
            <a:ext cx="8623481" cy="4577941"/>
          </a:xfrm>
        </p:spPr>
      </p:pic>
      <p:sp>
        <p:nvSpPr>
          <p:cNvPr id="7" name="TextBox 6">
            <a:extLst>
              <a:ext uri="{FF2B5EF4-FFF2-40B4-BE49-F238E27FC236}">
                <a16:creationId xmlns:a16="http://schemas.microsoft.com/office/drawing/2014/main" id="{7246FD4A-7038-CD7A-D9CC-EAEA354DF24A}"/>
              </a:ext>
            </a:extLst>
          </p:cNvPr>
          <p:cNvSpPr txBox="1"/>
          <p:nvPr/>
        </p:nvSpPr>
        <p:spPr>
          <a:xfrm>
            <a:off x="1789289" y="5802057"/>
            <a:ext cx="8613422" cy="369332"/>
          </a:xfrm>
          <a:prstGeom prst="rect">
            <a:avLst/>
          </a:prstGeom>
          <a:noFill/>
        </p:spPr>
        <p:txBody>
          <a:bodyPr wrap="square" rtlCol="0">
            <a:spAutoFit/>
          </a:bodyPr>
          <a:lstStyle/>
          <a:p>
            <a:pPr algn="ctr"/>
            <a:r>
              <a:rPr lang="en-US" dirty="0"/>
              <a:t>Figure 1.2 Web Interface of Steganography App </a:t>
            </a:r>
            <a:endParaRPr lang="en-IN" dirty="0"/>
          </a:p>
        </p:txBody>
      </p:sp>
    </p:spTree>
    <p:extLst>
      <p:ext uri="{BB962C8B-B14F-4D97-AF65-F5344CB8AC3E}">
        <p14:creationId xmlns:p14="http://schemas.microsoft.com/office/powerpoint/2010/main" val="112090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3A51C8-4DB5-1AE0-BCBC-198DBB6B84D5}"/>
              </a:ext>
            </a:extLst>
          </p:cNvPr>
          <p:cNvPicPr>
            <a:picLocks noGrp="1" noChangeAspect="1"/>
          </p:cNvPicPr>
          <p:nvPr>
            <p:ph idx="1"/>
          </p:nvPr>
        </p:nvPicPr>
        <p:blipFill>
          <a:blip r:embed="rId2"/>
          <a:srcRect t="218" b="5812"/>
          <a:stretch/>
        </p:blipFill>
        <p:spPr>
          <a:xfrm>
            <a:off x="1659649" y="717755"/>
            <a:ext cx="8872702" cy="4689987"/>
          </a:xfrm>
        </p:spPr>
      </p:pic>
      <p:sp>
        <p:nvSpPr>
          <p:cNvPr id="6" name="TextBox 5">
            <a:extLst>
              <a:ext uri="{FF2B5EF4-FFF2-40B4-BE49-F238E27FC236}">
                <a16:creationId xmlns:a16="http://schemas.microsoft.com/office/drawing/2014/main" id="{D7006C8D-69B1-E3E0-827D-9C852BD882D8}"/>
              </a:ext>
            </a:extLst>
          </p:cNvPr>
          <p:cNvSpPr txBox="1"/>
          <p:nvPr/>
        </p:nvSpPr>
        <p:spPr>
          <a:xfrm>
            <a:off x="1868129" y="5830528"/>
            <a:ext cx="8455742" cy="646331"/>
          </a:xfrm>
          <a:prstGeom prst="rect">
            <a:avLst/>
          </a:prstGeom>
          <a:noFill/>
        </p:spPr>
        <p:txBody>
          <a:bodyPr wrap="square" rtlCol="0">
            <a:spAutoFit/>
          </a:bodyPr>
          <a:lstStyle/>
          <a:p>
            <a:pPr algn="ctr"/>
            <a:r>
              <a:rPr lang="en-US" dirty="0"/>
              <a:t>Figure 1.3 – Encoding (User uploads an image, enters a secret message and password, clicks "Encode“ then download the encode image)</a:t>
            </a:r>
            <a:endParaRPr lang="en-IN" dirty="0"/>
          </a:p>
        </p:txBody>
      </p:sp>
    </p:spTree>
    <p:extLst>
      <p:ext uri="{BB962C8B-B14F-4D97-AF65-F5344CB8AC3E}">
        <p14:creationId xmlns:p14="http://schemas.microsoft.com/office/powerpoint/2010/main" val="33636632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365</TotalTime>
  <Words>489</Words>
  <Application>Microsoft Office PowerPoint</Application>
  <PresentationFormat>Widescreen</PresentationFormat>
  <Paragraphs>50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RAJESWAR S S</cp:lastModifiedBy>
  <cp:revision>28</cp:revision>
  <dcterms:created xsi:type="dcterms:W3CDTF">2021-05-26T16:50:10Z</dcterms:created>
  <dcterms:modified xsi:type="dcterms:W3CDTF">2025-02-14T07:50:32Z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