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kar Patil" initials="OP" lastIdx="1" clrIdx="0">
    <p:extLst>
      <p:ext uri="{19B8F6BF-5375-455C-9EA6-DF929625EA0E}">
        <p15:presenceInfo xmlns:p15="http://schemas.microsoft.com/office/powerpoint/2012/main" userId="S-1-5-21-2418419619-1023244303-730198319-1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75" autoAdjust="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0E1045-F3EB-4276-BA61-D51220EE5E80}"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10361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E1045-F3EB-4276-BA61-D51220EE5E80}"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93283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E1045-F3EB-4276-BA61-D51220EE5E80}"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398571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E1045-F3EB-4276-BA61-D51220EE5E80}"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41909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E1045-F3EB-4276-BA61-D51220EE5E80}"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23824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0E1045-F3EB-4276-BA61-D51220EE5E80}"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33182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0E1045-F3EB-4276-BA61-D51220EE5E80}"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09580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0E1045-F3EB-4276-BA61-D51220EE5E80}"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364036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E1045-F3EB-4276-BA61-D51220EE5E80}"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349533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E1045-F3EB-4276-BA61-D51220EE5E80}"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190767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E1045-F3EB-4276-BA61-D51220EE5E80}"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415E6-D4C8-4185-9FD3-7BDE4D25801F}" type="slidenum">
              <a:rPr lang="en-US" smtClean="0"/>
              <a:t>‹#›</a:t>
            </a:fld>
            <a:endParaRPr lang="en-US"/>
          </a:p>
        </p:txBody>
      </p:sp>
    </p:spTree>
    <p:extLst>
      <p:ext uri="{BB962C8B-B14F-4D97-AF65-F5344CB8AC3E}">
        <p14:creationId xmlns:p14="http://schemas.microsoft.com/office/powerpoint/2010/main" val="220224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E1045-F3EB-4276-BA61-D51220EE5E80}" type="datetimeFigureOut">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415E6-D4C8-4185-9FD3-7BDE4D25801F}" type="slidenum">
              <a:rPr lang="en-US" smtClean="0"/>
              <a:t>‹#›</a:t>
            </a:fld>
            <a:endParaRPr lang="en-US"/>
          </a:p>
        </p:txBody>
      </p:sp>
    </p:spTree>
    <p:extLst>
      <p:ext uri="{BB962C8B-B14F-4D97-AF65-F5344CB8AC3E}">
        <p14:creationId xmlns:p14="http://schemas.microsoft.com/office/powerpoint/2010/main" val="213624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ogin.microsoftonlin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639" y="321972"/>
            <a:ext cx="10625071" cy="461665"/>
          </a:xfrm>
          <a:prstGeom prst="rect">
            <a:avLst/>
          </a:prstGeom>
          <a:noFill/>
        </p:spPr>
        <p:txBody>
          <a:bodyPr wrap="square" rtlCol="0">
            <a:spAutoFit/>
          </a:bodyPr>
          <a:lstStyle/>
          <a:p>
            <a:r>
              <a:rPr lang="en-US" sz="2400" b="1" dirty="0" smtClean="0"/>
              <a:t>                  Configuring SSO with Azure Active Directory in Talend cloud</a:t>
            </a:r>
            <a:endParaRPr lang="en-US" sz="2400" b="1" dirty="0"/>
          </a:p>
        </p:txBody>
      </p:sp>
      <p:sp>
        <p:nvSpPr>
          <p:cNvPr id="7" name="TextBox 6"/>
          <p:cNvSpPr txBox="1"/>
          <p:nvPr/>
        </p:nvSpPr>
        <p:spPr>
          <a:xfrm>
            <a:off x="167425" y="1056068"/>
            <a:ext cx="11629623" cy="3416320"/>
          </a:xfrm>
          <a:prstGeom prst="rect">
            <a:avLst/>
          </a:prstGeom>
          <a:noFill/>
        </p:spPr>
        <p:txBody>
          <a:bodyPr wrap="square" rtlCol="0">
            <a:spAutoFit/>
          </a:bodyPr>
          <a:lstStyle/>
          <a:p>
            <a:r>
              <a:rPr lang="en-US" dirty="0"/>
              <a:t>#</a:t>
            </a:r>
            <a:r>
              <a:rPr lang="en-US" dirty="0" smtClean="0"/>
              <a:t>Adding </a:t>
            </a:r>
            <a:r>
              <a:rPr lang="en-US" dirty="0"/>
              <a:t>Talend Cloud Management Console to Active Directory </a:t>
            </a:r>
            <a:r>
              <a:rPr lang="en-US" dirty="0" smtClean="0"/>
              <a:t>Applications.</a:t>
            </a:r>
          </a:p>
          <a:p>
            <a:endParaRPr lang="en-US" b="1" dirty="0" smtClean="0"/>
          </a:p>
          <a:p>
            <a:r>
              <a:rPr lang="en-US" b="1" dirty="0"/>
              <a:t>#</a:t>
            </a:r>
            <a:r>
              <a:rPr lang="en-US" b="1" dirty="0" smtClean="0"/>
              <a:t>Before </a:t>
            </a:r>
            <a:r>
              <a:rPr lang="en-US" b="1" dirty="0"/>
              <a:t>you begin</a:t>
            </a:r>
          </a:p>
          <a:p>
            <a:r>
              <a:rPr lang="en-US" dirty="0"/>
              <a:t>You must have an Azure Active Directory subscription.</a:t>
            </a:r>
          </a:p>
          <a:p>
            <a:endParaRPr lang="en-US" b="1" dirty="0" smtClean="0"/>
          </a:p>
          <a:p>
            <a:r>
              <a:rPr lang="en-US" b="1" dirty="0"/>
              <a:t>#</a:t>
            </a:r>
            <a:r>
              <a:rPr lang="en-US" b="1" dirty="0" smtClean="0"/>
              <a:t>Procedure</a:t>
            </a:r>
            <a:endParaRPr lang="en-US" b="1" dirty="0"/>
          </a:p>
          <a:p>
            <a:pPr marL="342900" indent="-342900">
              <a:buFont typeface="+mj-lt"/>
              <a:buAutoNum type="alphaLcPeriod"/>
            </a:pPr>
            <a:r>
              <a:rPr lang="en-US" dirty="0"/>
              <a:t>Log in to the Microsoft Azure portal.</a:t>
            </a:r>
          </a:p>
          <a:p>
            <a:pPr marL="342900" indent="-342900">
              <a:buFont typeface="+mj-lt"/>
              <a:buAutoNum type="alphaLcPeriod"/>
            </a:pPr>
            <a:r>
              <a:rPr lang="en-US" dirty="0"/>
              <a:t>Click </a:t>
            </a:r>
            <a:r>
              <a:rPr lang="en-US" b="1" dirty="0"/>
              <a:t>Azure Active Directory</a:t>
            </a:r>
            <a:r>
              <a:rPr lang="en-US" dirty="0"/>
              <a:t> on the navigation panel.</a:t>
            </a:r>
          </a:p>
          <a:p>
            <a:pPr marL="342900" indent="-342900">
              <a:buFont typeface="+mj-lt"/>
              <a:buAutoNum type="alphaLcPeriod"/>
            </a:pPr>
            <a:r>
              <a:rPr lang="en-US" dirty="0"/>
              <a:t>Go to </a:t>
            </a:r>
            <a:r>
              <a:rPr lang="en-US" b="1" dirty="0"/>
              <a:t>Enterprise Applications</a:t>
            </a:r>
            <a:r>
              <a:rPr lang="en-US" dirty="0"/>
              <a:t> and select </a:t>
            </a:r>
            <a:r>
              <a:rPr lang="en-US" b="1" dirty="0"/>
              <a:t>All applications</a:t>
            </a:r>
            <a:r>
              <a:rPr lang="en-US" dirty="0"/>
              <a:t>.</a:t>
            </a:r>
          </a:p>
          <a:p>
            <a:pPr marL="342900" indent="-342900">
              <a:buFont typeface="+mj-lt"/>
              <a:buAutoNum type="alphaLcPeriod"/>
            </a:pPr>
            <a:r>
              <a:rPr lang="en-US" dirty="0"/>
              <a:t>Add a </a:t>
            </a:r>
            <a:r>
              <a:rPr lang="en-US" b="1" dirty="0"/>
              <a:t>New application</a:t>
            </a:r>
            <a:r>
              <a:rPr lang="en-US" dirty="0"/>
              <a:t>.</a:t>
            </a:r>
          </a:p>
          <a:p>
            <a:pPr marL="342900" indent="-342900">
              <a:buFont typeface="+mj-lt"/>
              <a:buAutoNum type="alphaLcPeriod"/>
            </a:pPr>
            <a:r>
              <a:rPr lang="en-US" dirty="0"/>
              <a:t>Select </a:t>
            </a:r>
            <a:r>
              <a:rPr lang="en-US" b="1" dirty="0"/>
              <a:t>Non-gallery application</a:t>
            </a:r>
            <a:r>
              <a:rPr lang="en-US" dirty="0"/>
              <a:t>, then enter a name for the new application and click </a:t>
            </a:r>
            <a:r>
              <a:rPr lang="en-US" b="1" dirty="0"/>
              <a:t>Add</a:t>
            </a:r>
            <a:r>
              <a:rPr lang="en-US" dirty="0"/>
              <a:t> to save it</a:t>
            </a:r>
          </a:p>
          <a:p>
            <a:endParaRPr lang="en-US" dirty="0"/>
          </a:p>
        </p:txBody>
      </p:sp>
      <p:pic>
        <p:nvPicPr>
          <p:cNvPr id="8" name="Picture 7"/>
          <p:cNvPicPr>
            <a:picLocks noChangeAspect="1"/>
          </p:cNvPicPr>
          <p:nvPr/>
        </p:nvPicPr>
        <p:blipFill>
          <a:blip r:embed="rId2"/>
          <a:stretch>
            <a:fillRect/>
          </a:stretch>
        </p:blipFill>
        <p:spPr>
          <a:xfrm>
            <a:off x="-30052" y="4120097"/>
            <a:ext cx="12222052" cy="2737903"/>
          </a:xfrm>
          <a:prstGeom prst="rect">
            <a:avLst/>
          </a:prstGeom>
        </p:spPr>
      </p:pic>
      <p:pic>
        <p:nvPicPr>
          <p:cNvPr id="2" name="Picture 1"/>
          <p:cNvPicPr>
            <a:picLocks noChangeAspect="1"/>
          </p:cNvPicPr>
          <p:nvPr/>
        </p:nvPicPr>
        <p:blipFill>
          <a:blip r:embed="rId3"/>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787170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06367" y="0"/>
            <a:ext cx="6924675" cy="5562600"/>
          </a:xfrm>
          <a:prstGeom prst="rect">
            <a:avLst/>
          </a:prstGeom>
        </p:spPr>
      </p:pic>
      <p:sp>
        <p:nvSpPr>
          <p:cNvPr id="10" name="TextBox 9"/>
          <p:cNvSpPr txBox="1"/>
          <p:nvPr/>
        </p:nvSpPr>
        <p:spPr>
          <a:xfrm>
            <a:off x="0" y="5402281"/>
            <a:ext cx="12192000" cy="1477328"/>
          </a:xfrm>
          <a:prstGeom prst="rect">
            <a:avLst/>
          </a:prstGeom>
          <a:noFill/>
        </p:spPr>
        <p:txBody>
          <a:bodyPr wrap="square" rtlCol="0">
            <a:spAutoFit/>
          </a:bodyPr>
          <a:lstStyle/>
          <a:p>
            <a:r>
              <a:rPr lang="en-US" dirty="0" smtClean="0"/>
              <a:t>L. </a:t>
            </a:r>
            <a:r>
              <a:rPr lang="en-US" b="1" dirty="0"/>
              <a:t>Optional: </a:t>
            </a:r>
            <a:r>
              <a:rPr lang="en-US" dirty="0"/>
              <a:t>Set up user provisioning to automatically create users in Talend Cloud Management Console when logging in to a Talend Cloud application via the identity provider</a:t>
            </a:r>
            <a:r>
              <a:rPr lang="en-US" dirty="0" smtClean="0"/>
              <a:t>.</a:t>
            </a:r>
          </a:p>
          <a:p>
            <a:endParaRPr lang="en-US" dirty="0"/>
          </a:p>
          <a:p>
            <a:r>
              <a:rPr lang="en-US" dirty="0" smtClean="0"/>
              <a:t>M. </a:t>
            </a:r>
            <a:r>
              <a:rPr lang="en-US" b="1" dirty="0"/>
              <a:t>Optional: </a:t>
            </a:r>
            <a:r>
              <a:rPr lang="en-US" dirty="0"/>
              <a:t>Customize the logout URL. For example, redirect users to a specific page. By default, users are redirected to the Talend Cloud login page when they log out.</a:t>
            </a:r>
          </a:p>
        </p:txBody>
      </p:sp>
      <p:pic>
        <p:nvPicPr>
          <p:cNvPr id="4" name="Picture 3"/>
          <p:cNvPicPr>
            <a:picLocks noChangeAspect="1"/>
          </p:cNvPicPr>
          <p:nvPr/>
        </p:nvPicPr>
        <p:blipFill>
          <a:blip r:embed="rId3"/>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27880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02625" y="0"/>
            <a:ext cx="6286500" cy="5923128"/>
          </a:xfrm>
          <a:prstGeom prst="rect">
            <a:avLst/>
          </a:prstGeom>
        </p:spPr>
      </p:pic>
      <p:sp>
        <p:nvSpPr>
          <p:cNvPr id="6" name="TextBox 5"/>
          <p:cNvSpPr txBox="1"/>
          <p:nvPr/>
        </p:nvSpPr>
        <p:spPr>
          <a:xfrm>
            <a:off x="150126" y="6127844"/>
            <a:ext cx="10972800" cy="369332"/>
          </a:xfrm>
          <a:prstGeom prst="rect">
            <a:avLst/>
          </a:prstGeom>
          <a:noFill/>
        </p:spPr>
        <p:txBody>
          <a:bodyPr wrap="square" rtlCol="0">
            <a:spAutoFit/>
          </a:bodyPr>
          <a:lstStyle/>
          <a:p>
            <a:r>
              <a:rPr lang="en-US" dirty="0" smtClean="0"/>
              <a:t>N. </a:t>
            </a:r>
            <a:r>
              <a:rPr lang="en-US" dirty="0"/>
              <a:t>Click </a:t>
            </a:r>
            <a:r>
              <a:rPr lang="en-US" b="1" dirty="0"/>
              <a:t>Save and Activate</a:t>
            </a:r>
            <a:r>
              <a:rPr lang="en-US" dirty="0" smtClean="0"/>
              <a:t>.</a:t>
            </a:r>
            <a:endParaRPr lang="en-US" dirty="0"/>
          </a:p>
        </p:txBody>
      </p:sp>
      <p:pic>
        <p:nvPicPr>
          <p:cNvPr id="4" name="Picture 3"/>
          <p:cNvPicPr>
            <a:picLocks noChangeAspect="1"/>
          </p:cNvPicPr>
          <p:nvPr/>
        </p:nvPicPr>
        <p:blipFill>
          <a:blip r:embed="rId3"/>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381782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422" y="204716"/>
            <a:ext cx="11586949" cy="4893647"/>
          </a:xfrm>
          <a:prstGeom prst="rect">
            <a:avLst/>
          </a:prstGeom>
          <a:noFill/>
        </p:spPr>
        <p:txBody>
          <a:bodyPr wrap="square" rtlCol="0">
            <a:spAutoFit/>
          </a:bodyPr>
          <a:lstStyle/>
          <a:p>
            <a:r>
              <a:rPr lang="en-US" sz="2400" b="1" dirty="0" smtClean="0"/>
              <a:t>Testing Single Sign-On with Azure AD</a:t>
            </a:r>
          </a:p>
          <a:p>
            <a:endParaRPr lang="en-US" sz="2400" b="1" dirty="0"/>
          </a:p>
          <a:p>
            <a:r>
              <a:rPr lang="en-US" sz="2400" b="1" dirty="0" smtClean="0"/>
              <a:t>#Before </a:t>
            </a:r>
            <a:r>
              <a:rPr lang="en-US" sz="2400" b="1" dirty="0"/>
              <a:t>you begin</a:t>
            </a:r>
          </a:p>
          <a:p>
            <a:r>
              <a:rPr lang="en-US" sz="2400" dirty="0"/>
              <a:t>You have configured your application in the Azure portal and enabled SSO from Talend Cloud Management Console.</a:t>
            </a:r>
          </a:p>
          <a:p>
            <a:endParaRPr lang="en-US" sz="2400" b="1" dirty="0" smtClean="0"/>
          </a:p>
          <a:p>
            <a:r>
              <a:rPr lang="en-US" sz="2400" b="1" dirty="0"/>
              <a:t>#</a:t>
            </a:r>
            <a:r>
              <a:rPr lang="en-US" sz="2400" b="1" dirty="0" smtClean="0"/>
              <a:t>Procedure</a:t>
            </a:r>
            <a:endParaRPr lang="en-US" sz="2400" b="1" dirty="0"/>
          </a:p>
          <a:p>
            <a:pPr marL="457200" indent="-457200">
              <a:buFont typeface="+mj-lt"/>
              <a:buAutoNum type="alphaLcPeriod"/>
            </a:pPr>
            <a:r>
              <a:rPr lang="en-US" sz="2400" dirty="0"/>
              <a:t>Go to </a:t>
            </a:r>
            <a:r>
              <a:rPr lang="en-US" sz="2400" dirty="0">
                <a:hlinkClick r:id="rId2"/>
              </a:rPr>
              <a:t>https://login.microsoftonline.com</a:t>
            </a:r>
            <a:r>
              <a:rPr lang="en-US" sz="2400" dirty="0"/>
              <a:t> to find the application created in Azure Active Directory.</a:t>
            </a:r>
          </a:p>
          <a:p>
            <a:pPr marL="457200" indent="-457200">
              <a:buFont typeface="+mj-lt"/>
              <a:buAutoNum type="alphaLcPeriod"/>
            </a:pPr>
            <a:r>
              <a:rPr lang="en-US" sz="2400" dirty="0"/>
              <a:t>Scroll to the </a:t>
            </a:r>
            <a:r>
              <a:rPr lang="en-US" sz="2400" b="1" dirty="0"/>
              <a:t>Validate single sign-on</a:t>
            </a:r>
            <a:r>
              <a:rPr lang="en-US" sz="2400" dirty="0"/>
              <a:t> section and click </a:t>
            </a:r>
            <a:r>
              <a:rPr lang="en-US" sz="2400" b="1" dirty="0"/>
              <a:t>Validate</a:t>
            </a:r>
            <a:r>
              <a:rPr lang="en-US" sz="2400" dirty="0"/>
              <a:t>.</a:t>
            </a:r>
          </a:p>
          <a:p>
            <a:pPr marL="457200" indent="-457200">
              <a:buFont typeface="+mj-lt"/>
              <a:buAutoNum type="alphaLcPeriod"/>
            </a:pPr>
            <a:r>
              <a:rPr lang="en-US" sz="2400" dirty="0"/>
              <a:t>Select </a:t>
            </a:r>
            <a:r>
              <a:rPr lang="en-US" sz="2400" b="1" dirty="0"/>
              <a:t>Sign in as current user</a:t>
            </a:r>
            <a:r>
              <a:rPr lang="en-US" sz="2400" dirty="0" smtClean="0"/>
              <a:t>. This </a:t>
            </a:r>
            <a:r>
              <a:rPr lang="en-US" sz="2400" dirty="0"/>
              <a:t>test lets you check if the enabled configuration works for your administrator account.</a:t>
            </a:r>
          </a:p>
          <a:p>
            <a:endParaRPr lang="en-US" sz="2400" b="1" dirty="0"/>
          </a:p>
        </p:txBody>
      </p:sp>
      <p:pic>
        <p:nvPicPr>
          <p:cNvPr id="3" name="Picture 2"/>
          <p:cNvPicPr>
            <a:picLocks noChangeAspect="1"/>
          </p:cNvPicPr>
          <p:nvPr/>
        </p:nvPicPr>
        <p:blipFill>
          <a:blip r:embed="rId3"/>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422780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62109" y="648352"/>
            <a:ext cx="8239125" cy="4686300"/>
          </a:xfrm>
          <a:prstGeom prst="rect">
            <a:avLst/>
          </a:prstGeom>
        </p:spPr>
      </p:pic>
      <p:pic>
        <p:nvPicPr>
          <p:cNvPr id="3" name="Picture 2"/>
          <p:cNvPicPr>
            <a:picLocks noChangeAspect="1"/>
          </p:cNvPicPr>
          <p:nvPr/>
        </p:nvPicPr>
        <p:blipFill>
          <a:blip r:embed="rId3"/>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1311962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539471" cy="5632311"/>
          </a:xfrm>
          <a:prstGeom prst="rect">
            <a:avLst/>
          </a:prstGeom>
          <a:noFill/>
        </p:spPr>
        <p:txBody>
          <a:bodyPr wrap="square" rtlCol="0">
            <a:spAutoFit/>
          </a:bodyPr>
          <a:lstStyle/>
          <a:p>
            <a:r>
              <a:rPr lang="en-US" b="1" dirty="0" smtClean="0"/>
              <a:t>#Configuring </a:t>
            </a:r>
            <a:r>
              <a:rPr lang="en-US" b="1" dirty="0"/>
              <a:t>Azure AD Single </a:t>
            </a:r>
            <a:r>
              <a:rPr lang="en-US" b="1" dirty="0" smtClean="0"/>
              <a:t>Sign-On</a:t>
            </a:r>
          </a:p>
          <a:p>
            <a:endParaRPr lang="en-US" b="1" dirty="0"/>
          </a:p>
          <a:p>
            <a:r>
              <a:rPr lang="en-US" b="1" dirty="0"/>
              <a:t>Procedure</a:t>
            </a:r>
          </a:p>
          <a:p>
            <a:pPr marL="342900" indent="-342900">
              <a:buFont typeface="+mj-lt"/>
              <a:buAutoNum type="alphaLcPeriod"/>
            </a:pPr>
            <a:r>
              <a:rPr lang="en-US" dirty="0"/>
              <a:t>Go to the </a:t>
            </a:r>
            <a:r>
              <a:rPr lang="en-US" b="1" dirty="0"/>
              <a:t>All applications</a:t>
            </a:r>
            <a:r>
              <a:rPr lang="en-US" dirty="0"/>
              <a:t> view of </a:t>
            </a:r>
            <a:r>
              <a:rPr lang="en-US" b="1" dirty="0"/>
              <a:t>Azure Active Directory</a:t>
            </a:r>
            <a:r>
              <a:rPr lang="en-US" dirty="0"/>
              <a:t> on the Azure portal and select the application created earlier for Talend Cloud Management Console.</a:t>
            </a:r>
          </a:p>
          <a:p>
            <a:pPr marL="342900" indent="-342900">
              <a:buFont typeface="+mj-lt"/>
              <a:buAutoNum type="alphaLcPeriod"/>
            </a:pPr>
            <a:r>
              <a:rPr lang="en-US" dirty="0"/>
              <a:t>Select </a:t>
            </a:r>
            <a:r>
              <a:rPr lang="en-US" b="1" dirty="0"/>
              <a:t>Single sign-on</a:t>
            </a:r>
            <a:r>
              <a:rPr lang="en-US" dirty="0"/>
              <a:t>.</a:t>
            </a:r>
          </a:p>
          <a:p>
            <a:endParaRPr lang="en-US" b="1"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smtClean="0"/>
          </a:p>
          <a:p>
            <a:r>
              <a:rPr lang="en-US" dirty="0" smtClean="0"/>
              <a:t>c.  On </a:t>
            </a:r>
            <a:r>
              <a:rPr lang="en-US" dirty="0"/>
              <a:t>the </a:t>
            </a:r>
            <a:r>
              <a:rPr lang="en-US" b="1" dirty="0"/>
              <a:t>Select a single sign-on method</a:t>
            </a:r>
            <a:r>
              <a:rPr lang="en-US" dirty="0"/>
              <a:t> dialog, select </a:t>
            </a:r>
            <a:r>
              <a:rPr lang="en-US" b="1" dirty="0"/>
              <a:t>SAML</a:t>
            </a:r>
            <a:r>
              <a:rPr lang="en-US" dirty="0" smtClean="0"/>
              <a:t>.</a:t>
            </a:r>
          </a:p>
          <a:p>
            <a:endParaRPr lang="en-US" b="1" dirty="0"/>
          </a:p>
          <a:p>
            <a:endParaRPr lang="en-US" b="1" dirty="0"/>
          </a:p>
        </p:txBody>
      </p:sp>
      <p:pic>
        <p:nvPicPr>
          <p:cNvPr id="7" name="Picture 6"/>
          <p:cNvPicPr>
            <a:picLocks noChangeAspect="1"/>
          </p:cNvPicPr>
          <p:nvPr/>
        </p:nvPicPr>
        <p:blipFill>
          <a:blip r:embed="rId2"/>
          <a:stretch>
            <a:fillRect/>
          </a:stretch>
        </p:blipFill>
        <p:spPr>
          <a:xfrm>
            <a:off x="1810019" y="2075175"/>
            <a:ext cx="2209800" cy="2295525"/>
          </a:xfrm>
          <a:prstGeom prst="rect">
            <a:avLst/>
          </a:prstGeom>
        </p:spPr>
      </p:pic>
      <p:pic>
        <p:nvPicPr>
          <p:cNvPr id="5" name="Picture 4"/>
          <p:cNvPicPr>
            <a:picLocks noChangeAspect="1"/>
          </p:cNvPicPr>
          <p:nvPr/>
        </p:nvPicPr>
        <p:blipFill>
          <a:blip r:embed="rId3"/>
          <a:stretch>
            <a:fillRect/>
          </a:stretch>
        </p:blipFill>
        <p:spPr>
          <a:xfrm>
            <a:off x="10385945" y="104158"/>
            <a:ext cx="1608579" cy="815432"/>
          </a:xfrm>
          <a:prstGeom prst="rect">
            <a:avLst/>
          </a:prstGeom>
        </p:spPr>
      </p:pic>
    </p:spTree>
    <p:extLst>
      <p:ext uri="{BB962C8B-B14F-4D97-AF65-F5344CB8AC3E}">
        <p14:creationId xmlns:p14="http://schemas.microsoft.com/office/powerpoint/2010/main" val="253125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9096" y="0"/>
            <a:ext cx="6553200" cy="3933825"/>
          </a:xfrm>
          <a:prstGeom prst="rect">
            <a:avLst/>
          </a:prstGeom>
        </p:spPr>
      </p:pic>
      <p:sp>
        <p:nvSpPr>
          <p:cNvPr id="5" name="TextBox 4"/>
          <p:cNvSpPr txBox="1"/>
          <p:nvPr/>
        </p:nvSpPr>
        <p:spPr>
          <a:xfrm>
            <a:off x="0" y="4250028"/>
            <a:ext cx="10161431" cy="923330"/>
          </a:xfrm>
          <a:prstGeom prst="rect">
            <a:avLst/>
          </a:prstGeom>
          <a:noFill/>
        </p:spPr>
        <p:txBody>
          <a:bodyPr wrap="square" rtlCol="0">
            <a:spAutoFit/>
          </a:bodyPr>
          <a:lstStyle/>
          <a:p>
            <a:r>
              <a:rPr lang="en-US" b="1" dirty="0" smtClean="0"/>
              <a:t>d</a:t>
            </a:r>
            <a:r>
              <a:rPr lang="en-US" dirty="0" smtClean="0"/>
              <a:t>. </a:t>
            </a:r>
            <a:r>
              <a:rPr lang="en-US" dirty="0"/>
              <a:t>On the </a:t>
            </a:r>
            <a:r>
              <a:rPr lang="en-US" b="1" dirty="0"/>
              <a:t>Set up Single Sign-On with SAML</a:t>
            </a:r>
            <a:r>
              <a:rPr lang="en-US" dirty="0"/>
              <a:t> page, click the </a:t>
            </a:r>
            <a:r>
              <a:rPr lang="en-US" b="1" dirty="0"/>
              <a:t>Edit</a:t>
            </a:r>
            <a:r>
              <a:rPr lang="en-US" dirty="0"/>
              <a:t> icon in the </a:t>
            </a:r>
            <a:r>
              <a:rPr lang="en-US" b="1" dirty="0"/>
              <a:t>Basic SAML Configuration</a:t>
            </a:r>
            <a:r>
              <a:rPr lang="en-US" dirty="0"/>
              <a:t> section.</a:t>
            </a:r>
            <a:br>
              <a:rPr lang="en-US" dirty="0"/>
            </a:br>
            <a:endParaRPr lang="en-US" dirty="0"/>
          </a:p>
        </p:txBody>
      </p:sp>
      <p:pic>
        <p:nvPicPr>
          <p:cNvPr id="6" name="Picture 5"/>
          <p:cNvPicPr>
            <a:picLocks noChangeAspect="1"/>
          </p:cNvPicPr>
          <p:nvPr/>
        </p:nvPicPr>
        <p:blipFill>
          <a:blip r:embed="rId3"/>
          <a:stretch>
            <a:fillRect/>
          </a:stretch>
        </p:blipFill>
        <p:spPr>
          <a:xfrm>
            <a:off x="2639096" y="5173358"/>
            <a:ext cx="5924550" cy="1533525"/>
          </a:xfrm>
          <a:prstGeom prst="rect">
            <a:avLst/>
          </a:prstGeom>
        </p:spPr>
      </p:pic>
      <p:pic>
        <p:nvPicPr>
          <p:cNvPr id="7" name="Picture 6"/>
          <p:cNvPicPr>
            <a:picLocks noChangeAspect="1"/>
          </p:cNvPicPr>
          <p:nvPr/>
        </p:nvPicPr>
        <p:blipFill>
          <a:blip r:embed="rId4"/>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305207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511"/>
            <a:ext cx="11938715" cy="4247317"/>
          </a:xfrm>
          <a:prstGeom prst="rect">
            <a:avLst/>
          </a:prstGeom>
          <a:noFill/>
        </p:spPr>
        <p:txBody>
          <a:bodyPr wrap="square" rtlCol="0">
            <a:spAutoFit/>
          </a:bodyPr>
          <a:lstStyle/>
          <a:p>
            <a:r>
              <a:rPr lang="en-US" b="1" dirty="0" smtClean="0"/>
              <a:t>e</a:t>
            </a:r>
            <a:r>
              <a:rPr lang="en-US" dirty="0" smtClean="0"/>
              <a:t>. Specify an Identifier and the Reply URL in the Basic SAML Configuration section and next to the </a:t>
            </a:r>
            <a:r>
              <a:rPr lang="en-US" dirty="0" smtClean="0"/>
              <a:t>Identifier</a:t>
            </a:r>
          </a:p>
          <a:p>
            <a:r>
              <a:rPr lang="en-US" dirty="0" smtClean="0"/>
              <a:t> </a:t>
            </a:r>
            <a:r>
              <a:rPr lang="en-US" dirty="0" smtClean="0"/>
              <a:t>check box, select the default check box to set Talend Cloud SSO URL as the default value.</a:t>
            </a:r>
          </a:p>
          <a:p>
            <a:r>
              <a:rPr lang="en-US" dirty="0" smtClean="0"/>
              <a:t>Identifier (Entity ID): Talend Cloud SSO URL. </a:t>
            </a:r>
          </a:p>
          <a:p>
            <a:endParaRPr lang="en-US" dirty="0"/>
          </a:p>
          <a:p>
            <a:r>
              <a:rPr lang="en-US" dirty="0" smtClean="0"/>
              <a:t>For example:</a:t>
            </a:r>
          </a:p>
          <a:p>
            <a:r>
              <a:rPr lang="en-US" dirty="0" smtClean="0"/>
              <a:t>AWS: https://iam.us.cloud.talend.com/oidc/ssologin</a:t>
            </a:r>
          </a:p>
          <a:p>
            <a:r>
              <a:rPr lang="en-US" dirty="0" smtClean="0"/>
              <a:t>Azure: https://iam.us-west.cloud.talend.com/oidc/ssologin</a:t>
            </a:r>
          </a:p>
          <a:p>
            <a:endParaRPr lang="en-US" dirty="0" smtClean="0"/>
          </a:p>
          <a:p>
            <a:r>
              <a:rPr lang="en-US" dirty="0" smtClean="0"/>
              <a:t>#This identifier must be unique in your organization.</a:t>
            </a:r>
          </a:p>
          <a:p>
            <a:endParaRPr lang="en-US" dirty="0"/>
          </a:p>
          <a:p>
            <a:r>
              <a:rPr lang="en-US" dirty="0"/>
              <a:t>When you need to set up SSO for multiple accounts (multiple tenants) on Talend Cloud Management Console, use their account IDs to define the unique entity ID of each account. For example, the entity ID for the AWS US region above becomes https://iam.us.cloud.talend.com/oidc/ssologin/&lt;your_account_ID&gt;.</a:t>
            </a:r>
          </a:p>
          <a:p>
            <a:endParaRPr lang="en-US" dirty="0" smtClean="0"/>
          </a:p>
          <a:p>
            <a:r>
              <a:rPr lang="en-US" dirty="0" smtClean="0"/>
              <a:t>You </a:t>
            </a:r>
            <a:r>
              <a:rPr lang="en-US" dirty="0"/>
              <a:t>can find the account ID on the </a:t>
            </a:r>
            <a:r>
              <a:rPr lang="en-US" b="1" dirty="0"/>
              <a:t>Subscription</a:t>
            </a:r>
            <a:r>
              <a:rPr lang="en-US" dirty="0"/>
              <a:t> page of your Talend Management Console</a:t>
            </a:r>
            <a:r>
              <a:rPr lang="en-US" dirty="0" smtClean="0"/>
              <a:t>.</a:t>
            </a:r>
            <a:endParaRPr lang="en-US" dirty="0"/>
          </a:p>
        </p:txBody>
      </p:sp>
      <p:pic>
        <p:nvPicPr>
          <p:cNvPr id="6" name="Picture 5"/>
          <p:cNvPicPr>
            <a:picLocks noChangeAspect="1"/>
          </p:cNvPicPr>
          <p:nvPr/>
        </p:nvPicPr>
        <p:blipFill>
          <a:blip r:embed="rId2"/>
          <a:stretch>
            <a:fillRect/>
          </a:stretch>
        </p:blipFill>
        <p:spPr>
          <a:xfrm>
            <a:off x="3906926" y="4247317"/>
            <a:ext cx="5305425" cy="2610683"/>
          </a:xfrm>
          <a:prstGeom prst="rect">
            <a:avLst/>
          </a:prstGeom>
        </p:spPr>
      </p:pic>
      <p:pic>
        <p:nvPicPr>
          <p:cNvPr id="5" name="Picture 4"/>
          <p:cNvPicPr>
            <a:picLocks noChangeAspect="1"/>
          </p:cNvPicPr>
          <p:nvPr/>
        </p:nvPicPr>
        <p:blipFill>
          <a:blip r:embed="rId3"/>
          <a:stretch>
            <a:fillRect/>
          </a:stretch>
        </p:blipFill>
        <p:spPr>
          <a:xfrm>
            <a:off x="10583421" y="16511"/>
            <a:ext cx="1608579" cy="815432"/>
          </a:xfrm>
          <a:prstGeom prst="rect">
            <a:avLst/>
          </a:prstGeom>
        </p:spPr>
      </p:pic>
    </p:spTree>
    <p:extLst>
      <p:ext uri="{BB962C8B-B14F-4D97-AF65-F5344CB8AC3E}">
        <p14:creationId xmlns:p14="http://schemas.microsoft.com/office/powerpoint/2010/main" val="26470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91069"/>
            <a:ext cx="11873552" cy="6740307"/>
          </a:xfrm>
          <a:prstGeom prst="rect">
            <a:avLst/>
          </a:prstGeom>
          <a:noFill/>
        </p:spPr>
        <p:txBody>
          <a:bodyPr wrap="square" rtlCol="0">
            <a:spAutoFit/>
          </a:bodyPr>
          <a:lstStyle/>
          <a:p>
            <a:r>
              <a:rPr lang="en-US" b="1" dirty="0" smtClean="0"/>
              <a:t>f. </a:t>
            </a:r>
            <a:r>
              <a:rPr lang="en-US" dirty="0"/>
              <a:t>Click </a:t>
            </a:r>
            <a:r>
              <a:rPr lang="en-US" b="1" dirty="0"/>
              <a:t>Save</a:t>
            </a:r>
            <a:r>
              <a:rPr lang="en-US" dirty="0" smtClean="0"/>
              <a:t>.</a:t>
            </a:r>
          </a:p>
          <a:p>
            <a:endParaRPr lang="en-US" dirty="0"/>
          </a:p>
          <a:p>
            <a:r>
              <a:rPr lang="en-US" b="1" dirty="0" smtClean="0"/>
              <a:t>g. </a:t>
            </a:r>
            <a:r>
              <a:rPr lang="en-US" dirty="0" smtClean="0"/>
              <a:t>Edit </a:t>
            </a:r>
            <a:r>
              <a:rPr lang="en-US" dirty="0"/>
              <a:t>the </a:t>
            </a:r>
            <a:r>
              <a:rPr lang="en-US" b="1" dirty="0"/>
              <a:t>User Attributes &amp; Claims</a:t>
            </a:r>
            <a:r>
              <a:rPr lang="en-US" dirty="0"/>
              <a:t> to include the attributes required in Talend Cloud Management Console</a:t>
            </a:r>
          </a:p>
          <a:p>
            <a:endParaRPr lang="en-US" b="1"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dirty="0" smtClean="0"/>
              <a:t>Talend Cloud Management Console requires the following attributes:</a:t>
            </a:r>
          </a:p>
          <a:p>
            <a:endParaRPr lang="en-US" dirty="0" smtClean="0"/>
          </a:p>
          <a:p>
            <a:r>
              <a:rPr lang="en-US" dirty="0" err="1" smtClean="0"/>
              <a:t>i</a:t>
            </a:r>
            <a:r>
              <a:rPr lang="en-US" dirty="0" smtClean="0"/>
              <a:t>) email address: enter user.mail</a:t>
            </a:r>
          </a:p>
          <a:p>
            <a:r>
              <a:rPr lang="en-US" dirty="0" smtClean="0"/>
              <a:t>ii) given name: enter user.givenname</a:t>
            </a:r>
          </a:p>
        </p:txBody>
      </p:sp>
      <p:pic>
        <p:nvPicPr>
          <p:cNvPr id="6" name="Picture 5"/>
          <p:cNvPicPr>
            <a:picLocks noChangeAspect="1"/>
          </p:cNvPicPr>
          <p:nvPr/>
        </p:nvPicPr>
        <p:blipFill>
          <a:blip r:embed="rId2"/>
          <a:stretch>
            <a:fillRect/>
          </a:stretch>
        </p:blipFill>
        <p:spPr>
          <a:xfrm>
            <a:off x="1934428" y="1346224"/>
            <a:ext cx="7067550" cy="4029075"/>
          </a:xfrm>
          <a:prstGeom prst="rect">
            <a:avLst/>
          </a:prstGeom>
        </p:spPr>
      </p:pic>
      <p:pic>
        <p:nvPicPr>
          <p:cNvPr id="4" name="Picture 3"/>
          <p:cNvPicPr>
            <a:picLocks noChangeAspect="1"/>
          </p:cNvPicPr>
          <p:nvPr/>
        </p:nvPicPr>
        <p:blipFill>
          <a:blip r:embed="rId3"/>
          <a:stretch>
            <a:fillRect/>
          </a:stretch>
        </p:blipFill>
        <p:spPr>
          <a:xfrm>
            <a:off x="10372297" y="191069"/>
            <a:ext cx="1608579" cy="815432"/>
          </a:xfrm>
          <a:prstGeom prst="rect">
            <a:avLst/>
          </a:prstGeom>
        </p:spPr>
      </p:pic>
    </p:spTree>
    <p:extLst>
      <p:ext uri="{BB962C8B-B14F-4D97-AF65-F5344CB8AC3E}">
        <p14:creationId xmlns:p14="http://schemas.microsoft.com/office/powerpoint/2010/main" val="77505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125" y="245660"/>
            <a:ext cx="11668836" cy="2308324"/>
          </a:xfrm>
          <a:prstGeom prst="rect">
            <a:avLst/>
          </a:prstGeom>
          <a:noFill/>
        </p:spPr>
        <p:txBody>
          <a:bodyPr wrap="square" rtlCol="0">
            <a:spAutoFit/>
          </a:bodyPr>
          <a:lstStyle/>
          <a:p>
            <a:r>
              <a:rPr lang="en-US" dirty="0" smtClean="0"/>
              <a:t>iii) surname: enter user.surname</a:t>
            </a:r>
          </a:p>
          <a:p>
            <a:r>
              <a:rPr lang="en-US" dirty="0" smtClean="0"/>
              <a:t>iv) TalendCloudDomainName, enter mydomain.talend.com within double qotation marks, for example, "eval12345.talend.com". The value of the TalendCloudDomainName attribute is your Talend Cloud account name:</a:t>
            </a:r>
          </a:p>
          <a:p>
            <a:endParaRPr lang="en-US" dirty="0" smtClean="0"/>
          </a:p>
          <a:p>
            <a:r>
              <a:rPr lang="en-US" dirty="0" smtClean="0"/>
              <a:t>If you already logged in Talend Cloud, find the account name in the Domain field of the Subscription page of your Talend Management Console.</a:t>
            </a:r>
          </a:p>
          <a:p>
            <a:endParaRPr lang="en-US" dirty="0" smtClean="0"/>
          </a:p>
          <a:p>
            <a:r>
              <a:rPr lang="en-US" dirty="0" smtClean="0"/>
              <a:t>v) middlename: enter user.middlename</a:t>
            </a:r>
            <a:endParaRPr lang="en-US" dirty="0"/>
          </a:p>
        </p:txBody>
      </p:sp>
      <p:pic>
        <p:nvPicPr>
          <p:cNvPr id="6" name="Picture 5"/>
          <p:cNvPicPr>
            <a:picLocks noChangeAspect="1"/>
          </p:cNvPicPr>
          <p:nvPr/>
        </p:nvPicPr>
        <p:blipFill>
          <a:blip r:embed="rId2"/>
          <a:stretch>
            <a:fillRect/>
          </a:stretch>
        </p:blipFill>
        <p:spPr>
          <a:xfrm>
            <a:off x="2514244" y="2553984"/>
            <a:ext cx="7381875" cy="4304016"/>
          </a:xfrm>
          <a:prstGeom prst="rect">
            <a:avLst/>
          </a:prstGeom>
        </p:spPr>
      </p:pic>
    </p:spTree>
    <p:extLst>
      <p:ext uri="{BB962C8B-B14F-4D97-AF65-F5344CB8AC3E}">
        <p14:creationId xmlns:p14="http://schemas.microsoft.com/office/powerpoint/2010/main" val="354512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534" y="191069"/>
            <a:ext cx="12096466" cy="5355312"/>
          </a:xfrm>
          <a:prstGeom prst="rect">
            <a:avLst/>
          </a:prstGeom>
          <a:noFill/>
        </p:spPr>
        <p:txBody>
          <a:bodyPr wrap="square" rtlCol="0">
            <a:spAutoFit/>
          </a:bodyPr>
          <a:lstStyle/>
          <a:p>
            <a:r>
              <a:rPr lang="en-US" b="1" dirty="0" smtClean="0"/>
              <a:t>h. </a:t>
            </a:r>
            <a:r>
              <a:rPr lang="en-US" dirty="0"/>
              <a:t>On the </a:t>
            </a:r>
            <a:r>
              <a:rPr lang="en-US" b="1" dirty="0"/>
              <a:t>Set up Single Sign-On with SAML</a:t>
            </a:r>
            <a:r>
              <a:rPr lang="en-US" dirty="0"/>
              <a:t> page, go to the </a:t>
            </a:r>
            <a:r>
              <a:rPr lang="en-US" b="1" dirty="0"/>
              <a:t>SAML Signing Certificate</a:t>
            </a:r>
            <a:r>
              <a:rPr lang="en-US" dirty="0"/>
              <a:t> section </a:t>
            </a:r>
            <a:endParaRPr lang="en-US" dirty="0" smtClean="0"/>
          </a:p>
          <a:p>
            <a:r>
              <a:rPr lang="en-US" dirty="0" smtClean="0"/>
              <a:t>and </a:t>
            </a:r>
            <a:r>
              <a:rPr lang="en-US" dirty="0"/>
              <a:t>download the </a:t>
            </a:r>
            <a:r>
              <a:rPr lang="en-US" b="1" dirty="0"/>
              <a:t>Federation Metadata XML</a:t>
            </a:r>
            <a:r>
              <a:rPr lang="en-US" dirty="0"/>
              <a:t> file</a:t>
            </a:r>
            <a:r>
              <a:rPr lang="en-US"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smtClean="0"/>
          </a:p>
          <a:p>
            <a:r>
              <a:rPr lang="en-US" dirty="0" smtClean="0"/>
              <a:t>The downloaded metadata.xml file must specify a </a:t>
            </a:r>
            <a:r>
              <a:rPr lang="en-US" dirty="0" err="1" smtClean="0"/>
              <a:t>NameIDFormat</a:t>
            </a:r>
            <a:r>
              <a:rPr lang="en-US" dirty="0" smtClean="0"/>
              <a:t>. </a:t>
            </a:r>
          </a:p>
          <a:p>
            <a:r>
              <a:rPr lang="en-US" dirty="0" smtClean="0"/>
              <a:t>If this is not the case, add the following line in the &lt;</a:t>
            </a:r>
            <a:r>
              <a:rPr lang="en-US" dirty="0" err="1" smtClean="0"/>
              <a:t>IDPSSODescriptor</a:t>
            </a:r>
            <a:r>
              <a:rPr lang="en-US" dirty="0" smtClean="0"/>
              <a:t>&gt; area in this file: &lt;</a:t>
            </a:r>
            <a:r>
              <a:rPr lang="en-US" dirty="0" err="1" smtClean="0"/>
              <a:t>NameIDFormat</a:t>
            </a:r>
            <a:r>
              <a:rPr lang="en-US" dirty="0" smtClean="0"/>
              <a:t>&gt;urn:oasis:names:tc:SAML:1.1:nameid-format:emailAddress&lt;/</a:t>
            </a:r>
            <a:r>
              <a:rPr lang="en-US" dirty="0" err="1" smtClean="0"/>
              <a:t>NameIDFormat</a:t>
            </a:r>
            <a:r>
              <a:rPr lang="en-US" dirty="0" smtClean="0"/>
              <a:t>&gt;</a:t>
            </a:r>
          </a:p>
          <a:p>
            <a:endParaRPr lang="en-US" dirty="0" smtClean="0"/>
          </a:p>
          <a:p>
            <a:r>
              <a:rPr lang="en-US" b="1" dirty="0" err="1" smtClean="0"/>
              <a:t>i</a:t>
            </a:r>
            <a:r>
              <a:rPr lang="en-US" b="1" dirty="0" smtClean="0"/>
              <a:t>. </a:t>
            </a:r>
            <a:r>
              <a:rPr lang="en-US" dirty="0" smtClean="0"/>
              <a:t>Copy </a:t>
            </a:r>
            <a:r>
              <a:rPr lang="en-US" dirty="0"/>
              <a:t>the URL in the </a:t>
            </a:r>
            <a:r>
              <a:rPr lang="en-US" b="1" dirty="0"/>
              <a:t>Login URL</a:t>
            </a:r>
            <a:r>
              <a:rPr lang="en-US" dirty="0"/>
              <a:t> </a:t>
            </a:r>
            <a:r>
              <a:rPr lang="en-US" dirty="0" smtClean="0"/>
              <a:t>field.</a:t>
            </a:r>
          </a:p>
          <a:p>
            <a:r>
              <a:rPr lang="en-US" dirty="0" smtClean="0"/>
              <a:t>This </a:t>
            </a:r>
            <a:r>
              <a:rPr lang="en-US" dirty="0"/>
              <a:t>URL will have to be provided in Talend Cloud Management Console to enable SSO</a:t>
            </a:r>
          </a:p>
          <a:p>
            <a:endParaRPr lang="en-US" b="1" dirty="0" smtClean="0"/>
          </a:p>
          <a:p>
            <a:endParaRPr lang="en-US" b="1" dirty="0"/>
          </a:p>
        </p:txBody>
      </p:sp>
      <p:pic>
        <p:nvPicPr>
          <p:cNvPr id="6" name="Picture 5"/>
          <p:cNvPicPr>
            <a:picLocks noChangeAspect="1"/>
          </p:cNvPicPr>
          <p:nvPr/>
        </p:nvPicPr>
        <p:blipFill>
          <a:blip r:embed="rId2"/>
          <a:stretch>
            <a:fillRect/>
          </a:stretch>
        </p:blipFill>
        <p:spPr>
          <a:xfrm>
            <a:off x="1986957" y="935511"/>
            <a:ext cx="7972425" cy="2257425"/>
          </a:xfrm>
          <a:prstGeom prst="rect">
            <a:avLst/>
          </a:prstGeom>
        </p:spPr>
      </p:pic>
      <p:pic>
        <p:nvPicPr>
          <p:cNvPr id="8" name="Picture 7"/>
          <p:cNvPicPr>
            <a:picLocks noChangeAspect="1"/>
          </p:cNvPicPr>
          <p:nvPr/>
        </p:nvPicPr>
        <p:blipFill>
          <a:blip r:embed="rId3"/>
          <a:stretch>
            <a:fillRect/>
          </a:stretch>
        </p:blipFill>
        <p:spPr>
          <a:xfrm>
            <a:off x="1986957" y="4899546"/>
            <a:ext cx="7105650" cy="1958454"/>
          </a:xfrm>
          <a:prstGeom prst="rect">
            <a:avLst/>
          </a:prstGeom>
        </p:spPr>
      </p:pic>
      <p:pic>
        <p:nvPicPr>
          <p:cNvPr id="7" name="Picture 6"/>
          <p:cNvPicPr>
            <a:picLocks noChangeAspect="1"/>
          </p:cNvPicPr>
          <p:nvPr/>
        </p:nvPicPr>
        <p:blipFill>
          <a:blip r:embed="rId4"/>
          <a:stretch>
            <a:fillRect/>
          </a:stretch>
        </p:blipFill>
        <p:spPr>
          <a:xfrm>
            <a:off x="10385945" y="191069"/>
            <a:ext cx="1608579" cy="815432"/>
          </a:xfrm>
          <a:prstGeom prst="rect">
            <a:avLst/>
          </a:prstGeom>
        </p:spPr>
      </p:pic>
    </p:spTree>
    <p:extLst>
      <p:ext uri="{BB962C8B-B14F-4D97-AF65-F5344CB8AC3E}">
        <p14:creationId xmlns:p14="http://schemas.microsoft.com/office/powerpoint/2010/main" val="342720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12" y="232012"/>
            <a:ext cx="11600597" cy="6863417"/>
          </a:xfrm>
          <a:prstGeom prst="rect">
            <a:avLst/>
          </a:prstGeom>
          <a:noFill/>
        </p:spPr>
        <p:txBody>
          <a:bodyPr wrap="square" rtlCol="0">
            <a:spAutoFit/>
          </a:bodyPr>
          <a:lstStyle/>
          <a:p>
            <a:r>
              <a:rPr lang="en-US" sz="2000" b="1" dirty="0" smtClean="0"/>
              <a:t>            Enabling </a:t>
            </a:r>
            <a:r>
              <a:rPr lang="en-US" sz="2000" b="1" dirty="0"/>
              <a:t>SSO in Talend Cloud Management </a:t>
            </a:r>
            <a:r>
              <a:rPr lang="en-US" sz="2000" b="1" dirty="0" smtClean="0"/>
              <a:t>Console</a:t>
            </a:r>
          </a:p>
          <a:p>
            <a:r>
              <a:rPr lang="en-US" sz="2000" b="1" dirty="0" smtClean="0"/>
              <a:t>#Before you begin</a:t>
            </a:r>
          </a:p>
          <a:p>
            <a:r>
              <a:rPr lang="en-US" sz="2000" dirty="0" smtClean="0"/>
              <a:t>You must have the Security Administrator role in Talend Cloud Management Console.</a:t>
            </a:r>
          </a:p>
          <a:p>
            <a:r>
              <a:rPr lang="en-US" sz="2000" dirty="0" smtClean="0"/>
              <a:t>You must have the metadata file obtained from the SSO provider.</a:t>
            </a:r>
          </a:p>
          <a:p>
            <a:endParaRPr lang="en-US" sz="2000" dirty="0" smtClean="0"/>
          </a:p>
          <a:p>
            <a:r>
              <a:rPr lang="en-US" sz="2000" b="1" dirty="0"/>
              <a:t>#</a:t>
            </a:r>
            <a:r>
              <a:rPr lang="en-US" sz="2000" b="1" dirty="0" smtClean="0"/>
              <a:t>Procedure</a:t>
            </a:r>
          </a:p>
          <a:p>
            <a:pPr marL="457200" indent="-457200">
              <a:buFont typeface="+mj-lt"/>
              <a:buAutoNum type="alphaLcPeriod"/>
            </a:pPr>
            <a:r>
              <a:rPr lang="en-US" sz="2000" dirty="0" smtClean="0"/>
              <a:t>Log in to Talend Cloud Management Console.</a:t>
            </a:r>
          </a:p>
          <a:p>
            <a:pPr marL="457200" indent="-457200">
              <a:buFont typeface="+mj-lt"/>
              <a:buAutoNum type="alphaLcPeriod"/>
            </a:pPr>
            <a:r>
              <a:rPr lang="en-US" sz="2000" dirty="0" smtClean="0"/>
              <a:t>On the top of the Users page, click Authentication.</a:t>
            </a:r>
          </a:p>
          <a:p>
            <a:pPr marL="457200" indent="-457200">
              <a:buFont typeface="+mj-lt"/>
              <a:buAutoNum type="alphaLcPeriod"/>
            </a:pPr>
            <a:r>
              <a:rPr lang="en-US" sz="2000" dirty="0" smtClean="0"/>
              <a:t>Click Configuration.</a:t>
            </a:r>
          </a:p>
          <a:p>
            <a:pPr marL="457200" indent="-457200">
              <a:buFont typeface="+mj-lt"/>
              <a:buAutoNum type="alphaLcPeriod"/>
            </a:pPr>
            <a:r>
              <a:rPr lang="en-US" sz="2000" dirty="0" smtClean="0"/>
              <a:t>Enter the SSO provider domain name in the Organization URL field.</a:t>
            </a:r>
          </a:p>
          <a:p>
            <a:pPr marL="457200" indent="-457200">
              <a:buFont typeface="+mj-lt"/>
              <a:buAutoNum type="alphaLcPeriod"/>
            </a:pPr>
            <a:r>
              <a:rPr lang="en-US" sz="2000" dirty="0" smtClean="0"/>
              <a:t>This domain name is the Login URL you copied from your Azure portal when configuring Azure AD Single Sign-On in the previous steps.</a:t>
            </a:r>
          </a:p>
          <a:p>
            <a:pPr marL="457200" indent="-457200">
              <a:buFont typeface="+mj-lt"/>
              <a:buAutoNum type="alphaLcPeriod"/>
            </a:pPr>
            <a:r>
              <a:rPr lang="en-US" sz="2000" dirty="0" smtClean="0"/>
              <a:t>Upload the metadata file you downloaded from the SSO application configuration by clicking the  icon.</a:t>
            </a:r>
          </a:p>
          <a:p>
            <a:pPr marL="457200" indent="-457200">
              <a:buFont typeface="+mj-lt"/>
              <a:buAutoNum type="alphaLcPeriod"/>
            </a:pPr>
            <a:r>
              <a:rPr lang="en-US" sz="2000" dirty="0" smtClean="0"/>
              <a:t>Check the default User attributes. If needed, edit them to match the application configuration specified on the SSO provider side.</a:t>
            </a:r>
          </a:p>
          <a:p>
            <a:pPr marL="457200" indent="-457200">
              <a:buFont typeface="+mj-lt"/>
              <a:buAutoNum type="alphaLcPeriod"/>
            </a:pPr>
            <a:r>
              <a:rPr lang="en-US" sz="2000" dirty="0" smtClean="0"/>
              <a:t>These attributes are propagated to the SAML token used to authenticate users. The application configuration on the SSO provider side must specify these attributes as well as two other attributes:</a:t>
            </a:r>
          </a:p>
          <a:p>
            <a:pPr marL="457200" indent="-457200">
              <a:buFont typeface="+mj-lt"/>
              <a:buAutoNum type="alphaLcPeriod"/>
            </a:pPr>
            <a:r>
              <a:rPr lang="en-US" sz="2000" dirty="0" smtClean="0"/>
              <a:t>The TalendCloudDomainName attribute that indicates your Talend Cloud account name. You can find the account name in the Domain field of the Subscription page of your Talend Management Console.</a:t>
            </a:r>
          </a:p>
          <a:p>
            <a:pPr marL="457200" indent="-457200">
              <a:buFont typeface="+mj-lt"/>
              <a:buAutoNum type="alphaLcPeriod"/>
            </a:pPr>
            <a:r>
              <a:rPr lang="en-US" sz="2000" dirty="0" smtClean="0"/>
              <a:t>The NameId Format attribute that indicates the email address format.</a:t>
            </a:r>
          </a:p>
          <a:p>
            <a:pPr marL="457200" indent="-457200">
              <a:buFont typeface="+mj-lt"/>
              <a:buAutoNum type="alphaLcPeriod"/>
            </a:pPr>
            <a:r>
              <a:rPr lang="en-US" sz="2000" dirty="0" smtClean="0"/>
              <a:t>Click Test to check your configuration.</a:t>
            </a:r>
            <a:endParaRPr lang="en-US" sz="2000" dirty="0"/>
          </a:p>
          <a:p>
            <a:endParaRPr lang="en-US" sz="2000" b="1" dirty="0"/>
          </a:p>
        </p:txBody>
      </p:sp>
      <p:pic>
        <p:nvPicPr>
          <p:cNvPr id="3" name="Picture 2"/>
          <p:cNvPicPr>
            <a:picLocks noChangeAspect="1"/>
          </p:cNvPicPr>
          <p:nvPr/>
        </p:nvPicPr>
        <p:blipFill>
          <a:blip r:embed="rId2"/>
          <a:stretch>
            <a:fillRect/>
          </a:stretch>
        </p:blipFill>
        <p:spPr>
          <a:xfrm>
            <a:off x="10385945" y="240636"/>
            <a:ext cx="1608579" cy="815432"/>
          </a:xfrm>
          <a:prstGeom prst="rect">
            <a:avLst/>
          </a:prstGeom>
        </p:spPr>
      </p:pic>
    </p:spTree>
    <p:extLst>
      <p:ext uri="{BB962C8B-B14F-4D97-AF65-F5344CB8AC3E}">
        <p14:creationId xmlns:p14="http://schemas.microsoft.com/office/powerpoint/2010/main" val="364349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515</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8</cp:revision>
  <dcterms:created xsi:type="dcterms:W3CDTF">2023-03-27T09:56:40Z</dcterms:created>
  <dcterms:modified xsi:type="dcterms:W3CDTF">2023-03-28T03:24:40Z</dcterms:modified>
</cp:coreProperties>
</file>