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7" r:id="rId11"/>
    <p:sldId id="265"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4" d="100"/>
          <a:sy n="74"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D42A61-EFCB-4A01-B0BA-2F28FBBC06EA}"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139717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42A61-EFCB-4A01-B0BA-2F28FBBC06EA}"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8124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42A61-EFCB-4A01-B0BA-2F28FBBC06EA}"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349635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42A61-EFCB-4A01-B0BA-2F28FBBC06EA}"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30632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D42A61-EFCB-4A01-B0BA-2F28FBBC06EA}"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404433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D42A61-EFCB-4A01-B0BA-2F28FBBC06EA}"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129063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D42A61-EFCB-4A01-B0BA-2F28FBBC06EA}"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334770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D42A61-EFCB-4A01-B0BA-2F28FBBC06EA}"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340524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42A61-EFCB-4A01-B0BA-2F28FBBC06EA}"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140614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42A61-EFCB-4A01-B0BA-2F28FBBC06EA}"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285164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42A61-EFCB-4A01-B0BA-2F28FBBC06EA}"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FB48A-2E06-44C5-879C-E2219BCF3F6A}" type="slidenum">
              <a:rPr lang="en-US" smtClean="0"/>
              <a:t>‹#›</a:t>
            </a:fld>
            <a:endParaRPr lang="en-US"/>
          </a:p>
        </p:txBody>
      </p:sp>
    </p:spTree>
    <p:extLst>
      <p:ext uri="{BB962C8B-B14F-4D97-AF65-F5344CB8AC3E}">
        <p14:creationId xmlns:p14="http://schemas.microsoft.com/office/powerpoint/2010/main" val="36093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42A61-EFCB-4A01-B0BA-2F28FBBC06EA}"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FB48A-2E06-44C5-879C-E2219BCF3F6A}" type="slidenum">
              <a:rPr lang="en-US" smtClean="0"/>
              <a:t>‹#›</a:t>
            </a:fld>
            <a:endParaRPr lang="en-US"/>
          </a:p>
        </p:txBody>
      </p:sp>
    </p:spTree>
    <p:extLst>
      <p:ext uri="{BB962C8B-B14F-4D97-AF65-F5344CB8AC3E}">
        <p14:creationId xmlns:p14="http://schemas.microsoft.com/office/powerpoint/2010/main" val="9342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761" y="141668"/>
            <a:ext cx="11011436" cy="707886"/>
          </a:xfrm>
          <a:prstGeom prst="rect">
            <a:avLst/>
          </a:prstGeom>
          <a:noFill/>
        </p:spPr>
        <p:txBody>
          <a:bodyPr wrap="square" rtlCol="0">
            <a:spAutoFit/>
          </a:bodyPr>
          <a:lstStyle/>
          <a:p>
            <a:r>
              <a:rPr lang="en-US" sz="4000" b="1" i="1" dirty="0" smtClean="0">
                <a:latin typeface="Times New Roman" panose="02020603050405020304" pitchFamily="18" charset="0"/>
                <a:cs typeface="Times New Roman" panose="02020603050405020304" pitchFamily="18" charset="0"/>
              </a:rPr>
              <a:t>                               Talend Cloud </a:t>
            </a:r>
            <a:endParaRPr lang="en-US" sz="4000" b="1"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300766"/>
            <a:ext cx="12080383" cy="4801314"/>
          </a:xfrm>
          <a:prstGeom prst="rect">
            <a:avLst/>
          </a:prstGeom>
          <a:noFill/>
        </p:spPr>
        <p:txBody>
          <a:bodyPr wrap="square" rtlCol="0">
            <a:spAutoFit/>
          </a:bodyPr>
          <a:lstStyle/>
          <a:p>
            <a:r>
              <a:rPr lang="en-US" dirty="0"/>
              <a:t>Talend Cloud Services are online services providing web-based interfaces through which you can access features and functions of the Talend Software to design, manage, and monitor integration capabilities</a:t>
            </a:r>
            <a:r>
              <a:rPr lang="en-US" dirty="0" smtClean="0"/>
              <a:t>.</a:t>
            </a:r>
          </a:p>
          <a:p>
            <a:endParaRPr lang="en-US" dirty="0"/>
          </a:p>
          <a:p>
            <a:r>
              <a:rPr lang="en-US" dirty="0" smtClean="0"/>
              <a:t>Talend Cloud is a multi-tenant integration environment allowing you to design, manage, and monitor integration pipelines. Developers use Talend Studio (locally) to design data integration flows (or jobs) or Talend Pipeline Designer (a Talend Cloud app) to design data pipelines. Jobs and pipelines are then run in the Cloud or on-premises. The Talend Cloud infrastructure consists of the following applications as shown in the diagram on the following page: Talend Cloud, Talend Cloud Management Console, Talend Pipeline Designer, Talend Cloud Data Preparation, Talend Cloud Data Stewardship, Talend Cloud API Designer, Talend Cloud API Tester, and Talend Dictionary Service.</a:t>
            </a:r>
          </a:p>
          <a:p>
            <a:endParaRPr lang="en-US" dirty="0"/>
          </a:p>
          <a:p>
            <a:r>
              <a:rPr lang="en-US" b="1" dirty="0" smtClean="0"/>
              <a:t>*Talend Cloud *</a:t>
            </a:r>
          </a:p>
          <a:p>
            <a:r>
              <a:rPr lang="en-US" dirty="0" smtClean="0"/>
              <a:t>Talend Cloud is the web application that you access via your web browser on your desktop or mobile device, and it serves as the execution and communications platform to run Talend jobs. Talend Cloud runs as load-balanced application server instances on Amazon Web Services (AWS). After building a job it is executed on one or more “Cloud Engines” or “Remote Engines”. </a:t>
            </a:r>
          </a:p>
          <a:p>
            <a:r>
              <a:rPr lang="en-US" dirty="0" smtClean="0"/>
              <a:t>• Cloud Engines are Java-based runtimes deployed via an Amazon Machine Image (AMI) based on Centos. </a:t>
            </a:r>
          </a:p>
          <a:p>
            <a:r>
              <a:rPr lang="en-US" dirty="0" smtClean="0"/>
              <a:t>• Remote Engines are optional Java-based runtimes deployed by the customer to process data behind the firewall or on a Virtual Private Cloud (VPC), e.g. this can be on-premises or in third party clouds like Google, Azure or AWS.</a:t>
            </a:r>
            <a:endParaRPr lang="en-US" dirty="0"/>
          </a:p>
        </p:txBody>
      </p:sp>
    </p:spTree>
    <p:extLst>
      <p:ext uri="{BB962C8B-B14F-4D97-AF65-F5344CB8AC3E}">
        <p14:creationId xmlns:p14="http://schemas.microsoft.com/office/powerpoint/2010/main" val="84613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923330"/>
          </a:xfrm>
          <a:prstGeom prst="rect">
            <a:avLst/>
          </a:prstGeom>
          <a:noFill/>
        </p:spPr>
        <p:txBody>
          <a:bodyPr wrap="square" rtlCol="0">
            <a:spAutoFit/>
          </a:bodyPr>
          <a:lstStyle/>
          <a:p>
            <a:r>
              <a:rPr lang="en-US" dirty="0" smtClean="0"/>
              <a:t>#</a:t>
            </a:r>
            <a:r>
              <a:rPr lang="en-US" dirty="0" err="1" smtClean="0"/>
              <a:t>Goto</a:t>
            </a:r>
            <a:r>
              <a:rPr lang="en-US" dirty="0" smtClean="0"/>
              <a:t> talend studio </a:t>
            </a:r>
          </a:p>
          <a:p>
            <a:pPr marL="400050" indent="-400050">
              <a:buAutoNum type="romanLcParenR"/>
            </a:pPr>
            <a:r>
              <a:rPr lang="en-US" dirty="0" smtClean="0"/>
              <a:t>Add the </a:t>
            </a:r>
            <a:r>
              <a:rPr lang="en-US" dirty="0" err="1" smtClean="0"/>
              <a:t>git</a:t>
            </a:r>
            <a:r>
              <a:rPr lang="en-US" dirty="0" smtClean="0"/>
              <a:t> Username</a:t>
            </a:r>
          </a:p>
          <a:p>
            <a:pPr marL="400050" indent="-400050">
              <a:buAutoNum type="romanLcParenR"/>
            </a:pPr>
            <a:r>
              <a:rPr lang="en-US" dirty="0" smtClean="0"/>
              <a:t>Add the token of the </a:t>
            </a:r>
            <a:r>
              <a:rPr lang="en-US" dirty="0" err="1" smtClean="0"/>
              <a:t>git</a:t>
            </a:r>
            <a:r>
              <a:rPr lang="en-US" dirty="0" smtClean="0"/>
              <a:t>.</a:t>
            </a:r>
          </a:p>
        </p:txBody>
      </p:sp>
      <p:pic>
        <p:nvPicPr>
          <p:cNvPr id="6" name="Picture 5"/>
          <p:cNvPicPr>
            <a:picLocks noChangeAspect="1"/>
          </p:cNvPicPr>
          <p:nvPr/>
        </p:nvPicPr>
        <p:blipFill>
          <a:blip r:embed="rId2"/>
          <a:stretch>
            <a:fillRect/>
          </a:stretch>
        </p:blipFill>
        <p:spPr>
          <a:xfrm>
            <a:off x="6877318" y="923330"/>
            <a:ext cx="5222518" cy="5101031"/>
          </a:xfrm>
          <a:prstGeom prst="rect">
            <a:avLst/>
          </a:prstGeom>
        </p:spPr>
      </p:pic>
      <p:pic>
        <p:nvPicPr>
          <p:cNvPr id="7" name="Picture 6"/>
          <p:cNvPicPr>
            <a:picLocks noChangeAspect="1"/>
          </p:cNvPicPr>
          <p:nvPr/>
        </p:nvPicPr>
        <p:blipFill>
          <a:blip r:embed="rId3"/>
          <a:stretch>
            <a:fillRect/>
          </a:stretch>
        </p:blipFill>
        <p:spPr>
          <a:xfrm>
            <a:off x="0" y="923330"/>
            <a:ext cx="6437934" cy="5127180"/>
          </a:xfrm>
          <a:prstGeom prst="rect">
            <a:avLst/>
          </a:prstGeom>
        </p:spPr>
      </p:pic>
    </p:spTree>
    <p:extLst>
      <p:ext uri="{BB962C8B-B14F-4D97-AF65-F5344CB8AC3E}">
        <p14:creationId xmlns:p14="http://schemas.microsoft.com/office/powerpoint/2010/main" val="94443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754326"/>
          </a:xfrm>
          <a:prstGeom prst="rect">
            <a:avLst/>
          </a:prstGeom>
          <a:noFill/>
        </p:spPr>
        <p:txBody>
          <a:bodyPr wrap="square" rtlCol="0">
            <a:spAutoFit/>
          </a:bodyPr>
          <a:lstStyle/>
          <a:p>
            <a:r>
              <a:rPr lang="en-US" dirty="0" smtClean="0"/>
              <a:t>#</a:t>
            </a:r>
            <a:r>
              <a:rPr lang="en-US" dirty="0" err="1" smtClean="0"/>
              <a:t>Goto</a:t>
            </a:r>
            <a:r>
              <a:rPr lang="en-US" dirty="0" smtClean="0"/>
              <a:t> </a:t>
            </a:r>
            <a:r>
              <a:rPr lang="en-US" dirty="0" err="1" smtClean="0"/>
              <a:t>talend</a:t>
            </a:r>
            <a:r>
              <a:rPr lang="en-US" dirty="0" smtClean="0"/>
              <a:t> </a:t>
            </a:r>
            <a:r>
              <a:rPr lang="en-US" dirty="0" smtClean="0"/>
              <a:t>studio</a:t>
            </a:r>
          </a:p>
          <a:p>
            <a:pPr marL="400050" indent="-400050">
              <a:buAutoNum type="romanLcParenR"/>
            </a:pPr>
            <a:r>
              <a:rPr lang="en-US" dirty="0" smtClean="0"/>
              <a:t>Create a job</a:t>
            </a:r>
          </a:p>
          <a:p>
            <a:pPr marL="400050" indent="-400050">
              <a:buAutoNum type="romanLcParenR"/>
            </a:pPr>
            <a:r>
              <a:rPr lang="en-US" dirty="0" smtClean="0"/>
              <a:t>Windows &gt;preferences&gt; </a:t>
            </a:r>
            <a:r>
              <a:rPr lang="en-US" dirty="0" err="1" smtClean="0"/>
              <a:t>talendcloud</a:t>
            </a:r>
            <a:r>
              <a:rPr lang="en-US" dirty="0" smtClean="0"/>
              <a:t> </a:t>
            </a:r>
          </a:p>
          <a:p>
            <a:r>
              <a:rPr lang="en-US" dirty="0"/>
              <a:t> </a:t>
            </a:r>
            <a:r>
              <a:rPr lang="en-US" dirty="0" smtClean="0"/>
              <a:t>     give the token of </a:t>
            </a:r>
            <a:r>
              <a:rPr lang="en-US" dirty="0" err="1" smtClean="0"/>
              <a:t>talend</a:t>
            </a:r>
            <a:r>
              <a:rPr lang="en-US" dirty="0" smtClean="0"/>
              <a:t> cloud and connect </a:t>
            </a:r>
          </a:p>
          <a:p>
            <a:r>
              <a:rPr lang="en-US" dirty="0" smtClean="0"/>
              <a:t>iii) Right click on job downside publish to cloud.</a:t>
            </a:r>
          </a:p>
          <a:p>
            <a:r>
              <a:rPr lang="en-US" dirty="0"/>
              <a:t> </a:t>
            </a:r>
            <a:r>
              <a:rPr lang="en-US" dirty="0" smtClean="0"/>
              <a:t>  publish the job to cloud</a:t>
            </a:r>
            <a:endParaRPr lang="en-US" dirty="0" smtClean="0"/>
          </a:p>
        </p:txBody>
      </p:sp>
      <p:pic>
        <p:nvPicPr>
          <p:cNvPr id="4" name="Picture 3"/>
          <p:cNvPicPr>
            <a:picLocks noChangeAspect="1"/>
          </p:cNvPicPr>
          <p:nvPr/>
        </p:nvPicPr>
        <p:blipFill>
          <a:blip r:embed="rId2"/>
          <a:stretch>
            <a:fillRect/>
          </a:stretch>
        </p:blipFill>
        <p:spPr>
          <a:xfrm>
            <a:off x="0" y="1754326"/>
            <a:ext cx="12192000" cy="5934075"/>
          </a:xfrm>
          <a:prstGeom prst="rect">
            <a:avLst/>
          </a:prstGeom>
        </p:spPr>
      </p:pic>
    </p:spTree>
    <p:extLst>
      <p:ext uri="{BB962C8B-B14F-4D97-AF65-F5344CB8AC3E}">
        <p14:creationId xmlns:p14="http://schemas.microsoft.com/office/powerpoint/2010/main" val="87820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5306096"/>
          </a:xfrm>
          <a:prstGeom prst="rect">
            <a:avLst/>
          </a:prstGeom>
        </p:spPr>
      </p:pic>
    </p:spTree>
    <p:extLst>
      <p:ext uri="{BB962C8B-B14F-4D97-AF65-F5344CB8AC3E}">
        <p14:creationId xmlns:p14="http://schemas.microsoft.com/office/powerpoint/2010/main" val="124789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05306"/>
            <a:ext cx="12192000" cy="3515933"/>
          </a:xfrm>
          <a:prstGeom prst="rect">
            <a:avLst/>
          </a:prstGeom>
        </p:spPr>
      </p:pic>
      <p:sp>
        <p:nvSpPr>
          <p:cNvPr id="5" name="TextBox 4"/>
          <p:cNvSpPr txBox="1"/>
          <p:nvPr/>
        </p:nvSpPr>
        <p:spPr>
          <a:xfrm>
            <a:off x="0" y="0"/>
            <a:ext cx="12192000" cy="369332"/>
          </a:xfrm>
          <a:prstGeom prst="rect">
            <a:avLst/>
          </a:prstGeom>
          <a:noFill/>
        </p:spPr>
        <p:txBody>
          <a:bodyPr wrap="square" rtlCol="0">
            <a:spAutoFit/>
          </a:bodyPr>
          <a:lstStyle/>
          <a:p>
            <a:r>
              <a:rPr lang="en-US" dirty="0" err="1" smtClean="0"/>
              <a:t>Git</a:t>
            </a:r>
            <a:r>
              <a:rPr lang="en-US" dirty="0" smtClean="0"/>
              <a:t> configurations</a:t>
            </a:r>
            <a:endParaRPr lang="en-US" dirty="0" smtClean="0"/>
          </a:p>
        </p:txBody>
      </p:sp>
    </p:spTree>
    <p:extLst>
      <p:ext uri="{BB962C8B-B14F-4D97-AF65-F5344CB8AC3E}">
        <p14:creationId xmlns:p14="http://schemas.microsoft.com/office/powerpoint/2010/main" val="167401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2585323"/>
          </a:xfrm>
          <a:prstGeom prst="rect">
            <a:avLst/>
          </a:prstGeom>
          <a:noFill/>
        </p:spPr>
        <p:txBody>
          <a:bodyPr wrap="square" rtlCol="0">
            <a:spAutoFit/>
          </a:bodyPr>
          <a:lstStyle/>
          <a:p>
            <a:r>
              <a:rPr lang="en-US" dirty="0" smtClean="0"/>
              <a:t>#</a:t>
            </a:r>
            <a:r>
              <a:rPr lang="en-US" dirty="0" err="1" smtClean="0"/>
              <a:t>goto</a:t>
            </a:r>
            <a:r>
              <a:rPr lang="en-US" dirty="0" smtClean="0"/>
              <a:t> </a:t>
            </a:r>
            <a:r>
              <a:rPr lang="en-US" dirty="0" err="1" smtClean="0"/>
              <a:t>talend</a:t>
            </a:r>
            <a:r>
              <a:rPr lang="en-US" dirty="0" smtClean="0"/>
              <a:t> cloud </a:t>
            </a:r>
          </a:p>
          <a:p>
            <a:r>
              <a:rPr lang="en-US" dirty="0" smtClean="0"/>
              <a:t>i)</a:t>
            </a:r>
            <a:r>
              <a:rPr lang="en-US" dirty="0" err="1" smtClean="0"/>
              <a:t>Talend</a:t>
            </a:r>
            <a:r>
              <a:rPr lang="en-US" dirty="0" smtClean="0"/>
              <a:t> managemaent console.</a:t>
            </a:r>
          </a:p>
          <a:p>
            <a:r>
              <a:rPr lang="en-US" dirty="0" smtClean="0"/>
              <a:t>ii)Artifact.</a:t>
            </a:r>
          </a:p>
          <a:p>
            <a:r>
              <a:rPr lang="en-US" dirty="0" smtClean="0"/>
              <a:t>iii)Add task</a:t>
            </a:r>
          </a:p>
          <a:p>
            <a:r>
              <a:rPr lang="en-US" dirty="0" smtClean="0"/>
              <a:t>iv)Give configuration</a:t>
            </a:r>
          </a:p>
          <a:p>
            <a:r>
              <a:rPr lang="en-US" dirty="0" smtClean="0"/>
              <a:t>v)</a:t>
            </a:r>
            <a:r>
              <a:rPr lang="en-US" dirty="0" err="1" smtClean="0"/>
              <a:t>Goto</a:t>
            </a:r>
            <a:r>
              <a:rPr lang="en-US" dirty="0" smtClean="0"/>
              <a:t> tasks</a:t>
            </a:r>
          </a:p>
          <a:p>
            <a:r>
              <a:rPr lang="en-US" dirty="0" smtClean="0"/>
              <a:t>vi)Run</a:t>
            </a:r>
          </a:p>
          <a:p>
            <a:r>
              <a:rPr lang="en-US" smtClean="0"/>
              <a:t>vii)Check the logs</a:t>
            </a:r>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0" y="2704964"/>
            <a:ext cx="12192000" cy="4262505"/>
          </a:xfrm>
          <a:prstGeom prst="rect">
            <a:avLst/>
          </a:prstGeom>
        </p:spPr>
      </p:pic>
    </p:spTree>
    <p:extLst>
      <p:ext uri="{BB962C8B-B14F-4D97-AF65-F5344CB8AC3E}">
        <p14:creationId xmlns:p14="http://schemas.microsoft.com/office/powerpoint/2010/main" val="34793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3670479"/>
          </a:xfrm>
          <a:prstGeom prst="rect">
            <a:avLst/>
          </a:prstGeom>
        </p:spPr>
      </p:pic>
      <p:pic>
        <p:nvPicPr>
          <p:cNvPr id="6" name="Picture 5"/>
          <p:cNvPicPr>
            <a:picLocks noChangeAspect="1"/>
          </p:cNvPicPr>
          <p:nvPr/>
        </p:nvPicPr>
        <p:blipFill>
          <a:blip r:embed="rId3"/>
          <a:stretch>
            <a:fillRect/>
          </a:stretch>
        </p:blipFill>
        <p:spPr>
          <a:xfrm>
            <a:off x="0" y="3670479"/>
            <a:ext cx="12192000" cy="3187521"/>
          </a:xfrm>
          <a:prstGeom prst="rect">
            <a:avLst/>
          </a:prstGeom>
        </p:spPr>
      </p:pic>
    </p:spTree>
    <p:extLst>
      <p:ext uri="{BB962C8B-B14F-4D97-AF65-F5344CB8AC3E}">
        <p14:creationId xmlns:p14="http://schemas.microsoft.com/office/powerpoint/2010/main" val="187109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3638550"/>
          </a:xfrm>
          <a:prstGeom prst="rect">
            <a:avLst/>
          </a:prstGeom>
        </p:spPr>
      </p:pic>
      <p:pic>
        <p:nvPicPr>
          <p:cNvPr id="5" name="Picture 4"/>
          <p:cNvPicPr>
            <a:picLocks noChangeAspect="1"/>
          </p:cNvPicPr>
          <p:nvPr/>
        </p:nvPicPr>
        <p:blipFill>
          <a:blip r:embed="rId3"/>
          <a:stretch>
            <a:fillRect/>
          </a:stretch>
        </p:blipFill>
        <p:spPr>
          <a:xfrm>
            <a:off x="0" y="3324225"/>
            <a:ext cx="12192000" cy="3533775"/>
          </a:xfrm>
          <a:prstGeom prst="rect">
            <a:avLst/>
          </a:prstGeom>
        </p:spPr>
      </p:pic>
    </p:spTree>
    <p:extLst>
      <p:ext uri="{BB962C8B-B14F-4D97-AF65-F5344CB8AC3E}">
        <p14:creationId xmlns:p14="http://schemas.microsoft.com/office/powerpoint/2010/main" val="137668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3467100"/>
          </a:xfrm>
          <a:prstGeom prst="rect">
            <a:avLst/>
          </a:prstGeom>
        </p:spPr>
      </p:pic>
      <p:pic>
        <p:nvPicPr>
          <p:cNvPr id="5" name="Picture 4"/>
          <p:cNvPicPr>
            <a:picLocks noChangeAspect="1"/>
          </p:cNvPicPr>
          <p:nvPr/>
        </p:nvPicPr>
        <p:blipFill>
          <a:blip r:embed="rId3"/>
          <a:stretch>
            <a:fillRect/>
          </a:stretch>
        </p:blipFill>
        <p:spPr>
          <a:xfrm>
            <a:off x="0" y="3676650"/>
            <a:ext cx="12192000" cy="3181350"/>
          </a:xfrm>
          <a:prstGeom prst="rect">
            <a:avLst/>
          </a:prstGeom>
        </p:spPr>
      </p:pic>
    </p:spTree>
    <p:extLst>
      <p:ext uri="{BB962C8B-B14F-4D97-AF65-F5344CB8AC3E}">
        <p14:creationId xmlns:p14="http://schemas.microsoft.com/office/powerpoint/2010/main" val="58069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080383" cy="6463308"/>
          </a:xfrm>
          <a:prstGeom prst="rect">
            <a:avLst/>
          </a:prstGeom>
          <a:noFill/>
        </p:spPr>
        <p:txBody>
          <a:bodyPr wrap="square" rtlCol="0">
            <a:spAutoFit/>
          </a:bodyPr>
          <a:lstStyle/>
          <a:p>
            <a:r>
              <a:rPr lang="en-US" b="1" dirty="0" smtClean="0"/>
              <a:t>*Talend Cloud Management Console*</a:t>
            </a:r>
          </a:p>
          <a:p>
            <a:r>
              <a:rPr lang="en-US" dirty="0" smtClean="0"/>
              <a:t> Talend Cloud Management Console (TCMC) allows you to manage users, roles, groups, and projects for your Cloud applications, e.g. data integration, Data Preparation, Data Stewardship, Pipeline Designer. </a:t>
            </a:r>
          </a:p>
          <a:p>
            <a:endParaRPr lang="en-US" dirty="0"/>
          </a:p>
          <a:p>
            <a:r>
              <a:rPr lang="en-US" b="1" dirty="0" smtClean="0"/>
              <a:t>*Talend Pipeline Designer* </a:t>
            </a:r>
          </a:p>
          <a:p>
            <a:r>
              <a:rPr lang="en-US" dirty="0" smtClean="0"/>
              <a:t>Talend Pipeline Designer (TPD) is a Cloud app to design data integration pipelines in your browser and run in the Cloud or on premises. </a:t>
            </a:r>
          </a:p>
          <a:p>
            <a:r>
              <a:rPr lang="en-US" dirty="0" smtClean="0"/>
              <a:t>• A pipeline is a data integration process (similar to a Talend Job) that extracts data from a dataset (source), transforms data using processors and loads data into one or several datasets (destinations). </a:t>
            </a:r>
          </a:p>
          <a:p>
            <a:r>
              <a:rPr lang="en-US" dirty="0" smtClean="0"/>
              <a:t>• TPD stores input / output connectivity configuration into an inventory of connections and datasets that can be referenced in pipelines.</a:t>
            </a:r>
          </a:p>
          <a:p>
            <a:r>
              <a:rPr lang="en-US" dirty="0" smtClean="0"/>
              <a:t> • Pipelines can be executed interactively in the application or scheduled in Talend Cloud Management Console. </a:t>
            </a:r>
          </a:p>
          <a:p>
            <a:r>
              <a:rPr lang="en-US" dirty="0" smtClean="0"/>
              <a:t>• Pipeline executions are performed by a Remote Engine for Pipelines (hosted on-premises or a 3rd-party Cloud provider).</a:t>
            </a:r>
          </a:p>
          <a:p>
            <a:endParaRPr lang="en-US" dirty="0"/>
          </a:p>
          <a:p>
            <a:r>
              <a:rPr lang="en-US" b="1" dirty="0" smtClean="0"/>
              <a:t>*Talend Cloud Data Preparation*</a:t>
            </a:r>
          </a:p>
          <a:p>
            <a:r>
              <a:rPr lang="en-US" dirty="0" smtClean="0"/>
              <a:t>Talend Cloud Data Preparation (TCDP) is a self-service application that enables information workers to simplify and expedite the time-consuming process of preparing data for analysis or other data-driven tasks. In terms of naming, users create, update, delete and share datasets, and will create preparations on top of these datasets. Preparation executions can then be operationalized using Talend Studio.</a:t>
            </a:r>
          </a:p>
          <a:p>
            <a:endParaRPr lang="en-US" dirty="0"/>
          </a:p>
          <a:p>
            <a:r>
              <a:rPr lang="en-US" b="1" dirty="0" smtClean="0"/>
              <a:t>*Talend Cloud Data Stewardship*</a:t>
            </a:r>
          </a:p>
          <a:p>
            <a:r>
              <a:rPr lang="en-US" dirty="0" smtClean="0"/>
              <a:t> Talend Cloud Data Stewardship (TCDS) is a team-based, self-service data curation, arbitration and validation app where you quickly identify, manage, and resolve any data integrity issue. </a:t>
            </a:r>
            <a:endParaRPr lang="en-US" dirty="0"/>
          </a:p>
        </p:txBody>
      </p:sp>
    </p:spTree>
    <p:extLst>
      <p:ext uri="{BB962C8B-B14F-4D97-AF65-F5344CB8AC3E}">
        <p14:creationId xmlns:p14="http://schemas.microsoft.com/office/powerpoint/2010/main" val="348734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080383" cy="6186309"/>
          </a:xfrm>
          <a:prstGeom prst="rect">
            <a:avLst/>
          </a:prstGeom>
          <a:noFill/>
        </p:spPr>
        <p:txBody>
          <a:bodyPr wrap="square" rtlCol="0">
            <a:spAutoFit/>
          </a:bodyPr>
          <a:lstStyle/>
          <a:p>
            <a:r>
              <a:rPr lang="en-US" b="1" dirty="0" smtClean="0"/>
              <a:t>*Talend Cloud API Designer*</a:t>
            </a:r>
          </a:p>
          <a:p>
            <a:r>
              <a:rPr lang="en-US" dirty="0" smtClean="0"/>
              <a:t> Talend Cloud API Designer (TCAD) is an application that provides visual design and team collaboration tools for defining a contract-first API with consumers. “Live preview” makes it easy to simulate an API, which can be deployed to popular API gateways for load balancing and mediation. Documentation is automatically generated facilitating API use by others. It is deployed as a web application.</a:t>
            </a:r>
          </a:p>
          <a:p>
            <a:endParaRPr lang="en-US" dirty="0"/>
          </a:p>
          <a:p>
            <a:r>
              <a:rPr lang="en-US" b="1" dirty="0" smtClean="0"/>
              <a:t>*Talend Cloud API Tester*</a:t>
            </a:r>
          </a:p>
          <a:p>
            <a:r>
              <a:rPr lang="en-US" dirty="0" smtClean="0"/>
              <a:t> Talend Cloud API Tester (TCAT) is a visual tool to discover and debug APIs. You can easily create tests and run scenarios composed of many API requests to simulate real-life usage. Unit tests can be integrated into a managed CI/CD process, ensuring consistent quality.</a:t>
            </a:r>
          </a:p>
          <a:p>
            <a:endParaRPr lang="en-US" dirty="0"/>
          </a:p>
          <a:p>
            <a:r>
              <a:rPr lang="en-US" b="1" dirty="0" smtClean="0"/>
              <a:t>*Talend Dictionary Service*</a:t>
            </a:r>
          </a:p>
          <a:p>
            <a:r>
              <a:rPr lang="en-US" dirty="0" smtClean="0"/>
              <a:t> The Talend Dictionary Service is used to define and manage semantic data types for Talend Cloud Data Preparation and Talend Cloud Data Stewardship. There are two Dictionary Service components: Data Quality (DQ) Dictionary Server and Data Quality (DQ) Dictionary Consumer.</a:t>
            </a:r>
          </a:p>
          <a:p>
            <a:pPr marL="285750" indent="-285750">
              <a:buFont typeface="Arial" panose="020B0604020202020204" pitchFamily="34" charset="0"/>
              <a:buChar char="•"/>
            </a:pPr>
            <a:r>
              <a:rPr lang="en-US" dirty="0" smtClean="0"/>
              <a:t>DQ Dictionary Server: Semantic data types can be created, modified, deleted in a dedicated web user interface. Any change is stored in Talend Cloud. </a:t>
            </a:r>
          </a:p>
          <a:p>
            <a:pPr marL="285750" indent="-285750">
              <a:buFont typeface="Arial" panose="020B0604020202020204" pitchFamily="34" charset="0"/>
              <a:buChar char="•"/>
            </a:pPr>
            <a:r>
              <a:rPr lang="en-US" dirty="0" smtClean="0"/>
              <a:t>DQ Dictionary Consumer: When modifications are "published", they are propagated from the DQ Dictionary Server to client applications (i.e. TCDP/TCDS) via Apache Kafka events. The client applications rely on a DQ Library that manages these events. The DQ Library creates and maintains a local Apache </a:t>
            </a:r>
            <a:r>
              <a:rPr lang="en-US" dirty="0" err="1" smtClean="0"/>
              <a:t>Lucene</a:t>
            </a:r>
            <a:r>
              <a:rPr lang="en-US" dirty="0" smtClean="0"/>
              <a:t> copy of the semantic types, so that TCDP/TCDS can perform semantic type discovery and data validation.</a:t>
            </a:r>
          </a:p>
          <a:p>
            <a:endParaRPr lang="en-US" dirty="0"/>
          </a:p>
        </p:txBody>
      </p:sp>
    </p:spTree>
    <p:extLst>
      <p:ext uri="{BB962C8B-B14F-4D97-AF65-F5344CB8AC3E}">
        <p14:creationId xmlns:p14="http://schemas.microsoft.com/office/powerpoint/2010/main" val="248497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2598" y="218941"/>
            <a:ext cx="5743978" cy="461665"/>
          </a:xfrm>
          <a:prstGeom prst="rect">
            <a:avLst/>
          </a:prstGeom>
          <a:noFill/>
        </p:spPr>
        <p:txBody>
          <a:bodyPr wrap="square" rtlCol="0">
            <a:spAutoFit/>
          </a:bodyPr>
          <a:lstStyle/>
          <a:p>
            <a:r>
              <a:rPr lang="en-US" sz="2400" b="1" dirty="0"/>
              <a:t>Creating Users and Roles in Talend </a:t>
            </a:r>
            <a:r>
              <a:rPr lang="en-US" sz="2400" b="1" dirty="0" smtClean="0"/>
              <a:t>Cloud</a:t>
            </a:r>
            <a:endParaRPr lang="en-US" sz="2400" b="1" dirty="0"/>
          </a:p>
        </p:txBody>
      </p:sp>
      <p:sp>
        <p:nvSpPr>
          <p:cNvPr id="5" name="TextBox 4"/>
          <p:cNvSpPr txBox="1"/>
          <p:nvPr/>
        </p:nvSpPr>
        <p:spPr>
          <a:xfrm>
            <a:off x="0" y="953037"/>
            <a:ext cx="11809927" cy="1754326"/>
          </a:xfrm>
          <a:prstGeom prst="rect">
            <a:avLst/>
          </a:prstGeom>
          <a:noFill/>
        </p:spPr>
        <p:txBody>
          <a:bodyPr wrap="square" rtlCol="0">
            <a:spAutoFit/>
          </a:bodyPr>
          <a:lstStyle/>
          <a:p>
            <a:r>
              <a:rPr lang="en-US" b="1" dirty="0"/>
              <a:t>You can use Talend Management Console to</a:t>
            </a:r>
            <a:r>
              <a:rPr lang="en-US" dirty="0"/>
              <a:t>:</a:t>
            </a:r>
          </a:p>
          <a:p>
            <a:pPr marL="342900" indent="-342900">
              <a:buFont typeface="+mj-lt"/>
              <a:buAutoNum type="alphaLcPeriod"/>
            </a:pPr>
            <a:r>
              <a:rPr lang="en-US" dirty="0"/>
              <a:t>Create roles, users, and user groups</a:t>
            </a:r>
          </a:p>
          <a:p>
            <a:pPr marL="342900" indent="-342900">
              <a:buFont typeface="+mj-lt"/>
              <a:buAutoNum type="alphaLcPeriod"/>
            </a:pPr>
            <a:r>
              <a:rPr lang="en-US" dirty="0"/>
              <a:t>Create projects</a:t>
            </a:r>
          </a:p>
          <a:p>
            <a:pPr marL="342900" indent="-342900">
              <a:buFont typeface="+mj-lt"/>
              <a:buAutoNum type="alphaLcPeriod"/>
            </a:pPr>
            <a:r>
              <a:rPr lang="en-US" dirty="0"/>
              <a:t>Check available licenses</a:t>
            </a:r>
          </a:p>
          <a:p>
            <a:pPr marL="342900" indent="-342900">
              <a:buFont typeface="+mj-lt"/>
              <a:buAutoNum type="alphaLcPeriod"/>
            </a:pPr>
            <a:r>
              <a:rPr lang="en-US" dirty="0"/>
              <a:t>Govern and manage tasks</a:t>
            </a:r>
          </a:p>
          <a:p>
            <a:pPr marL="342900" indent="-342900">
              <a:buFont typeface="+mj-lt"/>
              <a:buAutoNum type="alphaLcPeriod"/>
            </a:pPr>
            <a:r>
              <a:rPr lang="en-US" dirty="0"/>
              <a:t>Monitor task </a:t>
            </a:r>
            <a:r>
              <a:rPr lang="en-US" dirty="0" smtClean="0"/>
              <a:t>execution</a:t>
            </a:r>
            <a:endParaRPr lang="en-US" dirty="0"/>
          </a:p>
        </p:txBody>
      </p:sp>
      <p:pic>
        <p:nvPicPr>
          <p:cNvPr id="6" name="Picture 5"/>
          <p:cNvPicPr>
            <a:picLocks noChangeAspect="1"/>
          </p:cNvPicPr>
          <p:nvPr/>
        </p:nvPicPr>
        <p:blipFill>
          <a:blip r:embed="rId2"/>
          <a:stretch>
            <a:fillRect/>
          </a:stretch>
        </p:blipFill>
        <p:spPr>
          <a:xfrm>
            <a:off x="0" y="2910557"/>
            <a:ext cx="11947301" cy="3947443"/>
          </a:xfrm>
          <a:prstGeom prst="rect">
            <a:avLst/>
          </a:prstGeom>
        </p:spPr>
      </p:pic>
    </p:spTree>
    <p:extLst>
      <p:ext uri="{BB962C8B-B14F-4D97-AF65-F5344CB8AC3E}">
        <p14:creationId xmlns:p14="http://schemas.microsoft.com/office/powerpoint/2010/main" val="67431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90737" y="0"/>
            <a:ext cx="4732046" cy="3889420"/>
          </a:xfrm>
          <a:prstGeom prst="rect">
            <a:avLst/>
          </a:prstGeom>
        </p:spPr>
      </p:pic>
      <p:sp>
        <p:nvSpPr>
          <p:cNvPr id="6" name="TextBox 5"/>
          <p:cNvSpPr txBox="1"/>
          <p:nvPr/>
        </p:nvSpPr>
        <p:spPr>
          <a:xfrm>
            <a:off x="382073" y="5215944"/>
            <a:ext cx="11809927" cy="923330"/>
          </a:xfrm>
          <a:prstGeom prst="rect">
            <a:avLst/>
          </a:prstGeom>
          <a:noFill/>
        </p:spPr>
        <p:txBody>
          <a:bodyPr wrap="square" rtlCol="0">
            <a:spAutoFit/>
          </a:bodyPr>
          <a:lstStyle/>
          <a:p>
            <a:r>
              <a:rPr lang="en-US" dirty="0" smtClean="0"/>
              <a:t>#Talend cloud sends a email and activate the login</a:t>
            </a:r>
          </a:p>
          <a:p>
            <a:r>
              <a:rPr lang="en-US" dirty="0" smtClean="0"/>
              <a:t>#Login to your created user.</a:t>
            </a:r>
          </a:p>
          <a:p>
            <a:endParaRPr lang="en-US" dirty="0"/>
          </a:p>
        </p:txBody>
      </p:sp>
    </p:spTree>
    <p:extLst>
      <p:ext uri="{BB962C8B-B14F-4D97-AF65-F5344CB8AC3E}">
        <p14:creationId xmlns:p14="http://schemas.microsoft.com/office/powerpoint/2010/main" val="32319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2840260"/>
          </a:xfrm>
          <a:prstGeom prst="rect">
            <a:avLst/>
          </a:prstGeom>
        </p:spPr>
      </p:pic>
    </p:spTree>
    <p:extLst>
      <p:ext uri="{BB962C8B-B14F-4D97-AF65-F5344CB8AC3E}">
        <p14:creationId xmlns:p14="http://schemas.microsoft.com/office/powerpoint/2010/main" val="361853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83" y="115910"/>
            <a:ext cx="11745532" cy="461665"/>
          </a:xfrm>
          <a:prstGeom prst="rect">
            <a:avLst/>
          </a:prstGeom>
          <a:noFill/>
        </p:spPr>
        <p:txBody>
          <a:bodyPr wrap="square" rtlCol="0">
            <a:spAutoFit/>
          </a:bodyPr>
          <a:lstStyle/>
          <a:p>
            <a:r>
              <a:rPr lang="en-US" sz="2400" b="1" dirty="0" smtClean="0"/>
              <a:t>                     *Talend cloud connected to Talend studio and publish the job*</a:t>
            </a:r>
          </a:p>
        </p:txBody>
      </p:sp>
      <p:sp>
        <p:nvSpPr>
          <p:cNvPr id="7" name="TextBox 6"/>
          <p:cNvSpPr txBox="1"/>
          <p:nvPr/>
        </p:nvSpPr>
        <p:spPr>
          <a:xfrm>
            <a:off x="0" y="927279"/>
            <a:ext cx="12192000" cy="1477328"/>
          </a:xfrm>
          <a:prstGeom prst="rect">
            <a:avLst/>
          </a:prstGeom>
          <a:noFill/>
        </p:spPr>
        <p:txBody>
          <a:bodyPr wrap="square" rtlCol="0">
            <a:spAutoFit/>
          </a:bodyPr>
          <a:lstStyle/>
          <a:p>
            <a:pPr marL="400050" indent="-400050">
              <a:buFont typeface="+mj-lt"/>
              <a:buAutoNum type="romanUcPeriod"/>
            </a:pPr>
            <a:r>
              <a:rPr lang="en-US" dirty="0" smtClean="0"/>
              <a:t>Open the Talend studio. </a:t>
            </a:r>
          </a:p>
          <a:p>
            <a:pPr marL="400050" indent="-400050">
              <a:buFont typeface="+mj-lt"/>
              <a:buAutoNum type="romanUcPeriod"/>
            </a:pPr>
            <a:r>
              <a:rPr lang="en-US" dirty="0" smtClean="0"/>
              <a:t>Manage connections.</a:t>
            </a:r>
          </a:p>
          <a:p>
            <a:pPr marL="400050" indent="-400050">
              <a:buFont typeface="+mj-lt"/>
              <a:buAutoNum type="romanUcPeriod"/>
            </a:pPr>
            <a:r>
              <a:rPr lang="en-US" dirty="0" smtClean="0"/>
              <a:t>Username created in Talend cloud.</a:t>
            </a:r>
          </a:p>
          <a:p>
            <a:pPr marL="400050" indent="-400050">
              <a:buFont typeface="+mj-lt"/>
              <a:buAutoNum type="romanUcPeriod"/>
            </a:pPr>
            <a:r>
              <a:rPr lang="en-US" dirty="0" smtClean="0"/>
              <a:t>Copy paste the personal access token from talend cloud.</a:t>
            </a:r>
          </a:p>
          <a:p>
            <a:pPr marL="400050" indent="-400050">
              <a:buFont typeface="+mj-lt"/>
              <a:buAutoNum type="romanUcPeriod"/>
            </a:pPr>
            <a:r>
              <a:rPr lang="en-US" dirty="0" smtClean="0"/>
              <a:t>Check the connection.</a:t>
            </a:r>
            <a:endParaRPr lang="en-US" dirty="0"/>
          </a:p>
        </p:txBody>
      </p:sp>
      <p:pic>
        <p:nvPicPr>
          <p:cNvPr id="8" name="Picture 7"/>
          <p:cNvPicPr>
            <a:picLocks noChangeAspect="1"/>
          </p:cNvPicPr>
          <p:nvPr/>
        </p:nvPicPr>
        <p:blipFill>
          <a:blip r:embed="rId2"/>
          <a:stretch>
            <a:fillRect/>
          </a:stretch>
        </p:blipFill>
        <p:spPr>
          <a:xfrm>
            <a:off x="-30051" y="2932434"/>
            <a:ext cx="12192000" cy="3124200"/>
          </a:xfrm>
          <a:prstGeom prst="rect">
            <a:avLst/>
          </a:prstGeom>
        </p:spPr>
      </p:pic>
    </p:spTree>
    <p:extLst>
      <p:ext uri="{BB962C8B-B14F-4D97-AF65-F5344CB8AC3E}">
        <p14:creationId xmlns:p14="http://schemas.microsoft.com/office/powerpoint/2010/main" val="130888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86" y="0"/>
            <a:ext cx="12183414" cy="3733800"/>
          </a:xfrm>
          <a:prstGeom prst="rect">
            <a:avLst/>
          </a:prstGeom>
        </p:spPr>
      </p:pic>
      <p:sp>
        <p:nvSpPr>
          <p:cNvPr id="5" name="TextBox 4"/>
          <p:cNvSpPr txBox="1"/>
          <p:nvPr/>
        </p:nvSpPr>
        <p:spPr>
          <a:xfrm>
            <a:off x="128788" y="4572001"/>
            <a:ext cx="12192000" cy="923330"/>
          </a:xfrm>
          <a:prstGeom prst="rect">
            <a:avLst/>
          </a:prstGeom>
          <a:noFill/>
        </p:spPr>
        <p:txBody>
          <a:bodyPr wrap="square" rtlCol="0">
            <a:spAutoFit/>
          </a:bodyPr>
          <a:lstStyle/>
          <a:p>
            <a:r>
              <a:rPr lang="en-US" dirty="0" smtClean="0"/>
              <a:t>#</a:t>
            </a:r>
            <a:r>
              <a:rPr lang="en-US" dirty="0" err="1" smtClean="0"/>
              <a:t>Goto</a:t>
            </a:r>
            <a:r>
              <a:rPr lang="en-US" dirty="0" smtClean="0"/>
              <a:t> talend cloud </a:t>
            </a:r>
          </a:p>
          <a:p>
            <a:pPr marL="400050" indent="-400050">
              <a:buAutoNum type="romanLcParenR"/>
            </a:pPr>
            <a:r>
              <a:rPr lang="en-US" dirty="0" smtClean="0"/>
              <a:t>Create the project</a:t>
            </a:r>
          </a:p>
          <a:p>
            <a:pPr marL="400050" indent="-400050">
              <a:buAutoNum type="romanLcParenR"/>
            </a:pPr>
            <a:r>
              <a:rPr lang="en-US" dirty="0" smtClean="0"/>
              <a:t>Add the </a:t>
            </a:r>
            <a:r>
              <a:rPr lang="en-US" dirty="0" err="1" smtClean="0"/>
              <a:t>git</a:t>
            </a:r>
            <a:r>
              <a:rPr lang="en-US" dirty="0" smtClean="0"/>
              <a:t> </a:t>
            </a:r>
            <a:r>
              <a:rPr lang="en-US" dirty="0" err="1" smtClean="0"/>
              <a:t>url</a:t>
            </a:r>
            <a:r>
              <a:rPr lang="en-US" dirty="0" smtClean="0"/>
              <a:t> in the project.</a:t>
            </a:r>
          </a:p>
        </p:txBody>
      </p:sp>
    </p:spTree>
    <p:extLst>
      <p:ext uri="{BB962C8B-B14F-4D97-AF65-F5344CB8AC3E}">
        <p14:creationId xmlns:p14="http://schemas.microsoft.com/office/powerpoint/2010/main" val="408260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3028950"/>
          </a:xfrm>
          <a:prstGeom prst="rect">
            <a:avLst/>
          </a:prstGeom>
        </p:spPr>
      </p:pic>
      <p:sp>
        <p:nvSpPr>
          <p:cNvPr id="6" name="TextBox 5"/>
          <p:cNvSpPr txBox="1"/>
          <p:nvPr/>
        </p:nvSpPr>
        <p:spPr>
          <a:xfrm>
            <a:off x="128788" y="4572001"/>
            <a:ext cx="12192000" cy="923330"/>
          </a:xfrm>
          <a:prstGeom prst="rect">
            <a:avLst/>
          </a:prstGeom>
          <a:noFill/>
        </p:spPr>
        <p:txBody>
          <a:bodyPr wrap="square" rtlCol="0">
            <a:spAutoFit/>
          </a:bodyPr>
          <a:lstStyle/>
          <a:p>
            <a:r>
              <a:rPr lang="en-US" dirty="0" smtClean="0"/>
              <a:t>#</a:t>
            </a:r>
            <a:r>
              <a:rPr lang="en-US" dirty="0" err="1" smtClean="0"/>
              <a:t>Goto</a:t>
            </a:r>
            <a:r>
              <a:rPr lang="en-US" dirty="0" smtClean="0"/>
              <a:t> talend cloud </a:t>
            </a:r>
          </a:p>
          <a:p>
            <a:pPr marL="400050" indent="-400050">
              <a:buAutoNum type="romanLcParenR"/>
            </a:pPr>
            <a:r>
              <a:rPr lang="en-US" dirty="0" smtClean="0"/>
              <a:t>Create the project</a:t>
            </a:r>
          </a:p>
          <a:p>
            <a:pPr marL="400050" indent="-400050">
              <a:buAutoNum type="romanLcParenR"/>
            </a:pPr>
            <a:r>
              <a:rPr lang="en-US" dirty="0" smtClean="0"/>
              <a:t>Add the </a:t>
            </a:r>
            <a:r>
              <a:rPr lang="en-US" dirty="0" err="1" smtClean="0"/>
              <a:t>git</a:t>
            </a:r>
            <a:r>
              <a:rPr lang="en-US" dirty="0" smtClean="0"/>
              <a:t> </a:t>
            </a:r>
            <a:r>
              <a:rPr lang="en-US" dirty="0" err="1" smtClean="0"/>
              <a:t>url</a:t>
            </a:r>
            <a:r>
              <a:rPr lang="en-US" dirty="0" smtClean="0"/>
              <a:t> in the project.</a:t>
            </a:r>
          </a:p>
        </p:txBody>
      </p:sp>
    </p:spTree>
    <p:extLst>
      <p:ext uri="{BB962C8B-B14F-4D97-AF65-F5344CB8AC3E}">
        <p14:creationId xmlns:p14="http://schemas.microsoft.com/office/powerpoint/2010/main" val="149696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780</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20</cp:revision>
  <dcterms:created xsi:type="dcterms:W3CDTF">2023-03-14T06:07:44Z</dcterms:created>
  <dcterms:modified xsi:type="dcterms:W3CDTF">2023-03-16T05:22:06Z</dcterms:modified>
</cp:coreProperties>
</file>