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9C56-DFBD-4FB5-B5C2-0897841D6CD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4C43-430E-406D-BBA0-E2F1FAF2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8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9C56-DFBD-4FB5-B5C2-0897841D6CD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4C43-430E-406D-BBA0-E2F1FAF2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9C56-DFBD-4FB5-B5C2-0897841D6CD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4C43-430E-406D-BBA0-E2F1FAF2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3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9C56-DFBD-4FB5-B5C2-0897841D6CD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4C43-430E-406D-BBA0-E2F1FAF2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9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9C56-DFBD-4FB5-B5C2-0897841D6CD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4C43-430E-406D-BBA0-E2F1FAF2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3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9C56-DFBD-4FB5-B5C2-0897841D6CD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4C43-430E-406D-BBA0-E2F1FAF2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9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9C56-DFBD-4FB5-B5C2-0897841D6CD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4C43-430E-406D-BBA0-E2F1FAF2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9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9C56-DFBD-4FB5-B5C2-0897841D6CD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4C43-430E-406D-BBA0-E2F1FAF2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3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9C56-DFBD-4FB5-B5C2-0897841D6CD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4C43-430E-406D-BBA0-E2F1FAF2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6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9C56-DFBD-4FB5-B5C2-0897841D6CD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4C43-430E-406D-BBA0-E2F1FAF2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9C56-DFBD-4FB5-B5C2-0897841D6CD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4C43-430E-406D-BBA0-E2F1FAF2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6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D9C56-DFBD-4FB5-B5C2-0897841D6CD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24C43-430E-406D-BBA0-E2F1FAF2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9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975" y="307614"/>
            <a:ext cx="11443063" cy="806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ahnschrift" panose="020B0502040204020203" pitchFamily="34" charset="0"/>
              </a:rPr>
              <a:t>            *Docker storage and networks*</a:t>
            </a:r>
          </a:p>
          <a:p>
            <a:endParaRPr lang="en-US" sz="3200" dirty="0" smtClean="0">
              <a:latin typeface="Bahnschrift" panose="020B0502040204020203" pitchFamily="34" charset="0"/>
            </a:endParaRPr>
          </a:p>
          <a:p>
            <a:r>
              <a:rPr lang="en-US" sz="3200" dirty="0" smtClean="0">
                <a:latin typeface="Bahnschrift" panose="020B0502040204020203" pitchFamily="34" charset="0"/>
              </a:rPr>
              <a:t>#Docker storage</a:t>
            </a:r>
          </a:p>
          <a:p>
            <a:r>
              <a:rPr lang="en-US" b="1" dirty="0"/>
              <a:t>Docker uses storage drivers to store image layers, and to store data in the writable layer of a container</a:t>
            </a:r>
            <a:r>
              <a:rPr lang="en-US" dirty="0" smtClean="0"/>
              <a:t>.</a:t>
            </a:r>
          </a:p>
          <a:p>
            <a:endParaRPr lang="en-US" sz="3200" dirty="0" smtClean="0">
              <a:latin typeface="Bahnschrift" panose="020B0502040204020203" pitchFamily="34" charset="0"/>
            </a:endParaRPr>
          </a:p>
          <a:p>
            <a:endParaRPr lang="en-US" sz="3200" dirty="0">
              <a:latin typeface="Bahnschrift" panose="020B0502040204020203" pitchFamily="34" charset="0"/>
            </a:endParaRPr>
          </a:p>
          <a:p>
            <a:endParaRPr lang="en-US" sz="3200" dirty="0" smtClean="0">
              <a:latin typeface="Bahnschrift" panose="020B0502040204020203" pitchFamily="34" charset="0"/>
            </a:endParaRPr>
          </a:p>
          <a:p>
            <a:endParaRPr lang="en-US" sz="3200" dirty="0">
              <a:latin typeface="Bahnschrift" panose="020B0502040204020203" pitchFamily="34" charset="0"/>
            </a:endParaRPr>
          </a:p>
          <a:p>
            <a:endParaRPr lang="en-US" sz="3200" dirty="0" smtClean="0">
              <a:latin typeface="Bahnschrift" panose="020B0502040204020203" pitchFamily="34" charset="0"/>
            </a:endParaRPr>
          </a:p>
          <a:p>
            <a:endParaRPr lang="en-US" sz="3200" dirty="0">
              <a:latin typeface="Bahnschrift" panose="020B0502040204020203" pitchFamily="34" charset="0"/>
            </a:endParaRPr>
          </a:p>
          <a:p>
            <a:r>
              <a:rPr lang="en-US" sz="2800" dirty="0" smtClean="0">
                <a:latin typeface="Bahnschrift" panose="020B0502040204020203" pitchFamily="34" charset="0"/>
              </a:rPr>
              <a:t>Advantages:-</a:t>
            </a:r>
          </a:p>
          <a:p>
            <a:r>
              <a:rPr lang="en-US" sz="2400" dirty="0" smtClean="0">
                <a:latin typeface="Bahnschrift" panose="020B0502040204020203" pitchFamily="34" charset="0"/>
              </a:rPr>
              <a:t>*persistent data</a:t>
            </a:r>
          </a:p>
          <a:p>
            <a:r>
              <a:rPr lang="en-US" sz="2400" dirty="0" smtClean="0">
                <a:latin typeface="Bahnschrift" panose="020B0502040204020203" pitchFamily="34" charset="0"/>
              </a:rPr>
              <a:t>*Transfer data easily</a:t>
            </a:r>
          </a:p>
          <a:p>
            <a:r>
              <a:rPr lang="en-US" sz="2400" dirty="0" smtClean="0">
                <a:latin typeface="Bahnschrift" panose="020B0502040204020203" pitchFamily="34" charset="0"/>
              </a:rPr>
              <a:t>*increase container performance</a:t>
            </a:r>
          </a:p>
          <a:p>
            <a:endParaRPr lang="en-US" sz="2800" dirty="0" smtClean="0">
              <a:latin typeface="Bahnschrift" panose="020B0502040204020203" pitchFamily="34" charset="0"/>
            </a:endParaRPr>
          </a:p>
          <a:p>
            <a:endParaRPr lang="en-US" sz="3200" dirty="0">
              <a:latin typeface="Bahnschrift" panose="020B0502040204020203" pitchFamily="34" charset="0"/>
            </a:endParaRPr>
          </a:p>
          <a:p>
            <a:endParaRPr lang="en-US" sz="3200" dirty="0">
              <a:latin typeface="Bahnschrift" panose="020B0502040204020203" pitchFamily="34" charset="0"/>
            </a:endParaRPr>
          </a:p>
        </p:txBody>
      </p:sp>
      <p:sp>
        <p:nvSpPr>
          <p:cNvPr id="5" name="AutoShape 2" descr="Image result for what is docker stor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what is docker storage"/>
          <p:cNvSpPr>
            <a:spLocks noChangeAspect="1" noChangeArrowheads="1"/>
          </p:cNvSpPr>
          <p:nvPr/>
        </p:nvSpPr>
        <p:spPr bwMode="auto">
          <a:xfrm>
            <a:off x="625838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Manage data in Docker | Docker Docu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660" y="2194559"/>
            <a:ext cx="4781550" cy="29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24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006" y="326571"/>
            <a:ext cx="1169125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1)Docker volumes</a:t>
            </a:r>
          </a:p>
          <a:p>
            <a:r>
              <a:rPr lang="en-US" sz="2400" dirty="0" smtClean="0"/>
              <a:t>*Docker volumes are persistent storage location for container.</a:t>
            </a:r>
          </a:p>
          <a:p>
            <a:r>
              <a:rPr lang="en-US" sz="2400" dirty="0" smtClean="0"/>
              <a:t>*They are managed by Docker completely.</a:t>
            </a:r>
          </a:p>
          <a:p>
            <a:r>
              <a:rPr lang="en-US" sz="2400" dirty="0" smtClean="0"/>
              <a:t>*They can easily attach and remove from container.</a:t>
            </a:r>
          </a:p>
          <a:p>
            <a:r>
              <a:rPr lang="en-US" sz="2400" dirty="0" smtClean="0"/>
              <a:t>*</a:t>
            </a:r>
            <a:r>
              <a:rPr lang="en-US" sz="2400" dirty="0"/>
              <a:t>Docker volumes are </a:t>
            </a:r>
            <a:r>
              <a:rPr lang="en-US" sz="2400" b="1" dirty="0"/>
              <a:t>a widely used and useful tool for ensuring data persistence while working in </a:t>
            </a:r>
            <a:r>
              <a:rPr lang="en-US" sz="2400" b="1" dirty="0" smtClean="0"/>
              <a:t>containers.</a:t>
            </a:r>
          </a:p>
          <a:p>
            <a:r>
              <a:rPr lang="en-US" sz="2400" b="1" dirty="0" smtClean="0"/>
              <a:t>*</a:t>
            </a:r>
            <a:r>
              <a:rPr lang="en-US" sz="2400" dirty="0"/>
              <a:t>Docker volumes </a:t>
            </a:r>
            <a:r>
              <a:rPr lang="en-US" sz="2400" b="1" dirty="0"/>
              <a:t>allow you to persist data from containers and easily share the data between multiple containers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3200" dirty="0" smtClean="0"/>
              <a:t>2)Bind mount</a:t>
            </a:r>
          </a:p>
          <a:p>
            <a:r>
              <a:rPr lang="en-US" sz="3200" dirty="0" smtClean="0"/>
              <a:t>*</a:t>
            </a:r>
            <a:r>
              <a:rPr lang="en-US" sz="2400" dirty="0" smtClean="0"/>
              <a:t>Bind mount aren’t managed by </a:t>
            </a:r>
            <a:r>
              <a:rPr lang="en-US" sz="2400" dirty="0" smtClean="0"/>
              <a:t>Docker </a:t>
            </a:r>
            <a:r>
              <a:rPr lang="en-US" sz="2400" dirty="0" smtClean="0"/>
              <a:t>and are mapped to </a:t>
            </a:r>
            <a:r>
              <a:rPr lang="en-US" sz="2400" dirty="0" smtClean="0"/>
              <a:t>Docker </a:t>
            </a:r>
            <a:r>
              <a:rPr lang="en-US" sz="2400" dirty="0" smtClean="0"/>
              <a:t>system directly.</a:t>
            </a:r>
          </a:p>
          <a:p>
            <a:r>
              <a:rPr lang="en-US" sz="2400" dirty="0" smtClean="0"/>
              <a:t>*</a:t>
            </a:r>
            <a:r>
              <a:rPr lang="en-US" dirty="0"/>
              <a:t> </a:t>
            </a:r>
            <a:r>
              <a:rPr lang="en-US" sz="2400" dirty="0"/>
              <a:t>When you use a bind mount, </a:t>
            </a:r>
            <a:r>
              <a:rPr lang="en-US" sz="2400" b="1" dirty="0"/>
              <a:t>a file or directory on the host machine is mounted into a container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*</a:t>
            </a:r>
            <a:r>
              <a:rPr lang="en-US" sz="2400" dirty="0"/>
              <a:t>A bind mount </a:t>
            </a:r>
            <a:r>
              <a:rPr lang="en-US" sz="2400" b="1" dirty="0"/>
              <a:t>allows us to mount a file system or a subset of a file system in two places at once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393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006" y="326571"/>
            <a:ext cx="1169125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r>
              <a:rPr lang="en-US" sz="3200" dirty="0" smtClean="0"/>
              <a:t>)</a:t>
            </a:r>
            <a:r>
              <a:rPr lang="en-US" sz="3200" dirty="0" err="1" smtClean="0"/>
              <a:t>tmpfs</a:t>
            </a:r>
            <a:r>
              <a:rPr lang="en-US" sz="3200" dirty="0" smtClean="0"/>
              <a:t> mount</a:t>
            </a:r>
          </a:p>
          <a:p>
            <a:r>
              <a:rPr lang="en-US" sz="2400" dirty="0" smtClean="0"/>
              <a:t>*This type of storage maps to the host system’s memory.</a:t>
            </a:r>
          </a:p>
          <a:p>
            <a:r>
              <a:rPr lang="en-US" sz="2400" dirty="0" smtClean="0"/>
              <a:t>*They get removed when container attached or stopped.</a:t>
            </a:r>
          </a:p>
          <a:p>
            <a:r>
              <a:rPr lang="en-US" sz="2400" dirty="0" smtClean="0"/>
              <a:t>*Allows you to store temporary data without effecting container efficiency.</a:t>
            </a:r>
          </a:p>
          <a:p>
            <a:r>
              <a:rPr lang="en-US" sz="2400" dirty="0" smtClean="0"/>
              <a:t>*</a:t>
            </a:r>
            <a:r>
              <a:rPr lang="en-US" sz="2400" dirty="0" err="1" smtClean="0"/>
              <a:t>tmpfs</a:t>
            </a:r>
            <a:r>
              <a:rPr lang="en-US" sz="2400" dirty="0" smtClean="0"/>
              <a:t> </a:t>
            </a:r>
            <a:r>
              <a:rPr lang="en-US" sz="2400" b="1" dirty="0" smtClean="0"/>
              <a:t>mounts is not the persistent data on the disk</a:t>
            </a:r>
            <a:r>
              <a:rPr lang="en-US" sz="2400" dirty="0" smtClean="0"/>
              <a:t>.</a:t>
            </a:r>
            <a:r>
              <a:rPr lang="en-US" sz="2400" b="1" dirty="0" smtClean="0"/>
              <a:t>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7858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006" y="326571"/>
            <a:ext cx="116912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#Docker Network</a:t>
            </a:r>
          </a:p>
          <a:p>
            <a:r>
              <a:rPr lang="en-US" sz="2400" dirty="0" smtClean="0"/>
              <a:t>*Docker Network is </a:t>
            </a:r>
            <a:r>
              <a:rPr lang="en-US" sz="2400" dirty="0" smtClean="0"/>
              <a:t>between </a:t>
            </a:r>
            <a:r>
              <a:rPr lang="en-US" sz="2400" dirty="0" smtClean="0"/>
              <a:t>one or more container.</a:t>
            </a:r>
          </a:p>
          <a:p>
            <a:r>
              <a:rPr lang="en-US" sz="2400" dirty="0" smtClean="0"/>
              <a:t>*one of most powerful thing of </a:t>
            </a:r>
            <a:r>
              <a:rPr lang="en-US" sz="2400" dirty="0" smtClean="0"/>
              <a:t>Docker basically </a:t>
            </a:r>
            <a:r>
              <a:rPr lang="en-US" sz="2400" dirty="0"/>
              <a:t>a </a:t>
            </a:r>
            <a:r>
              <a:rPr lang="en-US" sz="2400" dirty="0" smtClean="0"/>
              <a:t>connection  </a:t>
            </a:r>
            <a:r>
              <a:rPr lang="en-US" sz="2400" dirty="0" smtClean="0"/>
              <a:t>container is that they can easily connected to each other. and even other software that makes very easy to isolate and manage container.</a:t>
            </a:r>
          </a:p>
          <a:p>
            <a:endParaRPr lang="en-US" sz="24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2400" dirty="0" smtClean="0"/>
          </a:p>
        </p:txBody>
      </p:sp>
      <p:pic>
        <p:nvPicPr>
          <p:cNvPr id="2050" name="Picture 2" descr="Docker Networking. When you install docker it creates… | by Sumeet  Gyanchandani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86" y="2390504"/>
            <a:ext cx="5489325" cy="377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26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006" y="326571"/>
            <a:ext cx="1169125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1)Bridge Network</a:t>
            </a:r>
          </a:p>
          <a:p>
            <a:r>
              <a:rPr lang="en-US" sz="2400" dirty="0" smtClean="0"/>
              <a:t>*</a:t>
            </a:r>
            <a:r>
              <a:rPr lang="en-US" dirty="0"/>
              <a:t> </a:t>
            </a:r>
            <a:r>
              <a:rPr lang="en-US" sz="2400" dirty="0"/>
              <a:t>bridge network uses a software bridge which allows containers connected to the same bridge network to communicate, while providing isolation from containers which are not connected to that bridge network</a:t>
            </a:r>
            <a:r>
              <a:rPr lang="en-US" dirty="0"/>
              <a:t>.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*</a:t>
            </a:r>
            <a:r>
              <a:rPr lang="en-US" sz="2400" dirty="0"/>
              <a:t> Docker </a:t>
            </a:r>
            <a:r>
              <a:rPr lang="en-US" sz="2400" b="1" dirty="0"/>
              <a:t>provides a pre-built default Bridge Network with Bridge driver scoped locally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 smtClean="0"/>
              <a:t>*</a:t>
            </a:r>
            <a:r>
              <a:rPr lang="en-US" sz="2400" dirty="0"/>
              <a:t>The bridge network is </a:t>
            </a:r>
            <a:r>
              <a:rPr lang="en-US" sz="2400" b="1" dirty="0"/>
              <a:t>the default network for new containers</a:t>
            </a:r>
            <a:r>
              <a:rPr lang="en-US" sz="2400" dirty="0"/>
              <a:t>. This means that unless you specify a different network, all new containers will be connected </a:t>
            </a:r>
            <a:r>
              <a:rPr lang="en-US" sz="2400" dirty="0" smtClean="0"/>
              <a:t>to it.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3200" dirty="0" smtClean="0"/>
              <a:t>2)Host Network</a:t>
            </a:r>
          </a:p>
          <a:p>
            <a:r>
              <a:rPr lang="en-US" sz="3200" dirty="0" smtClean="0"/>
              <a:t>*</a:t>
            </a:r>
            <a:r>
              <a:rPr lang="en-US" sz="2400" dirty="0" smtClean="0"/>
              <a:t>Docker container that are connected to the host network share the namespace with their host </a:t>
            </a:r>
            <a:r>
              <a:rPr lang="en-US" sz="2400" dirty="0" err="1" smtClean="0"/>
              <a:t>i.e</a:t>
            </a:r>
            <a:r>
              <a:rPr lang="en-US" sz="2400" dirty="0" smtClean="0"/>
              <a:t> container share </a:t>
            </a:r>
            <a:r>
              <a:rPr lang="en-US" sz="2400" dirty="0" err="1" smtClean="0"/>
              <a:t>ip</a:t>
            </a:r>
            <a:r>
              <a:rPr lang="en-US" sz="2400" dirty="0" smtClean="0"/>
              <a:t> address of the host if don’t have its own.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5740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006" y="326571"/>
            <a:ext cx="116912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r>
              <a:rPr lang="en-US" sz="3200" dirty="0" smtClean="0"/>
              <a:t>)Overlay Network</a:t>
            </a:r>
          </a:p>
          <a:p>
            <a:r>
              <a:rPr lang="en-US" sz="2400" dirty="0" smtClean="0"/>
              <a:t>*This means containers present in different Docker hosts can communicate with each other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using overlay network.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sz="2400" dirty="0" smtClean="0"/>
              <a:t>*this is useful when we need to a set of Docker host to communicate with each other in a Docker swarm.</a:t>
            </a:r>
          </a:p>
          <a:p>
            <a:r>
              <a:rPr lang="en-US" sz="2400" dirty="0" smtClean="0"/>
              <a:t>*</a:t>
            </a:r>
            <a:r>
              <a:rPr lang="en-US" sz="2400" dirty="0"/>
              <a:t>An “overlay network” is </a:t>
            </a:r>
            <a:r>
              <a:rPr lang="en-US" sz="2400" b="1" dirty="0"/>
              <a:t>a virtual network that runs on top of a different network</a:t>
            </a:r>
            <a:r>
              <a:rPr lang="en-US" dirty="0"/>
              <a:t>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3200" dirty="0" smtClean="0"/>
              <a:t>4)None Network</a:t>
            </a:r>
          </a:p>
          <a:p>
            <a:r>
              <a:rPr lang="en-US" sz="3200" dirty="0" smtClean="0"/>
              <a:t>*</a:t>
            </a:r>
            <a:r>
              <a:rPr lang="en-US" sz="2400" dirty="0"/>
              <a:t>That container lacks a network </a:t>
            </a:r>
            <a:r>
              <a:rPr lang="en-US" sz="2400" dirty="0" smtClean="0"/>
              <a:t>interface.</a:t>
            </a:r>
          </a:p>
          <a:p>
            <a:r>
              <a:rPr lang="en-US" sz="2400" dirty="0" smtClean="0"/>
              <a:t>*</a:t>
            </a:r>
            <a:r>
              <a:rPr lang="en-US" sz="2400" dirty="0"/>
              <a:t>None Network: </a:t>
            </a:r>
            <a:r>
              <a:rPr lang="en-US" sz="2400" b="1" dirty="0"/>
              <a:t>is kind of equivalent to having an interface on your machine that's not </a:t>
            </a:r>
            <a:r>
              <a:rPr lang="en-US" sz="2400" b="1" dirty="0" smtClean="0"/>
              <a:t>attached </a:t>
            </a:r>
            <a:r>
              <a:rPr lang="en-US" sz="2400" b="1" dirty="0"/>
              <a:t>to anything, but we can create our own</a:t>
            </a:r>
            <a:r>
              <a:rPr lang="en-US" dirty="0"/>
              <a:t>.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428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497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Patil</dc:creator>
  <cp:lastModifiedBy>Omkar Patil</cp:lastModifiedBy>
  <cp:revision>8</cp:revision>
  <dcterms:created xsi:type="dcterms:W3CDTF">2022-11-10T08:41:02Z</dcterms:created>
  <dcterms:modified xsi:type="dcterms:W3CDTF">2022-11-11T11:02:48Z</dcterms:modified>
</cp:coreProperties>
</file>