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4DB63B-AE8D-4C79-BED1-27B2628718D4}"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17350-7892-4CC0-BABB-AE68482A4A80}" type="slidenum">
              <a:rPr lang="en-US" smtClean="0"/>
              <a:t>‹#›</a:t>
            </a:fld>
            <a:endParaRPr lang="en-US"/>
          </a:p>
        </p:txBody>
      </p:sp>
    </p:spTree>
    <p:extLst>
      <p:ext uri="{BB962C8B-B14F-4D97-AF65-F5344CB8AC3E}">
        <p14:creationId xmlns:p14="http://schemas.microsoft.com/office/powerpoint/2010/main" val="841261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4DB63B-AE8D-4C79-BED1-27B2628718D4}"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17350-7892-4CC0-BABB-AE68482A4A80}" type="slidenum">
              <a:rPr lang="en-US" smtClean="0"/>
              <a:t>‹#›</a:t>
            </a:fld>
            <a:endParaRPr lang="en-US"/>
          </a:p>
        </p:txBody>
      </p:sp>
    </p:spTree>
    <p:extLst>
      <p:ext uri="{BB962C8B-B14F-4D97-AF65-F5344CB8AC3E}">
        <p14:creationId xmlns:p14="http://schemas.microsoft.com/office/powerpoint/2010/main" val="1115944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4DB63B-AE8D-4C79-BED1-27B2628718D4}"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17350-7892-4CC0-BABB-AE68482A4A80}" type="slidenum">
              <a:rPr lang="en-US" smtClean="0"/>
              <a:t>‹#›</a:t>
            </a:fld>
            <a:endParaRPr lang="en-US"/>
          </a:p>
        </p:txBody>
      </p:sp>
    </p:spTree>
    <p:extLst>
      <p:ext uri="{BB962C8B-B14F-4D97-AF65-F5344CB8AC3E}">
        <p14:creationId xmlns:p14="http://schemas.microsoft.com/office/powerpoint/2010/main" val="127196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4DB63B-AE8D-4C79-BED1-27B2628718D4}"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17350-7892-4CC0-BABB-AE68482A4A80}" type="slidenum">
              <a:rPr lang="en-US" smtClean="0"/>
              <a:t>‹#›</a:t>
            </a:fld>
            <a:endParaRPr lang="en-US"/>
          </a:p>
        </p:txBody>
      </p:sp>
    </p:spTree>
    <p:extLst>
      <p:ext uri="{BB962C8B-B14F-4D97-AF65-F5344CB8AC3E}">
        <p14:creationId xmlns:p14="http://schemas.microsoft.com/office/powerpoint/2010/main" val="2187523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4DB63B-AE8D-4C79-BED1-27B2628718D4}"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17350-7892-4CC0-BABB-AE68482A4A80}" type="slidenum">
              <a:rPr lang="en-US" smtClean="0"/>
              <a:t>‹#›</a:t>
            </a:fld>
            <a:endParaRPr lang="en-US"/>
          </a:p>
        </p:txBody>
      </p:sp>
    </p:spTree>
    <p:extLst>
      <p:ext uri="{BB962C8B-B14F-4D97-AF65-F5344CB8AC3E}">
        <p14:creationId xmlns:p14="http://schemas.microsoft.com/office/powerpoint/2010/main" val="600942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4DB63B-AE8D-4C79-BED1-27B2628718D4}"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17350-7892-4CC0-BABB-AE68482A4A80}" type="slidenum">
              <a:rPr lang="en-US" smtClean="0"/>
              <a:t>‹#›</a:t>
            </a:fld>
            <a:endParaRPr lang="en-US"/>
          </a:p>
        </p:txBody>
      </p:sp>
    </p:spTree>
    <p:extLst>
      <p:ext uri="{BB962C8B-B14F-4D97-AF65-F5344CB8AC3E}">
        <p14:creationId xmlns:p14="http://schemas.microsoft.com/office/powerpoint/2010/main" val="2111748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4DB63B-AE8D-4C79-BED1-27B2628718D4}" type="datetimeFigureOut">
              <a:rPr lang="en-US" smtClean="0"/>
              <a:t>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417350-7892-4CC0-BABB-AE68482A4A80}" type="slidenum">
              <a:rPr lang="en-US" smtClean="0"/>
              <a:t>‹#›</a:t>
            </a:fld>
            <a:endParaRPr lang="en-US"/>
          </a:p>
        </p:txBody>
      </p:sp>
    </p:spTree>
    <p:extLst>
      <p:ext uri="{BB962C8B-B14F-4D97-AF65-F5344CB8AC3E}">
        <p14:creationId xmlns:p14="http://schemas.microsoft.com/office/powerpoint/2010/main" val="1270835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4DB63B-AE8D-4C79-BED1-27B2628718D4}" type="datetimeFigureOut">
              <a:rPr lang="en-US" smtClean="0"/>
              <a:t>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417350-7892-4CC0-BABB-AE68482A4A80}" type="slidenum">
              <a:rPr lang="en-US" smtClean="0"/>
              <a:t>‹#›</a:t>
            </a:fld>
            <a:endParaRPr lang="en-US"/>
          </a:p>
        </p:txBody>
      </p:sp>
    </p:spTree>
    <p:extLst>
      <p:ext uri="{BB962C8B-B14F-4D97-AF65-F5344CB8AC3E}">
        <p14:creationId xmlns:p14="http://schemas.microsoft.com/office/powerpoint/2010/main" val="4170742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4DB63B-AE8D-4C79-BED1-27B2628718D4}" type="datetimeFigureOut">
              <a:rPr lang="en-US" smtClean="0"/>
              <a:t>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417350-7892-4CC0-BABB-AE68482A4A80}" type="slidenum">
              <a:rPr lang="en-US" smtClean="0"/>
              <a:t>‹#›</a:t>
            </a:fld>
            <a:endParaRPr lang="en-US"/>
          </a:p>
        </p:txBody>
      </p:sp>
    </p:spTree>
    <p:extLst>
      <p:ext uri="{BB962C8B-B14F-4D97-AF65-F5344CB8AC3E}">
        <p14:creationId xmlns:p14="http://schemas.microsoft.com/office/powerpoint/2010/main" val="2478893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54DB63B-AE8D-4C79-BED1-27B2628718D4}"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17350-7892-4CC0-BABB-AE68482A4A80}" type="slidenum">
              <a:rPr lang="en-US" smtClean="0"/>
              <a:t>‹#›</a:t>
            </a:fld>
            <a:endParaRPr lang="en-US"/>
          </a:p>
        </p:txBody>
      </p:sp>
    </p:spTree>
    <p:extLst>
      <p:ext uri="{BB962C8B-B14F-4D97-AF65-F5344CB8AC3E}">
        <p14:creationId xmlns:p14="http://schemas.microsoft.com/office/powerpoint/2010/main" val="2784379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54DB63B-AE8D-4C79-BED1-27B2628718D4}"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17350-7892-4CC0-BABB-AE68482A4A80}" type="slidenum">
              <a:rPr lang="en-US" smtClean="0"/>
              <a:t>‹#›</a:t>
            </a:fld>
            <a:endParaRPr lang="en-US"/>
          </a:p>
        </p:txBody>
      </p:sp>
    </p:spTree>
    <p:extLst>
      <p:ext uri="{BB962C8B-B14F-4D97-AF65-F5344CB8AC3E}">
        <p14:creationId xmlns:p14="http://schemas.microsoft.com/office/powerpoint/2010/main" val="4164528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4000" r="-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4DB63B-AE8D-4C79-BED1-27B2628718D4}" type="datetimeFigureOut">
              <a:rPr lang="en-US" smtClean="0"/>
              <a:t>1/13/2023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17350-7892-4CC0-BABB-AE68482A4A80}" type="slidenum">
              <a:rPr lang="en-US" smtClean="0"/>
              <a:t>‹#›</a:t>
            </a:fld>
            <a:endParaRPr lang="en-US"/>
          </a:p>
        </p:txBody>
      </p:sp>
    </p:spTree>
    <p:extLst>
      <p:ext uri="{BB962C8B-B14F-4D97-AF65-F5344CB8AC3E}">
        <p14:creationId xmlns:p14="http://schemas.microsoft.com/office/powerpoint/2010/main" val="1432833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citrix.com/solutions/digital-workspace/what-is-software-as-a-servic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93177" y="3082834"/>
            <a:ext cx="5342709" cy="923330"/>
          </a:xfrm>
          <a:prstGeom prst="rect">
            <a:avLst/>
          </a:prstGeom>
          <a:noFill/>
        </p:spPr>
        <p:txBody>
          <a:bodyPr wrap="square" rtlCol="0">
            <a:spAutoFit/>
          </a:bodyPr>
          <a:lstStyle/>
          <a:p>
            <a:r>
              <a:rPr lang="en-US" sz="5400" b="1" i="1" u="sng" dirty="0" smtClean="0">
                <a:solidFill>
                  <a:schemeClr val="bg1"/>
                </a:solidFill>
                <a:effectLst>
                  <a:outerShdw blurRad="38100" dist="38100" dir="2700000" algn="tl">
                    <a:srgbClr val="000000">
                      <a:alpha val="43137"/>
                    </a:srgbClr>
                  </a:outerShdw>
                </a:effectLst>
              </a:rPr>
              <a:t>Cloud computing</a:t>
            </a:r>
            <a:endParaRPr lang="en-US" sz="5400" b="1" i="1" u="sng"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99250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34905" y="190919"/>
            <a:ext cx="7188590" cy="646331"/>
          </a:xfrm>
          <a:prstGeom prst="rect">
            <a:avLst/>
          </a:prstGeom>
          <a:noFill/>
        </p:spPr>
        <p:txBody>
          <a:bodyPr wrap="square" rtlCol="0">
            <a:spAutoFit/>
          </a:bodyPr>
          <a:lstStyle/>
          <a:p>
            <a:r>
              <a:rPr lang="en-US" sz="3600" b="1" i="1" dirty="0" smtClean="0">
                <a:solidFill>
                  <a:schemeClr val="bg1"/>
                </a:solidFill>
              </a:rPr>
              <a:t>What is cloud computing..</a:t>
            </a:r>
            <a:endParaRPr lang="en-US" sz="3600" b="1" i="1" dirty="0">
              <a:solidFill>
                <a:schemeClr val="bg1"/>
              </a:solidFill>
            </a:endParaRPr>
          </a:p>
        </p:txBody>
      </p:sp>
      <p:sp>
        <p:nvSpPr>
          <p:cNvPr id="8" name="TextBox 7"/>
          <p:cNvSpPr txBox="1"/>
          <p:nvPr/>
        </p:nvSpPr>
        <p:spPr>
          <a:xfrm>
            <a:off x="0" y="1118604"/>
            <a:ext cx="12192000" cy="4457952"/>
          </a:xfrm>
          <a:prstGeom prst="rect">
            <a:avLst/>
          </a:prstGeom>
          <a:noFill/>
        </p:spPr>
        <p:txBody>
          <a:bodyPr wrap="square" rtlCol="0">
            <a:spAutoFit/>
          </a:bodyPr>
          <a:lstStyle/>
          <a:p>
            <a:pPr>
              <a:lnSpc>
                <a:spcPct val="150000"/>
              </a:lnSpc>
            </a:pPr>
            <a:r>
              <a:rPr lang="en-US" sz="2400" dirty="0">
                <a:solidFill>
                  <a:schemeClr val="bg1"/>
                </a:solidFill>
                <a:latin typeface="Times New Roman" panose="02020603050405020304" pitchFamily="18" charset="0"/>
                <a:cs typeface="Times New Roman" panose="02020603050405020304" pitchFamily="18" charset="0"/>
              </a:rPr>
              <a:t>In simple terms, cloud computing is a range of services delivered over the internet, or “the cloud.” It means using remote servers to store and access data instead of relying on local hard drives and private datacenters</a:t>
            </a:r>
            <a:r>
              <a:rPr lang="en-US" sz="2400" dirty="0" smtClean="0">
                <a:solidFill>
                  <a:schemeClr val="bg1"/>
                </a:solidFill>
                <a:latin typeface="Times New Roman" panose="02020603050405020304" pitchFamily="18" charset="0"/>
                <a:cs typeface="Times New Roman" panose="02020603050405020304" pitchFamily="18" charset="0"/>
              </a:rPr>
              <a:t>.</a:t>
            </a:r>
          </a:p>
          <a:p>
            <a:pPr>
              <a:lnSpc>
                <a:spcPct val="150000"/>
              </a:lnSpc>
            </a:pPr>
            <a:r>
              <a:rPr lang="en-US" sz="2400" dirty="0">
                <a:solidFill>
                  <a:schemeClr val="bg1"/>
                </a:solidFill>
                <a:latin typeface="Times New Roman" panose="02020603050405020304" pitchFamily="18" charset="0"/>
                <a:cs typeface="Times New Roman" panose="02020603050405020304" pitchFamily="18" charset="0"/>
              </a:rPr>
              <a:t>Before cloud computing existed, organizations had to purchase and maintain their own servers to meet business needs. This required buying enough server space to reduce the risk of downtime and outages, and to accommodate peak traffic volume. As a result, large amounts of server space went unused for much of the time. Today’s cloud service providers allow companies to reduce the need for onsite servers, maintenance personnel, and other costly IT resources.</a:t>
            </a:r>
          </a:p>
        </p:txBody>
      </p:sp>
    </p:spTree>
    <p:extLst>
      <p:ext uri="{BB962C8B-B14F-4D97-AF65-F5344CB8AC3E}">
        <p14:creationId xmlns:p14="http://schemas.microsoft.com/office/powerpoint/2010/main" val="1412037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34905" y="190919"/>
            <a:ext cx="7188590" cy="646331"/>
          </a:xfrm>
          <a:prstGeom prst="rect">
            <a:avLst/>
          </a:prstGeom>
          <a:noFill/>
        </p:spPr>
        <p:txBody>
          <a:bodyPr wrap="square" rtlCol="0">
            <a:spAutoFit/>
          </a:bodyPr>
          <a:lstStyle/>
          <a:p>
            <a:r>
              <a:rPr lang="en-US" sz="3600" b="1" i="1" u="sng" dirty="0">
                <a:solidFill>
                  <a:schemeClr val="bg1"/>
                </a:solidFill>
              </a:rPr>
              <a:t>How does cloud computing work</a:t>
            </a:r>
            <a:r>
              <a:rPr lang="en-US" sz="3600" b="1" i="1" u="sng" dirty="0" smtClean="0">
                <a:solidFill>
                  <a:schemeClr val="bg1"/>
                </a:solidFill>
              </a:rPr>
              <a:t>?</a:t>
            </a:r>
            <a:r>
              <a:rPr lang="en-US" sz="3600" b="1" i="1" u="sng" dirty="0">
                <a:solidFill>
                  <a:schemeClr val="bg1"/>
                </a:solidFill>
              </a:rPr>
              <a:t> </a:t>
            </a:r>
          </a:p>
        </p:txBody>
      </p:sp>
      <p:sp>
        <p:nvSpPr>
          <p:cNvPr id="5" name="TextBox 4"/>
          <p:cNvSpPr txBox="1"/>
          <p:nvPr/>
        </p:nvSpPr>
        <p:spPr>
          <a:xfrm>
            <a:off x="0" y="1118603"/>
            <a:ext cx="12192000" cy="2862322"/>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400" dirty="0" smtClean="0">
                <a:solidFill>
                  <a:schemeClr val="bg1"/>
                </a:solidFill>
                <a:latin typeface="Times New Roman" panose="02020603050405020304" pitchFamily="18" charset="0"/>
                <a:cs typeface="Times New Roman" panose="02020603050405020304" pitchFamily="18" charset="0"/>
              </a:rPr>
              <a:t>Put your data on cloud server.no need to buy expensive server or hard drive or disks to store data</a:t>
            </a:r>
          </a:p>
          <a:p>
            <a:pPr marL="342900" indent="-342900">
              <a:lnSpc>
                <a:spcPct val="150000"/>
              </a:lnSpc>
              <a:buFont typeface="Wingdings" panose="05000000000000000000" pitchFamily="2" charset="2"/>
              <a:buChar char="Ø"/>
            </a:pPr>
            <a:r>
              <a:rPr lang="en-US" sz="2400" dirty="0" smtClean="0">
                <a:solidFill>
                  <a:schemeClr val="bg1"/>
                </a:solidFill>
                <a:latin typeface="Times New Roman" panose="02020603050405020304" pitchFamily="18" charset="0"/>
                <a:cs typeface="Times New Roman" panose="02020603050405020304" pitchFamily="18" charset="0"/>
              </a:rPr>
              <a:t>Scalability your server capacity will vary accordingly to traffic how cool is that.</a:t>
            </a:r>
          </a:p>
          <a:p>
            <a:pPr marL="342900" indent="-342900">
              <a:lnSpc>
                <a:spcPct val="150000"/>
              </a:lnSpc>
              <a:buFont typeface="Wingdings" panose="05000000000000000000" pitchFamily="2" charset="2"/>
              <a:buChar char="Ø"/>
            </a:pPr>
            <a:r>
              <a:rPr lang="en-US" sz="2400" dirty="0" smtClean="0">
                <a:solidFill>
                  <a:schemeClr val="bg1"/>
                </a:solidFill>
                <a:latin typeface="Times New Roman" panose="02020603050405020304" pitchFamily="18" charset="0"/>
                <a:cs typeface="Times New Roman" panose="02020603050405020304" pitchFamily="18" charset="0"/>
              </a:rPr>
              <a:t>Your cloud provider will manage your server hence no need to worry we can pay for storage as much we need</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5438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34905" y="190919"/>
            <a:ext cx="7188590" cy="646331"/>
          </a:xfrm>
          <a:prstGeom prst="rect">
            <a:avLst/>
          </a:prstGeom>
          <a:noFill/>
        </p:spPr>
        <p:txBody>
          <a:bodyPr wrap="square" rtlCol="0">
            <a:spAutoFit/>
          </a:bodyPr>
          <a:lstStyle/>
          <a:p>
            <a:r>
              <a:rPr lang="en-US" sz="3600" b="1" i="1" u="sng" dirty="0" smtClean="0">
                <a:solidFill>
                  <a:schemeClr val="bg1"/>
                </a:solidFill>
              </a:rPr>
              <a:t>Cloud models.. </a:t>
            </a:r>
            <a:endParaRPr lang="en-US" sz="3600" b="1" i="1" u="sng" dirty="0">
              <a:solidFill>
                <a:schemeClr val="bg1"/>
              </a:solidFill>
            </a:endParaRPr>
          </a:p>
        </p:txBody>
      </p:sp>
      <p:sp>
        <p:nvSpPr>
          <p:cNvPr id="5" name="TextBox 4"/>
          <p:cNvSpPr txBox="1"/>
          <p:nvPr/>
        </p:nvSpPr>
        <p:spPr>
          <a:xfrm>
            <a:off x="433754" y="1384328"/>
            <a:ext cx="7188590" cy="1200329"/>
          </a:xfrm>
          <a:prstGeom prst="rect">
            <a:avLst/>
          </a:prstGeom>
          <a:noFill/>
        </p:spPr>
        <p:txBody>
          <a:bodyPr wrap="square" rtlCol="0">
            <a:spAutoFit/>
          </a:bodyPr>
          <a:lstStyle/>
          <a:p>
            <a:pPr marL="742950" indent="-742950">
              <a:buAutoNum type="arabicParenR"/>
            </a:pPr>
            <a:r>
              <a:rPr lang="en-US" sz="3600" b="1" i="1" u="sng" dirty="0" smtClean="0">
                <a:solidFill>
                  <a:schemeClr val="bg1"/>
                </a:solidFill>
              </a:rPr>
              <a:t>Service model</a:t>
            </a:r>
          </a:p>
          <a:p>
            <a:pPr marL="742950" indent="-742950">
              <a:buAutoNum type="arabicParenR"/>
            </a:pPr>
            <a:r>
              <a:rPr lang="en-US" sz="3600" b="1" i="1" u="sng" dirty="0" smtClean="0">
                <a:solidFill>
                  <a:schemeClr val="bg1"/>
                </a:solidFill>
              </a:rPr>
              <a:t>Deployment model </a:t>
            </a:r>
            <a:endParaRPr lang="en-US" sz="3600" b="1" i="1" u="sng" dirty="0">
              <a:solidFill>
                <a:schemeClr val="bg1"/>
              </a:solidFill>
            </a:endParaRPr>
          </a:p>
        </p:txBody>
      </p:sp>
    </p:spTree>
    <p:extLst>
      <p:ext uri="{BB962C8B-B14F-4D97-AF65-F5344CB8AC3E}">
        <p14:creationId xmlns:p14="http://schemas.microsoft.com/office/powerpoint/2010/main" val="760004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34905" y="190919"/>
            <a:ext cx="7188590" cy="646331"/>
          </a:xfrm>
          <a:prstGeom prst="rect">
            <a:avLst/>
          </a:prstGeom>
          <a:noFill/>
        </p:spPr>
        <p:txBody>
          <a:bodyPr wrap="square" rtlCol="0">
            <a:spAutoFit/>
          </a:bodyPr>
          <a:lstStyle/>
          <a:p>
            <a:pPr marL="571500" indent="-571500">
              <a:buFont typeface="Arial" panose="020B0604020202020204" pitchFamily="34" charset="0"/>
              <a:buChar char="•"/>
            </a:pPr>
            <a:r>
              <a:rPr lang="en-US" sz="3600" b="1" i="1" u="sng" dirty="0" smtClean="0">
                <a:solidFill>
                  <a:schemeClr val="bg1"/>
                </a:solidFill>
              </a:rPr>
              <a:t>Service model </a:t>
            </a:r>
            <a:endParaRPr lang="en-US" sz="3600" b="1" i="1" u="sng" dirty="0">
              <a:solidFill>
                <a:schemeClr val="bg1"/>
              </a:solidFill>
            </a:endParaRPr>
          </a:p>
        </p:txBody>
      </p:sp>
      <p:sp>
        <p:nvSpPr>
          <p:cNvPr id="6" name="TextBox 5"/>
          <p:cNvSpPr txBox="1"/>
          <p:nvPr/>
        </p:nvSpPr>
        <p:spPr>
          <a:xfrm>
            <a:off x="0" y="1639109"/>
            <a:ext cx="12192000" cy="3046988"/>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800" dirty="0">
                <a:solidFill>
                  <a:schemeClr val="bg1"/>
                </a:solidFill>
              </a:rPr>
              <a:t>Software as a Service (SaaS)</a:t>
            </a:r>
          </a:p>
          <a:p>
            <a:pPr>
              <a:lnSpc>
                <a:spcPct val="150000"/>
              </a:lnSpc>
            </a:pPr>
            <a:r>
              <a:rPr lang="en-US" sz="2000" dirty="0">
                <a:solidFill>
                  <a:schemeClr val="bg1"/>
                </a:solidFill>
              </a:rPr>
              <a:t>Traditionally, software was installed directly on each individual device. With the </a:t>
            </a:r>
            <a:r>
              <a:rPr lang="en-US" sz="2000" dirty="0" smtClean="0">
                <a:solidFill>
                  <a:schemeClr val="bg1"/>
                </a:solidFill>
              </a:rPr>
              <a:t>software as service </a:t>
            </a:r>
            <a:r>
              <a:rPr lang="en-US" sz="2000" dirty="0" smtClean="0">
                <a:solidFill>
                  <a:schemeClr val="bg1"/>
                </a:solidFill>
                <a:hlinkClick r:id="rId2"/>
              </a:rPr>
              <a:t>(SaaS</a:t>
            </a:r>
            <a:r>
              <a:rPr lang="en-US" sz="2000" dirty="0">
                <a:solidFill>
                  <a:schemeClr val="bg1"/>
                </a:solidFill>
                <a:hlinkClick r:id="rId2"/>
              </a:rPr>
              <a:t>)</a:t>
            </a:r>
            <a:r>
              <a:rPr lang="en-US" sz="2000" dirty="0">
                <a:solidFill>
                  <a:schemeClr val="bg1"/>
                </a:solidFill>
              </a:rPr>
              <a:t> computing model, web applications are hosted in the cloud to reduce costs through pay-as-you-go pricing. End users can easily connect to the cloud application through a web browser or mobile device, and there’s no need for IT departments to get involved with management or maintenance. Examples include Gmail, Salesforce CRM, and </a:t>
            </a:r>
            <a:r>
              <a:rPr lang="en-US" sz="2000" dirty="0" smtClean="0">
                <a:solidFill>
                  <a:schemeClr val="bg1"/>
                </a:solidFill>
              </a:rPr>
              <a:t>Right Signature</a:t>
            </a:r>
            <a:r>
              <a:rPr lang="en-US" sz="2000" dirty="0">
                <a:solidFill>
                  <a:schemeClr val="bg1"/>
                </a:solidFill>
              </a:rPr>
              <a:t>, as well as cloud storage services like OneDrive and Dropbox.</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1887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8474" y="907589"/>
            <a:ext cx="12192000" cy="2123658"/>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800" dirty="0" smtClean="0">
                <a:solidFill>
                  <a:schemeClr val="bg1"/>
                </a:solidFill>
              </a:rPr>
              <a:t>Platform as service (</a:t>
            </a:r>
            <a:r>
              <a:rPr lang="en-US" sz="2800" dirty="0">
                <a:solidFill>
                  <a:schemeClr val="bg1"/>
                </a:solidFill>
              </a:rPr>
              <a:t>P</a:t>
            </a:r>
            <a:r>
              <a:rPr lang="en-US" sz="2800" dirty="0" smtClean="0">
                <a:solidFill>
                  <a:schemeClr val="bg1"/>
                </a:solidFill>
              </a:rPr>
              <a:t>aaS)</a:t>
            </a:r>
          </a:p>
          <a:p>
            <a:pPr>
              <a:lnSpc>
                <a:spcPct val="150000"/>
              </a:lnSpc>
            </a:pPr>
            <a:r>
              <a:rPr lang="en-US" sz="2000" dirty="0" smtClean="0">
                <a:solidFill>
                  <a:schemeClr val="bg1"/>
                </a:solidFill>
              </a:rPr>
              <a:t>No control over the underlying architecture including operating system storage server etc.</a:t>
            </a:r>
          </a:p>
          <a:p>
            <a:pPr>
              <a:lnSpc>
                <a:spcPct val="150000"/>
              </a:lnSpc>
            </a:pPr>
            <a:r>
              <a:rPr lang="en-US" sz="2000" dirty="0" smtClean="0">
                <a:solidFill>
                  <a:schemeClr val="bg1"/>
                </a:solidFill>
              </a:rPr>
              <a:t>The cloud provider gives the ability to customer to deploy customer created application using programming languages tools etc that are provided buy cloud provider. </a:t>
            </a:r>
          </a:p>
        </p:txBody>
      </p:sp>
      <p:sp>
        <p:nvSpPr>
          <p:cNvPr id="5" name="TextBox 4"/>
          <p:cNvSpPr txBox="1"/>
          <p:nvPr/>
        </p:nvSpPr>
        <p:spPr>
          <a:xfrm>
            <a:off x="98474" y="3143789"/>
            <a:ext cx="12192000" cy="3046988"/>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800" dirty="0" smtClean="0">
                <a:solidFill>
                  <a:schemeClr val="bg1"/>
                </a:solidFill>
              </a:rPr>
              <a:t>infrastructure as service (IaaS)</a:t>
            </a:r>
          </a:p>
          <a:p>
            <a:pPr>
              <a:lnSpc>
                <a:spcPct val="150000"/>
              </a:lnSpc>
            </a:pPr>
            <a:r>
              <a:rPr lang="en-US" sz="2000" dirty="0" smtClean="0">
                <a:solidFill>
                  <a:schemeClr val="bg1"/>
                </a:solidFill>
              </a:rPr>
              <a:t> </a:t>
            </a:r>
            <a:r>
              <a:rPr lang="en-US" sz="2000" dirty="0">
                <a:solidFill>
                  <a:schemeClr val="bg1"/>
                </a:solidFill>
              </a:rPr>
              <a:t>The infrastructure as a service (IaaS) computing model moves an organization's entire datacenter to the cloud. The business rents </a:t>
            </a:r>
            <a:r>
              <a:rPr lang="en-US" sz="2000" dirty="0" smtClean="0">
                <a:solidFill>
                  <a:schemeClr val="bg1"/>
                </a:solidFill>
              </a:rPr>
              <a:t>virtual machines, </a:t>
            </a:r>
            <a:r>
              <a:rPr lang="en-US" sz="2000" dirty="0">
                <a:solidFill>
                  <a:schemeClr val="bg1"/>
                </a:solidFill>
              </a:rPr>
              <a:t>virtual servers, operating systems, and other IT infrastructure on a pay-as-you-go basis. The cloud service provider is responsible for maintaining all data storage servers and networking hardware, eliminating the need for a resource-intensive, on-site installation. Examples include Microsoft Azure, Google Cloud, Oracle Cloud, and Amazon Web Services (AWS).</a:t>
            </a:r>
            <a:endParaRPr lang="en-US" sz="2000" dirty="0" smtClean="0">
              <a:solidFill>
                <a:schemeClr val="bg1"/>
              </a:solidFill>
            </a:endParaRPr>
          </a:p>
        </p:txBody>
      </p:sp>
    </p:spTree>
    <p:extLst>
      <p:ext uri="{BB962C8B-B14F-4D97-AF65-F5344CB8AC3E}">
        <p14:creationId xmlns:p14="http://schemas.microsoft.com/office/powerpoint/2010/main" val="444926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63040" y="0"/>
            <a:ext cx="7188590" cy="646331"/>
          </a:xfrm>
          <a:prstGeom prst="rect">
            <a:avLst/>
          </a:prstGeom>
          <a:noFill/>
        </p:spPr>
        <p:txBody>
          <a:bodyPr wrap="square" rtlCol="0">
            <a:spAutoFit/>
          </a:bodyPr>
          <a:lstStyle/>
          <a:p>
            <a:pPr marL="571500" indent="-571500">
              <a:buFont typeface="Arial" panose="020B0604020202020204" pitchFamily="34" charset="0"/>
              <a:buChar char="•"/>
            </a:pPr>
            <a:r>
              <a:rPr lang="en-US" sz="3600" b="1" i="1" u="sng" dirty="0" smtClean="0">
                <a:solidFill>
                  <a:schemeClr val="bg1"/>
                </a:solidFill>
              </a:rPr>
              <a:t>Deployment model </a:t>
            </a:r>
            <a:endParaRPr lang="en-US" sz="3600" b="1" i="1" u="sng" dirty="0">
              <a:solidFill>
                <a:schemeClr val="bg1"/>
              </a:solidFill>
            </a:endParaRPr>
          </a:p>
        </p:txBody>
      </p:sp>
      <p:pic>
        <p:nvPicPr>
          <p:cNvPr id="1026" name="Picture 2" descr="https://s7280.pcdn.co/wp-content/uploads/2020/08/cloud-comparison.jpg.optimal.jpg"/>
          <p:cNvPicPr>
            <a:picLocks noChangeAspect="1" noChangeArrowheads="1"/>
          </p:cNvPicPr>
          <p:nvPr/>
        </p:nvPicPr>
        <p:blipFill rotWithShape="1">
          <a:blip r:embed="rId2">
            <a:extLst>
              <a:ext uri="{28A0092B-C50C-407E-A947-70E740481C1C}">
                <a14:useLocalDpi xmlns:a14="http://schemas.microsoft.com/office/drawing/2010/main" val="0"/>
              </a:ext>
            </a:extLst>
          </a:blip>
          <a:srcRect l="2076" t="12341" r="2154" b="8510"/>
          <a:stretch/>
        </p:blipFill>
        <p:spPr bwMode="auto">
          <a:xfrm>
            <a:off x="-3" y="646330"/>
            <a:ext cx="12192002" cy="6211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5832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34905" y="190919"/>
            <a:ext cx="7188590" cy="646331"/>
          </a:xfrm>
          <a:prstGeom prst="rect">
            <a:avLst/>
          </a:prstGeom>
          <a:noFill/>
        </p:spPr>
        <p:txBody>
          <a:bodyPr wrap="square" rtlCol="0">
            <a:spAutoFit/>
          </a:bodyPr>
          <a:lstStyle/>
          <a:p>
            <a:r>
              <a:rPr lang="en-US" sz="3600" b="1" i="1" dirty="0" smtClean="0">
                <a:solidFill>
                  <a:schemeClr val="bg1"/>
                </a:solidFill>
              </a:rPr>
              <a:t>Benefits of cloud computing..</a:t>
            </a:r>
            <a:endParaRPr lang="en-US" sz="3600" b="1" i="1" dirty="0">
              <a:solidFill>
                <a:schemeClr val="bg1"/>
              </a:solidFill>
            </a:endParaRPr>
          </a:p>
        </p:txBody>
      </p:sp>
      <p:sp>
        <p:nvSpPr>
          <p:cNvPr id="5" name="TextBox 4"/>
          <p:cNvSpPr txBox="1"/>
          <p:nvPr/>
        </p:nvSpPr>
        <p:spPr>
          <a:xfrm>
            <a:off x="0" y="1188379"/>
            <a:ext cx="12192000" cy="506292"/>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endParaRPr lang="en-US" sz="2000" dirty="0" smtClean="0">
              <a:solidFill>
                <a:schemeClr val="bg1"/>
              </a:solidFill>
            </a:endParaRPr>
          </a:p>
        </p:txBody>
      </p:sp>
      <p:sp>
        <p:nvSpPr>
          <p:cNvPr id="6" name="TextBox 5"/>
          <p:cNvSpPr txBox="1"/>
          <p:nvPr/>
        </p:nvSpPr>
        <p:spPr>
          <a:xfrm>
            <a:off x="112542" y="1188379"/>
            <a:ext cx="12192000" cy="5078313"/>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solidFill>
                  <a:schemeClr val="bg1"/>
                </a:solidFill>
              </a:rPr>
              <a:t>Cost Savings</a:t>
            </a:r>
          </a:p>
          <a:p>
            <a:pPr marL="342900" indent="-342900">
              <a:buFont typeface="Wingdings" panose="05000000000000000000" pitchFamily="2" charset="2"/>
              <a:buChar char="Ø"/>
            </a:pPr>
            <a:r>
              <a:rPr lang="en-US" sz="2400" dirty="0">
                <a:solidFill>
                  <a:schemeClr val="bg1"/>
                </a:solidFill>
              </a:rPr>
              <a:t>Security</a:t>
            </a:r>
          </a:p>
          <a:p>
            <a:pPr marL="342900" indent="-342900">
              <a:buFont typeface="Wingdings" panose="05000000000000000000" pitchFamily="2" charset="2"/>
              <a:buChar char="Ø"/>
            </a:pPr>
            <a:r>
              <a:rPr lang="en-US" sz="2400" dirty="0">
                <a:solidFill>
                  <a:schemeClr val="bg1"/>
                </a:solidFill>
              </a:rPr>
              <a:t>Flexibility</a:t>
            </a:r>
          </a:p>
          <a:p>
            <a:pPr marL="342900" indent="-342900">
              <a:buFont typeface="Wingdings" panose="05000000000000000000" pitchFamily="2" charset="2"/>
              <a:buChar char="Ø"/>
            </a:pPr>
            <a:r>
              <a:rPr lang="en-US" sz="2400" dirty="0">
                <a:solidFill>
                  <a:schemeClr val="bg1"/>
                </a:solidFill>
              </a:rPr>
              <a:t>Mobility</a:t>
            </a:r>
          </a:p>
          <a:p>
            <a:pPr marL="342900" indent="-342900">
              <a:buFont typeface="Wingdings" panose="05000000000000000000" pitchFamily="2" charset="2"/>
              <a:buChar char="Ø"/>
            </a:pPr>
            <a:r>
              <a:rPr lang="en-US" sz="2400" dirty="0">
                <a:solidFill>
                  <a:schemeClr val="bg1"/>
                </a:solidFill>
              </a:rPr>
              <a:t>Insight</a:t>
            </a:r>
          </a:p>
          <a:p>
            <a:pPr marL="342900" indent="-342900">
              <a:buFont typeface="Wingdings" panose="05000000000000000000" pitchFamily="2" charset="2"/>
              <a:buChar char="Ø"/>
            </a:pPr>
            <a:r>
              <a:rPr lang="en-US" sz="2400" dirty="0">
                <a:solidFill>
                  <a:schemeClr val="bg1"/>
                </a:solidFill>
              </a:rPr>
              <a:t>Increased Collaboration</a:t>
            </a:r>
          </a:p>
          <a:p>
            <a:pPr marL="342900" indent="-342900">
              <a:buFont typeface="Wingdings" panose="05000000000000000000" pitchFamily="2" charset="2"/>
              <a:buChar char="Ø"/>
            </a:pPr>
            <a:r>
              <a:rPr lang="en-US" sz="2400" dirty="0">
                <a:solidFill>
                  <a:schemeClr val="bg1"/>
                </a:solidFill>
              </a:rPr>
              <a:t>Quality Control</a:t>
            </a:r>
          </a:p>
          <a:p>
            <a:pPr marL="342900" indent="-342900">
              <a:buFont typeface="Wingdings" panose="05000000000000000000" pitchFamily="2" charset="2"/>
              <a:buChar char="Ø"/>
            </a:pPr>
            <a:r>
              <a:rPr lang="en-US" sz="2400" dirty="0">
                <a:solidFill>
                  <a:schemeClr val="bg1"/>
                </a:solidFill>
              </a:rPr>
              <a:t>Disaster Recovery</a:t>
            </a:r>
          </a:p>
          <a:p>
            <a:pPr marL="342900" indent="-342900">
              <a:buFont typeface="Wingdings" panose="05000000000000000000" pitchFamily="2" charset="2"/>
              <a:buChar char="Ø"/>
            </a:pPr>
            <a:r>
              <a:rPr lang="en-US" sz="2400" dirty="0">
                <a:solidFill>
                  <a:schemeClr val="bg1"/>
                </a:solidFill>
              </a:rPr>
              <a:t>Loss Prevention</a:t>
            </a:r>
          </a:p>
          <a:p>
            <a:pPr marL="342900" indent="-342900">
              <a:buFont typeface="Wingdings" panose="05000000000000000000" pitchFamily="2" charset="2"/>
              <a:buChar char="Ø"/>
            </a:pPr>
            <a:r>
              <a:rPr lang="en-US" sz="2400" dirty="0">
                <a:solidFill>
                  <a:schemeClr val="bg1"/>
                </a:solidFill>
              </a:rPr>
              <a:t>Automatic Software Updates</a:t>
            </a:r>
          </a:p>
          <a:p>
            <a:pPr marL="342900" indent="-342900">
              <a:buFont typeface="Wingdings" panose="05000000000000000000" pitchFamily="2" charset="2"/>
              <a:buChar char="Ø"/>
            </a:pPr>
            <a:r>
              <a:rPr lang="en-US" sz="2400" dirty="0">
                <a:solidFill>
                  <a:schemeClr val="bg1"/>
                </a:solidFill>
              </a:rPr>
              <a:t>Competitive Edge</a:t>
            </a:r>
          </a:p>
          <a:p>
            <a:pPr marL="342900" indent="-342900">
              <a:buFont typeface="Wingdings" panose="05000000000000000000" pitchFamily="2" charset="2"/>
              <a:buChar char="Ø"/>
            </a:pPr>
            <a:r>
              <a:rPr lang="en-US" sz="2400" dirty="0">
                <a:solidFill>
                  <a:schemeClr val="bg1"/>
                </a:solidFill>
              </a:rPr>
              <a:t>Sustainability</a:t>
            </a:r>
          </a:p>
          <a:p>
            <a:pPr marL="342900" indent="-342900">
              <a:lnSpc>
                <a:spcPct val="150000"/>
              </a:lnSpc>
              <a:buFont typeface="Wingdings" panose="05000000000000000000" pitchFamily="2" charset="2"/>
              <a:buChar char="Ø"/>
            </a:pPr>
            <a:endParaRPr lang="en-US" sz="2400" dirty="0" smtClean="0">
              <a:solidFill>
                <a:schemeClr val="bg1"/>
              </a:solidFill>
            </a:endParaRPr>
          </a:p>
        </p:txBody>
      </p:sp>
    </p:spTree>
    <p:extLst>
      <p:ext uri="{BB962C8B-B14F-4D97-AF65-F5344CB8AC3E}">
        <p14:creationId xmlns:p14="http://schemas.microsoft.com/office/powerpoint/2010/main" val="876819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461</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Omkar Patil</dc:creator>
  <cp:lastModifiedBy>Omkar Patil</cp:lastModifiedBy>
  <cp:revision>9</cp:revision>
  <dcterms:created xsi:type="dcterms:W3CDTF">2022-08-22T06:07:10Z</dcterms:created>
  <dcterms:modified xsi:type="dcterms:W3CDTF">2023-01-13T07:02:20Z</dcterms:modified>
</cp:coreProperties>
</file>