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58" r:id="rId5"/>
    <p:sldId id="264" r:id="rId6"/>
    <p:sldId id="259" r:id="rId7"/>
    <p:sldId id="260"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E4770A8-19C9-40CC-8DA2-155D7A5C325E}"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ED607E-9AC5-4297-918B-1C13F2F4A10A}" type="slidenum">
              <a:rPr lang="en-US" smtClean="0"/>
              <a:t>‹#›</a:t>
            </a:fld>
            <a:endParaRPr lang="en-US"/>
          </a:p>
        </p:txBody>
      </p:sp>
    </p:spTree>
    <p:extLst>
      <p:ext uri="{BB962C8B-B14F-4D97-AF65-F5344CB8AC3E}">
        <p14:creationId xmlns:p14="http://schemas.microsoft.com/office/powerpoint/2010/main" val="4021073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4770A8-19C9-40CC-8DA2-155D7A5C325E}"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ED607E-9AC5-4297-918B-1C13F2F4A10A}" type="slidenum">
              <a:rPr lang="en-US" smtClean="0"/>
              <a:t>‹#›</a:t>
            </a:fld>
            <a:endParaRPr lang="en-US"/>
          </a:p>
        </p:txBody>
      </p:sp>
    </p:spTree>
    <p:extLst>
      <p:ext uri="{BB962C8B-B14F-4D97-AF65-F5344CB8AC3E}">
        <p14:creationId xmlns:p14="http://schemas.microsoft.com/office/powerpoint/2010/main" val="3708969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4770A8-19C9-40CC-8DA2-155D7A5C325E}"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ED607E-9AC5-4297-918B-1C13F2F4A10A}" type="slidenum">
              <a:rPr lang="en-US" smtClean="0"/>
              <a:t>‹#›</a:t>
            </a:fld>
            <a:endParaRPr lang="en-US"/>
          </a:p>
        </p:txBody>
      </p:sp>
    </p:spTree>
    <p:extLst>
      <p:ext uri="{BB962C8B-B14F-4D97-AF65-F5344CB8AC3E}">
        <p14:creationId xmlns:p14="http://schemas.microsoft.com/office/powerpoint/2010/main" val="1544190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4770A8-19C9-40CC-8DA2-155D7A5C325E}"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ED607E-9AC5-4297-918B-1C13F2F4A10A}" type="slidenum">
              <a:rPr lang="en-US" smtClean="0"/>
              <a:t>‹#›</a:t>
            </a:fld>
            <a:endParaRPr lang="en-US"/>
          </a:p>
        </p:txBody>
      </p:sp>
    </p:spTree>
    <p:extLst>
      <p:ext uri="{BB962C8B-B14F-4D97-AF65-F5344CB8AC3E}">
        <p14:creationId xmlns:p14="http://schemas.microsoft.com/office/powerpoint/2010/main" val="1768195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E4770A8-19C9-40CC-8DA2-155D7A5C325E}"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ED607E-9AC5-4297-918B-1C13F2F4A10A}" type="slidenum">
              <a:rPr lang="en-US" smtClean="0"/>
              <a:t>‹#›</a:t>
            </a:fld>
            <a:endParaRPr lang="en-US"/>
          </a:p>
        </p:txBody>
      </p:sp>
    </p:spTree>
    <p:extLst>
      <p:ext uri="{BB962C8B-B14F-4D97-AF65-F5344CB8AC3E}">
        <p14:creationId xmlns:p14="http://schemas.microsoft.com/office/powerpoint/2010/main" val="3797648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E4770A8-19C9-40CC-8DA2-155D7A5C325E}"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ED607E-9AC5-4297-918B-1C13F2F4A10A}" type="slidenum">
              <a:rPr lang="en-US" smtClean="0"/>
              <a:t>‹#›</a:t>
            </a:fld>
            <a:endParaRPr lang="en-US"/>
          </a:p>
        </p:txBody>
      </p:sp>
    </p:spTree>
    <p:extLst>
      <p:ext uri="{BB962C8B-B14F-4D97-AF65-F5344CB8AC3E}">
        <p14:creationId xmlns:p14="http://schemas.microsoft.com/office/powerpoint/2010/main" val="2832538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E4770A8-19C9-40CC-8DA2-155D7A5C325E}" type="datetimeFigureOut">
              <a:rPr lang="en-US" smtClean="0"/>
              <a:t>12/2/2022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ED607E-9AC5-4297-918B-1C13F2F4A10A}" type="slidenum">
              <a:rPr lang="en-US" smtClean="0"/>
              <a:t>‹#›</a:t>
            </a:fld>
            <a:endParaRPr lang="en-US"/>
          </a:p>
        </p:txBody>
      </p:sp>
    </p:spTree>
    <p:extLst>
      <p:ext uri="{BB962C8B-B14F-4D97-AF65-F5344CB8AC3E}">
        <p14:creationId xmlns:p14="http://schemas.microsoft.com/office/powerpoint/2010/main" val="3478989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E4770A8-19C9-40CC-8DA2-155D7A5C325E}" type="datetimeFigureOut">
              <a:rPr lang="en-US" smtClean="0"/>
              <a:t>12/2/2022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ED607E-9AC5-4297-918B-1C13F2F4A10A}" type="slidenum">
              <a:rPr lang="en-US" smtClean="0"/>
              <a:t>‹#›</a:t>
            </a:fld>
            <a:endParaRPr lang="en-US"/>
          </a:p>
        </p:txBody>
      </p:sp>
    </p:spTree>
    <p:extLst>
      <p:ext uri="{BB962C8B-B14F-4D97-AF65-F5344CB8AC3E}">
        <p14:creationId xmlns:p14="http://schemas.microsoft.com/office/powerpoint/2010/main" val="2898510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4770A8-19C9-40CC-8DA2-155D7A5C325E}" type="datetimeFigureOut">
              <a:rPr lang="en-US" smtClean="0"/>
              <a:t>12/2/2022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ED607E-9AC5-4297-918B-1C13F2F4A10A}" type="slidenum">
              <a:rPr lang="en-US" smtClean="0"/>
              <a:t>‹#›</a:t>
            </a:fld>
            <a:endParaRPr lang="en-US"/>
          </a:p>
        </p:txBody>
      </p:sp>
    </p:spTree>
    <p:extLst>
      <p:ext uri="{BB962C8B-B14F-4D97-AF65-F5344CB8AC3E}">
        <p14:creationId xmlns:p14="http://schemas.microsoft.com/office/powerpoint/2010/main" val="1504321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E4770A8-19C9-40CC-8DA2-155D7A5C325E}"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ED607E-9AC5-4297-918B-1C13F2F4A10A}" type="slidenum">
              <a:rPr lang="en-US" smtClean="0"/>
              <a:t>‹#›</a:t>
            </a:fld>
            <a:endParaRPr lang="en-US"/>
          </a:p>
        </p:txBody>
      </p:sp>
    </p:spTree>
    <p:extLst>
      <p:ext uri="{BB962C8B-B14F-4D97-AF65-F5344CB8AC3E}">
        <p14:creationId xmlns:p14="http://schemas.microsoft.com/office/powerpoint/2010/main" val="3776348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E4770A8-19C9-40CC-8DA2-155D7A5C325E}"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ED607E-9AC5-4297-918B-1C13F2F4A10A}" type="slidenum">
              <a:rPr lang="en-US" smtClean="0"/>
              <a:t>‹#›</a:t>
            </a:fld>
            <a:endParaRPr lang="en-US"/>
          </a:p>
        </p:txBody>
      </p:sp>
    </p:spTree>
    <p:extLst>
      <p:ext uri="{BB962C8B-B14F-4D97-AF65-F5344CB8AC3E}">
        <p14:creationId xmlns:p14="http://schemas.microsoft.com/office/powerpoint/2010/main" val="2671353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4770A8-19C9-40CC-8DA2-155D7A5C325E}" type="datetimeFigureOut">
              <a:rPr lang="en-US" smtClean="0"/>
              <a:t>12/2/2022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ED607E-9AC5-4297-918B-1C13F2F4A10A}" type="slidenum">
              <a:rPr lang="en-US" smtClean="0"/>
              <a:t>‹#›</a:t>
            </a:fld>
            <a:endParaRPr lang="en-US"/>
          </a:p>
        </p:txBody>
      </p:sp>
    </p:spTree>
    <p:extLst>
      <p:ext uri="{BB962C8B-B14F-4D97-AF65-F5344CB8AC3E}">
        <p14:creationId xmlns:p14="http://schemas.microsoft.com/office/powerpoint/2010/main" val="37530911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zure.microsoft.com/services/kubernetes-service/?WT.mc_id=containers-19838-ludossan" TargetMode="External"/><Relationship Id="rId2" Type="http://schemas.openxmlformats.org/officeDocument/2006/relationships/hyperlink" Target="https://helm.sh/" TargetMode="External"/><Relationship Id="rId1" Type="http://schemas.openxmlformats.org/officeDocument/2006/relationships/slideLayout" Target="../slideLayouts/slideLayout1.xml"/><Relationship Id="rId4" Type="http://schemas.openxmlformats.org/officeDocument/2006/relationships/hyperlink" Target="https://docs.microsoft.com/azure/aks/kubernetes-helm?WT.mc_id=containers-19838-ludossan"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jfrog.com/integration/helm-repositor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62103" y="261257"/>
            <a:ext cx="4180115" cy="707886"/>
          </a:xfrm>
          <a:prstGeom prst="rect">
            <a:avLst/>
          </a:prstGeom>
          <a:noFill/>
        </p:spPr>
        <p:txBody>
          <a:bodyPr wrap="square" rtlCol="0">
            <a:spAutoFit/>
          </a:bodyPr>
          <a:lstStyle/>
          <a:p>
            <a:r>
              <a:rPr lang="en-US" sz="4000" b="1" dirty="0" smtClean="0">
                <a:latin typeface="Times New Roman" panose="02020603050405020304" pitchFamily="18" charset="0"/>
                <a:cs typeface="Times New Roman" panose="02020603050405020304" pitchFamily="18" charset="0"/>
              </a:rPr>
              <a:t>HELM CHART</a:t>
            </a:r>
            <a:endParaRPr lang="en-US" sz="40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30629" y="1345474"/>
            <a:ext cx="5381897" cy="584775"/>
          </a:xfrm>
          <a:prstGeom prst="rect">
            <a:avLst/>
          </a:prstGeom>
          <a:noFill/>
        </p:spPr>
        <p:txBody>
          <a:bodyPr wrap="square" rtlCol="0">
            <a:spAutoFit/>
          </a:bodyPr>
          <a:lstStyle/>
          <a:p>
            <a:r>
              <a:rPr lang="en-US" sz="3200" dirty="0" smtClean="0">
                <a:latin typeface="Times New Roman" panose="02020603050405020304" pitchFamily="18" charset="0"/>
                <a:cs typeface="Times New Roman" panose="02020603050405020304" pitchFamily="18" charset="0"/>
              </a:rPr>
              <a:t>What is Helm chart?</a:t>
            </a:r>
            <a:endParaRPr lang="en-US" sz="32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0" y="1930249"/>
            <a:ext cx="11390811" cy="5078313"/>
          </a:xfrm>
          <a:prstGeom prst="rect">
            <a:avLst/>
          </a:prstGeom>
          <a:noFill/>
        </p:spPr>
        <p:txBody>
          <a:bodyPr wrap="square" rtlCol="0">
            <a:spAutoFit/>
          </a:bodyPr>
          <a:lstStyle/>
          <a:p>
            <a:pPr marL="285750" indent="-285750">
              <a:buFont typeface="Wingdings" panose="05000000000000000000" pitchFamily="2" charset="2"/>
              <a:buChar char="Ø"/>
            </a:pPr>
            <a:r>
              <a:rPr lang="en-US" dirty="0"/>
              <a:t>Helm uses a packaging format called </a:t>
            </a:r>
            <a:r>
              <a:rPr lang="en-US" i="1" dirty="0"/>
              <a:t>charts</a:t>
            </a:r>
            <a:r>
              <a:rPr lang="en-US" dirty="0"/>
              <a:t>. A chart is a collection of files that describe a related set of Kubernetes resources</a:t>
            </a:r>
            <a:r>
              <a:rPr lang="en-US" dirty="0" smtClean="0"/>
              <a: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Helm helps you manage Kubernetes applications — Helm Charts help you define, install, and upgrade even the most complex Kubernetes application</a:t>
            </a:r>
            <a:r>
              <a:rPr lang="en-US" dirty="0" smtClean="0"/>
              <a: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u="sng" dirty="0">
                <a:hlinkClick r:id="rId2"/>
              </a:rPr>
              <a:t>Helm</a:t>
            </a:r>
            <a:r>
              <a:rPr lang="en-US" dirty="0"/>
              <a:t> is widely known as "the package manager for </a:t>
            </a:r>
            <a:r>
              <a:rPr lang="en-US" u="sng" dirty="0">
                <a:hlinkClick r:id="rId3"/>
              </a:rPr>
              <a:t>Kubernetes</a:t>
            </a:r>
            <a:r>
              <a:rPr lang="en-US" dirty="0"/>
              <a:t>". </a:t>
            </a:r>
            <a:endParaRPr lang="en-US" dirty="0" smtClean="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u="sng" dirty="0">
                <a:hlinkClick r:id="rId4"/>
              </a:rPr>
              <a:t>Charts</a:t>
            </a:r>
            <a:r>
              <a:rPr lang="en-US" dirty="0"/>
              <a:t> allow you to version your manifest files too, just like we do with Node.js or any other package. This lets you install specific chart versions, which means keeping specific configurations for your infrastructure in the form of code</a:t>
            </a:r>
            <a:r>
              <a:rPr lang="en-US" dirty="0" smtClean="0"/>
              <a:t>.</a:t>
            </a:r>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r>
              <a:rPr lang="en-US" dirty="0"/>
              <a:t>Helm also keeps a release history of all deployed charts, so you can go back to a previous release if something went wrong</a:t>
            </a:r>
            <a:r>
              <a:rPr lang="en-US" dirty="0" smtClean="0"/>
              <a:t>.</a:t>
            </a:r>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r>
              <a:rPr lang="en-US" u="sng" dirty="0">
                <a:hlinkClick r:id="rId4"/>
              </a:rPr>
              <a:t>Helm</a:t>
            </a:r>
            <a:r>
              <a:rPr lang="en-US" dirty="0"/>
              <a:t> supports </a:t>
            </a:r>
            <a:r>
              <a:rPr lang="en-US" u="sng" dirty="0">
                <a:hlinkClick r:id="rId3"/>
              </a:rPr>
              <a:t>Kubernetes</a:t>
            </a:r>
            <a:r>
              <a:rPr lang="en-US" dirty="0"/>
              <a:t> natively, which means you don't have to write any complex syntax files or anything to start using Helm. Just drop your template files into a new chart and you're good to go.</a:t>
            </a:r>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01642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8647" y="457200"/>
            <a:ext cx="5381897" cy="584775"/>
          </a:xfrm>
          <a:prstGeom prst="rect">
            <a:avLst/>
          </a:prstGeom>
          <a:noFill/>
        </p:spPr>
        <p:txBody>
          <a:bodyPr wrap="square" rtlCol="0">
            <a:spAutoFit/>
          </a:bodyPr>
          <a:lstStyle/>
          <a:p>
            <a:r>
              <a:rPr lang="en-US" sz="3200" dirty="0" smtClean="0">
                <a:latin typeface="Times New Roman" panose="02020603050405020304" pitchFamily="18" charset="0"/>
                <a:cs typeface="Times New Roman" panose="02020603050405020304" pitchFamily="18" charset="0"/>
              </a:rPr>
              <a:t>Helm 3 Architecture</a:t>
            </a:r>
            <a:endParaRPr lang="en-US" sz="3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8647" y="1259296"/>
            <a:ext cx="11390811" cy="2031325"/>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t>Helm 3 is a single service architecture one executable is responsible for implementing helm .</a:t>
            </a:r>
          </a:p>
          <a:p>
            <a:pPr marL="285750" indent="-285750">
              <a:buFont typeface="Wingdings" panose="05000000000000000000" pitchFamily="2" charset="2"/>
              <a:buChar char="Ø"/>
            </a:pPr>
            <a:r>
              <a:rPr lang="en-US" dirty="0" smtClean="0"/>
              <a:t>Helm 3 has a client-only architecture with the client still called helm. As seen in the following diagram, it operates similar to the Helm 2 client, but the client interacts directly with the Kubernetes API server. The in-cluster server Tiller is now removed.</a:t>
            </a: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endParaRPr lang="en-US" dirty="0"/>
          </a:p>
        </p:txBody>
      </p:sp>
      <p:pic>
        <p:nvPicPr>
          <p:cNvPr id="6" name="Picture 5"/>
          <p:cNvPicPr>
            <a:picLocks noChangeAspect="1"/>
          </p:cNvPicPr>
          <p:nvPr/>
        </p:nvPicPr>
        <p:blipFill>
          <a:blip r:embed="rId2"/>
          <a:stretch>
            <a:fillRect/>
          </a:stretch>
        </p:blipFill>
        <p:spPr>
          <a:xfrm>
            <a:off x="2181498" y="2436987"/>
            <a:ext cx="6087292" cy="4421014"/>
          </a:xfrm>
          <a:prstGeom prst="rect">
            <a:avLst/>
          </a:prstGeom>
        </p:spPr>
      </p:pic>
    </p:spTree>
    <p:extLst>
      <p:ext uri="{BB962C8B-B14F-4D97-AF65-F5344CB8AC3E}">
        <p14:creationId xmlns:p14="http://schemas.microsoft.com/office/powerpoint/2010/main" val="419882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8647" y="1259296"/>
            <a:ext cx="11390811" cy="4801314"/>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t>Introduce first time in 2015</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smtClean="0"/>
              <a:t>Helm helps you to manage k8s application with helm charts which helps you install and upgrade even the most  complex k8s application</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smtClean="0"/>
              <a:t>Helm is the k8s equivalent of yum and apt</a:t>
            </a:r>
          </a:p>
          <a:p>
            <a:r>
              <a:rPr lang="en-US" dirty="0"/>
              <a:t> </a:t>
            </a:r>
            <a:endParaRPr lang="en-US" dirty="0" smtClean="0"/>
          </a:p>
          <a:p>
            <a:pPr marL="285750" indent="-285750">
              <a:buFont typeface="Wingdings" panose="05000000000000000000" pitchFamily="2" charset="2"/>
              <a:buChar char="Ø"/>
            </a:pPr>
            <a:r>
              <a:rPr lang="en-US" dirty="0" smtClean="0"/>
              <a:t>Helm is now an official k8s </a:t>
            </a:r>
            <a:r>
              <a:rPr lang="en-US" smtClean="0"/>
              <a:t>project </a:t>
            </a:r>
            <a:r>
              <a:rPr lang="en-US" smtClean="0"/>
              <a:t>.</a:t>
            </a:r>
            <a:endParaRPr lang="en-US" dirty="0" smtClean="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smtClean="0"/>
              <a:t>The main building block of helm based deployments are </a:t>
            </a:r>
            <a:r>
              <a:rPr lang="en-US" dirty="0" smtClean="0"/>
              <a:t>helm. </a:t>
            </a:r>
            <a:r>
              <a:rPr lang="en-US" dirty="0" smtClean="0"/>
              <a:t>helm charts these charts describe a configuration set of dynamically generated k8s resources.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smtClean="0"/>
              <a:t>Chart can either be stored locally or fetched from remote chart  repository.</a:t>
            </a:r>
            <a:r>
              <a:rPr lang="en-US" dirty="0"/>
              <a:t> </a:t>
            </a:r>
            <a:endParaRPr lang="en-US" dirty="0" smtClean="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endParaRPr lang="en-US" dirty="0"/>
          </a:p>
        </p:txBody>
      </p:sp>
      <p:sp>
        <p:nvSpPr>
          <p:cNvPr id="7" name="TextBox 6"/>
          <p:cNvSpPr txBox="1"/>
          <p:nvPr/>
        </p:nvSpPr>
        <p:spPr>
          <a:xfrm>
            <a:off x="98647" y="457200"/>
            <a:ext cx="5381897" cy="584775"/>
          </a:xfrm>
          <a:prstGeom prst="rect">
            <a:avLst/>
          </a:prstGeom>
          <a:noFill/>
        </p:spPr>
        <p:txBody>
          <a:bodyPr wrap="square" rtlCol="0">
            <a:spAutoFit/>
          </a:bodyPr>
          <a:lstStyle/>
          <a:p>
            <a:r>
              <a:rPr lang="en-US" sz="3200" dirty="0" smtClean="0">
                <a:latin typeface="Times New Roman" panose="02020603050405020304" pitchFamily="18" charset="0"/>
                <a:cs typeface="Times New Roman" panose="02020603050405020304" pitchFamily="18" charset="0"/>
              </a:rPr>
              <a:t>Helm packaging and managing</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9242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5357" y="164812"/>
            <a:ext cx="5381897" cy="584775"/>
          </a:xfrm>
          <a:prstGeom prst="rect">
            <a:avLst/>
          </a:prstGeom>
          <a:noFill/>
        </p:spPr>
        <p:txBody>
          <a:bodyPr wrap="square" rtlCol="0">
            <a:spAutoFit/>
          </a:bodyPr>
          <a:lstStyle/>
          <a:p>
            <a:r>
              <a:rPr lang="en-US" sz="3200" dirty="0" smtClean="0">
                <a:latin typeface="Times New Roman" panose="02020603050405020304" pitchFamily="18" charset="0"/>
                <a:cs typeface="Times New Roman" panose="02020603050405020304" pitchFamily="18" charset="0"/>
              </a:rPr>
              <a:t>Why use Helm/Benefits</a:t>
            </a:r>
            <a:endParaRPr lang="en-US" sz="3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8647" y="888806"/>
            <a:ext cx="11390811" cy="6186309"/>
          </a:xfrm>
          <a:prstGeom prst="rect">
            <a:avLst/>
          </a:prstGeom>
          <a:noFill/>
        </p:spPr>
        <p:txBody>
          <a:bodyPr wrap="square" rtlCol="0">
            <a:spAutoFit/>
          </a:bodyPr>
          <a:lstStyle/>
          <a:p>
            <a:pPr marL="285750" indent="-28575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Writing and maintaining k8s YAML manifest for all the required k8s objects can be a time consuming and tedious task  for the simplest of deployment .</a:t>
            </a: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Helm is a package manager for Kubernetes that </a:t>
            </a:r>
            <a:r>
              <a:rPr lang="en-US" sz="2400" b="1" dirty="0">
                <a:latin typeface="Times New Roman" panose="02020603050405020304" pitchFamily="18" charset="0"/>
                <a:cs typeface="Times New Roman" panose="02020603050405020304" pitchFamily="18" charset="0"/>
              </a:rPr>
              <a:t>makes it easy to take applications and services that are either highly repeatable or used in multiple scenarios and deploy them to a typical K8s </a:t>
            </a:r>
            <a:r>
              <a:rPr lang="en-US" sz="2400" b="1" dirty="0" smtClean="0">
                <a:latin typeface="Times New Roman" panose="02020603050405020304" pitchFamily="18" charset="0"/>
                <a:cs typeface="Times New Roman" panose="02020603050405020304" pitchFamily="18" charset="0"/>
              </a:rPr>
              <a:t>cluster</a:t>
            </a:r>
          </a:p>
          <a:p>
            <a:pPr marL="285750" indent="-28575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Greatly </a:t>
            </a:r>
            <a:r>
              <a:rPr lang="en-US" sz="2400" dirty="0">
                <a:latin typeface="Times New Roman" panose="02020603050405020304" pitchFamily="18" charset="0"/>
                <a:cs typeface="Times New Roman" panose="02020603050405020304" pitchFamily="18" charset="0"/>
              </a:rPr>
              <a:t>improved </a:t>
            </a:r>
            <a:r>
              <a:rPr lang="en-US" sz="2400" dirty="0" smtClean="0">
                <a:latin typeface="Times New Roman" panose="02020603050405020304" pitchFamily="18" charset="0"/>
                <a:cs typeface="Times New Roman" panose="02020603050405020304" pitchFamily="18" charset="0"/>
              </a:rPr>
              <a:t>productivity</a:t>
            </a: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Reduced complexity of </a:t>
            </a:r>
            <a:r>
              <a:rPr lang="en-US" sz="2400" dirty="0" smtClean="0">
                <a:latin typeface="Times New Roman" panose="02020603050405020304" pitchFamily="18" charset="0"/>
                <a:cs typeface="Times New Roman" panose="02020603050405020304" pitchFamily="18" charset="0"/>
              </a:rPr>
              <a:t>deployments</a:t>
            </a: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Implementation of cloud-native applications</a:t>
            </a: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More reproducible deployments and results</a:t>
            </a: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Ability to leverage Kubernetes with a single CLI command</a:t>
            </a: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Better scalability</a:t>
            </a: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Ability to re-use Helm charts across multiple environments</a:t>
            </a: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More streamlined CI/CD pipeline</a:t>
            </a: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Easier rolling back to previous versions of an app (should something go </a:t>
            </a:r>
            <a:r>
              <a:rPr lang="en-US" sz="2400" dirty="0" smtClean="0">
                <a:latin typeface="Times New Roman" panose="02020603050405020304" pitchFamily="18" charset="0"/>
                <a:cs typeface="Times New Roman" panose="02020603050405020304" pitchFamily="18" charset="0"/>
              </a:rPr>
              <a:t>away</a:t>
            </a:r>
            <a:r>
              <a:rPr lang="en-US" sz="2400" dirty="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Numerous CI/CD hooks to automate actions and even schedule health </a:t>
            </a:r>
            <a:r>
              <a:rPr lang="en-US" sz="2400" dirty="0" smtClean="0">
                <a:latin typeface="Times New Roman" panose="02020603050405020304" pitchFamily="18" charset="0"/>
                <a:cs typeface="Times New Roman" panose="02020603050405020304" pitchFamily="18" charset="0"/>
              </a:rPr>
              <a:t>checks</a:t>
            </a:r>
            <a:endParaRPr lang="en-US" dirty="0"/>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588930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5357" y="164812"/>
            <a:ext cx="5381897" cy="584775"/>
          </a:xfrm>
          <a:prstGeom prst="rect">
            <a:avLst/>
          </a:prstGeom>
          <a:noFill/>
        </p:spPr>
        <p:txBody>
          <a:bodyPr wrap="square" rtlCol="0">
            <a:spAutoFit/>
          </a:bodyPr>
          <a:lstStyle/>
          <a:p>
            <a:r>
              <a:rPr lang="en-US" sz="3200" dirty="0" smtClean="0">
                <a:latin typeface="Times New Roman" panose="02020603050405020304" pitchFamily="18" charset="0"/>
                <a:cs typeface="Times New Roman" panose="02020603050405020304" pitchFamily="18" charset="0"/>
              </a:rPr>
              <a:t>Issues with Helm</a:t>
            </a:r>
            <a:endParaRPr lang="en-US" sz="3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8647" y="888806"/>
            <a:ext cx="11390811" cy="3354765"/>
          </a:xfrm>
          <a:prstGeom prst="rect">
            <a:avLst/>
          </a:prstGeom>
          <a:noFill/>
        </p:spPr>
        <p:txBody>
          <a:bodyPr wrap="square" rtlCol="0">
            <a:spAutoFit/>
          </a:bodyPr>
          <a:lstStyle/>
          <a:p>
            <a:pPr marL="342900" indent="-342900">
              <a:buFont typeface="Wingdings" pitchFamily="2" charset="2"/>
              <a:buChar char="Ø"/>
            </a:pPr>
            <a:r>
              <a:rPr lang="en-US" sz="2000" dirty="0">
                <a:latin typeface="Times New Roman" pitchFamily="18" charset="0"/>
                <a:cs typeface="Times New Roman" pitchFamily="18" charset="0"/>
              </a:rPr>
              <a:t>Helm only adds value when you install community components. Otherwise you need to write yaml anyway</a:t>
            </a:r>
            <a:r>
              <a:rPr lang="en-US"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pPr marL="342900" indent="-342900">
              <a:buFont typeface="Wingdings" pitchFamily="2" charset="2"/>
              <a:buChar char="Ø"/>
            </a:pPr>
            <a:r>
              <a:rPr lang="en-US" sz="2000" dirty="0">
                <a:latin typeface="Times New Roman" pitchFamily="18" charset="0"/>
                <a:cs typeface="Times New Roman" pitchFamily="18" charset="0"/>
              </a:rPr>
              <a:t>Leads to too much logic in the templates (not good for inexperienced k8s users</a:t>
            </a:r>
            <a:r>
              <a:rPr lang="en-US"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pPr marL="342900" indent="-342900">
              <a:buFont typeface="Wingdings" pitchFamily="2" charset="2"/>
              <a:buChar char="Ø"/>
            </a:pPr>
            <a:r>
              <a:rPr lang="en-US" sz="2000" dirty="0">
                <a:latin typeface="Times New Roman" pitchFamily="18" charset="0"/>
                <a:cs typeface="Times New Roman" pitchFamily="18" charset="0"/>
              </a:rPr>
              <a:t>GitOps/Infrastructure as Code best practices are violated, because you version control </a:t>
            </a:r>
            <a:r>
              <a:rPr lang="en-US" sz="2000" i="1" dirty="0">
                <a:latin typeface="Times New Roman" pitchFamily="18" charset="0"/>
                <a:cs typeface="Times New Roman" pitchFamily="18" charset="0"/>
              </a:rPr>
              <a:t>before</a:t>
            </a:r>
            <a:r>
              <a:rPr lang="en-US" sz="2000" dirty="0">
                <a:latin typeface="Times New Roman" pitchFamily="18" charset="0"/>
                <a:cs typeface="Times New Roman" pitchFamily="18" charset="0"/>
              </a:rPr>
              <a:t> it has been </a:t>
            </a:r>
            <a:r>
              <a:rPr lang="en-US" sz="2000" dirty="0" smtClean="0">
                <a:latin typeface="Times New Roman" pitchFamily="18" charset="0"/>
                <a:cs typeface="Times New Roman" pitchFamily="18" charset="0"/>
              </a:rPr>
              <a:t>template.</a:t>
            </a:r>
            <a:endParaRPr lang="en-US" sz="2000" dirty="0">
              <a:latin typeface="Times New Roman" pitchFamily="18" charset="0"/>
              <a:cs typeface="Times New Roman" pitchFamily="18" charset="0"/>
            </a:endParaRPr>
          </a:p>
          <a:p>
            <a:endParaRPr lang="en-US" dirty="0" smtClean="0"/>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590474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8647" y="457200"/>
            <a:ext cx="5381897" cy="584775"/>
          </a:xfrm>
          <a:prstGeom prst="rect">
            <a:avLst/>
          </a:prstGeom>
          <a:noFill/>
        </p:spPr>
        <p:txBody>
          <a:bodyPr wrap="square" rtlCol="0">
            <a:spAutoFit/>
          </a:bodyPr>
          <a:lstStyle/>
          <a:p>
            <a:r>
              <a:rPr lang="en-US" sz="3200" dirty="0" smtClean="0">
                <a:latin typeface="Times New Roman" panose="02020603050405020304" pitchFamily="18" charset="0"/>
                <a:cs typeface="Times New Roman" panose="02020603050405020304" pitchFamily="18" charset="0"/>
              </a:rPr>
              <a:t>chart</a:t>
            </a:r>
            <a:endParaRPr lang="en-US" sz="3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8647" y="1259296"/>
            <a:ext cx="11390811" cy="4801314"/>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t>Helm uses a packaging format called </a:t>
            </a:r>
            <a:r>
              <a:rPr lang="en-US" i="1" dirty="0" smtClean="0"/>
              <a:t>charts</a:t>
            </a:r>
            <a:r>
              <a:rPr lang="en-US" dirty="0" smtClean="0"/>
              <a:t>. A chart is a collection of files that describe a related set of Kubernetes resources.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smtClean="0"/>
          </a:p>
          <a:p>
            <a:endParaRPr lang="en-US" dirty="0" smtClean="0"/>
          </a:p>
          <a:p>
            <a:r>
              <a:rPr lang="en-US" dirty="0" smtClean="0"/>
              <a:t>Helm charts are simply k8s YAML manifest combined into a single package that can be advertise your k8s cluster.</a:t>
            </a:r>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smtClean="0"/>
          </a:p>
        </p:txBody>
      </p:sp>
      <p:pic>
        <p:nvPicPr>
          <p:cNvPr id="6" name="Picture 5"/>
          <p:cNvPicPr>
            <a:picLocks noChangeAspect="1"/>
          </p:cNvPicPr>
          <p:nvPr/>
        </p:nvPicPr>
        <p:blipFill>
          <a:blip r:embed="rId2"/>
          <a:stretch>
            <a:fillRect/>
          </a:stretch>
        </p:blipFill>
        <p:spPr>
          <a:xfrm>
            <a:off x="3390900" y="2081212"/>
            <a:ext cx="5410200" cy="2695575"/>
          </a:xfrm>
          <a:prstGeom prst="rect">
            <a:avLst/>
          </a:prstGeom>
        </p:spPr>
      </p:pic>
    </p:spTree>
    <p:extLst>
      <p:ext uri="{BB962C8B-B14F-4D97-AF65-F5344CB8AC3E}">
        <p14:creationId xmlns:p14="http://schemas.microsoft.com/office/powerpoint/2010/main" val="3645314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8647" y="457200"/>
            <a:ext cx="5381897" cy="584775"/>
          </a:xfrm>
          <a:prstGeom prst="rect">
            <a:avLst/>
          </a:prstGeom>
          <a:noFill/>
        </p:spPr>
        <p:txBody>
          <a:bodyPr wrap="square" rtlCol="0">
            <a:spAutoFit/>
          </a:bodyPr>
          <a:lstStyle/>
          <a:p>
            <a:r>
              <a:rPr lang="en-US" sz="3200" dirty="0" smtClean="0">
                <a:latin typeface="Times New Roman" panose="02020603050405020304" pitchFamily="18" charset="0"/>
                <a:cs typeface="Times New Roman" panose="02020603050405020304" pitchFamily="18" charset="0"/>
              </a:rPr>
              <a:t>Release</a:t>
            </a:r>
            <a:endParaRPr lang="en-US" sz="3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8647" y="1259296"/>
            <a:ext cx="11390811" cy="5632311"/>
          </a:xfrm>
          <a:prstGeom prst="rect">
            <a:avLst/>
          </a:prstGeom>
          <a:noFill/>
        </p:spPr>
        <p:txBody>
          <a:bodyPr wrap="square" rtlCol="0">
            <a:spAutoFit/>
          </a:bodyPr>
          <a:lstStyle/>
          <a:p>
            <a:pPr marL="285750" indent="-285750">
              <a:buFont typeface="Wingdings" panose="05000000000000000000" pitchFamily="2" charset="2"/>
              <a:buChar char="Ø"/>
            </a:pPr>
            <a:r>
              <a:rPr lang="en-US" dirty="0"/>
              <a:t>A </a:t>
            </a:r>
            <a:r>
              <a:rPr lang="en-US" i="1" dirty="0"/>
              <a:t>Release</a:t>
            </a:r>
            <a:r>
              <a:rPr lang="en-US" dirty="0"/>
              <a:t> is an instance of a chart running in a Kubernetes cluster. One chart can often be installed many times into the same cluster. And each time it is installed, a new </a:t>
            </a:r>
            <a:r>
              <a:rPr lang="en-US" i="1" dirty="0"/>
              <a:t>release</a:t>
            </a:r>
            <a:r>
              <a:rPr lang="en-US" dirty="0"/>
              <a:t> is created. Consider a MySQL chart. If you want two databases running in your cluster, you can install that chart twice. </a:t>
            </a:r>
            <a:endParaRPr lang="en-US" dirty="0" smtClean="0"/>
          </a:p>
          <a:p>
            <a:endParaRPr lang="en-US" dirty="0" smtClean="0"/>
          </a:p>
          <a:p>
            <a:pPr marL="285750" indent="-285750">
              <a:buFont typeface="Wingdings" panose="05000000000000000000" pitchFamily="2" charset="2"/>
              <a:buChar char="Ø"/>
            </a:pPr>
            <a:r>
              <a:rPr lang="en-US" dirty="0"/>
              <a:t> Each one will have its own </a:t>
            </a:r>
            <a:r>
              <a:rPr lang="en-US" i="1" dirty="0"/>
              <a:t>release</a:t>
            </a:r>
            <a:r>
              <a:rPr lang="en-US" dirty="0"/>
              <a:t>, which will in turn have its own </a:t>
            </a:r>
            <a:r>
              <a:rPr lang="en-US" i="1" dirty="0"/>
              <a:t>release name</a:t>
            </a:r>
            <a:r>
              <a:rPr lang="en-US" dirty="0" smtClean="0"/>
              <a:t>.</a:t>
            </a:r>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r>
              <a:rPr lang="en-US" dirty="0" smtClean="0"/>
              <a:t>Helm keeps track of all chart execution</a:t>
            </a:r>
          </a:p>
          <a:p>
            <a:r>
              <a:rPr lang="en-US" dirty="0" smtClean="0"/>
              <a:t>(install / update / rollback)</a:t>
            </a:r>
            <a:endParaRPr lang="en-US" dirty="0"/>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endParaRPr lang="en-US" dirty="0"/>
          </a:p>
        </p:txBody>
      </p:sp>
      <p:pic>
        <p:nvPicPr>
          <p:cNvPr id="6" name="Picture 5"/>
          <p:cNvPicPr>
            <a:picLocks noChangeAspect="1"/>
          </p:cNvPicPr>
          <p:nvPr/>
        </p:nvPicPr>
        <p:blipFill>
          <a:blip r:embed="rId2"/>
          <a:stretch>
            <a:fillRect/>
          </a:stretch>
        </p:blipFill>
        <p:spPr>
          <a:xfrm>
            <a:off x="3511111" y="2413458"/>
            <a:ext cx="5188752" cy="4012470"/>
          </a:xfrm>
          <a:prstGeom prst="rect">
            <a:avLst/>
          </a:prstGeom>
        </p:spPr>
      </p:pic>
    </p:spTree>
    <p:extLst>
      <p:ext uri="{BB962C8B-B14F-4D97-AF65-F5344CB8AC3E}">
        <p14:creationId xmlns:p14="http://schemas.microsoft.com/office/powerpoint/2010/main" val="2875467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8647" y="457200"/>
            <a:ext cx="5381897" cy="584775"/>
          </a:xfrm>
          <a:prstGeom prst="rect">
            <a:avLst/>
          </a:prstGeom>
          <a:noFill/>
        </p:spPr>
        <p:txBody>
          <a:bodyPr wrap="square" rtlCol="0">
            <a:spAutoFit/>
          </a:bodyPr>
          <a:lstStyle/>
          <a:p>
            <a:r>
              <a:rPr lang="en-US" sz="3200" dirty="0" smtClean="0">
                <a:latin typeface="Times New Roman" panose="02020603050405020304" pitchFamily="18" charset="0"/>
                <a:cs typeface="Times New Roman" panose="02020603050405020304" pitchFamily="18" charset="0"/>
              </a:rPr>
              <a:t>Repository</a:t>
            </a:r>
            <a:endParaRPr lang="en-US" sz="3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8647" y="1259296"/>
            <a:ext cx="11390811" cy="2585323"/>
          </a:xfrm>
          <a:prstGeom prst="rect">
            <a:avLst/>
          </a:prstGeom>
          <a:noFill/>
        </p:spPr>
        <p:txBody>
          <a:bodyPr wrap="square" rtlCol="0">
            <a:spAutoFit/>
          </a:bodyPr>
          <a:lstStyle/>
          <a:p>
            <a:pPr marL="285750" indent="-285750">
              <a:buFont typeface="Wingdings" panose="05000000000000000000" pitchFamily="2" charset="2"/>
              <a:buChar char="Ø"/>
            </a:pPr>
            <a:r>
              <a:rPr lang="en-US" dirty="0"/>
              <a:t>A </a:t>
            </a:r>
            <a:r>
              <a:rPr lang="en-US" dirty="0">
                <a:hlinkClick r:id="rId2"/>
              </a:rPr>
              <a:t>Helm repository</a:t>
            </a:r>
            <a:r>
              <a:rPr lang="en-US" dirty="0"/>
              <a:t> is a collection of Helm charts. Developers can upload charts to a Helm repository, and users can download them from there</a:t>
            </a:r>
            <a:r>
              <a:rPr lang="en-US" dirty="0" smtClean="0"/>
              <a: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The ability to share charts using a repository is another advantage of Helm. Helm repositories make it easy for developers to share their applications with users, and for users to find the applications they need, in a centralized location. Without Helm repositories, users would be left to scour GitHub manually when looking for the charts they need to deploy applications on Kubernetes</a:t>
            </a:r>
            <a:r>
              <a:rPr lang="en-US" dirty="0" smtClean="0"/>
              <a: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smtClean="0"/>
              <a:t>It is the location where packages can be stored and shared</a:t>
            </a:r>
            <a:endParaRPr lang="en-US" dirty="0"/>
          </a:p>
        </p:txBody>
      </p:sp>
    </p:spTree>
    <p:extLst>
      <p:ext uri="{BB962C8B-B14F-4D97-AF65-F5344CB8AC3E}">
        <p14:creationId xmlns:p14="http://schemas.microsoft.com/office/powerpoint/2010/main" val="35397439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439</TotalTime>
  <Words>779</Words>
  <Application>Microsoft Office PowerPoint</Application>
  <PresentationFormat>Widescreen</PresentationFormat>
  <Paragraphs>90</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Omkar Patil</dc:creator>
  <cp:lastModifiedBy>Omkar Patil</cp:lastModifiedBy>
  <cp:revision>13</cp:revision>
  <dcterms:created xsi:type="dcterms:W3CDTF">2022-12-01T05:38:42Z</dcterms:created>
  <dcterms:modified xsi:type="dcterms:W3CDTF">2022-12-02T09:40:46Z</dcterms:modified>
</cp:coreProperties>
</file>