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3" r:id="rId3"/>
    <p:sldId id="263" r:id="rId4"/>
    <p:sldId id="264" r:id="rId5"/>
    <p:sldId id="265" r:id="rId6"/>
    <p:sldId id="266" r:id="rId7"/>
    <p:sldId id="267" r:id="rId8"/>
    <p:sldId id="268" r:id="rId9"/>
    <p:sldId id="269" r:id="rId10"/>
    <p:sldId id="270" r:id="rId11"/>
    <p:sldId id="259" r:id="rId12"/>
    <p:sldId id="260" r:id="rId13"/>
    <p:sldId id="261" r:id="rId14"/>
    <p:sldId id="262"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404B3-880C-434E-86D7-9370AD39309D}" v="26" dt="2023-01-09T12:35:23.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Patil" userId="S::omkar.patil@thinkartha.com::e180605e-8496-478f-8b19-0a0ba026d9a5" providerId="AD" clId="Web-{992404B3-880C-434E-86D7-9370AD39309D}"/>
    <pc:docChg chg="addSld delSld modSld">
      <pc:chgData name="Omkar Patil" userId="S::omkar.patil@thinkartha.com::e180605e-8496-478f-8b19-0a0ba026d9a5" providerId="AD" clId="Web-{992404B3-880C-434E-86D7-9370AD39309D}" dt="2023-01-09T12:35:23.284" v="19"/>
      <pc:docMkLst>
        <pc:docMk/>
      </pc:docMkLst>
      <pc:sldChg chg="modSp">
        <pc:chgData name="Omkar Patil" userId="S::omkar.patil@thinkartha.com::e180605e-8496-478f-8b19-0a0ba026d9a5" providerId="AD" clId="Web-{992404B3-880C-434E-86D7-9370AD39309D}" dt="2023-01-09T12:32:42.951" v="6" actId="20577"/>
        <pc:sldMkLst>
          <pc:docMk/>
          <pc:sldMk cId="3643467033" sldId="256"/>
        </pc:sldMkLst>
        <pc:spChg chg="mod">
          <ac:chgData name="Omkar Patil" userId="S::omkar.patil@thinkartha.com::e180605e-8496-478f-8b19-0a0ba026d9a5" providerId="AD" clId="Web-{992404B3-880C-434E-86D7-9370AD39309D}" dt="2023-01-09T12:32:42.951" v="6" actId="20577"/>
          <ac:spMkLst>
            <pc:docMk/>
            <pc:sldMk cId="3643467033" sldId="256"/>
            <ac:spMk id="6" creationId="{00000000-0000-0000-0000-000000000000}"/>
          </ac:spMkLst>
        </pc:spChg>
      </pc:sldChg>
      <pc:sldChg chg="addSp delSp modSp new">
        <pc:chgData name="Omkar Patil" userId="S::omkar.patil@thinkartha.com::e180605e-8496-478f-8b19-0a0ba026d9a5" providerId="AD" clId="Web-{992404B3-880C-434E-86D7-9370AD39309D}" dt="2023-01-09T12:33:27.093" v="13"/>
        <pc:sldMkLst>
          <pc:docMk/>
          <pc:sldMk cId="3219023571" sldId="273"/>
        </pc:sldMkLst>
        <pc:spChg chg="del">
          <ac:chgData name="Omkar Patil" userId="S::omkar.patil@thinkartha.com::e180605e-8496-478f-8b19-0a0ba026d9a5" providerId="AD" clId="Web-{992404B3-880C-434E-86D7-9370AD39309D}" dt="2023-01-09T12:33:15.124" v="9"/>
          <ac:spMkLst>
            <pc:docMk/>
            <pc:sldMk cId="3219023571" sldId="273"/>
            <ac:spMk id="2" creationId="{DFCBFD92-9B45-1012-B85A-D3740D954EEF}"/>
          </ac:spMkLst>
        </pc:spChg>
        <pc:spChg chg="del">
          <ac:chgData name="Omkar Patil" userId="S::omkar.patil@thinkartha.com::e180605e-8496-478f-8b19-0a0ba026d9a5" providerId="AD" clId="Web-{992404B3-880C-434E-86D7-9370AD39309D}" dt="2023-01-09T12:33:11.702" v="8"/>
          <ac:spMkLst>
            <pc:docMk/>
            <pc:sldMk cId="3219023571" sldId="273"/>
            <ac:spMk id="3" creationId="{BD3833AD-399D-1012-0015-8FB645EC7DF1}"/>
          </ac:spMkLst>
        </pc:spChg>
        <pc:spChg chg="add del mod">
          <ac:chgData name="Omkar Patil" userId="S::omkar.patil@thinkartha.com::e180605e-8496-478f-8b19-0a0ba026d9a5" providerId="AD" clId="Web-{992404B3-880C-434E-86D7-9370AD39309D}" dt="2023-01-09T12:33:27.093" v="13"/>
          <ac:spMkLst>
            <pc:docMk/>
            <pc:sldMk cId="3219023571" sldId="273"/>
            <ac:spMk id="4" creationId="{7C9F4AAB-8541-B02C-FFB6-9AE658CF8CE2}"/>
          </ac:spMkLst>
        </pc:spChg>
      </pc:sldChg>
      <pc:sldChg chg="add del replId">
        <pc:chgData name="Omkar Patil" userId="S::omkar.patil@thinkartha.com::e180605e-8496-478f-8b19-0a0ba026d9a5" providerId="AD" clId="Web-{992404B3-880C-434E-86D7-9370AD39309D}" dt="2023-01-09T12:33:58.204" v="15"/>
        <pc:sldMkLst>
          <pc:docMk/>
          <pc:sldMk cId="1792077194" sldId="274"/>
        </pc:sldMkLst>
      </pc:sldChg>
      <pc:sldChg chg="add del replId">
        <pc:chgData name="Omkar Patil" userId="S::omkar.patil@thinkartha.com::e180605e-8496-478f-8b19-0a0ba026d9a5" providerId="AD" clId="Web-{992404B3-880C-434E-86D7-9370AD39309D}" dt="2023-01-09T12:35:23.284" v="19"/>
        <pc:sldMkLst>
          <pc:docMk/>
          <pc:sldMk cId="2105776548" sldId="274"/>
        </pc:sldMkLst>
      </pc:sldChg>
      <pc:sldChg chg="add del replId">
        <pc:chgData name="Omkar Patil" userId="S::omkar.patil@thinkartha.com::e180605e-8496-478f-8b19-0a0ba026d9a5" providerId="AD" clId="Web-{992404B3-880C-434E-86D7-9370AD39309D}" dt="2023-01-09T12:34:05.985" v="17"/>
        <pc:sldMkLst>
          <pc:docMk/>
          <pc:sldMk cId="4177656623"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B2E50C-E6AC-4039-81FB-92A46C08F57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17577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B2E50C-E6AC-4039-81FB-92A46C08F57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185236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B2E50C-E6AC-4039-81FB-92A46C08F57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584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B2E50C-E6AC-4039-81FB-92A46C08F57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103199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2E50C-E6AC-4039-81FB-92A46C08F57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162209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B2E50C-E6AC-4039-81FB-92A46C08F57A}"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42426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B2E50C-E6AC-4039-81FB-92A46C08F57A}"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26973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B2E50C-E6AC-4039-81FB-92A46C08F57A}"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190738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2E50C-E6AC-4039-81FB-92A46C08F57A}"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415773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B2E50C-E6AC-4039-81FB-92A46C08F57A}"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186644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B2E50C-E6AC-4039-81FB-92A46C08F57A}"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09CE-A53E-463A-A57B-07DB36D2995E}" type="slidenum">
              <a:rPr lang="en-IN" smtClean="0"/>
              <a:t>‹#›</a:t>
            </a:fld>
            <a:endParaRPr lang="en-IN"/>
          </a:p>
        </p:txBody>
      </p:sp>
    </p:spTree>
    <p:extLst>
      <p:ext uri="{BB962C8B-B14F-4D97-AF65-F5344CB8AC3E}">
        <p14:creationId xmlns:p14="http://schemas.microsoft.com/office/powerpoint/2010/main" val="318602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2E50C-E6AC-4039-81FB-92A46C08F57A}" type="datetimeFigureOut">
              <a:rPr lang="en-IN" smtClean="0"/>
              <a:t>18-01-2023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09CE-A53E-463A-A57B-07DB36D2995E}" type="slidenum">
              <a:rPr lang="en-IN" smtClean="0"/>
              <a:t>‹#›</a:t>
            </a:fld>
            <a:endParaRPr lang="en-IN"/>
          </a:p>
        </p:txBody>
      </p:sp>
    </p:spTree>
    <p:extLst>
      <p:ext uri="{BB962C8B-B14F-4D97-AF65-F5344CB8AC3E}">
        <p14:creationId xmlns:p14="http://schemas.microsoft.com/office/powerpoint/2010/main" val="49003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412776"/>
            <a:ext cx="8208912" cy="461665"/>
          </a:xfrm>
          <a:prstGeom prst="rect">
            <a:avLst/>
          </a:prstGeom>
          <a:noFill/>
        </p:spPr>
        <p:txBody>
          <a:bodyPr wrap="square" rtlCol="0">
            <a:spAutoFit/>
          </a:bodyPr>
          <a:lstStyle/>
          <a:p>
            <a:r>
              <a:rPr lang="en-US" sz="2400" b="1" dirty="0"/>
              <a:t>Services</a:t>
            </a:r>
            <a:endParaRPr lang="en-IN" sz="2400" b="1" dirty="0"/>
          </a:p>
        </p:txBody>
      </p:sp>
      <p:sp>
        <p:nvSpPr>
          <p:cNvPr id="5" name="TextBox 4"/>
          <p:cNvSpPr txBox="1"/>
          <p:nvPr/>
        </p:nvSpPr>
        <p:spPr>
          <a:xfrm>
            <a:off x="0" y="2204864"/>
            <a:ext cx="9036496" cy="4247317"/>
          </a:xfrm>
          <a:prstGeom prst="rect">
            <a:avLst/>
          </a:prstGeom>
          <a:noFill/>
        </p:spPr>
        <p:txBody>
          <a:bodyPr wrap="square" rtlCol="0">
            <a:spAutoFit/>
          </a:bodyPr>
          <a:lstStyle/>
          <a:p>
            <a:r>
              <a:rPr lang="en-US" dirty="0"/>
              <a:t>*Each pod gets its own </a:t>
            </a:r>
            <a:r>
              <a:rPr lang="en-US" dirty="0" err="1"/>
              <a:t>ip</a:t>
            </a:r>
            <a:r>
              <a:rPr lang="en-US" dirty="0"/>
              <a:t> address, however in an deployment, the set of pods running in one moment in time could be different  from the set of pods, running that the application a moment later.</a:t>
            </a:r>
          </a:p>
          <a:p>
            <a:endParaRPr lang="en-US" dirty="0"/>
          </a:p>
          <a:p>
            <a:r>
              <a:rPr lang="en-US" dirty="0"/>
              <a:t>*This leads a problem: if some set of pods (call them backend) provides functionality to other pods (call them front end ) inside your cluster how to the frontend find out and keeps track of which </a:t>
            </a:r>
            <a:r>
              <a:rPr lang="en-US" dirty="0" err="1"/>
              <a:t>ip</a:t>
            </a:r>
            <a:r>
              <a:rPr lang="en-US" dirty="0"/>
              <a:t> address to connect to , so that the front end use the backend part of the workload.</a:t>
            </a:r>
          </a:p>
          <a:p>
            <a:endParaRPr lang="en-US" dirty="0"/>
          </a:p>
          <a:p>
            <a:r>
              <a:rPr lang="en-US" dirty="0"/>
              <a:t>*Although each pod has its unique </a:t>
            </a:r>
            <a:r>
              <a:rPr lang="en-US" dirty="0" err="1"/>
              <a:t>ip</a:t>
            </a:r>
            <a:r>
              <a:rPr lang="en-US" dirty="0"/>
              <a:t> address are those </a:t>
            </a:r>
            <a:r>
              <a:rPr lang="en-US" dirty="0" err="1"/>
              <a:t>ip’s</a:t>
            </a:r>
            <a:r>
              <a:rPr lang="en-US" dirty="0"/>
              <a:t> are not exposed outside the cluster.</a:t>
            </a:r>
          </a:p>
          <a:p>
            <a:endParaRPr lang="en-US" dirty="0"/>
          </a:p>
          <a:p>
            <a:r>
              <a:rPr lang="en-US" dirty="0"/>
              <a:t>*lables are use to select  which are the pods to be put under a service.</a:t>
            </a:r>
          </a:p>
          <a:p>
            <a:endParaRPr lang="en-US" dirty="0"/>
          </a:p>
          <a:p>
            <a:r>
              <a:rPr lang="en-US" dirty="0" smtClean="0"/>
              <a:t>*Creating </a:t>
            </a:r>
            <a:r>
              <a:rPr lang="en-US" dirty="0"/>
              <a:t>a service will create  an endpoint to access the pods/application in it.</a:t>
            </a:r>
          </a:p>
          <a:p>
            <a:endParaRPr lang="en-US" dirty="0"/>
          </a:p>
        </p:txBody>
      </p:sp>
      <p:pic>
        <p:nvPicPr>
          <p:cNvPr id="2" name="Picture 1"/>
          <p:cNvPicPr>
            <a:picLocks noChangeAspect="1"/>
          </p:cNvPicPr>
          <p:nvPr/>
        </p:nvPicPr>
        <p:blipFill>
          <a:blip r:embed="rId2"/>
          <a:stretch>
            <a:fillRect/>
          </a:stretch>
        </p:blipFill>
        <p:spPr>
          <a:xfrm>
            <a:off x="896910" y="260648"/>
            <a:ext cx="7242676" cy="1012024"/>
          </a:xfrm>
          <a:prstGeom prst="rect">
            <a:avLst/>
          </a:prstGeom>
        </p:spPr>
      </p:pic>
    </p:spTree>
    <p:extLst>
      <p:ext uri="{BB962C8B-B14F-4D97-AF65-F5344CB8AC3E}">
        <p14:creationId xmlns:p14="http://schemas.microsoft.com/office/powerpoint/2010/main" val="327631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49593360"/>
              </p:ext>
            </p:extLst>
          </p:nvPr>
        </p:nvGraphicFramePr>
        <p:xfrm>
          <a:off x="0" y="1"/>
          <a:ext cx="9144000" cy="6857998"/>
        </p:xfrm>
        <a:graphic>
          <a:graphicData uri="http://schemas.openxmlformats.org/drawingml/2006/table">
            <a:tbl>
              <a:tblPr/>
              <a:tblGrid>
                <a:gridCol w="2286000">
                  <a:extLst>
                    <a:ext uri="{9D8B030D-6E8A-4147-A177-3AD203B41FA5}">
                      <a16:colId xmlns:a16="http://schemas.microsoft.com/office/drawing/2014/main" val="4065983087"/>
                    </a:ext>
                  </a:extLst>
                </a:gridCol>
                <a:gridCol w="2286000">
                  <a:extLst>
                    <a:ext uri="{9D8B030D-6E8A-4147-A177-3AD203B41FA5}">
                      <a16:colId xmlns:a16="http://schemas.microsoft.com/office/drawing/2014/main" val="2548116617"/>
                    </a:ext>
                  </a:extLst>
                </a:gridCol>
                <a:gridCol w="2286000">
                  <a:extLst>
                    <a:ext uri="{9D8B030D-6E8A-4147-A177-3AD203B41FA5}">
                      <a16:colId xmlns:a16="http://schemas.microsoft.com/office/drawing/2014/main" val="2348536438"/>
                    </a:ext>
                  </a:extLst>
                </a:gridCol>
                <a:gridCol w="2286000">
                  <a:extLst>
                    <a:ext uri="{9D8B030D-6E8A-4147-A177-3AD203B41FA5}">
                      <a16:colId xmlns:a16="http://schemas.microsoft.com/office/drawing/2014/main" val="3339207191"/>
                    </a:ext>
                  </a:extLst>
                </a:gridCol>
              </a:tblGrid>
              <a:tr h="307277">
                <a:tc>
                  <a:txBody>
                    <a:bodyPr/>
                    <a:lstStyle/>
                    <a:p>
                      <a:pPr algn="l" fontAlgn="b"/>
                      <a:r>
                        <a:rPr lang="en-US" sz="1600" b="1" dirty="0">
                          <a:effectLst/>
                          <a:latin typeface="inherit"/>
                        </a:rPr>
                        <a:t>Feature</a:t>
                      </a:r>
                    </a:p>
                  </a:txBody>
                  <a:tcPr marL="42698" marR="42698" marT="21349" marB="21349" anchor="b">
                    <a:lnL>
                      <a:noFill/>
                    </a:lnL>
                    <a:lnR>
                      <a:noFill/>
                    </a:lnR>
                    <a:lnT>
                      <a:noFill/>
                    </a:lnT>
                    <a:lnB>
                      <a:noFill/>
                    </a:lnB>
                  </a:tcPr>
                </a:tc>
                <a:tc>
                  <a:txBody>
                    <a:bodyPr/>
                    <a:lstStyle/>
                    <a:p>
                      <a:pPr algn="l" fontAlgn="b"/>
                      <a:r>
                        <a:rPr lang="en-US" sz="1600" b="1" dirty="0">
                          <a:effectLst/>
                          <a:latin typeface="inherit"/>
                        </a:rPr>
                        <a:t>ClusterIP</a:t>
                      </a:r>
                    </a:p>
                  </a:txBody>
                  <a:tcPr marL="42698" marR="42698" marT="21349" marB="21349" anchor="b">
                    <a:lnL>
                      <a:noFill/>
                    </a:lnL>
                    <a:lnR>
                      <a:noFill/>
                    </a:lnR>
                    <a:lnT>
                      <a:noFill/>
                    </a:lnT>
                    <a:lnB>
                      <a:noFill/>
                    </a:lnB>
                  </a:tcPr>
                </a:tc>
                <a:tc>
                  <a:txBody>
                    <a:bodyPr/>
                    <a:lstStyle/>
                    <a:p>
                      <a:pPr algn="ctr" fontAlgn="b"/>
                      <a:r>
                        <a:rPr lang="en-US" sz="1600" b="1" dirty="0" err="1">
                          <a:effectLst/>
                          <a:latin typeface="inherit"/>
                        </a:rPr>
                        <a:t>NodePort</a:t>
                      </a:r>
                      <a:endParaRPr lang="en-US" sz="1600" b="1" dirty="0">
                        <a:effectLst/>
                        <a:latin typeface="inherit"/>
                      </a:endParaRPr>
                    </a:p>
                  </a:txBody>
                  <a:tcPr marL="42698" marR="42698" marT="21349" marB="21349" anchor="b">
                    <a:lnL>
                      <a:noFill/>
                    </a:lnL>
                    <a:lnR>
                      <a:noFill/>
                    </a:lnR>
                    <a:lnT>
                      <a:noFill/>
                    </a:lnT>
                    <a:lnB>
                      <a:noFill/>
                    </a:lnB>
                  </a:tcPr>
                </a:tc>
                <a:tc>
                  <a:txBody>
                    <a:bodyPr/>
                    <a:lstStyle/>
                    <a:p>
                      <a:pPr algn="r" fontAlgn="b"/>
                      <a:r>
                        <a:rPr lang="en-US" sz="1600" b="1" dirty="0">
                          <a:effectLst/>
                          <a:latin typeface="inherit"/>
                        </a:rPr>
                        <a:t>LoadBalancer</a:t>
                      </a:r>
                    </a:p>
                  </a:txBody>
                  <a:tcPr marL="42698" marR="42698" marT="21349" marB="21349" anchor="b">
                    <a:lnL>
                      <a:noFill/>
                    </a:lnL>
                    <a:lnR>
                      <a:noFill/>
                    </a:lnR>
                    <a:lnT>
                      <a:noFill/>
                    </a:lnT>
                    <a:lnB>
                      <a:noFill/>
                    </a:lnB>
                  </a:tcPr>
                </a:tc>
                <a:extLst>
                  <a:ext uri="{0D108BD9-81ED-4DB2-BD59-A6C34878D82A}">
                    <a16:rowId xmlns:a16="http://schemas.microsoft.com/office/drawing/2014/main" val="3710148345"/>
                  </a:ext>
                </a:extLst>
              </a:tr>
              <a:tr h="834896">
                <a:tc>
                  <a:txBody>
                    <a:bodyPr/>
                    <a:lstStyle/>
                    <a:p>
                      <a:pPr algn="l" fontAlgn="ctr"/>
                      <a:r>
                        <a:rPr lang="en-US" sz="1400" b="1" dirty="0">
                          <a:effectLst/>
                          <a:latin typeface="inherit"/>
                        </a:rPr>
                        <a:t>Exposition</a:t>
                      </a:r>
                      <a:endParaRPr lang="en-US" sz="1400" dirty="0">
                        <a:effectLst/>
                        <a:latin typeface="inherit"/>
                      </a:endParaRPr>
                    </a:p>
                  </a:txBody>
                  <a:tcPr marL="42698" marR="42698" marT="21349" marB="21349" anchor="ctr">
                    <a:lnL>
                      <a:noFill/>
                    </a:lnL>
                    <a:lnR>
                      <a:noFill/>
                    </a:lnR>
                    <a:lnT>
                      <a:noFill/>
                    </a:lnT>
                    <a:lnB>
                      <a:noFill/>
                    </a:lnB>
                  </a:tcPr>
                </a:tc>
                <a:tc>
                  <a:txBody>
                    <a:bodyPr/>
                    <a:lstStyle/>
                    <a:p>
                      <a:pPr algn="l" fontAlgn="ctr"/>
                      <a:r>
                        <a:rPr lang="en-US" sz="1400" dirty="0">
                          <a:effectLst/>
                          <a:latin typeface="inherit"/>
                        </a:rPr>
                        <a:t>Exposes the Service on an internal IP in the cluster.</a:t>
                      </a:r>
                    </a:p>
                  </a:txBody>
                  <a:tcPr marL="42698" marR="42698" marT="21349" marB="21349" anchor="ctr">
                    <a:lnL>
                      <a:noFill/>
                    </a:lnL>
                    <a:lnR>
                      <a:noFill/>
                    </a:lnR>
                    <a:lnT>
                      <a:noFill/>
                    </a:lnT>
                    <a:lnB>
                      <a:noFill/>
                    </a:lnB>
                  </a:tcPr>
                </a:tc>
                <a:tc>
                  <a:txBody>
                    <a:bodyPr/>
                    <a:lstStyle/>
                    <a:p>
                      <a:pPr algn="ctr" fontAlgn="ctr"/>
                      <a:r>
                        <a:rPr lang="en-US" sz="1400" dirty="0">
                          <a:effectLst/>
                          <a:latin typeface="inherit"/>
                        </a:rPr>
                        <a:t>Exposing services to external clients</a:t>
                      </a:r>
                    </a:p>
                  </a:txBody>
                  <a:tcPr marL="42698" marR="42698" marT="21349" marB="21349" anchor="ctr">
                    <a:lnL>
                      <a:noFill/>
                    </a:lnL>
                    <a:lnR>
                      <a:noFill/>
                    </a:lnR>
                    <a:lnT>
                      <a:noFill/>
                    </a:lnT>
                    <a:lnB>
                      <a:noFill/>
                    </a:lnB>
                  </a:tcPr>
                </a:tc>
                <a:tc>
                  <a:txBody>
                    <a:bodyPr/>
                    <a:lstStyle/>
                    <a:p>
                      <a:pPr algn="r" fontAlgn="ctr"/>
                      <a:r>
                        <a:rPr lang="en-US" sz="1400" dirty="0">
                          <a:effectLst/>
                          <a:latin typeface="inherit"/>
                        </a:rPr>
                        <a:t>Exposing services to external clients</a:t>
                      </a:r>
                    </a:p>
                  </a:txBody>
                  <a:tcPr marL="42698" marR="42698" marT="21349" marB="21349" anchor="ctr">
                    <a:lnL>
                      <a:noFill/>
                    </a:lnL>
                    <a:lnR>
                      <a:noFill/>
                    </a:lnR>
                    <a:lnT>
                      <a:noFill/>
                    </a:lnT>
                    <a:lnB>
                      <a:noFill/>
                    </a:lnB>
                  </a:tcPr>
                </a:tc>
                <a:extLst>
                  <a:ext uri="{0D108BD9-81ED-4DB2-BD59-A6C34878D82A}">
                    <a16:rowId xmlns:a16="http://schemas.microsoft.com/office/drawing/2014/main" val="4229328666"/>
                  </a:ext>
                </a:extLst>
              </a:tr>
              <a:tr h="2183575">
                <a:tc>
                  <a:txBody>
                    <a:bodyPr/>
                    <a:lstStyle/>
                    <a:p>
                      <a:pPr algn="l" fontAlgn="ctr"/>
                      <a:r>
                        <a:rPr lang="en-US" sz="1400" b="1" dirty="0">
                          <a:effectLst/>
                          <a:latin typeface="inherit"/>
                        </a:rPr>
                        <a:t>Cluster</a:t>
                      </a:r>
                      <a:endParaRPr lang="en-US" sz="1400" dirty="0">
                        <a:effectLst/>
                        <a:latin typeface="inherit"/>
                      </a:endParaRPr>
                    </a:p>
                  </a:txBody>
                  <a:tcPr marL="42698" marR="42698" marT="21349" marB="21349" anchor="ctr">
                    <a:lnL>
                      <a:noFill/>
                    </a:lnL>
                    <a:lnR>
                      <a:noFill/>
                    </a:lnR>
                    <a:lnT>
                      <a:noFill/>
                    </a:lnT>
                    <a:lnB>
                      <a:noFill/>
                    </a:lnB>
                  </a:tcPr>
                </a:tc>
                <a:tc>
                  <a:txBody>
                    <a:bodyPr/>
                    <a:lstStyle/>
                    <a:p>
                      <a:pPr algn="l" fontAlgn="ctr"/>
                      <a:r>
                        <a:rPr lang="en-US" sz="1400" dirty="0">
                          <a:effectLst/>
                          <a:latin typeface="inherit"/>
                        </a:rPr>
                        <a:t>This type makes the Service only reachable from within the cluster</a:t>
                      </a:r>
                    </a:p>
                  </a:txBody>
                  <a:tcPr marL="42698" marR="42698" marT="21349" marB="21349" anchor="ctr">
                    <a:lnL>
                      <a:noFill/>
                    </a:lnL>
                    <a:lnR>
                      <a:noFill/>
                    </a:lnR>
                    <a:lnT>
                      <a:noFill/>
                    </a:lnT>
                    <a:lnB>
                      <a:noFill/>
                    </a:lnB>
                  </a:tcPr>
                </a:tc>
                <a:tc>
                  <a:txBody>
                    <a:bodyPr/>
                    <a:lstStyle/>
                    <a:p>
                      <a:pPr algn="ctr" fontAlgn="ctr"/>
                      <a:r>
                        <a:rPr lang="en-US" sz="1400" dirty="0">
                          <a:effectLst/>
                          <a:latin typeface="inherit"/>
                        </a:rPr>
                        <a:t>A </a:t>
                      </a:r>
                      <a:r>
                        <a:rPr lang="en-US" sz="1400" dirty="0" err="1">
                          <a:effectLst/>
                          <a:latin typeface="inherit"/>
                        </a:rPr>
                        <a:t>NodePort</a:t>
                      </a:r>
                      <a:r>
                        <a:rPr lang="en-US" sz="1400" dirty="0">
                          <a:effectLst/>
                          <a:latin typeface="inherit"/>
                        </a:rPr>
                        <a:t> service, each cluster node opens a port on the node itself (hence the name) and redirects traffic received on that port to the underlying service.</a:t>
                      </a:r>
                    </a:p>
                  </a:txBody>
                  <a:tcPr marL="42698" marR="42698" marT="21349" marB="21349" anchor="ctr">
                    <a:lnL>
                      <a:noFill/>
                    </a:lnL>
                    <a:lnR>
                      <a:noFill/>
                    </a:lnR>
                    <a:lnT>
                      <a:noFill/>
                    </a:lnT>
                    <a:lnB>
                      <a:noFill/>
                    </a:lnB>
                  </a:tcPr>
                </a:tc>
                <a:tc>
                  <a:txBody>
                    <a:bodyPr/>
                    <a:lstStyle/>
                    <a:p>
                      <a:pPr algn="r" fontAlgn="ctr"/>
                      <a:r>
                        <a:rPr lang="en-US" sz="1400" dirty="0">
                          <a:effectLst/>
                          <a:latin typeface="inherit"/>
                        </a:rPr>
                        <a:t>A LoadBalancer service accessible through a dedicated load balancer, provisioned from the cloud infrastructure Kubernetes is running on</a:t>
                      </a:r>
                    </a:p>
                  </a:txBody>
                  <a:tcPr marL="42698" marR="42698" marT="21349" marB="21349" anchor="ctr">
                    <a:lnL>
                      <a:noFill/>
                    </a:lnL>
                    <a:lnR>
                      <a:noFill/>
                    </a:lnR>
                    <a:lnT>
                      <a:noFill/>
                    </a:lnT>
                    <a:lnB>
                      <a:noFill/>
                    </a:lnB>
                  </a:tcPr>
                </a:tc>
                <a:extLst>
                  <a:ext uri="{0D108BD9-81ED-4DB2-BD59-A6C34878D82A}">
                    <a16:rowId xmlns:a16="http://schemas.microsoft.com/office/drawing/2014/main" val="2159580573"/>
                  </a:ext>
                </a:extLst>
              </a:tr>
              <a:tr h="1412902">
                <a:tc>
                  <a:txBody>
                    <a:bodyPr/>
                    <a:lstStyle/>
                    <a:p>
                      <a:pPr algn="l" fontAlgn="ctr"/>
                      <a:r>
                        <a:rPr lang="en-US" sz="1400" b="1" dirty="0">
                          <a:effectLst/>
                          <a:latin typeface="inherit"/>
                        </a:rPr>
                        <a:t>Accessibility</a:t>
                      </a:r>
                      <a:endParaRPr lang="en-US" sz="1400" dirty="0">
                        <a:effectLst/>
                        <a:latin typeface="inherit"/>
                      </a:endParaRPr>
                    </a:p>
                  </a:txBody>
                  <a:tcPr marL="42698" marR="42698" marT="21349" marB="21349" anchor="ctr">
                    <a:lnL>
                      <a:noFill/>
                    </a:lnL>
                    <a:lnR>
                      <a:noFill/>
                    </a:lnR>
                    <a:lnT>
                      <a:noFill/>
                    </a:lnT>
                    <a:lnB>
                      <a:noFill/>
                    </a:lnB>
                  </a:tcPr>
                </a:tc>
                <a:tc>
                  <a:txBody>
                    <a:bodyPr/>
                    <a:lstStyle/>
                    <a:p>
                      <a:pPr algn="l" fontAlgn="ctr"/>
                      <a:r>
                        <a:rPr lang="en-US" sz="1400" dirty="0">
                          <a:effectLst/>
                          <a:latin typeface="inherit"/>
                        </a:rPr>
                        <a:t>It is </a:t>
                      </a:r>
                      <a:r>
                        <a:rPr lang="en-US" sz="1400" b="1" dirty="0">
                          <a:effectLst/>
                          <a:latin typeface="inherit"/>
                        </a:rPr>
                        <a:t>default</a:t>
                      </a:r>
                      <a:r>
                        <a:rPr lang="en-US" sz="1400" dirty="0">
                          <a:effectLst/>
                          <a:latin typeface="inherit"/>
                        </a:rPr>
                        <a:t> service and Internal clients send requests to a stable internal IP address.</a:t>
                      </a:r>
                    </a:p>
                  </a:txBody>
                  <a:tcPr marL="42698" marR="42698" marT="21349" marB="21349" anchor="ctr">
                    <a:lnL>
                      <a:noFill/>
                    </a:lnL>
                    <a:lnR>
                      <a:noFill/>
                    </a:lnR>
                    <a:lnT>
                      <a:noFill/>
                    </a:lnT>
                    <a:lnB>
                      <a:noFill/>
                    </a:lnB>
                  </a:tcPr>
                </a:tc>
                <a:tc>
                  <a:txBody>
                    <a:bodyPr/>
                    <a:lstStyle/>
                    <a:p>
                      <a:pPr algn="ctr" fontAlgn="ctr"/>
                      <a:r>
                        <a:rPr lang="en-US" sz="1400" dirty="0">
                          <a:effectLst/>
                          <a:latin typeface="inherit"/>
                        </a:rPr>
                        <a:t>The service is accessible at the internal cluster IP-port, and also through a dedicated port on all nodes.</a:t>
                      </a:r>
                    </a:p>
                  </a:txBody>
                  <a:tcPr marL="42698" marR="42698" marT="21349" marB="21349" anchor="ctr">
                    <a:lnL>
                      <a:noFill/>
                    </a:lnL>
                    <a:lnR>
                      <a:noFill/>
                    </a:lnR>
                    <a:lnT>
                      <a:noFill/>
                    </a:lnT>
                    <a:lnB>
                      <a:noFill/>
                    </a:lnB>
                  </a:tcPr>
                </a:tc>
                <a:tc>
                  <a:txBody>
                    <a:bodyPr/>
                    <a:lstStyle/>
                    <a:p>
                      <a:pPr algn="r" fontAlgn="ctr"/>
                      <a:r>
                        <a:rPr lang="en-US" sz="1400">
                          <a:effectLst/>
                          <a:latin typeface="inherit"/>
                        </a:rPr>
                        <a:t>Clients connect to the service through the load balancer’s IP.</a:t>
                      </a:r>
                    </a:p>
                  </a:txBody>
                  <a:tcPr marL="42698" marR="42698" marT="21349" marB="21349" anchor="ctr">
                    <a:lnL>
                      <a:noFill/>
                    </a:lnL>
                    <a:lnR>
                      <a:noFill/>
                    </a:lnR>
                    <a:lnT>
                      <a:noFill/>
                    </a:lnT>
                    <a:lnB>
                      <a:noFill/>
                    </a:lnB>
                  </a:tcPr>
                </a:tc>
                <a:extLst>
                  <a:ext uri="{0D108BD9-81ED-4DB2-BD59-A6C34878D82A}">
                    <a16:rowId xmlns:a16="http://schemas.microsoft.com/office/drawing/2014/main" val="1208835699"/>
                  </a:ext>
                </a:extLst>
              </a:tr>
              <a:tr h="449558">
                <a:tc>
                  <a:txBody>
                    <a:bodyPr/>
                    <a:lstStyle/>
                    <a:p>
                      <a:pPr algn="l" fontAlgn="ctr"/>
                      <a:r>
                        <a:rPr lang="en-US" sz="1400" b="1" dirty="0">
                          <a:effectLst/>
                          <a:latin typeface="inherit"/>
                        </a:rPr>
                        <a:t>Yaml Config</a:t>
                      </a:r>
                      <a:endParaRPr lang="en-US" sz="1400" dirty="0">
                        <a:effectLst/>
                        <a:latin typeface="inherit"/>
                      </a:endParaRPr>
                    </a:p>
                  </a:txBody>
                  <a:tcPr marL="42698" marR="42698" marT="21349" marB="21349" anchor="ctr">
                    <a:lnL>
                      <a:noFill/>
                    </a:lnL>
                    <a:lnR>
                      <a:noFill/>
                    </a:lnR>
                    <a:lnT>
                      <a:noFill/>
                    </a:lnT>
                    <a:lnB>
                      <a:noFill/>
                    </a:lnB>
                  </a:tcPr>
                </a:tc>
                <a:tc>
                  <a:txBody>
                    <a:bodyPr/>
                    <a:lstStyle/>
                    <a:p>
                      <a:pPr algn="l" fontAlgn="ctr"/>
                      <a:r>
                        <a:rPr lang="en-US" sz="1400" dirty="0">
                          <a:effectLst/>
                          <a:latin typeface="inherit"/>
                        </a:rPr>
                        <a:t>type: ClusterIP </a:t>
                      </a:r>
                    </a:p>
                  </a:txBody>
                  <a:tcPr marL="42698" marR="42698" marT="21349" marB="21349" anchor="ctr">
                    <a:lnL>
                      <a:noFill/>
                    </a:lnL>
                    <a:lnR>
                      <a:noFill/>
                    </a:lnR>
                    <a:lnT>
                      <a:noFill/>
                    </a:lnT>
                    <a:lnB>
                      <a:noFill/>
                    </a:lnB>
                  </a:tcPr>
                </a:tc>
                <a:tc>
                  <a:txBody>
                    <a:bodyPr/>
                    <a:lstStyle/>
                    <a:p>
                      <a:pPr algn="ctr" fontAlgn="ctr"/>
                      <a:r>
                        <a:rPr lang="en-US" sz="1400" dirty="0">
                          <a:effectLst/>
                          <a:latin typeface="inherit"/>
                        </a:rPr>
                        <a:t>type: </a:t>
                      </a:r>
                      <a:r>
                        <a:rPr lang="en-US" sz="1400" dirty="0" err="1">
                          <a:effectLst/>
                          <a:latin typeface="inherit"/>
                        </a:rPr>
                        <a:t>NodePort</a:t>
                      </a:r>
                      <a:endParaRPr lang="en-US" sz="1400" dirty="0">
                        <a:effectLst/>
                        <a:latin typeface="inherit"/>
                      </a:endParaRPr>
                    </a:p>
                  </a:txBody>
                  <a:tcPr marL="42698" marR="42698" marT="21349" marB="21349" anchor="ctr">
                    <a:lnL>
                      <a:noFill/>
                    </a:lnL>
                    <a:lnR>
                      <a:noFill/>
                    </a:lnR>
                    <a:lnT>
                      <a:noFill/>
                    </a:lnT>
                    <a:lnB>
                      <a:noFill/>
                    </a:lnB>
                  </a:tcPr>
                </a:tc>
                <a:tc>
                  <a:txBody>
                    <a:bodyPr/>
                    <a:lstStyle/>
                    <a:p>
                      <a:pPr algn="r" fontAlgn="ctr"/>
                      <a:r>
                        <a:rPr lang="en-US" sz="1400">
                          <a:effectLst/>
                          <a:latin typeface="inherit"/>
                        </a:rPr>
                        <a:t>type: LoadBalancer</a:t>
                      </a:r>
                    </a:p>
                  </a:txBody>
                  <a:tcPr marL="42698" marR="42698" marT="21349" marB="21349" anchor="ctr">
                    <a:lnL>
                      <a:noFill/>
                    </a:lnL>
                    <a:lnR>
                      <a:noFill/>
                    </a:lnR>
                    <a:lnT>
                      <a:noFill/>
                    </a:lnT>
                    <a:lnB>
                      <a:noFill/>
                    </a:lnB>
                  </a:tcPr>
                </a:tc>
                <a:extLst>
                  <a:ext uri="{0D108BD9-81ED-4DB2-BD59-A6C34878D82A}">
                    <a16:rowId xmlns:a16="http://schemas.microsoft.com/office/drawing/2014/main" val="2345780965"/>
                  </a:ext>
                </a:extLst>
              </a:tr>
              <a:tr h="449558">
                <a:tc>
                  <a:txBody>
                    <a:bodyPr/>
                    <a:lstStyle/>
                    <a:p>
                      <a:pPr algn="l" fontAlgn="ctr"/>
                      <a:r>
                        <a:rPr lang="en-US" sz="1400" b="1" dirty="0">
                          <a:effectLst/>
                          <a:latin typeface="inherit"/>
                        </a:rPr>
                        <a:t>Port Range</a:t>
                      </a:r>
                      <a:endParaRPr lang="en-US" sz="1400" dirty="0">
                        <a:effectLst/>
                        <a:latin typeface="inherit"/>
                      </a:endParaRPr>
                    </a:p>
                  </a:txBody>
                  <a:tcPr marL="42698" marR="42698" marT="21349" marB="21349" anchor="ctr">
                    <a:lnL>
                      <a:noFill/>
                    </a:lnL>
                    <a:lnR>
                      <a:noFill/>
                    </a:lnR>
                    <a:lnT>
                      <a:noFill/>
                    </a:lnT>
                    <a:lnB>
                      <a:noFill/>
                    </a:lnB>
                  </a:tcPr>
                </a:tc>
                <a:tc>
                  <a:txBody>
                    <a:bodyPr/>
                    <a:lstStyle/>
                    <a:p>
                      <a:pPr algn="l" fontAlgn="ctr"/>
                      <a:r>
                        <a:rPr lang="en-US" sz="1400">
                          <a:effectLst/>
                          <a:latin typeface="inherit"/>
                        </a:rPr>
                        <a:t>Any public ip form Cluster</a:t>
                      </a:r>
                    </a:p>
                  </a:txBody>
                  <a:tcPr marL="42698" marR="42698" marT="21349" marB="21349" anchor="ctr">
                    <a:lnL>
                      <a:noFill/>
                    </a:lnL>
                    <a:lnR>
                      <a:noFill/>
                    </a:lnR>
                    <a:lnT>
                      <a:noFill/>
                    </a:lnT>
                    <a:lnB>
                      <a:noFill/>
                    </a:lnB>
                  </a:tcPr>
                </a:tc>
                <a:tc>
                  <a:txBody>
                    <a:bodyPr/>
                    <a:lstStyle/>
                    <a:p>
                      <a:pPr algn="ctr" fontAlgn="ctr"/>
                      <a:r>
                        <a:rPr lang="en-US" sz="1400" dirty="0">
                          <a:effectLst/>
                          <a:latin typeface="inherit"/>
                        </a:rPr>
                        <a:t>30000 - 32767</a:t>
                      </a:r>
                    </a:p>
                  </a:txBody>
                  <a:tcPr marL="42698" marR="42698" marT="21349" marB="21349" anchor="ctr">
                    <a:lnL>
                      <a:noFill/>
                    </a:lnL>
                    <a:lnR>
                      <a:noFill/>
                    </a:lnR>
                    <a:lnT>
                      <a:noFill/>
                    </a:lnT>
                    <a:lnB>
                      <a:noFill/>
                    </a:lnB>
                  </a:tcPr>
                </a:tc>
                <a:tc>
                  <a:txBody>
                    <a:bodyPr/>
                    <a:lstStyle/>
                    <a:p>
                      <a:pPr algn="r" fontAlgn="ctr"/>
                      <a:r>
                        <a:rPr lang="en-US" sz="1400" dirty="0">
                          <a:effectLst/>
                          <a:latin typeface="inherit"/>
                        </a:rPr>
                        <a:t>Any public </a:t>
                      </a:r>
                      <a:r>
                        <a:rPr lang="en-US" sz="1400" dirty="0" err="1">
                          <a:effectLst/>
                          <a:latin typeface="inherit"/>
                        </a:rPr>
                        <a:t>ip</a:t>
                      </a:r>
                      <a:r>
                        <a:rPr lang="en-US" sz="1400" dirty="0">
                          <a:effectLst/>
                          <a:latin typeface="inherit"/>
                        </a:rPr>
                        <a:t> form Cluster</a:t>
                      </a:r>
                    </a:p>
                  </a:txBody>
                  <a:tcPr marL="42698" marR="42698" marT="21349" marB="21349" anchor="ctr">
                    <a:lnL>
                      <a:noFill/>
                    </a:lnL>
                    <a:lnR>
                      <a:noFill/>
                    </a:lnR>
                    <a:lnT>
                      <a:noFill/>
                    </a:lnT>
                    <a:lnB>
                      <a:noFill/>
                    </a:lnB>
                  </a:tcPr>
                </a:tc>
                <a:extLst>
                  <a:ext uri="{0D108BD9-81ED-4DB2-BD59-A6C34878D82A}">
                    <a16:rowId xmlns:a16="http://schemas.microsoft.com/office/drawing/2014/main" val="1520722071"/>
                  </a:ext>
                </a:extLst>
              </a:tr>
              <a:tr h="1220232">
                <a:tc>
                  <a:txBody>
                    <a:bodyPr/>
                    <a:lstStyle/>
                    <a:p>
                      <a:pPr algn="l" fontAlgn="ctr"/>
                      <a:r>
                        <a:rPr lang="en-US" sz="1400" b="1" dirty="0">
                          <a:effectLst/>
                          <a:latin typeface="inherit"/>
                        </a:rPr>
                        <a:t>User Cases</a:t>
                      </a:r>
                      <a:endParaRPr lang="en-US" sz="1400" dirty="0">
                        <a:effectLst/>
                        <a:latin typeface="inherit"/>
                      </a:endParaRPr>
                    </a:p>
                  </a:txBody>
                  <a:tcPr marL="42698" marR="42698" marT="21349" marB="21349" anchor="ctr">
                    <a:lnL>
                      <a:noFill/>
                    </a:lnL>
                    <a:lnR>
                      <a:noFill/>
                    </a:lnR>
                    <a:lnT>
                      <a:noFill/>
                    </a:lnT>
                    <a:lnB>
                      <a:noFill/>
                    </a:lnB>
                  </a:tcPr>
                </a:tc>
                <a:tc>
                  <a:txBody>
                    <a:bodyPr/>
                    <a:lstStyle/>
                    <a:p>
                      <a:pPr algn="l" fontAlgn="ctr"/>
                      <a:r>
                        <a:rPr lang="en-US" sz="1400">
                          <a:effectLst/>
                          <a:latin typeface="inherit"/>
                        </a:rPr>
                        <a:t>For internal communication</a:t>
                      </a:r>
                    </a:p>
                  </a:txBody>
                  <a:tcPr marL="42698" marR="42698" marT="21349" marB="21349" anchor="ctr">
                    <a:lnL>
                      <a:noFill/>
                    </a:lnL>
                    <a:lnR>
                      <a:noFill/>
                    </a:lnR>
                    <a:lnT>
                      <a:noFill/>
                    </a:lnT>
                    <a:lnB>
                      <a:noFill/>
                    </a:lnB>
                  </a:tcPr>
                </a:tc>
                <a:tc>
                  <a:txBody>
                    <a:bodyPr/>
                    <a:lstStyle/>
                    <a:p>
                      <a:pPr algn="ctr" fontAlgn="ctr"/>
                      <a:r>
                        <a:rPr lang="en-US" sz="1400" dirty="0">
                          <a:effectLst/>
                          <a:latin typeface="inherit"/>
                        </a:rPr>
                        <a:t>Best for testing public or private access or providing access for a small amount of time.</a:t>
                      </a:r>
                    </a:p>
                  </a:txBody>
                  <a:tcPr marL="42698" marR="42698" marT="21349" marB="21349" anchor="ctr">
                    <a:lnL>
                      <a:noFill/>
                    </a:lnL>
                    <a:lnR>
                      <a:noFill/>
                    </a:lnR>
                    <a:lnT>
                      <a:noFill/>
                    </a:lnT>
                    <a:lnB>
                      <a:noFill/>
                    </a:lnB>
                  </a:tcPr>
                </a:tc>
                <a:tc>
                  <a:txBody>
                    <a:bodyPr/>
                    <a:lstStyle/>
                    <a:p>
                      <a:pPr algn="r" fontAlgn="ctr"/>
                      <a:r>
                        <a:rPr lang="en-US" sz="1400" dirty="0">
                          <a:effectLst/>
                          <a:latin typeface="inherit"/>
                        </a:rPr>
                        <a:t>widely used For External communication</a:t>
                      </a:r>
                    </a:p>
                  </a:txBody>
                  <a:tcPr marL="42698" marR="42698" marT="21349" marB="21349" anchor="ctr">
                    <a:lnL>
                      <a:noFill/>
                    </a:lnL>
                    <a:lnR>
                      <a:noFill/>
                    </a:lnR>
                    <a:lnT>
                      <a:noFill/>
                    </a:lnT>
                    <a:lnB>
                      <a:noFill/>
                    </a:lnB>
                  </a:tcPr>
                </a:tc>
                <a:extLst>
                  <a:ext uri="{0D108BD9-81ED-4DB2-BD59-A6C34878D82A}">
                    <a16:rowId xmlns:a16="http://schemas.microsoft.com/office/drawing/2014/main" val="2530719270"/>
                  </a:ext>
                </a:extLst>
              </a:tr>
            </a:tbl>
          </a:graphicData>
        </a:graphic>
      </p:graphicFrame>
    </p:spTree>
    <p:extLst>
      <p:ext uri="{BB962C8B-B14F-4D97-AF65-F5344CB8AC3E}">
        <p14:creationId xmlns:p14="http://schemas.microsoft.com/office/powerpoint/2010/main" val="310520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5856" y="183158"/>
            <a:ext cx="1728192" cy="461665"/>
          </a:xfrm>
          <a:prstGeom prst="rect">
            <a:avLst/>
          </a:prstGeom>
          <a:noFill/>
        </p:spPr>
        <p:txBody>
          <a:bodyPr wrap="square" rtlCol="0">
            <a:spAutoFit/>
          </a:bodyPr>
          <a:lstStyle/>
          <a:p>
            <a:r>
              <a:rPr lang="en-US" sz="2400" b="1" dirty="0"/>
              <a:t>Volumes</a:t>
            </a:r>
            <a:endParaRPr lang="en-IN" sz="2400" b="1" dirty="0"/>
          </a:p>
        </p:txBody>
      </p:sp>
      <p:sp>
        <p:nvSpPr>
          <p:cNvPr id="5" name="TextBox 4"/>
          <p:cNvSpPr txBox="1"/>
          <p:nvPr/>
        </p:nvSpPr>
        <p:spPr>
          <a:xfrm>
            <a:off x="179512" y="980728"/>
            <a:ext cx="8712968" cy="3693319"/>
          </a:xfrm>
          <a:prstGeom prst="rect">
            <a:avLst/>
          </a:prstGeom>
          <a:noFill/>
        </p:spPr>
        <p:txBody>
          <a:bodyPr wrap="square" rtlCol="0">
            <a:spAutoFit/>
          </a:bodyPr>
          <a:lstStyle/>
          <a:p>
            <a:r>
              <a:rPr lang="en-US" dirty="0"/>
              <a:t>*Containers are short lived lived in nature .</a:t>
            </a:r>
          </a:p>
          <a:p>
            <a:endParaRPr lang="en-US" dirty="0"/>
          </a:p>
          <a:p>
            <a:r>
              <a:rPr lang="en-US" dirty="0"/>
              <a:t>*All data stored inside a container is deleted if the container crashes, However the kubelet will restart with a clean state which means that it will not have any of the old data.</a:t>
            </a:r>
          </a:p>
          <a:p>
            <a:endParaRPr lang="en-US" dirty="0"/>
          </a:p>
          <a:p>
            <a:r>
              <a:rPr lang="en-US" dirty="0"/>
              <a:t>* To overcome this problem kubernetes uses volumes . A volume is essentially a directory </a:t>
            </a:r>
          </a:p>
          <a:p>
            <a:r>
              <a:rPr lang="en-US" dirty="0"/>
              <a:t>Backed by a storage medium . The storage medium and its content  are determined by the volume type.</a:t>
            </a:r>
          </a:p>
          <a:p>
            <a:endParaRPr lang="en-US" dirty="0"/>
          </a:p>
          <a:p>
            <a:r>
              <a:rPr lang="en-US" dirty="0"/>
              <a:t>*in kubernetes volume is attached to a pod and shared among the containers of that pod.</a:t>
            </a:r>
          </a:p>
          <a:p>
            <a:endParaRPr lang="en-US" dirty="0"/>
          </a:p>
          <a:p>
            <a:r>
              <a:rPr lang="en-US" dirty="0"/>
              <a:t>*The volume has the same life span as the pod . And it outlives the container of the pod this allows data to be preserved across container restarts.</a:t>
            </a:r>
          </a:p>
        </p:txBody>
      </p:sp>
    </p:spTree>
    <p:extLst>
      <p:ext uri="{BB962C8B-B14F-4D97-AF65-F5344CB8AC3E}">
        <p14:creationId xmlns:p14="http://schemas.microsoft.com/office/powerpoint/2010/main" val="347436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55079"/>
            <a:ext cx="8208912" cy="461665"/>
          </a:xfrm>
          <a:prstGeom prst="rect">
            <a:avLst/>
          </a:prstGeom>
          <a:noFill/>
        </p:spPr>
        <p:txBody>
          <a:bodyPr wrap="square" rtlCol="0">
            <a:spAutoFit/>
          </a:bodyPr>
          <a:lstStyle/>
          <a:p>
            <a:r>
              <a:rPr lang="en-US" sz="2400" b="1" dirty="0"/>
              <a:t>Volume types</a:t>
            </a:r>
            <a:endParaRPr lang="en-IN" sz="2400" b="1" dirty="0"/>
          </a:p>
        </p:txBody>
      </p:sp>
      <p:sp>
        <p:nvSpPr>
          <p:cNvPr id="6" name="TextBox 5"/>
          <p:cNvSpPr txBox="1"/>
          <p:nvPr/>
        </p:nvSpPr>
        <p:spPr>
          <a:xfrm>
            <a:off x="179512" y="980728"/>
            <a:ext cx="8712968" cy="3139321"/>
          </a:xfrm>
          <a:prstGeom prst="rect">
            <a:avLst/>
          </a:prstGeom>
          <a:noFill/>
        </p:spPr>
        <p:txBody>
          <a:bodyPr wrap="square" rtlCol="0">
            <a:spAutoFit/>
          </a:bodyPr>
          <a:lstStyle/>
          <a:p>
            <a:r>
              <a:rPr lang="en-US" dirty="0"/>
              <a:t>*A volume type decides that the properties of the directory like size, context, </a:t>
            </a:r>
            <a:r>
              <a:rPr lang="en-US" dirty="0" err="1"/>
              <a:t>etc</a:t>
            </a:r>
            <a:r>
              <a:rPr lang="en-US" dirty="0"/>
              <a:t> some </a:t>
            </a:r>
            <a:r>
              <a:rPr lang="en-US" dirty="0" err="1"/>
              <a:t>eg</a:t>
            </a:r>
            <a:r>
              <a:rPr lang="en-US" dirty="0"/>
              <a:t> of volume types are-</a:t>
            </a:r>
          </a:p>
          <a:p>
            <a:endParaRPr lang="en-US" dirty="0"/>
          </a:p>
          <a:p>
            <a:r>
              <a:rPr lang="en-US" dirty="0"/>
              <a:t>*node local type such as emptydir and hostpath.</a:t>
            </a:r>
          </a:p>
          <a:p>
            <a:endParaRPr lang="en-US" dirty="0"/>
          </a:p>
          <a:p>
            <a:r>
              <a:rPr lang="en-US" dirty="0"/>
              <a:t>*file sharing type such as a nfs (network file system).</a:t>
            </a:r>
          </a:p>
          <a:p>
            <a:endParaRPr lang="en-US" dirty="0"/>
          </a:p>
          <a:p>
            <a:r>
              <a:rPr lang="en-US" dirty="0"/>
              <a:t>*cloud providers specific type like awselasticblockstore, azuredisk.</a:t>
            </a:r>
          </a:p>
          <a:p>
            <a:endParaRPr lang="en-US" dirty="0"/>
          </a:p>
          <a:p>
            <a:r>
              <a:rPr lang="en-US" dirty="0"/>
              <a:t>*special purpose types like secret, gitrepo</a:t>
            </a:r>
          </a:p>
          <a:p>
            <a:endParaRPr lang="en-US" dirty="0"/>
          </a:p>
        </p:txBody>
      </p:sp>
    </p:spTree>
    <p:extLst>
      <p:ext uri="{BB962C8B-B14F-4D97-AF65-F5344CB8AC3E}">
        <p14:creationId xmlns:p14="http://schemas.microsoft.com/office/powerpoint/2010/main" val="337831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55079"/>
            <a:ext cx="8208912" cy="461665"/>
          </a:xfrm>
          <a:prstGeom prst="rect">
            <a:avLst/>
          </a:prstGeom>
          <a:noFill/>
        </p:spPr>
        <p:txBody>
          <a:bodyPr wrap="square" rtlCol="0">
            <a:spAutoFit/>
          </a:bodyPr>
          <a:lstStyle/>
          <a:p>
            <a:r>
              <a:rPr lang="en-US" sz="2400" b="1" dirty="0"/>
              <a:t>EmptyDir</a:t>
            </a:r>
            <a:endParaRPr lang="en-IN" sz="2400" b="1" dirty="0"/>
          </a:p>
        </p:txBody>
      </p:sp>
      <p:sp>
        <p:nvSpPr>
          <p:cNvPr id="5" name="TextBox 4"/>
          <p:cNvSpPr txBox="1"/>
          <p:nvPr/>
        </p:nvSpPr>
        <p:spPr>
          <a:xfrm>
            <a:off x="32226" y="613799"/>
            <a:ext cx="8712968" cy="4801314"/>
          </a:xfrm>
          <a:prstGeom prst="rect">
            <a:avLst/>
          </a:prstGeom>
          <a:noFill/>
        </p:spPr>
        <p:txBody>
          <a:bodyPr wrap="square" rtlCol="0">
            <a:spAutoFit/>
          </a:bodyPr>
          <a:lstStyle/>
          <a:p>
            <a:r>
              <a:rPr lang="en-US" dirty="0"/>
              <a:t>*Use this when we want to share contents between multiple containers on the same pod and not to be host machine.</a:t>
            </a:r>
          </a:p>
          <a:p>
            <a:endParaRPr lang="en-US" dirty="0"/>
          </a:p>
          <a:p>
            <a:r>
              <a:rPr lang="en-US" dirty="0"/>
              <a:t>*An emptydir volume is first created when a pod is assigned a node and exit as long as a pod is running on that node.</a:t>
            </a:r>
          </a:p>
          <a:p>
            <a:endParaRPr lang="en-US" dirty="0"/>
          </a:p>
          <a:p>
            <a:r>
              <a:rPr lang="en-US" dirty="0"/>
              <a:t>*As the name says it initially empty.</a:t>
            </a:r>
          </a:p>
          <a:p>
            <a:endParaRPr lang="en-US" dirty="0"/>
          </a:p>
          <a:p>
            <a:r>
              <a:rPr lang="en-US" dirty="0"/>
              <a:t>*Containers in the pod can all read and write the same files in the emptydir volume through that volume to be mentioned at the same or different in each container.</a:t>
            </a:r>
          </a:p>
          <a:p>
            <a:endParaRPr lang="en-US" dirty="0"/>
          </a:p>
          <a:p>
            <a:r>
              <a:rPr lang="en-US" dirty="0"/>
              <a:t>*when a pod is removed from a node for any reason the data in the pod will deleted forever.</a:t>
            </a:r>
          </a:p>
          <a:p>
            <a:endParaRPr lang="en-US" dirty="0"/>
          </a:p>
          <a:p>
            <a:r>
              <a:rPr lang="en-US" dirty="0"/>
              <a:t>*A container crashing does not remove a pod from a node so the data in an emptydir volume is safe across container crashes.</a:t>
            </a:r>
          </a:p>
          <a:p>
            <a:endParaRPr lang="en-US" dirty="0"/>
          </a:p>
        </p:txBody>
      </p:sp>
    </p:spTree>
    <p:extLst>
      <p:ext uri="{BB962C8B-B14F-4D97-AF65-F5344CB8AC3E}">
        <p14:creationId xmlns:p14="http://schemas.microsoft.com/office/powerpoint/2010/main" val="85198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356992"/>
            <a:ext cx="8208912" cy="461665"/>
          </a:xfrm>
          <a:prstGeom prst="rect">
            <a:avLst/>
          </a:prstGeom>
          <a:noFill/>
        </p:spPr>
        <p:txBody>
          <a:bodyPr wrap="square" rtlCol="0">
            <a:spAutoFit/>
          </a:bodyPr>
          <a:lstStyle/>
          <a:p>
            <a:r>
              <a:rPr lang="en-US" sz="2400" b="1" dirty="0"/>
              <a:t>Persistent volume</a:t>
            </a:r>
            <a:endParaRPr lang="en-IN" sz="2400" b="1" dirty="0"/>
          </a:p>
        </p:txBody>
      </p:sp>
      <p:sp>
        <p:nvSpPr>
          <p:cNvPr id="5" name="TextBox 4"/>
          <p:cNvSpPr txBox="1"/>
          <p:nvPr/>
        </p:nvSpPr>
        <p:spPr>
          <a:xfrm>
            <a:off x="-294" y="461665"/>
            <a:ext cx="8712968" cy="2308324"/>
          </a:xfrm>
          <a:prstGeom prst="rect">
            <a:avLst/>
          </a:prstGeom>
          <a:noFill/>
        </p:spPr>
        <p:txBody>
          <a:bodyPr wrap="square" rtlCol="0">
            <a:spAutoFit/>
          </a:bodyPr>
          <a:lstStyle/>
          <a:p>
            <a:r>
              <a:rPr lang="en-US" dirty="0"/>
              <a:t>*Use this when we want to access the content of a pod/container from host machine.</a:t>
            </a:r>
          </a:p>
          <a:p>
            <a:endParaRPr lang="en-US" dirty="0"/>
          </a:p>
          <a:p>
            <a:r>
              <a:rPr lang="en-US" dirty="0"/>
              <a:t>*A hostpath volume mounts a file or directory from the host nodes file system into your pod.</a:t>
            </a:r>
          </a:p>
          <a:p>
            <a:endParaRPr lang="en-US" dirty="0"/>
          </a:p>
          <a:p>
            <a:r>
              <a:rPr lang="en-US" dirty="0"/>
              <a:t>*A hostPath volume mounts a file or directory from the node's filesystem into the Pod. You can specify whether the file/directory must already exist on the node or should be created on pod startup.</a:t>
            </a:r>
          </a:p>
        </p:txBody>
      </p:sp>
      <p:sp>
        <p:nvSpPr>
          <p:cNvPr id="6" name="TextBox 5"/>
          <p:cNvSpPr txBox="1"/>
          <p:nvPr/>
        </p:nvSpPr>
        <p:spPr>
          <a:xfrm>
            <a:off x="0" y="0"/>
            <a:ext cx="8208912" cy="461665"/>
          </a:xfrm>
          <a:prstGeom prst="rect">
            <a:avLst/>
          </a:prstGeom>
          <a:noFill/>
        </p:spPr>
        <p:txBody>
          <a:bodyPr wrap="square" rtlCol="0">
            <a:spAutoFit/>
          </a:bodyPr>
          <a:lstStyle/>
          <a:p>
            <a:r>
              <a:rPr lang="en-US" sz="2400" b="1" dirty="0"/>
              <a:t>hostpath</a:t>
            </a:r>
            <a:endParaRPr lang="en-IN" sz="2400" b="1" dirty="0"/>
          </a:p>
        </p:txBody>
      </p:sp>
      <p:sp>
        <p:nvSpPr>
          <p:cNvPr id="7" name="TextBox 6"/>
          <p:cNvSpPr txBox="1"/>
          <p:nvPr/>
        </p:nvSpPr>
        <p:spPr>
          <a:xfrm>
            <a:off x="0" y="3995678"/>
            <a:ext cx="8712968" cy="2862322"/>
          </a:xfrm>
          <a:prstGeom prst="rect">
            <a:avLst/>
          </a:prstGeom>
          <a:noFill/>
        </p:spPr>
        <p:txBody>
          <a:bodyPr wrap="square" rtlCol="0">
            <a:spAutoFit/>
          </a:bodyPr>
          <a:lstStyle/>
          <a:p>
            <a:r>
              <a:rPr lang="en-US" dirty="0"/>
              <a:t>*Persistent volume (PV) is a piece of storage provided by an administrator in a Kubernetes cluster.</a:t>
            </a:r>
          </a:p>
          <a:p>
            <a:endParaRPr lang="en-US" dirty="0"/>
          </a:p>
          <a:p>
            <a:r>
              <a:rPr lang="en-US" dirty="0"/>
              <a:t>*in order to use </a:t>
            </a:r>
            <a:r>
              <a:rPr lang="en-US" dirty="0" err="1"/>
              <a:t>pv</a:t>
            </a:r>
            <a:r>
              <a:rPr lang="en-US" dirty="0"/>
              <a:t> you need to claim it first, using a (</a:t>
            </a:r>
            <a:r>
              <a:rPr lang="en-US" dirty="0" err="1"/>
              <a:t>pvc</a:t>
            </a:r>
            <a:r>
              <a:rPr lang="en-US" dirty="0"/>
              <a:t>) persistent volume claim.</a:t>
            </a:r>
          </a:p>
          <a:p>
            <a:endParaRPr lang="en-US" dirty="0"/>
          </a:p>
          <a:p>
            <a:r>
              <a:rPr lang="en-US" dirty="0"/>
              <a:t>*The </a:t>
            </a:r>
            <a:r>
              <a:rPr lang="en-US" dirty="0" err="1"/>
              <a:t>pvc</a:t>
            </a:r>
            <a:r>
              <a:rPr lang="en-US" dirty="0"/>
              <a:t> request a </a:t>
            </a:r>
            <a:r>
              <a:rPr lang="en-US" dirty="0" err="1"/>
              <a:t>pv</a:t>
            </a:r>
            <a:r>
              <a:rPr lang="en-US" dirty="0"/>
              <a:t> with your desired specification (size, access, modes </a:t>
            </a:r>
            <a:r>
              <a:rPr lang="en-US" dirty="0" err="1"/>
              <a:t>etc</a:t>
            </a:r>
            <a:r>
              <a:rPr lang="en-US" dirty="0"/>
              <a:t>) from kubernetes and once  a suitable persistent volume is found , it is </a:t>
            </a:r>
            <a:r>
              <a:rPr lang="en-US" dirty="0" err="1"/>
              <a:t>bount</a:t>
            </a:r>
            <a:r>
              <a:rPr lang="en-US" dirty="0"/>
              <a:t> to a persistent volume claim</a:t>
            </a:r>
          </a:p>
          <a:p>
            <a:endParaRPr lang="en-US" dirty="0"/>
          </a:p>
          <a:p>
            <a:r>
              <a:rPr lang="en-US" dirty="0"/>
              <a:t>*After a successful bound to a pod you can mount it as volume.</a:t>
            </a:r>
          </a:p>
        </p:txBody>
      </p:sp>
    </p:spTree>
    <p:extLst>
      <p:ext uri="{BB962C8B-B14F-4D97-AF65-F5344CB8AC3E}">
        <p14:creationId xmlns:p14="http://schemas.microsoft.com/office/powerpoint/2010/main" val="398612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40" y="0"/>
            <a:ext cx="3180308" cy="4801314"/>
          </a:xfrm>
          <a:prstGeom prst="rect">
            <a:avLst/>
          </a:prstGeom>
        </p:spPr>
        <p:txBody>
          <a:bodyPr wrap="square">
            <a:spAutoFit/>
          </a:bodyPr>
          <a:lstStyle/>
          <a:p>
            <a:r>
              <a:rPr lang="en-US" b="1" dirty="0"/>
              <a:t>Configuration of EmptyDir</a:t>
            </a:r>
          </a:p>
          <a:p>
            <a:endParaRPr lang="en-US" dirty="0"/>
          </a:p>
          <a:p>
            <a:r>
              <a:rPr lang="en-US" dirty="0"/>
              <a:t># nginx-emptydir.yaml</a:t>
            </a:r>
          </a:p>
          <a:p>
            <a:r>
              <a:rPr lang="en-US" dirty="0"/>
              <a:t>apiVersion: v1</a:t>
            </a:r>
          </a:p>
          <a:p>
            <a:r>
              <a:rPr lang="en-US" dirty="0"/>
              <a:t>kind: Pod</a:t>
            </a:r>
          </a:p>
          <a:p>
            <a:r>
              <a:rPr lang="en-US" dirty="0"/>
              <a:t>metadata:</a:t>
            </a:r>
          </a:p>
          <a:p>
            <a:r>
              <a:rPr lang="en-US" dirty="0"/>
              <a:t>  name: nginx-emptydir</a:t>
            </a:r>
          </a:p>
          <a:p>
            <a:r>
              <a:rPr lang="en-US" dirty="0"/>
              <a:t>spec:</a:t>
            </a:r>
          </a:p>
          <a:p>
            <a:r>
              <a:rPr lang="en-US" dirty="0"/>
              <a:t>  containers:</a:t>
            </a:r>
          </a:p>
          <a:p>
            <a:r>
              <a:rPr lang="en-US" dirty="0"/>
              <a:t>  - name: nginx-container</a:t>
            </a:r>
          </a:p>
          <a:p>
            <a:r>
              <a:rPr lang="en-US" dirty="0"/>
              <a:t>    image: nginx</a:t>
            </a:r>
          </a:p>
          <a:p>
            <a:r>
              <a:rPr lang="en-US" dirty="0"/>
              <a:t>    volumeMounts:</a:t>
            </a:r>
          </a:p>
          <a:p>
            <a:r>
              <a:rPr lang="en-US" dirty="0"/>
              <a:t>    - name: test-</a:t>
            </a:r>
            <a:r>
              <a:rPr lang="en-US" dirty="0" err="1"/>
              <a:t>vol</a:t>
            </a:r>
            <a:endParaRPr lang="en-US" dirty="0"/>
          </a:p>
          <a:p>
            <a:r>
              <a:rPr lang="en-US" dirty="0"/>
              <a:t>      mountPath: /test-</a:t>
            </a:r>
            <a:r>
              <a:rPr lang="en-US" dirty="0" err="1"/>
              <a:t>mnt</a:t>
            </a:r>
            <a:endParaRPr lang="en-US" dirty="0"/>
          </a:p>
          <a:p>
            <a:r>
              <a:rPr lang="en-US" dirty="0"/>
              <a:t>  volumes:</a:t>
            </a:r>
          </a:p>
          <a:p>
            <a:r>
              <a:rPr lang="en-US" dirty="0"/>
              <a:t>  - name: test-</a:t>
            </a:r>
            <a:r>
              <a:rPr lang="en-US" dirty="0" err="1"/>
              <a:t>vol</a:t>
            </a:r>
            <a:endParaRPr lang="en-US" dirty="0"/>
          </a:p>
          <a:p>
            <a:r>
              <a:rPr lang="en-US" dirty="0"/>
              <a:t>    emptyDir: {}</a:t>
            </a:r>
          </a:p>
        </p:txBody>
      </p:sp>
      <p:sp>
        <p:nvSpPr>
          <p:cNvPr id="5" name="Rectangle 4"/>
          <p:cNvSpPr/>
          <p:nvPr/>
        </p:nvSpPr>
        <p:spPr>
          <a:xfrm>
            <a:off x="6012160" y="0"/>
            <a:ext cx="3131840" cy="4801314"/>
          </a:xfrm>
          <a:prstGeom prst="rect">
            <a:avLst/>
          </a:prstGeom>
        </p:spPr>
        <p:txBody>
          <a:bodyPr wrap="square">
            <a:spAutoFit/>
          </a:bodyPr>
          <a:lstStyle/>
          <a:p>
            <a:r>
              <a:rPr lang="en-US" b="1" dirty="0"/>
              <a:t>Configuration of Hostpath</a:t>
            </a:r>
          </a:p>
          <a:p>
            <a:endParaRPr lang="en-US" dirty="0"/>
          </a:p>
          <a:p>
            <a:r>
              <a:rPr lang="en-US" dirty="0"/>
              <a:t>apiVersion: v1</a:t>
            </a:r>
          </a:p>
          <a:p>
            <a:r>
              <a:rPr lang="en-US" dirty="0"/>
              <a:t>kind: Pod</a:t>
            </a:r>
          </a:p>
          <a:p>
            <a:r>
              <a:rPr lang="en-US" dirty="0"/>
              <a:t>metadata:</a:t>
            </a:r>
          </a:p>
          <a:p>
            <a:r>
              <a:rPr lang="en-US" dirty="0"/>
              <a:t>  name: nginx-hostpath</a:t>
            </a:r>
          </a:p>
          <a:p>
            <a:r>
              <a:rPr lang="en-US" dirty="0"/>
              <a:t>spec:</a:t>
            </a:r>
          </a:p>
          <a:p>
            <a:r>
              <a:rPr lang="en-US" dirty="0"/>
              <a:t>  containers:</a:t>
            </a:r>
          </a:p>
          <a:p>
            <a:r>
              <a:rPr lang="en-US" dirty="0"/>
              <a:t>    - name: nginx-container</a:t>
            </a:r>
          </a:p>
          <a:p>
            <a:r>
              <a:rPr lang="en-US" dirty="0"/>
              <a:t>      image: nginx</a:t>
            </a:r>
          </a:p>
          <a:p>
            <a:r>
              <a:rPr lang="en-US" dirty="0"/>
              <a:t>      volumeMounts:</a:t>
            </a:r>
          </a:p>
          <a:p>
            <a:r>
              <a:rPr lang="en-US" dirty="0"/>
              <a:t>      - mountPath: /test-</a:t>
            </a:r>
            <a:r>
              <a:rPr lang="en-US" dirty="0" err="1"/>
              <a:t>mnt</a:t>
            </a:r>
            <a:endParaRPr lang="en-US" dirty="0"/>
          </a:p>
          <a:p>
            <a:r>
              <a:rPr lang="en-US" dirty="0"/>
              <a:t>        name: test-</a:t>
            </a:r>
            <a:r>
              <a:rPr lang="en-US" dirty="0" err="1"/>
              <a:t>vol</a:t>
            </a:r>
            <a:endParaRPr lang="en-US" dirty="0"/>
          </a:p>
          <a:p>
            <a:r>
              <a:rPr lang="en-US" dirty="0"/>
              <a:t>  volumes:</a:t>
            </a:r>
          </a:p>
          <a:p>
            <a:r>
              <a:rPr lang="en-US" dirty="0"/>
              <a:t>  - name: test-</a:t>
            </a:r>
            <a:r>
              <a:rPr lang="en-US" dirty="0" err="1"/>
              <a:t>vol</a:t>
            </a:r>
            <a:endParaRPr lang="en-US" dirty="0"/>
          </a:p>
          <a:p>
            <a:r>
              <a:rPr lang="en-US" dirty="0"/>
              <a:t>    hostPath:</a:t>
            </a:r>
          </a:p>
          <a:p>
            <a:r>
              <a:rPr lang="en-US" dirty="0"/>
              <a:t>      path: /test-</a:t>
            </a:r>
            <a:r>
              <a:rPr lang="en-US" dirty="0" err="1"/>
              <a:t>vol</a:t>
            </a:r>
            <a:endParaRPr lang="en-US" dirty="0"/>
          </a:p>
        </p:txBody>
      </p:sp>
    </p:spTree>
    <p:extLst>
      <p:ext uri="{BB962C8B-B14F-4D97-AF65-F5344CB8AC3E}">
        <p14:creationId xmlns:p14="http://schemas.microsoft.com/office/powerpoint/2010/main" val="418471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9269"/>
            <a:ext cx="3450456" cy="3970318"/>
          </a:xfrm>
          <a:prstGeom prst="rect">
            <a:avLst/>
          </a:prstGeom>
        </p:spPr>
        <p:txBody>
          <a:bodyPr wrap="square">
            <a:spAutoFit/>
          </a:bodyPr>
          <a:lstStyle/>
          <a:p>
            <a:r>
              <a:rPr lang="en-US" b="1" dirty="0"/>
              <a:t>Creating Persistent volume</a:t>
            </a:r>
            <a:endParaRPr lang="en-US" dirty="0"/>
          </a:p>
          <a:p>
            <a:r>
              <a:rPr lang="en-US" dirty="0"/>
              <a:t>kind: PersistentVolume</a:t>
            </a:r>
          </a:p>
          <a:p>
            <a:r>
              <a:rPr lang="en-US" dirty="0"/>
              <a:t>apiVersion: v1</a:t>
            </a:r>
          </a:p>
          <a:p>
            <a:r>
              <a:rPr lang="en-US" dirty="0"/>
              <a:t>metadata:</a:t>
            </a:r>
          </a:p>
          <a:p>
            <a:r>
              <a:rPr lang="en-US" dirty="0"/>
              <a:t>  name: store-persistent-volume</a:t>
            </a:r>
          </a:p>
          <a:p>
            <a:r>
              <a:rPr lang="en-US" dirty="0"/>
              <a:t>  namespace: test</a:t>
            </a:r>
          </a:p>
          <a:p>
            <a:r>
              <a:rPr lang="en-US" dirty="0"/>
              <a:t>spec:</a:t>
            </a:r>
          </a:p>
          <a:p>
            <a:r>
              <a:rPr lang="en-US" dirty="0"/>
              <a:t>  storageClassName: hostpath</a:t>
            </a:r>
          </a:p>
          <a:p>
            <a:r>
              <a:rPr lang="en-US" dirty="0"/>
              <a:t>  capacity:</a:t>
            </a:r>
          </a:p>
          <a:p>
            <a:r>
              <a:rPr lang="en-US" dirty="0"/>
              <a:t>    storage: 2Gi</a:t>
            </a:r>
          </a:p>
          <a:p>
            <a:r>
              <a:rPr lang="en-US" dirty="0"/>
              <a:t>  accessModes:</a:t>
            </a:r>
          </a:p>
          <a:p>
            <a:r>
              <a:rPr lang="en-US" dirty="0"/>
              <a:t>  - ReadWriteOnce</a:t>
            </a:r>
          </a:p>
          <a:p>
            <a:r>
              <a:rPr lang="en-US" dirty="0"/>
              <a:t>  hostPath:</a:t>
            </a:r>
          </a:p>
          <a:p>
            <a:r>
              <a:rPr lang="en-US" dirty="0"/>
              <a:t>    path: "/Volumes/Data/data"</a:t>
            </a:r>
          </a:p>
        </p:txBody>
      </p:sp>
      <p:sp>
        <p:nvSpPr>
          <p:cNvPr id="7" name="Rectangle 6"/>
          <p:cNvSpPr/>
          <p:nvPr/>
        </p:nvSpPr>
        <p:spPr>
          <a:xfrm>
            <a:off x="5940152" y="-109269"/>
            <a:ext cx="3672408" cy="3970318"/>
          </a:xfrm>
          <a:prstGeom prst="rect">
            <a:avLst/>
          </a:prstGeom>
        </p:spPr>
        <p:txBody>
          <a:bodyPr wrap="square">
            <a:spAutoFit/>
          </a:bodyPr>
          <a:lstStyle/>
          <a:p>
            <a:r>
              <a:rPr lang="en-US" b="1" dirty="0"/>
              <a:t>Claiming persistent volume</a:t>
            </a:r>
          </a:p>
          <a:p>
            <a:r>
              <a:rPr lang="en-US" dirty="0"/>
              <a:t>kind: PersistentVolumeClaim</a:t>
            </a:r>
          </a:p>
          <a:p>
            <a:r>
              <a:rPr lang="en-US" dirty="0"/>
              <a:t>apiVersion: v1</a:t>
            </a:r>
          </a:p>
          <a:p>
            <a:r>
              <a:rPr lang="en-US" dirty="0"/>
              <a:t>metadata:</a:t>
            </a:r>
          </a:p>
          <a:p>
            <a:r>
              <a:rPr lang="en-US" dirty="0"/>
              <a:t>  name: store-persistent-volume-claim</a:t>
            </a:r>
          </a:p>
          <a:p>
            <a:r>
              <a:rPr lang="en-US" dirty="0"/>
              <a:t>  namespace: test</a:t>
            </a:r>
          </a:p>
          <a:p>
            <a:r>
              <a:rPr lang="en-US" dirty="0"/>
              <a:t>spec:</a:t>
            </a:r>
          </a:p>
          <a:p>
            <a:r>
              <a:rPr lang="en-US" dirty="0"/>
              <a:t>  storageClassName: hostpath</a:t>
            </a:r>
          </a:p>
          <a:p>
            <a:r>
              <a:rPr lang="en-US" dirty="0"/>
              <a:t>  accessModes:</a:t>
            </a:r>
          </a:p>
          <a:p>
            <a:r>
              <a:rPr lang="en-US" dirty="0"/>
              <a:t>  - ReadWriteOnce</a:t>
            </a:r>
          </a:p>
          <a:p>
            <a:r>
              <a:rPr lang="en-US" dirty="0"/>
              <a:t>  resources:</a:t>
            </a:r>
          </a:p>
          <a:p>
            <a:r>
              <a:rPr lang="en-US" dirty="0"/>
              <a:t>    requests:</a:t>
            </a:r>
          </a:p>
          <a:p>
            <a:r>
              <a:rPr lang="en-US" dirty="0"/>
              <a:t>      storage: 1Gi</a:t>
            </a:r>
          </a:p>
        </p:txBody>
      </p:sp>
      <p:pic>
        <p:nvPicPr>
          <p:cNvPr id="8" name="Picture 7"/>
          <p:cNvPicPr>
            <a:picLocks noChangeAspect="1"/>
          </p:cNvPicPr>
          <p:nvPr/>
        </p:nvPicPr>
        <p:blipFill>
          <a:blip r:embed="rId2"/>
          <a:stretch>
            <a:fillRect/>
          </a:stretch>
        </p:blipFill>
        <p:spPr>
          <a:xfrm>
            <a:off x="113567" y="3861049"/>
            <a:ext cx="8964488" cy="3140968"/>
          </a:xfrm>
          <a:prstGeom prst="rect">
            <a:avLst/>
          </a:prstGeom>
        </p:spPr>
      </p:pic>
    </p:spTree>
    <p:extLst>
      <p:ext uri="{BB962C8B-B14F-4D97-AF65-F5344CB8AC3E}">
        <p14:creationId xmlns:p14="http://schemas.microsoft.com/office/powerpoint/2010/main" val="143091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4247317"/>
          </a:xfrm>
          <a:prstGeom prst="rect">
            <a:avLst/>
          </a:prstGeom>
          <a:noFill/>
        </p:spPr>
        <p:txBody>
          <a:bodyPr wrap="square" lIns="91440" tIns="45720" rIns="91440" bIns="45720" rtlCol="0" anchor="t">
            <a:spAutoFit/>
          </a:bodyPr>
          <a:lstStyle/>
          <a:p>
            <a:r>
              <a:rPr lang="en-US" dirty="0"/>
              <a:t>*Services an be exposed in different ways by specifying a type in the service spec.</a:t>
            </a:r>
          </a:p>
          <a:p>
            <a:endParaRPr lang="en-US" dirty="0"/>
          </a:p>
          <a:p>
            <a:r>
              <a:rPr lang="en-US" dirty="0" smtClean="0"/>
              <a:t>-cluster</a:t>
            </a:r>
            <a:endParaRPr lang="en-US" dirty="0"/>
          </a:p>
          <a:p>
            <a:r>
              <a:rPr lang="en-US" dirty="0" smtClean="0"/>
              <a:t>-Node port</a:t>
            </a:r>
            <a:endParaRPr lang="en-US" dirty="0"/>
          </a:p>
          <a:p>
            <a:r>
              <a:rPr lang="en-US" dirty="0" smtClean="0"/>
              <a:t>-Load balancer</a:t>
            </a:r>
            <a:endParaRPr lang="en-US" dirty="0"/>
          </a:p>
          <a:p>
            <a:endParaRPr lang="en-US" dirty="0" smtClean="0"/>
          </a:p>
          <a:p>
            <a:r>
              <a:rPr lang="en-US" dirty="0" smtClean="0"/>
              <a:t>*containers </a:t>
            </a:r>
            <a:r>
              <a:rPr lang="en-US" dirty="0"/>
              <a:t>within a pod use networking  to communicate via loopback.</a:t>
            </a:r>
          </a:p>
          <a:p>
            <a:endParaRPr lang="en-US" dirty="0"/>
          </a:p>
          <a:p>
            <a:r>
              <a:rPr lang="en-US" dirty="0"/>
              <a:t>*cluster networking  provides communication between different pod.</a:t>
            </a:r>
          </a:p>
          <a:p>
            <a:endParaRPr lang="en-US" dirty="0"/>
          </a:p>
          <a:p>
            <a:r>
              <a:rPr lang="en-US" dirty="0"/>
              <a:t>*container to container communication on same pod happens through localhost within the container.</a:t>
            </a:r>
          </a:p>
          <a:p>
            <a:endParaRPr lang="en-US" dirty="0"/>
          </a:p>
          <a:p>
            <a:r>
              <a:rPr lang="en-US" dirty="0"/>
              <a:t>*The server resources let you expose an application running in pods to be reachable from outside your cluster. </a:t>
            </a:r>
          </a:p>
        </p:txBody>
      </p:sp>
      <p:pic>
        <p:nvPicPr>
          <p:cNvPr id="4" name="Picture 3"/>
          <p:cNvPicPr>
            <a:picLocks noChangeAspect="1"/>
          </p:cNvPicPr>
          <p:nvPr/>
        </p:nvPicPr>
        <p:blipFill>
          <a:blip r:embed="rId2"/>
          <a:stretch>
            <a:fillRect/>
          </a:stretch>
        </p:blipFill>
        <p:spPr>
          <a:xfrm>
            <a:off x="2051720" y="4416718"/>
            <a:ext cx="5285690" cy="2420322"/>
          </a:xfrm>
          <a:prstGeom prst="rect">
            <a:avLst/>
          </a:prstGeom>
        </p:spPr>
      </p:pic>
    </p:spTree>
    <p:extLst>
      <p:ext uri="{BB962C8B-B14F-4D97-AF65-F5344CB8AC3E}">
        <p14:creationId xmlns:p14="http://schemas.microsoft.com/office/powerpoint/2010/main" val="321902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55079"/>
            <a:ext cx="8208912" cy="461665"/>
          </a:xfrm>
          <a:prstGeom prst="rect">
            <a:avLst/>
          </a:prstGeom>
          <a:noFill/>
        </p:spPr>
        <p:txBody>
          <a:bodyPr wrap="square" rtlCol="0">
            <a:spAutoFit/>
          </a:bodyPr>
          <a:lstStyle/>
          <a:p>
            <a:r>
              <a:rPr lang="en-US" sz="2400" b="1" dirty="0"/>
              <a:t>Pod to pod communication </a:t>
            </a:r>
            <a:endParaRPr lang="en-IN" sz="2400" b="1" dirty="0"/>
          </a:p>
        </p:txBody>
      </p:sp>
      <p:sp>
        <p:nvSpPr>
          <p:cNvPr id="5" name="TextBox 4"/>
          <p:cNvSpPr txBox="1"/>
          <p:nvPr/>
        </p:nvSpPr>
        <p:spPr>
          <a:xfrm>
            <a:off x="79772" y="762774"/>
            <a:ext cx="8712968" cy="3139321"/>
          </a:xfrm>
          <a:prstGeom prst="rect">
            <a:avLst/>
          </a:prstGeom>
          <a:noFill/>
        </p:spPr>
        <p:txBody>
          <a:bodyPr wrap="square" rtlCol="0">
            <a:spAutoFit/>
          </a:bodyPr>
          <a:lstStyle/>
          <a:p>
            <a:r>
              <a:rPr lang="en-US" dirty="0"/>
              <a:t>*Pod to Pod communication on the worker node happens through pod </a:t>
            </a:r>
            <a:r>
              <a:rPr lang="en-US" dirty="0" err="1"/>
              <a:t>ip</a:t>
            </a:r>
            <a:r>
              <a:rPr lang="en-US" dirty="0"/>
              <a:t>.</a:t>
            </a:r>
          </a:p>
          <a:p>
            <a:endParaRPr lang="en-US" dirty="0"/>
          </a:p>
          <a:p>
            <a:r>
              <a:rPr lang="en-US" dirty="0"/>
              <a:t>*By default pods </a:t>
            </a:r>
            <a:r>
              <a:rPr lang="en-US" dirty="0" err="1"/>
              <a:t>ip</a:t>
            </a:r>
            <a:r>
              <a:rPr lang="en-US" dirty="0"/>
              <a:t> will not accessible outside the node.</a:t>
            </a:r>
          </a:p>
          <a:p>
            <a:endParaRPr lang="en-US" dirty="0"/>
          </a:p>
          <a:p>
            <a:r>
              <a:rPr lang="en-US" dirty="0"/>
              <a:t>*In Kubernetes, each Pod has its own IP address. At a very primitive level, Pods can communicate with each other using their IP address.</a:t>
            </a:r>
          </a:p>
          <a:p>
            <a:endParaRPr lang="en-US" dirty="0"/>
          </a:p>
          <a:p>
            <a:r>
              <a:rPr lang="en-US" dirty="0"/>
              <a:t>*This means that whenever you need to address another Pod, you can do it directly, using its IP address. This gives Pods similar characteristics to virtual machines (VMs), where each Pod has its own IP address, can expose ports, and address other VMs on the network by IP address and port.</a:t>
            </a:r>
          </a:p>
        </p:txBody>
      </p:sp>
      <p:sp>
        <p:nvSpPr>
          <p:cNvPr id="6" name="AutoShape 2" descr="Diagram illustrating pods in Kubernetes, each with its own IP address"/>
          <p:cNvSpPr>
            <a:spLocks noChangeAspect="1" noChangeArrowheads="1"/>
          </p:cNvSpPr>
          <p:nvPr/>
        </p:nvSpPr>
        <p:spPr bwMode="auto">
          <a:xfrm>
            <a:off x="-300830" y="-144463"/>
            <a:ext cx="761205" cy="7612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661753" y="4048125"/>
            <a:ext cx="5748486" cy="2809875"/>
          </a:xfrm>
          <a:prstGeom prst="rect">
            <a:avLst/>
          </a:prstGeom>
        </p:spPr>
      </p:pic>
    </p:spTree>
    <p:extLst>
      <p:ext uri="{BB962C8B-B14F-4D97-AF65-F5344CB8AC3E}">
        <p14:creationId xmlns:p14="http://schemas.microsoft.com/office/powerpoint/2010/main" val="787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55079"/>
            <a:ext cx="8208912" cy="461665"/>
          </a:xfrm>
          <a:prstGeom prst="rect">
            <a:avLst/>
          </a:prstGeom>
          <a:noFill/>
        </p:spPr>
        <p:txBody>
          <a:bodyPr wrap="square" rtlCol="0">
            <a:spAutoFit/>
          </a:bodyPr>
          <a:lstStyle/>
          <a:p>
            <a:r>
              <a:rPr lang="en-US" sz="2400" b="1" dirty="0"/>
              <a:t>ClusterIP</a:t>
            </a:r>
            <a:endParaRPr lang="en-IN" sz="2400" b="1" dirty="0"/>
          </a:p>
        </p:txBody>
      </p:sp>
      <p:sp>
        <p:nvSpPr>
          <p:cNvPr id="5" name="TextBox 4"/>
          <p:cNvSpPr txBox="1"/>
          <p:nvPr/>
        </p:nvSpPr>
        <p:spPr>
          <a:xfrm>
            <a:off x="79772" y="762774"/>
            <a:ext cx="8712968" cy="4247317"/>
          </a:xfrm>
          <a:prstGeom prst="rect">
            <a:avLst/>
          </a:prstGeom>
          <a:noFill/>
        </p:spPr>
        <p:txBody>
          <a:bodyPr wrap="square" rtlCol="0">
            <a:spAutoFit/>
          </a:bodyPr>
          <a:lstStyle/>
          <a:p>
            <a:r>
              <a:rPr lang="en-US" dirty="0"/>
              <a:t>*</a:t>
            </a:r>
            <a:r>
              <a:rPr lang="en-US" b="1" dirty="0"/>
              <a:t>ClusterIP (default)</a:t>
            </a:r>
            <a:r>
              <a:rPr lang="en-US" dirty="0"/>
              <a:t>: Internal clients send requests to a stable internal IP address.</a:t>
            </a:r>
          </a:p>
          <a:p>
            <a:endParaRPr lang="en-US" dirty="0"/>
          </a:p>
          <a:p>
            <a:r>
              <a:rPr lang="en-US" dirty="0"/>
              <a:t>*A ClusterIP service is the default Kubernetes service. It gives you a service inside your cluster that other apps inside your cluster can access. There is no external access.</a:t>
            </a:r>
          </a:p>
          <a:p>
            <a:endParaRPr lang="en-US" dirty="0"/>
          </a:p>
          <a:p>
            <a:pPr fontAlgn="base"/>
            <a:r>
              <a:rPr lang="en-US" dirty="0"/>
              <a:t>*Kubernetes will assign a cluster-internal IP address to ClusterIP service. This makes the service only reachable within the cluster.</a:t>
            </a:r>
          </a:p>
          <a:p>
            <a:pPr fontAlgn="base"/>
            <a:endParaRPr lang="en-US" dirty="0"/>
          </a:p>
          <a:p>
            <a:pPr fontAlgn="base"/>
            <a:r>
              <a:rPr lang="en-US" dirty="0"/>
              <a:t>*You cannot make requests to service (pods) from outside the cluster. You can optionally set cluster IP in the service definition file.</a:t>
            </a:r>
          </a:p>
          <a:p>
            <a:pPr fontAlgn="base"/>
            <a:endParaRPr lang="en-US" dirty="0"/>
          </a:p>
          <a:p>
            <a:pPr fontAlgn="base"/>
            <a:r>
              <a:rPr lang="en-US" dirty="0"/>
              <a:t>*Use Cases:-</a:t>
            </a:r>
          </a:p>
          <a:p>
            <a:pPr lvl="1" fontAlgn="base"/>
            <a:r>
              <a:rPr lang="en-US" dirty="0"/>
              <a:t>Inter-service communication within the cluster. For example, communication between the front-end and back-end components of your app.</a:t>
            </a:r>
          </a:p>
          <a:p>
            <a:endParaRPr lang="en-US" dirty="0"/>
          </a:p>
        </p:txBody>
      </p:sp>
    </p:spTree>
    <p:extLst>
      <p:ext uri="{BB962C8B-B14F-4D97-AF65-F5344CB8AC3E}">
        <p14:creationId xmlns:p14="http://schemas.microsoft.com/office/powerpoint/2010/main" val="77888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56"/>
            <a:ext cx="3059832" cy="3970318"/>
          </a:xfrm>
          <a:prstGeom prst="rect">
            <a:avLst/>
          </a:prstGeom>
        </p:spPr>
        <p:txBody>
          <a:bodyPr wrap="square">
            <a:spAutoFit/>
          </a:bodyPr>
          <a:lstStyle/>
          <a:p>
            <a:r>
              <a:rPr lang="en-US" b="1" dirty="0"/>
              <a:t>Cluster </a:t>
            </a:r>
            <a:r>
              <a:rPr lang="en-US" b="1" dirty="0" err="1"/>
              <a:t>ip</a:t>
            </a:r>
            <a:r>
              <a:rPr lang="en-US" b="1" dirty="0"/>
              <a:t> configuration</a:t>
            </a:r>
          </a:p>
          <a:p>
            <a:endParaRPr lang="en-US" dirty="0"/>
          </a:p>
          <a:p>
            <a:r>
              <a:rPr lang="en-US" dirty="0"/>
              <a:t>apiVersion: v1</a:t>
            </a:r>
          </a:p>
          <a:p>
            <a:r>
              <a:rPr lang="en-US" dirty="0"/>
              <a:t>kind: Service</a:t>
            </a:r>
          </a:p>
          <a:p>
            <a:r>
              <a:rPr lang="en-US" dirty="0"/>
              <a:t>metadata:</a:t>
            </a:r>
          </a:p>
          <a:p>
            <a:r>
              <a:rPr lang="en-US" dirty="0"/>
              <a:t>  name: my-service</a:t>
            </a:r>
          </a:p>
          <a:p>
            <a:r>
              <a:rPr lang="en-US" dirty="0"/>
              <a:t>spec:</a:t>
            </a:r>
          </a:p>
          <a:p>
            <a:r>
              <a:rPr lang="en-US" dirty="0"/>
              <a:t>  type: ClusterIP</a:t>
            </a:r>
          </a:p>
          <a:p>
            <a:r>
              <a:rPr lang="en-US" dirty="0"/>
              <a:t>  selector:</a:t>
            </a:r>
          </a:p>
          <a:p>
            <a:r>
              <a:rPr lang="en-US" dirty="0"/>
              <a:t>    app: web</a:t>
            </a:r>
          </a:p>
          <a:p>
            <a:r>
              <a:rPr lang="en-US" dirty="0"/>
              <a:t>  ports:</a:t>
            </a:r>
          </a:p>
          <a:p>
            <a:r>
              <a:rPr lang="en-US" dirty="0"/>
              <a:t>    - protocol: TCP</a:t>
            </a:r>
          </a:p>
          <a:p>
            <a:r>
              <a:rPr lang="en-US" dirty="0"/>
              <a:t>      port: 80</a:t>
            </a:r>
          </a:p>
          <a:p>
            <a:r>
              <a:rPr lang="en-US" dirty="0"/>
              <a:t>      </a:t>
            </a:r>
            <a:r>
              <a:rPr lang="en-US" dirty="0" err="1"/>
              <a:t>targetPort</a:t>
            </a:r>
            <a:r>
              <a:rPr lang="en-US" dirty="0"/>
              <a:t>: 8080</a:t>
            </a:r>
          </a:p>
        </p:txBody>
      </p:sp>
      <p:pic>
        <p:nvPicPr>
          <p:cNvPr id="5" name="Picture 4"/>
          <p:cNvPicPr>
            <a:picLocks noChangeAspect="1"/>
          </p:cNvPicPr>
          <p:nvPr/>
        </p:nvPicPr>
        <p:blipFill>
          <a:blip r:embed="rId2"/>
          <a:stretch>
            <a:fillRect/>
          </a:stretch>
        </p:blipFill>
        <p:spPr>
          <a:xfrm>
            <a:off x="2339752" y="0"/>
            <a:ext cx="6832823" cy="6838356"/>
          </a:xfrm>
          <a:prstGeom prst="rect">
            <a:avLst/>
          </a:prstGeom>
        </p:spPr>
      </p:pic>
    </p:spTree>
    <p:extLst>
      <p:ext uri="{BB962C8B-B14F-4D97-AF65-F5344CB8AC3E}">
        <p14:creationId xmlns:p14="http://schemas.microsoft.com/office/powerpoint/2010/main" val="142966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55079"/>
            <a:ext cx="8208912" cy="461665"/>
          </a:xfrm>
          <a:prstGeom prst="rect">
            <a:avLst/>
          </a:prstGeom>
          <a:noFill/>
        </p:spPr>
        <p:txBody>
          <a:bodyPr wrap="square" rtlCol="0">
            <a:spAutoFit/>
          </a:bodyPr>
          <a:lstStyle/>
          <a:p>
            <a:r>
              <a:rPr lang="en-US" sz="2400" b="1" dirty="0" err="1"/>
              <a:t>NodePort</a:t>
            </a:r>
            <a:endParaRPr lang="en-IN" sz="2400" b="1" dirty="0"/>
          </a:p>
        </p:txBody>
      </p:sp>
      <p:sp>
        <p:nvSpPr>
          <p:cNvPr id="5" name="TextBox 4"/>
          <p:cNvSpPr txBox="1"/>
          <p:nvPr/>
        </p:nvSpPr>
        <p:spPr>
          <a:xfrm>
            <a:off x="79772" y="762774"/>
            <a:ext cx="8712968" cy="5909310"/>
          </a:xfrm>
          <a:prstGeom prst="rect">
            <a:avLst/>
          </a:prstGeom>
          <a:noFill/>
        </p:spPr>
        <p:txBody>
          <a:bodyPr wrap="square" rtlCol="0">
            <a:spAutoFit/>
          </a:bodyPr>
          <a:lstStyle/>
          <a:p>
            <a:r>
              <a:rPr lang="en-US" dirty="0"/>
              <a:t>*</a:t>
            </a:r>
            <a:r>
              <a:rPr lang="en-US" b="1" dirty="0" err="1"/>
              <a:t>NodePort</a:t>
            </a:r>
            <a:r>
              <a:rPr lang="en-US" dirty="0"/>
              <a:t>: Clients send requests to the IP address of a node on one or more </a:t>
            </a:r>
            <a:r>
              <a:rPr lang="en-US" dirty="0" err="1"/>
              <a:t>nodePort</a:t>
            </a:r>
            <a:r>
              <a:rPr lang="en-US" dirty="0"/>
              <a:t> values that are specified by the Service.</a:t>
            </a:r>
          </a:p>
          <a:p>
            <a:endParaRPr lang="en-US" dirty="0"/>
          </a:p>
          <a:p>
            <a:r>
              <a:rPr lang="en-US" dirty="0"/>
              <a:t>*</a:t>
            </a:r>
            <a:r>
              <a:rPr lang="en-US" dirty="0" err="1"/>
              <a:t>NodePort</a:t>
            </a:r>
            <a:r>
              <a:rPr lang="en-US" dirty="0"/>
              <a:t> service is an extension of ClusterIP service. A ClusterIP Service, to which the </a:t>
            </a:r>
            <a:r>
              <a:rPr lang="en-US" dirty="0" err="1"/>
              <a:t>NodePort</a:t>
            </a:r>
            <a:r>
              <a:rPr lang="en-US" dirty="0"/>
              <a:t> Service routes, is automatically created.</a:t>
            </a:r>
          </a:p>
          <a:p>
            <a:endParaRPr lang="en-US" dirty="0"/>
          </a:p>
          <a:p>
            <a:r>
              <a:rPr lang="en-US" dirty="0"/>
              <a:t>*It exposes the service outside of the cluster by adding a cluster-wide port on top of ClusterIP.</a:t>
            </a:r>
          </a:p>
          <a:p>
            <a:endParaRPr lang="en-US" dirty="0"/>
          </a:p>
          <a:p>
            <a:r>
              <a:rPr lang="en-US" dirty="0"/>
              <a:t>*</a:t>
            </a:r>
            <a:r>
              <a:rPr lang="en-US" dirty="0" err="1"/>
              <a:t>NodePort</a:t>
            </a:r>
            <a:r>
              <a:rPr lang="en-US" dirty="0"/>
              <a:t> exposes the service on each Node’s IP at a static port (the </a:t>
            </a:r>
            <a:r>
              <a:rPr lang="en-US" dirty="0" err="1"/>
              <a:t>NodePort</a:t>
            </a:r>
            <a:r>
              <a:rPr lang="en-US" dirty="0"/>
              <a:t>). Each node proxies that port into your Service. So, external traffic has access to fixed port on each Node. It means any request to your cluster on that port gets forwarded to the service</a:t>
            </a:r>
          </a:p>
          <a:p>
            <a:endParaRPr lang="en-US" dirty="0"/>
          </a:p>
          <a:p>
            <a:r>
              <a:rPr lang="en-US" dirty="0"/>
              <a:t>*Node port must be in the range of 30000–32767. Manually allocating a port to the service is optional. If it is undefined, Kubernetes will automatically assign one.</a:t>
            </a:r>
          </a:p>
          <a:p>
            <a:endParaRPr lang="en-US" dirty="0"/>
          </a:p>
          <a:p>
            <a:r>
              <a:rPr lang="en-US" dirty="0"/>
              <a:t>*Use Cases:-</a:t>
            </a:r>
          </a:p>
          <a:p>
            <a:r>
              <a:rPr lang="en-US" dirty="0"/>
              <a:t>      </a:t>
            </a:r>
            <a:r>
              <a:rPr lang="en-US" dirty="0" err="1"/>
              <a:t>i</a:t>
            </a:r>
            <a:r>
              <a:rPr lang="en-US" dirty="0"/>
              <a:t>) When you want to enable external connectivity to your service. </a:t>
            </a:r>
          </a:p>
          <a:p>
            <a:r>
              <a:rPr lang="en-US" dirty="0"/>
              <a:t>      ii) Kubernetes, or even to expose one or more nodes’ IPs directly. Prefer to place a load          balancer above your nodes to avoid node failure.</a:t>
            </a:r>
          </a:p>
          <a:p>
            <a:endParaRPr lang="en-US" dirty="0"/>
          </a:p>
        </p:txBody>
      </p:sp>
    </p:spTree>
    <p:extLst>
      <p:ext uri="{BB962C8B-B14F-4D97-AF65-F5344CB8AC3E}">
        <p14:creationId xmlns:p14="http://schemas.microsoft.com/office/powerpoint/2010/main" val="3656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66"/>
            <a:ext cx="3059832" cy="4524315"/>
          </a:xfrm>
          <a:prstGeom prst="rect">
            <a:avLst/>
          </a:prstGeom>
        </p:spPr>
        <p:txBody>
          <a:bodyPr wrap="square">
            <a:spAutoFit/>
          </a:bodyPr>
          <a:lstStyle/>
          <a:p>
            <a:r>
              <a:rPr lang="en-US" b="1" dirty="0"/>
              <a:t>Nodeport configuration</a:t>
            </a:r>
          </a:p>
          <a:p>
            <a:endParaRPr lang="en-US" dirty="0"/>
          </a:p>
          <a:p>
            <a:r>
              <a:rPr lang="en-US" dirty="0"/>
              <a:t>apiVersion: v1</a:t>
            </a:r>
          </a:p>
          <a:p>
            <a:r>
              <a:rPr lang="en-US" dirty="0"/>
              <a:t>kind: Service</a:t>
            </a:r>
          </a:p>
          <a:p>
            <a:r>
              <a:rPr lang="en-US" dirty="0"/>
              <a:t>metadata:  </a:t>
            </a:r>
          </a:p>
          <a:p>
            <a:r>
              <a:rPr lang="en-US" dirty="0"/>
              <a:t>  name: my-</a:t>
            </a:r>
            <a:r>
              <a:rPr lang="en-US" dirty="0" err="1"/>
              <a:t>nodeport</a:t>
            </a:r>
            <a:r>
              <a:rPr lang="en-US" dirty="0"/>
              <a:t>-service</a:t>
            </a:r>
          </a:p>
          <a:p>
            <a:r>
              <a:rPr lang="en-US" dirty="0"/>
              <a:t>spec:</a:t>
            </a:r>
          </a:p>
          <a:p>
            <a:r>
              <a:rPr lang="en-US" dirty="0"/>
              <a:t>  selector:    </a:t>
            </a:r>
          </a:p>
          <a:p>
            <a:r>
              <a:rPr lang="en-US" dirty="0"/>
              <a:t>    app: my-app</a:t>
            </a:r>
          </a:p>
          <a:p>
            <a:r>
              <a:rPr lang="en-US" dirty="0"/>
              <a:t>  type: </a:t>
            </a:r>
            <a:r>
              <a:rPr lang="en-US" dirty="0" err="1"/>
              <a:t>NodePort</a:t>
            </a:r>
            <a:endParaRPr lang="en-US" dirty="0"/>
          </a:p>
          <a:p>
            <a:r>
              <a:rPr lang="en-US" dirty="0"/>
              <a:t>  ports:  </a:t>
            </a:r>
          </a:p>
          <a:p>
            <a:r>
              <a:rPr lang="en-US" dirty="0"/>
              <a:t>  - name: http</a:t>
            </a:r>
          </a:p>
          <a:p>
            <a:r>
              <a:rPr lang="en-US" dirty="0"/>
              <a:t>    port: 80</a:t>
            </a:r>
          </a:p>
          <a:p>
            <a:r>
              <a:rPr lang="en-US" dirty="0"/>
              <a:t>    </a:t>
            </a:r>
            <a:r>
              <a:rPr lang="en-US" dirty="0" err="1"/>
              <a:t>targetPort</a:t>
            </a:r>
            <a:r>
              <a:rPr lang="en-US" dirty="0"/>
              <a:t>: 80</a:t>
            </a:r>
          </a:p>
          <a:p>
            <a:r>
              <a:rPr lang="en-US" dirty="0"/>
              <a:t>    </a:t>
            </a:r>
            <a:r>
              <a:rPr lang="en-US" dirty="0" err="1"/>
              <a:t>nodePort</a:t>
            </a:r>
            <a:r>
              <a:rPr lang="en-US" dirty="0"/>
              <a:t>: 30036</a:t>
            </a:r>
          </a:p>
          <a:p>
            <a:r>
              <a:rPr lang="en-US" dirty="0"/>
              <a:t>    protocol: TCP</a:t>
            </a:r>
          </a:p>
        </p:txBody>
      </p:sp>
      <p:pic>
        <p:nvPicPr>
          <p:cNvPr id="2050" name="Picture 2" descr="Diagram with boxes and arrows showing how external clients can communicate with pods via 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0"/>
            <a:ext cx="63722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4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55079"/>
            <a:ext cx="8208912" cy="461665"/>
          </a:xfrm>
          <a:prstGeom prst="rect">
            <a:avLst/>
          </a:prstGeom>
          <a:noFill/>
        </p:spPr>
        <p:txBody>
          <a:bodyPr wrap="square" rtlCol="0">
            <a:spAutoFit/>
          </a:bodyPr>
          <a:lstStyle/>
          <a:p>
            <a:r>
              <a:rPr lang="en-US" sz="2400" b="1" dirty="0"/>
              <a:t>Loadbalancer</a:t>
            </a:r>
            <a:endParaRPr lang="en-IN" sz="2400" b="1" dirty="0"/>
          </a:p>
        </p:txBody>
      </p:sp>
      <p:sp>
        <p:nvSpPr>
          <p:cNvPr id="5" name="TextBox 4"/>
          <p:cNvSpPr txBox="1"/>
          <p:nvPr/>
        </p:nvSpPr>
        <p:spPr>
          <a:xfrm>
            <a:off x="13079" y="764704"/>
            <a:ext cx="8712968" cy="5632311"/>
          </a:xfrm>
          <a:prstGeom prst="rect">
            <a:avLst/>
          </a:prstGeom>
          <a:noFill/>
        </p:spPr>
        <p:txBody>
          <a:bodyPr wrap="square" rtlCol="0">
            <a:spAutoFit/>
          </a:bodyPr>
          <a:lstStyle/>
          <a:p>
            <a:r>
              <a:rPr lang="en-US" dirty="0"/>
              <a:t>*</a:t>
            </a:r>
            <a:r>
              <a:rPr lang="en-US" b="1" dirty="0"/>
              <a:t>LoadBalancer</a:t>
            </a:r>
            <a:r>
              <a:rPr lang="en-US" dirty="0"/>
              <a:t>: Clients send requests to the IP address of a network load balancer.</a:t>
            </a:r>
          </a:p>
          <a:p>
            <a:endParaRPr lang="en-US" dirty="0"/>
          </a:p>
          <a:p>
            <a:r>
              <a:rPr lang="en-US" dirty="0"/>
              <a:t>*LoadBalancer service is an extension of </a:t>
            </a:r>
            <a:r>
              <a:rPr lang="en-US" dirty="0" err="1"/>
              <a:t>NodePort</a:t>
            </a:r>
            <a:r>
              <a:rPr lang="en-US" dirty="0"/>
              <a:t> service. </a:t>
            </a:r>
            <a:r>
              <a:rPr lang="en-US" dirty="0" err="1"/>
              <a:t>NodePort</a:t>
            </a:r>
            <a:r>
              <a:rPr lang="en-US" dirty="0"/>
              <a:t> and ClusterIP Services, to which the external load balancer routes, are automatically created.</a:t>
            </a:r>
          </a:p>
          <a:p>
            <a:endParaRPr lang="en-US" dirty="0"/>
          </a:p>
          <a:p>
            <a:r>
              <a:rPr lang="en-US" dirty="0"/>
              <a:t>*It integrates </a:t>
            </a:r>
            <a:r>
              <a:rPr lang="en-US" dirty="0" err="1"/>
              <a:t>NodePort</a:t>
            </a:r>
            <a:r>
              <a:rPr lang="en-US" dirty="0"/>
              <a:t> with cloud-based load balancers.</a:t>
            </a:r>
          </a:p>
          <a:p>
            <a:endParaRPr lang="en-US" dirty="0"/>
          </a:p>
          <a:p>
            <a:r>
              <a:rPr lang="en-US" dirty="0"/>
              <a:t>*A LoadBalancer service is the standard way to expose a service to the internet. On GKE, this will spin up a Network load balancer that will give you a single IP address that will forward all traffic to your service.</a:t>
            </a:r>
          </a:p>
          <a:p>
            <a:endParaRPr lang="en-US" dirty="0"/>
          </a:p>
          <a:p>
            <a:pPr fontAlgn="base"/>
            <a:r>
              <a:rPr lang="en-US" dirty="0"/>
              <a:t>*It exposes the Service externally using a cloud provider’s load balancer.</a:t>
            </a:r>
          </a:p>
          <a:p>
            <a:pPr fontAlgn="base"/>
            <a:endParaRPr lang="en-US" dirty="0"/>
          </a:p>
          <a:p>
            <a:pPr fontAlgn="base"/>
            <a:r>
              <a:rPr lang="en-US" dirty="0"/>
              <a:t>*Each cloud provider (AWS, Azure, GCP, </a:t>
            </a:r>
            <a:r>
              <a:rPr lang="en-US" dirty="0" err="1"/>
              <a:t>etc</a:t>
            </a:r>
            <a:r>
              <a:rPr lang="en-US" dirty="0"/>
              <a:t>) has its own native load balancer implementation. The cloud provider will create a load balancer, which then automatically routes requests to your Kubernetes Service.</a:t>
            </a:r>
          </a:p>
          <a:p>
            <a:pPr fontAlgn="base"/>
            <a:endParaRPr lang="en-US" dirty="0"/>
          </a:p>
          <a:p>
            <a:pPr fontAlgn="base"/>
            <a:r>
              <a:rPr lang="en-US" dirty="0"/>
              <a:t>*Traffic from the external load balancer is directed at the backend Pods. The cloud provider decides how it is load balanced.</a:t>
            </a:r>
          </a:p>
          <a:p>
            <a:endParaRPr lang="en-US" dirty="0"/>
          </a:p>
        </p:txBody>
      </p:sp>
    </p:spTree>
    <p:extLst>
      <p:ext uri="{BB962C8B-B14F-4D97-AF65-F5344CB8AC3E}">
        <p14:creationId xmlns:p14="http://schemas.microsoft.com/office/powerpoint/2010/main" val="348851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385"/>
            <a:ext cx="2845831" cy="3970318"/>
          </a:xfrm>
          <a:prstGeom prst="rect">
            <a:avLst/>
          </a:prstGeom>
        </p:spPr>
        <p:txBody>
          <a:bodyPr wrap="square">
            <a:spAutoFit/>
          </a:bodyPr>
          <a:lstStyle/>
          <a:p>
            <a:r>
              <a:rPr lang="en-US" b="1" dirty="0"/>
              <a:t>Loadbalancer configuration</a:t>
            </a:r>
          </a:p>
          <a:p>
            <a:endParaRPr lang="en-US" dirty="0"/>
          </a:p>
          <a:p>
            <a:r>
              <a:rPr lang="en-US" dirty="0"/>
              <a:t>apiVersion: v1</a:t>
            </a:r>
          </a:p>
          <a:p>
            <a:r>
              <a:rPr lang="en-US" dirty="0"/>
              <a:t>kind: Service</a:t>
            </a:r>
          </a:p>
          <a:p>
            <a:r>
              <a:rPr lang="en-US" dirty="0"/>
              <a:t>metadata:</a:t>
            </a:r>
          </a:p>
          <a:p>
            <a:r>
              <a:rPr lang="en-US" dirty="0"/>
              <a:t>  name: my-service</a:t>
            </a:r>
          </a:p>
          <a:p>
            <a:r>
              <a:rPr lang="en-US" dirty="0"/>
              <a:t>spec:</a:t>
            </a:r>
          </a:p>
          <a:p>
            <a:r>
              <a:rPr lang="en-US" dirty="0"/>
              <a:t>  type: LoadBalancer</a:t>
            </a:r>
          </a:p>
          <a:p>
            <a:r>
              <a:rPr lang="en-US" dirty="0"/>
              <a:t>  selector:</a:t>
            </a:r>
          </a:p>
          <a:p>
            <a:r>
              <a:rPr lang="en-US" dirty="0"/>
              <a:t>    app: web</a:t>
            </a:r>
          </a:p>
          <a:p>
            <a:r>
              <a:rPr lang="en-US" dirty="0"/>
              <a:t>  ports:</a:t>
            </a:r>
          </a:p>
          <a:p>
            <a:r>
              <a:rPr lang="en-US" dirty="0"/>
              <a:t>    - protocol: TCP</a:t>
            </a:r>
          </a:p>
          <a:p>
            <a:r>
              <a:rPr lang="en-US" dirty="0"/>
              <a:t>      port: 80</a:t>
            </a:r>
          </a:p>
          <a:p>
            <a:r>
              <a:rPr lang="en-US" dirty="0"/>
              <a:t>      </a:t>
            </a:r>
            <a:r>
              <a:rPr lang="en-US" dirty="0" err="1"/>
              <a:t>targetPort</a:t>
            </a:r>
            <a:r>
              <a:rPr lang="en-US" dirty="0"/>
              <a:t>: 8080</a:t>
            </a:r>
          </a:p>
        </p:txBody>
      </p:sp>
      <p:pic>
        <p:nvPicPr>
          <p:cNvPr id="5" name="Picture 4"/>
          <p:cNvPicPr>
            <a:picLocks noChangeAspect="1"/>
          </p:cNvPicPr>
          <p:nvPr/>
        </p:nvPicPr>
        <p:blipFill>
          <a:blip r:embed="rId2"/>
          <a:stretch>
            <a:fillRect/>
          </a:stretch>
        </p:blipFill>
        <p:spPr>
          <a:xfrm>
            <a:off x="1979713" y="404664"/>
            <a:ext cx="7164288" cy="6453336"/>
          </a:xfrm>
          <a:prstGeom prst="rect">
            <a:avLst/>
          </a:prstGeom>
        </p:spPr>
      </p:pic>
    </p:spTree>
    <p:extLst>
      <p:ext uri="{BB962C8B-B14F-4D97-AF65-F5344CB8AC3E}">
        <p14:creationId xmlns:p14="http://schemas.microsoft.com/office/powerpoint/2010/main" val="95502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1893</Words>
  <Application>Microsoft Office PowerPoint</Application>
  <PresentationFormat>On-screen Show (4:3)</PresentationFormat>
  <Paragraphs>250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Omkar Patil</cp:lastModifiedBy>
  <cp:revision>39</cp:revision>
  <dcterms:created xsi:type="dcterms:W3CDTF">2023-01-07T04:45:00Z</dcterms:created>
  <dcterms:modified xsi:type="dcterms:W3CDTF">2023-01-18T11:20:31Z</dcterms:modified>
</cp:coreProperties>
</file>