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3979" autoAdjust="0"/>
  </p:normalViewPr>
  <p:slideViewPr>
    <p:cSldViewPr snapToGrid="0">
      <p:cViewPr varScale="1">
        <p:scale>
          <a:sx n="69" d="100"/>
          <a:sy n="69" d="100"/>
        </p:scale>
        <p:origin x="6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3AD713-A295-4FEC-9D23-3D933A7716C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374270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AD713-A295-4FEC-9D23-3D933A7716C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329479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AD713-A295-4FEC-9D23-3D933A7716C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223132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AD713-A295-4FEC-9D23-3D933A7716C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313399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3AD713-A295-4FEC-9D23-3D933A7716C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213301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3AD713-A295-4FEC-9D23-3D933A7716C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335134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AD713-A295-4FEC-9D23-3D933A7716C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390434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3AD713-A295-4FEC-9D23-3D933A7716C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52537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AD713-A295-4FEC-9D23-3D933A7716C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268267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3AD713-A295-4FEC-9D23-3D933A7716C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289830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3AD713-A295-4FEC-9D23-3D933A7716C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70C25-38F0-4BF4-A943-021C1AF9D8B6}" type="slidenum">
              <a:rPr lang="en-US" smtClean="0"/>
              <a:t>‹#›</a:t>
            </a:fld>
            <a:endParaRPr lang="en-US"/>
          </a:p>
        </p:txBody>
      </p:sp>
    </p:spTree>
    <p:extLst>
      <p:ext uri="{BB962C8B-B14F-4D97-AF65-F5344CB8AC3E}">
        <p14:creationId xmlns:p14="http://schemas.microsoft.com/office/powerpoint/2010/main" val="218606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AD713-A295-4FEC-9D23-3D933A7716CB}" type="datetimeFigureOut">
              <a:rPr lang="en-US" smtClean="0"/>
              <a:t>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70C25-38F0-4BF4-A943-021C1AF9D8B6}" type="slidenum">
              <a:rPr lang="en-US" smtClean="0"/>
              <a:t>‹#›</a:t>
            </a:fld>
            <a:endParaRPr lang="en-US"/>
          </a:p>
        </p:txBody>
      </p:sp>
    </p:spTree>
    <p:extLst>
      <p:ext uri="{BB962C8B-B14F-4D97-AF65-F5344CB8AC3E}">
        <p14:creationId xmlns:p14="http://schemas.microsoft.com/office/powerpoint/2010/main" val="176446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5474" y="313509"/>
            <a:ext cx="9862457" cy="769441"/>
          </a:xfrm>
          <a:prstGeom prst="rect">
            <a:avLst/>
          </a:prstGeom>
          <a:noFill/>
        </p:spPr>
        <p:txBody>
          <a:bodyPr wrap="square" rtlCol="0">
            <a:spAutoFit/>
          </a:bodyPr>
          <a:lstStyle/>
          <a:p>
            <a:r>
              <a:rPr lang="en-US" sz="4400" i="1" dirty="0" smtClean="0">
                <a:solidFill>
                  <a:srgbClr val="FF0000"/>
                </a:solidFill>
              </a:rPr>
              <a:t>                          KUBERNETES</a:t>
            </a:r>
            <a:endParaRPr lang="en-US" sz="4400" i="1" dirty="0">
              <a:solidFill>
                <a:srgbClr val="FF0000"/>
              </a:solidFill>
            </a:endParaRPr>
          </a:p>
        </p:txBody>
      </p:sp>
      <p:sp>
        <p:nvSpPr>
          <p:cNvPr id="6" name="TextBox 5"/>
          <p:cNvSpPr txBox="1"/>
          <p:nvPr/>
        </p:nvSpPr>
        <p:spPr>
          <a:xfrm>
            <a:off x="313509" y="1167391"/>
            <a:ext cx="11717383" cy="3508653"/>
          </a:xfrm>
          <a:prstGeom prst="rect">
            <a:avLst/>
          </a:prstGeom>
          <a:noFill/>
        </p:spPr>
        <p:txBody>
          <a:bodyPr wrap="square" rtlCol="0">
            <a:spAutoFit/>
          </a:bodyPr>
          <a:lstStyle/>
          <a:p>
            <a:r>
              <a:rPr lang="en-US" sz="3200" b="1" dirty="0" smtClean="0"/>
              <a:t>Container</a:t>
            </a:r>
          </a:p>
          <a:p>
            <a:r>
              <a:rPr lang="en-US" sz="2000" dirty="0" smtClean="0"/>
              <a:t>Container  are the abstraction at the application layer that packages  codes and dependencies together.</a:t>
            </a:r>
          </a:p>
          <a:p>
            <a:r>
              <a:rPr lang="en-US" dirty="0"/>
              <a:t>Containers are </a:t>
            </a:r>
            <a:r>
              <a:rPr lang="en-US" b="1" dirty="0"/>
              <a:t>packages of software that contain all of the necessary elements to run in any environment</a:t>
            </a:r>
            <a:r>
              <a:rPr lang="en-US" dirty="0" smtClean="0"/>
              <a:t>.</a:t>
            </a:r>
          </a:p>
          <a:p>
            <a:r>
              <a:rPr lang="en-US" sz="2000" dirty="0" smtClean="0"/>
              <a:t>*consumes less storage and memory.</a:t>
            </a:r>
          </a:p>
          <a:p>
            <a:r>
              <a:rPr lang="en-US" sz="2000" dirty="0" smtClean="0"/>
              <a:t>*Easier and faster to ship. </a:t>
            </a:r>
          </a:p>
          <a:p>
            <a:r>
              <a:rPr lang="en-US" sz="2000" dirty="0" smtClean="0"/>
              <a:t>*If they work on one machine they work on all machines.</a:t>
            </a:r>
          </a:p>
          <a:p>
            <a:r>
              <a:rPr lang="en-US" sz="2000" dirty="0" smtClean="0"/>
              <a:t>*cost efficient and easy to scale.</a:t>
            </a:r>
          </a:p>
          <a:p>
            <a:r>
              <a:rPr lang="en-US" sz="2000" dirty="0" smtClean="0"/>
              <a:t>*possible to eliminate data loss and downtime.</a:t>
            </a:r>
          </a:p>
          <a:p>
            <a:endParaRPr lang="en-US" sz="2000" dirty="0" smtClean="0"/>
          </a:p>
          <a:p>
            <a:endParaRPr lang="en-US" sz="3200" b="1" dirty="0"/>
          </a:p>
        </p:txBody>
      </p:sp>
      <p:grpSp>
        <p:nvGrpSpPr>
          <p:cNvPr id="7" name="Group 6"/>
          <p:cNvGrpSpPr/>
          <p:nvPr/>
        </p:nvGrpSpPr>
        <p:grpSpPr>
          <a:xfrm>
            <a:off x="2129609" y="4406945"/>
            <a:ext cx="7828285" cy="1727835"/>
            <a:chOff x="0" y="0"/>
            <a:chExt cx="7828765" cy="1728192"/>
          </a:xfrm>
        </p:grpSpPr>
        <p:pic>
          <p:nvPicPr>
            <p:cNvPr id="8" name="Picture 7"/>
            <p:cNvPicPr/>
            <p:nvPr/>
          </p:nvPicPr>
          <p:blipFill>
            <a:blip r:embed="rId2"/>
            <a:stretch>
              <a:fillRect/>
            </a:stretch>
          </p:blipFill>
          <p:spPr>
            <a:xfrm>
              <a:off x="627115" y="409743"/>
              <a:ext cx="908706" cy="908706"/>
            </a:xfrm>
            <a:prstGeom prst="rect">
              <a:avLst/>
            </a:prstGeom>
          </p:spPr>
        </p:pic>
        <p:pic>
          <p:nvPicPr>
            <p:cNvPr id="9" name="Picture 8"/>
            <p:cNvPicPr/>
            <p:nvPr/>
          </p:nvPicPr>
          <p:blipFill>
            <a:blip r:embed="rId3"/>
            <a:stretch>
              <a:fillRect/>
            </a:stretch>
          </p:blipFill>
          <p:spPr>
            <a:xfrm>
              <a:off x="0" y="481922"/>
              <a:ext cx="681766" cy="681766"/>
            </a:xfrm>
            <a:prstGeom prst="rect">
              <a:avLst/>
            </a:prstGeom>
          </p:spPr>
        </p:pic>
        <p:sp>
          <p:nvSpPr>
            <p:cNvPr id="10" name="Rectangle 9"/>
            <p:cNvSpPr/>
            <p:nvPr/>
          </p:nvSpPr>
          <p:spPr>
            <a:xfrm>
              <a:off x="151144" y="1365986"/>
              <a:ext cx="504703" cy="23796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7F7F7F"/>
                  </a:solidFill>
                  <a:effectLst/>
                  <a:latin typeface="Calibri" panose="020F0502020204030204" pitchFamily="34" charset="0"/>
                  <a:ea typeface="Calibri" panose="020F0502020204030204" pitchFamily="34" charset="0"/>
                </a:rPr>
                <a:t>Code</a:t>
              </a:r>
              <a:endParaRPr lang="en-US" sz="1100">
                <a:solidFill>
                  <a:srgbClr val="000000"/>
                </a:solidFill>
                <a:effectLst/>
                <a:latin typeface="Calibri" panose="020F0502020204030204" pitchFamily="34" charset="0"/>
                <a:ea typeface="Calibri" panose="020F0502020204030204" pitchFamily="34" charset="0"/>
              </a:endParaRPr>
            </a:p>
          </p:txBody>
        </p:sp>
        <p:pic>
          <p:nvPicPr>
            <p:cNvPr id="11" name="Picture 10"/>
            <p:cNvPicPr/>
            <p:nvPr/>
          </p:nvPicPr>
          <p:blipFill>
            <a:blip r:embed="rId4"/>
            <a:stretch>
              <a:fillRect/>
            </a:stretch>
          </p:blipFill>
          <p:spPr>
            <a:xfrm>
              <a:off x="1407326" y="489975"/>
              <a:ext cx="637195" cy="637196"/>
            </a:xfrm>
            <a:prstGeom prst="rect">
              <a:avLst/>
            </a:prstGeom>
          </p:spPr>
        </p:pic>
        <p:sp>
          <p:nvSpPr>
            <p:cNvPr id="12" name="Rectangle 11"/>
            <p:cNvSpPr/>
            <p:nvPr/>
          </p:nvSpPr>
          <p:spPr>
            <a:xfrm>
              <a:off x="1424857" y="1365986"/>
              <a:ext cx="801039" cy="23796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7F7F7F"/>
                  </a:solidFill>
                  <a:effectLst/>
                  <a:latin typeface="Calibri" panose="020F0502020204030204" pitchFamily="34" charset="0"/>
                  <a:ea typeface="Calibri" panose="020F0502020204030204" pitchFamily="34" charset="0"/>
                </a:rPr>
                <a:t>Libraries</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Shape 271"/>
            <p:cNvSpPr/>
            <p:nvPr/>
          </p:nvSpPr>
          <p:spPr>
            <a:xfrm>
              <a:off x="2364341" y="822805"/>
              <a:ext cx="370892" cy="0"/>
            </a:xfrm>
            <a:custGeom>
              <a:avLst/>
              <a:gdLst/>
              <a:ahLst/>
              <a:cxnLst/>
              <a:rect l="0" t="0" r="0" b="0"/>
              <a:pathLst>
                <a:path w="370892">
                  <a:moveTo>
                    <a:pt x="0" y="0"/>
                  </a:moveTo>
                  <a:lnTo>
                    <a:pt x="370892" y="0"/>
                  </a:lnTo>
                </a:path>
              </a:pathLst>
            </a:custGeom>
            <a:ln w="76200" cap="flat">
              <a:round/>
            </a:ln>
          </p:spPr>
          <p:style>
            <a:lnRef idx="1">
              <a:srgbClr val="92CCDC"/>
            </a:lnRef>
            <a:fillRef idx="0">
              <a:srgbClr val="000000">
                <a:alpha val="0"/>
              </a:srgbClr>
            </a:fillRef>
            <a:effectRef idx="0">
              <a:scrgbClr r="0" g="0" b="0"/>
            </a:effectRef>
            <a:fontRef idx="none"/>
          </p:style>
          <p:txBody>
            <a:bodyPr/>
            <a:lstStyle/>
            <a:p>
              <a:endParaRPr lang="en-US"/>
            </a:p>
          </p:txBody>
        </p:sp>
        <p:sp>
          <p:nvSpPr>
            <p:cNvPr id="14" name="Shape 272"/>
            <p:cNvSpPr/>
            <p:nvPr/>
          </p:nvSpPr>
          <p:spPr>
            <a:xfrm>
              <a:off x="2735233" y="696943"/>
              <a:ext cx="345803" cy="251724"/>
            </a:xfrm>
            <a:custGeom>
              <a:avLst/>
              <a:gdLst/>
              <a:ahLst/>
              <a:cxnLst/>
              <a:rect l="0" t="0" r="0" b="0"/>
              <a:pathLst>
                <a:path w="345803" h="251724">
                  <a:moveTo>
                    <a:pt x="0" y="0"/>
                  </a:moveTo>
                  <a:lnTo>
                    <a:pt x="345803" y="125862"/>
                  </a:lnTo>
                  <a:lnTo>
                    <a:pt x="0" y="251724"/>
                  </a:lnTo>
                  <a:lnTo>
                    <a:pt x="0" y="0"/>
                  </a:lnTo>
                  <a:close/>
                </a:path>
              </a:pathLst>
            </a:custGeom>
            <a:ln w="76200" cap="flat">
              <a:miter lim="127000"/>
            </a:ln>
          </p:spPr>
          <p:style>
            <a:lnRef idx="1">
              <a:srgbClr val="92CCDC"/>
            </a:lnRef>
            <a:fillRef idx="1">
              <a:srgbClr val="92CCDC"/>
            </a:fillRef>
            <a:effectRef idx="0">
              <a:scrgbClr r="0" g="0" b="0"/>
            </a:effectRef>
            <a:fontRef idx="none"/>
          </p:style>
          <p:txBody>
            <a:bodyPr/>
            <a:lstStyle/>
            <a:p>
              <a:endParaRPr lang="en-US"/>
            </a:p>
          </p:txBody>
        </p:sp>
        <p:sp>
          <p:nvSpPr>
            <p:cNvPr id="15" name="Shape 274"/>
            <p:cNvSpPr/>
            <p:nvPr/>
          </p:nvSpPr>
          <p:spPr>
            <a:xfrm>
              <a:off x="5244661" y="794077"/>
              <a:ext cx="370892" cy="0"/>
            </a:xfrm>
            <a:custGeom>
              <a:avLst/>
              <a:gdLst/>
              <a:ahLst/>
              <a:cxnLst/>
              <a:rect l="0" t="0" r="0" b="0"/>
              <a:pathLst>
                <a:path w="370892">
                  <a:moveTo>
                    <a:pt x="0" y="0"/>
                  </a:moveTo>
                  <a:lnTo>
                    <a:pt x="370892" y="0"/>
                  </a:lnTo>
                </a:path>
              </a:pathLst>
            </a:custGeom>
            <a:ln w="76200" cap="flat">
              <a:round/>
            </a:ln>
          </p:spPr>
          <p:style>
            <a:lnRef idx="1">
              <a:srgbClr val="92CCDC"/>
            </a:lnRef>
            <a:fillRef idx="0">
              <a:srgbClr val="000000">
                <a:alpha val="0"/>
              </a:srgbClr>
            </a:fillRef>
            <a:effectRef idx="0">
              <a:scrgbClr r="0" g="0" b="0"/>
            </a:effectRef>
            <a:fontRef idx="none"/>
          </p:style>
          <p:txBody>
            <a:bodyPr/>
            <a:lstStyle/>
            <a:p>
              <a:endParaRPr lang="en-US"/>
            </a:p>
          </p:txBody>
        </p:sp>
        <p:sp>
          <p:nvSpPr>
            <p:cNvPr id="16" name="Shape 275"/>
            <p:cNvSpPr/>
            <p:nvPr/>
          </p:nvSpPr>
          <p:spPr>
            <a:xfrm>
              <a:off x="5615553" y="668214"/>
              <a:ext cx="345803" cy="251724"/>
            </a:xfrm>
            <a:custGeom>
              <a:avLst/>
              <a:gdLst/>
              <a:ahLst/>
              <a:cxnLst/>
              <a:rect l="0" t="0" r="0" b="0"/>
              <a:pathLst>
                <a:path w="345803" h="251724">
                  <a:moveTo>
                    <a:pt x="0" y="0"/>
                  </a:moveTo>
                  <a:lnTo>
                    <a:pt x="345803" y="125862"/>
                  </a:lnTo>
                  <a:lnTo>
                    <a:pt x="0" y="251724"/>
                  </a:lnTo>
                  <a:lnTo>
                    <a:pt x="0" y="0"/>
                  </a:lnTo>
                  <a:close/>
                </a:path>
              </a:pathLst>
            </a:custGeom>
            <a:ln w="76200" cap="flat">
              <a:miter lim="127000"/>
            </a:ln>
          </p:spPr>
          <p:style>
            <a:lnRef idx="1">
              <a:srgbClr val="92CCDC"/>
            </a:lnRef>
            <a:fillRef idx="1">
              <a:srgbClr val="92CCDC"/>
            </a:fillRef>
            <a:effectRef idx="0">
              <a:scrgbClr r="0" g="0" b="0"/>
            </a:effectRef>
            <a:fontRef idx="none"/>
          </p:style>
          <p:txBody>
            <a:bodyPr/>
            <a:lstStyle/>
            <a:p>
              <a:endParaRPr lang="en-US"/>
            </a:p>
          </p:txBody>
        </p:sp>
        <p:pic>
          <p:nvPicPr>
            <p:cNvPr id="17" name="Picture 16"/>
            <p:cNvPicPr/>
            <p:nvPr/>
          </p:nvPicPr>
          <p:blipFill>
            <a:blip r:embed="rId5"/>
            <a:stretch>
              <a:fillRect/>
            </a:stretch>
          </p:blipFill>
          <p:spPr>
            <a:xfrm rot="10799999" flipV="1">
              <a:off x="3372452" y="0"/>
              <a:ext cx="1728192" cy="1728192"/>
            </a:xfrm>
            <a:prstGeom prst="rect">
              <a:avLst/>
            </a:prstGeom>
          </p:spPr>
        </p:pic>
        <p:pic>
          <p:nvPicPr>
            <p:cNvPr id="18" name="Picture 17"/>
            <p:cNvPicPr/>
            <p:nvPr/>
          </p:nvPicPr>
          <p:blipFill>
            <a:blip r:embed="rId6"/>
            <a:stretch>
              <a:fillRect/>
            </a:stretch>
          </p:blipFill>
          <p:spPr>
            <a:xfrm>
              <a:off x="6272730" y="864918"/>
              <a:ext cx="649126" cy="649126"/>
            </a:xfrm>
            <a:prstGeom prst="rect">
              <a:avLst/>
            </a:prstGeom>
          </p:spPr>
        </p:pic>
        <p:pic>
          <p:nvPicPr>
            <p:cNvPr id="19" name="Picture 18"/>
            <p:cNvPicPr/>
            <p:nvPr/>
          </p:nvPicPr>
          <p:blipFill>
            <a:blip r:embed="rId7"/>
            <a:stretch>
              <a:fillRect/>
            </a:stretch>
          </p:blipFill>
          <p:spPr>
            <a:xfrm>
              <a:off x="6674529" y="74109"/>
              <a:ext cx="649126" cy="649126"/>
            </a:xfrm>
            <a:prstGeom prst="rect">
              <a:avLst/>
            </a:prstGeom>
          </p:spPr>
        </p:pic>
        <p:pic>
          <p:nvPicPr>
            <p:cNvPr id="20" name="Picture 19"/>
            <p:cNvPicPr/>
            <p:nvPr/>
          </p:nvPicPr>
          <p:blipFill>
            <a:blip r:embed="rId8"/>
            <a:stretch>
              <a:fillRect/>
            </a:stretch>
          </p:blipFill>
          <p:spPr>
            <a:xfrm>
              <a:off x="7179639" y="864918"/>
              <a:ext cx="649126" cy="649126"/>
            </a:xfrm>
            <a:prstGeom prst="rect">
              <a:avLst/>
            </a:prstGeom>
          </p:spPr>
        </p:pic>
      </p:grpSp>
    </p:spTree>
    <p:extLst>
      <p:ext uri="{BB962C8B-B14F-4D97-AF65-F5344CB8AC3E}">
        <p14:creationId xmlns:p14="http://schemas.microsoft.com/office/powerpoint/2010/main" val="224251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1821886" cy="2339102"/>
          </a:xfrm>
          <a:prstGeom prst="rect">
            <a:avLst/>
          </a:prstGeom>
          <a:noFill/>
        </p:spPr>
        <p:txBody>
          <a:bodyPr wrap="square" rtlCol="0">
            <a:spAutoFit/>
          </a:bodyPr>
          <a:lstStyle/>
          <a:p>
            <a:r>
              <a:rPr lang="en-US" sz="3200" b="1" dirty="0" smtClean="0"/>
              <a:t>Pods</a:t>
            </a:r>
          </a:p>
          <a:p>
            <a:pPr marL="342900" indent="-342900">
              <a:buFont typeface="Wingdings" panose="05000000000000000000" pitchFamily="2" charset="2"/>
              <a:buChar char="Ø"/>
            </a:pPr>
            <a:r>
              <a:rPr lang="en-US" dirty="0" smtClean="0"/>
              <a:t>A</a:t>
            </a:r>
            <a:r>
              <a:rPr lang="en-US" dirty="0"/>
              <a:t> </a:t>
            </a:r>
            <a:r>
              <a:rPr lang="en-US" b="1" dirty="0"/>
              <a:t>pod</a:t>
            </a:r>
            <a:r>
              <a:rPr lang="en-US" dirty="0"/>
              <a:t> is the smallest element of scheduling in Kubernetes. Without it, a container cannot be part of a cluster</a:t>
            </a:r>
            <a:r>
              <a:rPr lang="en-US" dirty="0" smtClean="0"/>
              <a:t>. </a:t>
            </a:r>
          </a:p>
          <a:p>
            <a:pPr marL="342900" indent="-342900">
              <a:buFont typeface="Wingdings" panose="05000000000000000000" pitchFamily="2" charset="2"/>
              <a:buChar char="Ø"/>
            </a:pPr>
            <a:r>
              <a:rPr lang="en-US" dirty="0" smtClean="0"/>
              <a:t>If </a:t>
            </a:r>
            <a:r>
              <a:rPr lang="en-US" dirty="0"/>
              <a:t>you need to scale your app, you can only do so by adding or removing pods.</a:t>
            </a:r>
          </a:p>
          <a:p>
            <a:pPr marL="342900" indent="-342900">
              <a:buFont typeface="Wingdings" panose="05000000000000000000" pitchFamily="2" charset="2"/>
              <a:buChar char="Ø"/>
            </a:pPr>
            <a:r>
              <a:rPr lang="en-US" dirty="0"/>
              <a:t>The pod serves as a ‘wrapper’ for a single container with the application </a:t>
            </a:r>
            <a:r>
              <a:rPr lang="en-US" dirty="0" smtClean="0"/>
              <a:t>code. </a:t>
            </a:r>
          </a:p>
          <a:p>
            <a:pPr marL="342900" indent="-342900">
              <a:buFont typeface="Wingdings" panose="05000000000000000000" pitchFamily="2" charset="2"/>
              <a:buChar char="Ø"/>
            </a:pPr>
            <a:r>
              <a:rPr lang="en-US" dirty="0" smtClean="0"/>
              <a:t>Based </a:t>
            </a:r>
            <a:r>
              <a:rPr lang="en-US" dirty="0"/>
              <a:t>on the availability of resources, the Master schedules the pod on a specific node and coordinates with the container runtime to launch the container.</a:t>
            </a:r>
          </a:p>
          <a:p>
            <a:endParaRPr lang="en-US" sz="2400" dirty="0" smtClean="0"/>
          </a:p>
        </p:txBody>
      </p:sp>
      <p:pic>
        <p:nvPicPr>
          <p:cNvPr id="3076" name="Picture 4" descr="Kubernetes services, pods: all the basic components | Pad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960" y="3212180"/>
            <a:ext cx="5061965" cy="364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22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ubernetes Tutorial | An Introduction To Kubernete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
            <a:ext cx="11835217" cy="668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3" y="96236"/>
            <a:ext cx="11717383" cy="5201424"/>
          </a:xfrm>
          <a:prstGeom prst="rect">
            <a:avLst/>
          </a:prstGeom>
          <a:noFill/>
        </p:spPr>
        <p:txBody>
          <a:bodyPr wrap="square" rtlCol="0">
            <a:spAutoFit/>
          </a:bodyPr>
          <a:lstStyle/>
          <a:p>
            <a:r>
              <a:rPr lang="en-US" sz="3200" b="1" dirty="0" smtClean="0"/>
              <a:t>Kubernetes (k8s)</a:t>
            </a:r>
          </a:p>
          <a:p>
            <a:endParaRPr lang="en-US" sz="3200" b="1" dirty="0" smtClean="0"/>
          </a:p>
          <a:p>
            <a:pPr marL="285750" indent="-285750">
              <a:buFont typeface="Wingdings" panose="05000000000000000000" pitchFamily="2" charset="2"/>
              <a:buChar char="Ø"/>
            </a:pPr>
            <a:r>
              <a:rPr lang="en-US" sz="2400" dirty="0"/>
              <a:t>Kubernetes (K8s) is </a:t>
            </a:r>
            <a:r>
              <a:rPr lang="en-US" sz="2400" b="1" dirty="0"/>
              <a:t>an open source system to deploy, scale, and manage containerized applications anywhere</a:t>
            </a:r>
            <a:r>
              <a:rPr lang="en-US" sz="2400" dirty="0" smtClean="0"/>
              <a:t>.</a:t>
            </a:r>
          </a:p>
          <a:p>
            <a:pPr marL="342900" indent="-342900">
              <a:buFont typeface="Wingdings" panose="05000000000000000000" pitchFamily="2" charset="2"/>
              <a:buChar char="Ø"/>
            </a:pPr>
            <a:r>
              <a:rPr lang="en-US" sz="2400" dirty="0" smtClean="0"/>
              <a:t>It is a tool that allows us to manage multiple containers at the same time.</a:t>
            </a:r>
          </a:p>
          <a:p>
            <a:pPr marL="285750" indent="-285750">
              <a:buFont typeface="Wingdings" panose="05000000000000000000" pitchFamily="2" charset="2"/>
              <a:buChar char="Ø"/>
            </a:pPr>
            <a:r>
              <a:rPr lang="en-US" sz="2400" dirty="0"/>
              <a:t>Kubernetes is an </a:t>
            </a:r>
            <a:r>
              <a:rPr lang="en-US" sz="2400" dirty="0" smtClean="0"/>
              <a:t>open source </a:t>
            </a:r>
            <a:r>
              <a:rPr lang="en-US" sz="2400" dirty="0"/>
              <a:t>container orchestration tool that allows us to manage multiple containers in different types of environment</a:t>
            </a:r>
            <a:r>
              <a:rPr lang="en-US" sz="2400" dirty="0" smtClean="0"/>
              <a:t>.</a:t>
            </a:r>
          </a:p>
          <a:p>
            <a:pPr marL="285750" indent="-285750">
              <a:buFont typeface="Wingdings" panose="05000000000000000000" pitchFamily="2" charset="2"/>
              <a:buChar char="Ø"/>
            </a:pPr>
            <a:r>
              <a:rPr lang="en-US" sz="2400" dirty="0" smtClean="0"/>
              <a:t>It schedules, runs and manages isolated container which are running on virtual / physical / cloud machine.</a:t>
            </a:r>
          </a:p>
          <a:p>
            <a:pPr marL="285750" indent="-285750">
              <a:buFont typeface="Wingdings" panose="05000000000000000000" pitchFamily="2" charset="2"/>
              <a:buChar char="Ø"/>
            </a:pPr>
            <a:r>
              <a:rPr lang="en-US" sz="2400" dirty="0" smtClean="0"/>
              <a:t>All top cloud providers support k8s.</a:t>
            </a:r>
          </a:p>
          <a:p>
            <a:endParaRPr lang="en-US" sz="2400" dirty="0" smtClean="0"/>
          </a:p>
          <a:p>
            <a:endParaRPr lang="en-US" sz="2000" dirty="0" smtClean="0"/>
          </a:p>
          <a:p>
            <a:endParaRPr lang="en-US" sz="3200" b="1" dirty="0"/>
          </a:p>
        </p:txBody>
      </p:sp>
      <p:grpSp>
        <p:nvGrpSpPr>
          <p:cNvPr id="13" name="Group 12"/>
          <p:cNvGrpSpPr/>
          <p:nvPr/>
        </p:nvGrpSpPr>
        <p:grpSpPr>
          <a:xfrm>
            <a:off x="3644945" y="5215526"/>
            <a:ext cx="3983355" cy="1338580"/>
            <a:chOff x="0" y="0"/>
            <a:chExt cx="3983394" cy="1338746"/>
          </a:xfrm>
        </p:grpSpPr>
        <p:pic>
          <p:nvPicPr>
            <p:cNvPr id="14" name="Picture 13"/>
            <p:cNvPicPr/>
            <p:nvPr/>
          </p:nvPicPr>
          <p:blipFill>
            <a:blip r:embed="rId2"/>
            <a:stretch>
              <a:fillRect/>
            </a:stretch>
          </p:blipFill>
          <p:spPr>
            <a:xfrm rot="10799999" flipV="1">
              <a:off x="0" y="167449"/>
              <a:ext cx="712920" cy="712921"/>
            </a:xfrm>
            <a:prstGeom prst="rect">
              <a:avLst/>
            </a:prstGeom>
          </p:spPr>
        </p:pic>
        <p:pic>
          <p:nvPicPr>
            <p:cNvPr id="15" name="Picture 14"/>
            <p:cNvPicPr/>
            <p:nvPr/>
          </p:nvPicPr>
          <p:blipFill>
            <a:blip r:embed="rId2"/>
            <a:stretch>
              <a:fillRect/>
            </a:stretch>
          </p:blipFill>
          <p:spPr>
            <a:xfrm rot="10799999" flipV="1">
              <a:off x="821099" y="0"/>
              <a:ext cx="712920" cy="712921"/>
            </a:xfrm>
            <a:prstGeom prst="rect">
              <a:avLst/>
            </a:prstGeom>
          </p:spPr>
        </p:pic>
        <p:pic>
          <p:nvPicPr>
            <p:cNvPr id="16" name="Picture 15"/>
            <p:cNvPicPr/>
            <p:nvPr/>
          </p:nvPicPr>
          <p:blipFill>
            <a:blip r:embed="rId2"/>
            <a:stretch>
              <a:fillRect/>
            </a:stretch>
          </p:blipFill>
          <p:spPr>
            <a:xfrm rot="10799999" flipV="1">
              <a:off x="391863" y="625825"/>
              <a:ext cx="712920" cy="712921"/>
            </a:xfrm>
            <a:prstGeom prst="rect">
              <a:avLst/>
            </a:prstGeom>
          </p:spPr>
        </p:pic>
        <p:pic>
          <p:nvPicPr>
            <p:cNvPr id="17" name="Picture 16"/>
            <p:cNvPicPr/>
            <p:nvPr/>
          </p:nvPicPr>
          <p:blipFill>
            <a:blip r:embed="rId2"/>
            <a:stretch>
              <a:fillRect/>
            </a:stretch>
          </p:blipFill>
          <p:spPr>
            <a:xfrm rot="10799999" flipV="1">
              <a:off x="2449375" y="167449"/>
              <a:ext cx="712921" cy="712921"/>
            </a:xfrm>
            <a:prstGeom prst="rect">
              <a:avLst/>
            </a:prstGeom>
          </p:spPr>
        </p:pic>
        <p:pic>
          <p:nvPicPr>
            <p:cNvPr id="18" name="Picture 17"/>
            <p:cNvPicPr/>
            <p:nvPr/>
          </p:nvPicPr>
          <p:blipFill>
            <a:blip r:embed="rId2"/>
            <a:stretch>
              <a:fillRect/>
            </a:stretch>
          </p:blipFill>
          <p:spPr>
            <a:xfrm rot="10799999" flipV="1">
              <a:off x="3270473" y="0"/>
              <a:ext cx="712921" cy="712921"/>
            </a:xfrm>
            <a:prstGeom prst="rect">
              <a:avLst/>
            </a:prstGeom>
          </p:spPr>
        </p:pic>
        <p:pic>
          <p:nvPicPr>
            <p:cNvPr id="19" name="Picture 18"/>
            <p:cNvPicPr/>
            <p:nvPr/>
          </p:nvPicPr>
          <p:blipFill>
            <a:blip r:embed="rId2"/>
            <a:stretch>
              <a:fillRect/>
            </a:stretch>
          </p:blipFill>
          <p:spPr>
            <a:xfrm rot="10799999" flipV="1">
              <a:off x="2841238" y="625825"/>
              <a:ext cx="712920" cy="712921"/>
            </a:xfrm>
            <a:prstGeom prst="rect">
              <a:avLst/>
            </a:prstGeom>
          </p:spPr>
        </p:pic>
      </p:grpSp>
    </p:spTree>
    <p:extLst>
      <p:ext uri="{BB962C8B-B14F-4D97-AF65-F5344CB8AC3E}">
        <p14:creationId xmlns:p14="http://schemas.microsoft.com/office/powerpoint/2010/main" val="20731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3" y="96236"/>
            <a:ext cx="11717383" cy="4585871"/>
          </a:xfrm>
          <a:prstGeom prst="rect">
            <a:avLst/>
          </a:prstGeom>
          <a:noFill/>
        </p:spPr>
        <p:txBody>
          <a:bodyPr wrap="square" rtlCol="0">
            <a:spAutoFit/>
          </a:bodyPr>
          <a:lstStyle/>
          <a:p>
            <a:r>
              <a:rPr lang="en-US" sz="3200" b="1" dirty="0" smtClean="0"/>
              <a:t>Features of kubernetes</a:t>
            </a:r>
          </a:p>
          <a:p>
            <a:endParaRPr lang="en-US" sz="2400" dirty="0" smtClean="0"/>
          </a:p>
          <a:p>
            <a:pPr marL="285750" indent="-285750">
              <a:buFont typeface="Wingdings" panose="05000000000000000000" pitchFamily="2" charset="2"/>
              <a:buChar char="Ø"/>
            </a:pPr>
            <a:r>
              <a:rPr lang="en-US" b="1" dirty="0"/>
              <a:t>1. </a:t>
            </a:r>
            <a:r>
              <a:rPr lang="en-US" b="1" dirty="0" smtClean="0"/>
              <a:t>Auto scaling and load balancing</a:t>
            </a:r>
            <a:endParaRPr lang="en-US" dirty="0"/>
          </a:p>
          <a:p>
            <a:pPr marL="285750" indent="-285750">
              <a:buFont typeface="Wingdings" panose="05000000000000000000" pitchFamily="2" charset="2"/>
              <a:buChar char="Ø"/>
            </a:pPr>
            <a:r>
              <a:rPr lang="en-US" b="1" dirty="0" smtClean="0"/>
              <a:t>2.</a:t>
            </a:r>
            <a:r>
              <a:rPr lang="en-US" b="1" dirty="0"/>
              <a:t> Service Discovery &amp; Load balancing</a:t>
            </a:r>
            <a:endParaRPr lang="en-US" dirty="0"/>
          </a:p>
          <a:p>
            <a:pPr marL="285750" indent="-285750">
              <a:buFont typeface="Wingdings" panose="05000000000000000000" pitchFamily="2" charset="2"/>
              <a:buChar char="Ø"/>
            </a:pPr>
            <a:r>
              <a:rPr lang="en-US" b="1" dirty="0"/>
              <a:t>3. Storage Orchestration</a:t>
            </a:r>
            <a:endParaRPr lang="en-US" dirty="0"/>
          </a:p>
          <a:p>
            <a:pPr marL="285750" indent="-285750">
              <a:buFont typeface="Wingdings" panose="05000000000000000000" pitchFamily="2" charset="2"/>
              <a:buChar char="Ø"/>
            </a:pPr>
            <a:r>
              <a:rPr lang="en-US" b="1" dirty="0"/>
              <a:t>4. Self-Healing</a:t>
            </a:r>
            <a:endParaRPr lang="en-US" dirty="0"/>
          </a:p>
          <a:p>
            <a:pPr marL="285750" indent="-285750">
              <a:buFont typeface="Wingdings" panose="05000000000000000000" pitchFamily="2" charset="2"/>
              <a:buChar char="Ø"/>
            </a:pPr>
            <a:r>
              <a:rPr lang="en-US" b="1" dirty="0"/>
              <a:t>5. Secret &amp; Configuration Management</a:t>
            </a:r>
            <a:endParaRPr lang="en-US" dirty="0"/>
          </a:p>
          <a:p>
            <a:pPr marL="285750" indent="-285750">
              <a:buFont typeface="Wingdings" panose="05000000000000000000" pitchFamily="2" charset="2"/>
              <a:buChar char="Ø"/>
            </a:pPr>
            <a:r>
              <a:rPr lang="en-US" b="1" dirty="0"/>
              <a:t>6. Batch Execution </a:t>
            </a:r>
            <a:endParaRPr lang="en-US" dirty="0"/>
          </a:p>
          <a:p>
            <a:pPr marL="285750" indent="-285750">
              <a:buFont typeface="Wingdings" panose="05000000000000000000" pitchFamily="2" charset="2"/>
              <a:buChar char="Ø"/>
            </a:pPr>
            <a:r>
              <a:rPr lang="en-US" b="1" dirty="0"/>
              <a:t>7. Horizontal Scaling</a:t>
            </a:r>
            <a:endParaRPr lang="en-US" dirty="0"/>
          </a:p>
          <a:p>
            <a:pPr marL="285750" indent="-285750">
              <a:buFont typeface="Wingdings" panose="05000000000000000000" pitchFamily="2" charset="2"/>
              <a:buChar char="Ø"/>
            </a:pPr>
            <a:r>
              <a:rPr lang="en-US" b="1" dirty="0"/>
              <a:t>8. Automatic Rollbacks &amp; Rollouts</a:t>
            </a:r>
            <a:endParaRPr lang="en-US" dirty="0"/>
          </a:p>
          <a:p>
            <a:pPr marL="285750" indent="-285750">
              <a:buFont typeface="Wingdings" panose="05000000000000000000" pitchFamily="2" charset="2"/>
              <a:buChar char="Ø"/>
            </a:pPr>
            <a:r>
              <a:rPr lang="en-US" sz="2000" b="1" dirty="0" smtClean="0"/>
              <a:t>9.Platform independent</a:t>
            </a:r>
          </a:p>
          <a:p>
            <a:pPr marL="285750" indent="-285750">
              <a:buFont typeface="Wingdings" panose="05000000000000000000" pitchFamily="2" charset="2"/>
              <a:buChar char="Ø"/>
            </a:pPr>
            <a:r>
              <a:rPr lang="en-US" sz="2000" b="1" dirty="0" smtClean="0"/>
              <a:t>10.Roll Back</a:t>
            </a:r>
          </a:p>
          <a:p>
            <a:endParaRPr lang="en-US" sz="2000" dirty="0" smtClean="0"/>
          </a:p>
          <a:p>
            <a:endParaRPr lang="en-US" sz="3200" b="1" dirty="0"/>
          </a:p>
        </p:txBody>
      </p:sp>
      <p:pic>
        <p:nvPicPr>
          <p:cNvPr id="2054" name="Picture 6" descr="Kubernetes (k8s) Solutions and Consulting Services Prov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509" y="1980895"/>
            <a:ext cx="7184570" cy="478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86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3" y="96236"/>
            <a:ext cx="11717383" cy="1692771"/>
          </a:xfrm>
          <a:prstGeom prst="rect">
            <a:avLst/>
          </a:prstGeom>
          <a:noFill/>
        </p:spPr>
        <p:txBody>
          <a:bodyPr wrap="square" rtlCol="0">
            <a:spAutoFit/>
          </a:bodyPr>
          <a:lstStyle/>
          <a:p>
            <a:r>
              <a:rPr lang="en-US" sz="3200" b="1" dirty="0" smtClean="0"/>
              <a:t>                               kubernetes Architecture</a:t>
            </a:r>
          </a:p>
          <a:p>
            <a:endParaRPr lang="en-US" sz="2000" b="1" dirty="0" smtClean="0"/>
          </a:p>
          <a:p>
            <a:endParaRPr lang="en-US" sz="2000" dirty="0" smtClean="0"/>
          </a:p>
          <a:p>
            <a:endParaRPr lang="en-US" sz="3200" b="1" dirty="0"/>
          </a:p>
        </p:txBody>
      </p:sp>
      <p:pic>
        <p:nvPicPr>
          <p:cNvPr id="3074" name="Picture 2" descr="Complete diagram of Kubernetes Architecture and Kubernetes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1154"/>
            <a:ext cx="12192000" cy="578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76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3" y="96236"/>
            <a:ext cx="11717383" cy="4893647"/>
          </a:xfrm>
          <a:prstGeom prst="rect">
            <a:avLst/>
          </a:prstGeom>
          <a:noFill/>
        </p:spPr>
        <p:txBody>
          <a:bodyPr wrap="square" rtlCol="0">
            <a:spAutoFit/>
          </a:bodyPr>
          <a:lstStyle/>
          <a:p>
            <a:r>
              <a:rPr lang="en-US" sz="3200" b="1" dirty="0" smtClean="0"/>
              <a:t>Kubernetes (k8s) Architecture</a:t>
            </a:r>
          </a:p>
          <a:p>
            <a:endParaRPr lang="en-US" sz="3200" b="1" dirty="0" smtClean="0"/>
          </a:p>
          <a:p>
            <a:pPr marL="342900" indent="-342900">
              <a:buFont typeface="Wingdings" panose="05000000000000000000" pitchFamily="2" charset="2"/>
              <a:buChar char="Ø"/>
            </a:pPr>
            <a:r>
              <a:rPr lang="en-US" sz="2400" dirty="0"/>
              <a:t>An administrator creates and places the desired state of an application into a manifest file.</a:t>
            </a:r>
          </a:p>
          <a:p>
            <a:pPr marL="342900" indent="-342900">
              <a:buFont typeface="Wingdings" panose="05000000000000000000" pitchFamily="2" charset="2"/>
              <a:buChar char="Ø"/>
            </a:pPr>
            <a:r>
              <a:rPr lang="en-US" sz="2400" dirty="0"/>
              <a:t>The file is provided to the Kubernetes API Server using a CLI or UI. Kubernetes’ default command-line tool is called </a:t>
            </a:r>
            <a:r>
              <a:rPr lang="en-US" sz="2400" b="1" i="1" dirty="0"/>
              <a:t>kubectl</a:t>
            </a:r>
            <a:r>
              <a:rPr lang="en-US" sz="2400" dirty="0"/>
              <a:t>. </a:t>
            </a:r>
          </a:p>
          <a:p>
            <a:pPr marL="342900" indent="-342900">
              <a:buFont typeface="Wingdings" panose="05000000000000000000" pitchFamily="2" charset="2"/>
              <a:buChar char="Ø"/>
            </a:pPr>
            <a:r>
              <a:rPr lang="en-US" sz="2400" dirty="0"/>
              <a:t>Kubernetes stores the file (an application’s desired state) in a database called the </a:t>
            </a:r>
            <a:r>
              <a:rPr lang="en-US" sz="2400" b="1" dirty="0"/>
              <a:t>Key-Value Store (etcd)</a:t>
            </a:r>
            <a:r>
              <a:rPr lang="en-US" sz="2400" dirty="0"/>
              <a:t>.</a:t>
            </a:r>
          </a:p>
          <a:p>
            <a:pPr marL="342900" indent="-342900">
              <a:buFont typeface="Wingdings" panose="05000000000000000000" pitchFamily="2" charset="2"/>
              <a:buChar char="Ø"/>
            </a:pPr>
            <a:r>
              <a:rPr lang="en-US" sz="2400" dirty="0"/>
              <a:t>Kubernetes then implements </a:t>
            </a:r>
            <a:r>
              <a:rPr lang="en-US" sz="2400" dirty="0" smtClean="0"/>
              <a:t>desired </a:t>
            </a:r>
            <a:r>
              <a:rPr lang="en-US" sz="2400" dirty="0"/>
              <a:t>state on all the relevant applications within the </a:t>
            </a:r>
            <a:r>
              <a:rPr lang="en-US" sz="2400"/>
              <a:t>cluster</a:t>
            </a:r>
            <a:r>
              <a:rPr lang="en-US" sz="2400" smtClean="0"/>
              <a:t>.</a:t>
            </a:r>
            <a:endParaRPr lang="en-US" sz="2400" dirty="0"/>
          </a:p>
          <a:p>
            <a:pPr marL="342900" indent="-342900">
              <a:buFont typeface="Wingdings" panose="05000000000000000000" pitchFamily="2" charset="2"/>
              <a:buChar char="Ø"/>
            </a:pPr>
            <a:r>
              <a:rPr lang="en-US" sz="2400" dirty="0"/>
              <a:t>Kubernetes continuously monitors the elements of the cluster to make sure the current state of the application does not vary from the desired state.</a:t>
            </a:r>
          </a:p>
          <a:p>
            <a:pPr marL="285750" indent="-285750">
              <a:buFont typeface="Wingdings" panose="05000000000000000000" pitchFamily="2" charset="2"/>
              <a:buChar char="Ø"/>
            </a:pPr>
            <a:endParaRPr lang="en-US" sz="3200" b="1" dirty="0"/>
          </a:p>
        </p:txBody>
      </p:sp>
    </p:spTree>
    <p:extLst>
      <p:ext uri="{BB962C8B-B14F-4D97-AF65-F5344CB8AC3E}">
        <p14:creationId xmlns:p14="http://schemas.microsoft.com/office/powerpoint/2010/main" val="333301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of Master node elements in Kubernet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863" y="2312127"/>
            <a:ext cx="7759337" cy="45458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0"/>
            <a:ext cx="11717383" cy="1969770"/>
          </a:xfrm>
          <a:prstGeom prst="rect">
            <a:avLst/>
          </a:prstGeom>
          <a:noFill/>
        </p:spPr>
        <p:txBody>
          <a:bodyPr wrap="square" rtlCol="0">
            <a:spAutoFit/>
          </a:bodyPr>
          <a:lstStyle/>
          <a:p>
            <a:r>
              <a:rPr lang="en-US" sz="3200" b="1" dirty="0" smtClean="0"/>
              <a:t>                               kubernetes master Architecture</a:t>
            </a:r>
          </a:p>
          <a:p>
            <a:pPr marL="285750" indent="-285750">
              <a:buFont typeface="Wingdings" panose="05000000000000000000" pitchFamily="2" charset="2"/>
              <a:buChar char="Ø"/>
            </a:pPr>
            <a:r>
              <a:rPr lang="en-US" dirty="0"/>
              <a:t>The Kubernetes Master (Master Node) receives input from a CLI (Command-Line Interface) or UI (User Interface) via an API. These are the commands you provide to Kubernetes.</a:t>
            </a:r>
          </a:p>
          <a:p>
            <a:pPr marL="285750" indent="-285750">
              <a:buFont typeface="Wingdings" panose="05000000000000000000" pitchFamily="2" charset="2"/>
              <a:buChar char="Ø"/>
            </a:pPr>
            <a:r>
              <a:rPr lang="en-US" dirty="0"/>
              <a:t>You define pods, replica sets, and services that you want Kubernetes to maintain. For example, which container image to use, which ports to expose, and how many pod replicas to run.</a:t>
            </a:r>
          </a:p>
          <a:p>
            <a:pPr marL="285750" indent="-285750">
              <a:buFont typeface="Wingdings" panose="05000000000000000000" pitchFamily="2" charset="2"/>
              <a:buChar char="Ø"/>
            </a:pPr>
            <a:r>
              <a:rPr lang="en-US" dirty="0"/>
              <a:t>You also provide the parameters of the desired state for the application(s) running in that cluster</a:t>
            </a:r>
            <a:r>
              <a:rPr lang="en-US" dirty="0" smtClean="0"/>
              <a:t>.</a:t>
            </a:r>
            <a:endParaRPr lang="en-US" dirty="0"/>
          </a:p>
        </p:txBody>
      </p:sp>
    </p:spTree>
    <p:extLst>
      <p:ext uri="{BB962C8B-B14F-4D97-AF65-F5344CB8AC3E}">
        <p14:creationId xmlns:p14="http://schemas.microsoft.com/office/powerpoint/2010/main" val="314072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96236"/>
            <a:ext cx="11821886" cy="1508105"/>
          </a:xfrm>
          <a:prstGeom prst="rect">
            <a:avLst/>
          </a:prstGeom>
          <a:noFill/>
        </p:spPr>
        <p:txBody>
          <a:bodyPr wrap="square" rtlCol="0">
            <a:spAutoFit/>
          </a:bodyPr>
          <a:lstStyle/>
          <a:p>
            <a:r>
              <a:rPr lang="en-US" sz="3200" b="1" dirty="0" smtClean="0"/>
              <a:t>API server</a:t>
            </a:r>
          </a:p>
          <a:p>
            <a:pPr marL="285750" indent="-285750">
              <a:buFont typeface="Wingdings" panose="05000000000000000000" pitchFamily="2" charset="2"/>
              <a:buChar char="Ø"/>
            </a:pPr>
            <a:r>
              <a:rPr lang="en-US" dirty="0"/>
              <a:t>The API </a:t>
            </a:r>
            <a:r>
              <a:rPr lang="en-US" dirty="0" smtClean="0"/>
              <a:t>Server</a:t>
            </a:r>
            <a:r>
              <a:rPr lang="en-US" dirty="0"/>
              <a:t> </a:t>
            </a:r>
            <a:r>
              <a:rPr lang="en-US" dirty="0" smtClean="0"/>
              <a:t>is </a:t>
            </a:r>
            <a:r>
              <a:rPr lang="en-US" dirty="0"/>
              <a:t>the front-end of the control plane and the only component in the control plane that we interact with directly. Internal system components, as well as external user components, all communicate via the same API</a:t>
            </a:r>
            <a:r>
              <a:rPr lang="en-US" dirty="0" smtClean="0"/>
              <a:t>.</a:t>
            </a:r>
          </a:p>
          <a:p>
            <a:pPr marL="285750" indent="-285750">
              <a:buFont typeface="Wingdings" panose="05000000000000000000" pitchFamily="2" charset="2"/>
              <a:buChar char="Ø"/>
            </a:pPr>
            <a:r>
              <a:rPr lang="en-US" sz="2400" dirty="0" smtClean="0"/>
              <a:t>i.e we apply .yml or .</a:t>
            </a:r>
            <a:r>
              <a:rPr lang="en-US" sz="2400" dirty="0" err="1" smtClean="0"/>
              <a:t>json</a:t>
            </a:r>
            <a:r>
              <a:rPr lang="en-US" sz="2400" dirty="0" smtClean="0"/>
              <a:t> manifest to kube api server</a:t>
            </a:r>
          </a:p>
        </p:txBody>
      </p:sp>
      <p:sp>
        <p:nvSpPr>
          <p:cNvPr id="5" name="TextBox 4"/>
          <p:cNvSpPr txBox="1"/>
          <p:nvPr/>
        </p:nvSpPr>
        <p:spPr>
          <a:xfrm>
            <a:off x="0" y="1953093"/>
            <a:ext cx="11821886" cy="1415772"/>
          </a:xfrm>
          <a:prstGeom prst="rect">
            <a:avLst/>
          </a:prstGeom>
          <a:noFill/>
        </p:spPr>
        <p:txBody>
          <a:bodyPr wrap="square" rtlCol="0">
            <a:spAutoFit/>
          </a:bodyPr>
          <a:lstStyle/>
          <a:p>
            <a:r>
              <a:rPr lang="en-US" sz="3200" b="1" dirty="0" smtClean="0"/>
              <a:t>Key value store (etcd)</a:t>
            </a:r>
          </a:p>
          <a:p>
            <a:pPr marL="285750" indent="-285750">
              <a:buFont typeface="Wingdings" panose="05000000000000000000" pitchFamily="2" charset="2"/>
              <a:buChar char="Ø"/>
            </a:pPr>
            <a:r>
              <a:rPr lang="en-US" dirty="0"/>
              <a:t>The Key-Value Store, also called </a:t>
            </a:r>
            <a:r>
              <a:rPr lang="en-US" b="1" dirty="0"/>
              <a:t>etcd</a:t>
            </a:r>
            <a:r>
              <a:rPr lang="en-US" dirty="0"/>
              <a:t>, is a database Kubernetes uses to back-up all cluster data</a:t>
            </a:r>
            <a:r>
              <a:rPr lang="en-US" dirty="0" smtClean="0"/>
              <a:t>.</a:t>
            </a:r>
          </a:p>
          <a:p>
            <a:pPr marL="285750" indent="-285750">
              <a:buFont typeface="Wingdings" panose="05000000000000000000" pitchFamily="2" charset="2"/>
              <a:buChar char="Ø"/>
            </a:pPr>
            <a:r>
              <a:rPr lang="en-US" dirty="0" smtClean="0"/>
              <a:t> </a:t>
            </a:r>
            <a:r>
              <a:rPr lang="en-US" dirty="0"/>
              <a:t>It stores the entire configuration and state of the cluster. </a:t>
            </a:r>
            <a:endParaRPr lang="en-US" dirty="0" smtClean="0"/>
          </a:p>
          <a:p>
            <a:pPr marL="285750" indent="-285750">
              <a:buFont typeface="Wingdings" panose="05000000000000000000" pitchFamily="2" charset="2"/>
              <a:buChar char="Ø"/>
            </a:pPr>
            <a:r>
              <a:rPr lang="en-US" dirty="0" smtClean="0"/>
              <a:t>The </a:t>
            </a:r>
            <a:r>
              <a:rPr lang="en-US" dirty="0"/>
              <a:t>Master node queries </a:t>
            </a:r>
            <a:r>
              <a:rPr lang="en-US" b="1" dirty="0"/>
              <a:t>etcd</a:t>
            </a:r>
            <a:r>
              <a:rPr lang="en-US" dirty="0"/>
              <a:t> to retrieve parameters for the state of the nodes, pods, and containers.</a:t>
            </a:r>
            <a:endParaRPr lang="en-US" dirty="0" smtClean="0"/>
          </a:p>
        </p:txBody>
      </p:sp>
      <p:sp>
        <p:nvSpPr>
          <p:cNvPr id="6" name="TextBox 5"/>
          <p:cNvSpPr txBox="1"/>
          <p:nvPr/>
        </p:nvSpPr>
        <p:spPr>
          <a:xfrm>
            <a:off x="0" y="3717617"/>
            <a:ext cx="11821886" cy="1415772"/>
          </a:xfrm>
          <a:prstGeom prst="rect">
            <a:avLst/>
          </a:prstGeom>
          <a:noFill/>
        </p:spPr>
        <p:txBody>
          <a:bodyPr wrap="square" rtlCol="0">
            <a:spAutoFit/>
          </a:bodyPr>
          <a:lstStyle/>
          <a:p>
            <a:r>
              <a:rPr lang="en-US" sz="3200" b="1" dirty="0" smtClean="0"/>
              <a:t>Controller</a:t>
            </a:r>
          </a:p>
          <a:p>
            <a:pPr marL="285750" indent="-285750">
              <a:buFont typeface="Wingdings" panose="05000000000000000000" pitchFamily="2" charset="2"/>
              <a:buChar char="Ø"/>
            </a:pPr>
            <a:r>
              <a:rPr lang="en-US" dirty="0"/>
              <a:t>The role of the </a:t>
            </a:r>
            <a:r>
              <a:rPr lang="en-US" b="1" dirty="0"/>
              <a:t>Controller</a:t>
            </a:r>
            <a:r>
              <a:rPr lang="en-US" dirty="0"/>
              <a:t> is to obtain the desired state from the API Server. </a:t>
            </a:r>
            <a:endParaRPr lang="en-US" dirty="0" smtClean="0"/>
          </a:p>
          <a:p>
            <a:pPr marL="285750" indent="-285750">
              <a:buFont typeface="Wingdings" panose="05000000000000000000" pitchFamily="2" charset="2"/>
              <a:buChar char="Ø"/>
            </a:pPr>
            <a:r>
              <a:rPr lang="en-US" dirty="0" smtClean="0"/>
              <a:t>It </a:t>
            </a:r>
            <a:r>
              <a:rPr lang="en-US" dirty="0"/>
              <a:t>checks the current state of the nodes it is tasked to control, and determines if there are any differences, and resolves them, if any</a:t>
            </a:r>
            <a:r>
              <a:rPr lang="en-US" dirty="0" smtClean="0"/>
              <a:t>.</a:t>
            </a:r>
          </a:p>
        </p:txBody>
      </p:sp>
      <p:sp>
        <p:nvSpPr>
          <p:cNvPr id="7" name="TextBox 6"/>
          <p:cNvSpPr txBox="1"/>
          <p:nvPr/>
        </p:nvSpPr>
        <p:spPr>
          <a:xfrm>
            <a:off x="0" y="5254680"/>
            <a:ext cx="11821886" cy="1415772"/>
          </a:xfrm>
          <a:prstGeom prst="rect">
            <a:avLst/>
          </a:prstGeom>
          <a:noFill/>
        </p:spPr>
        <p:txBody>
          <a:bodyPr wrap="square" rtlCol="0">
            <a:spAutoFit/>
          </a:bodyPr>
          <a:lstStyle/>
          <a:p>
            <a:r>
              <a:rPr lang="en-US" sz="3200" b="1" dirty="0" smtClean="0"/>
              <a:t>Scheduler</a:t>
            </a:r>
          </a:p>
          <a:p>
            <a:pPr marL="285750" indent="-285750">
              <a:buFont typeface="Wingdings" panose="05000000000000000000" pitchFamily="2" charset="2"/>
              <a:buChar char="Ø"/>
            </a:pPr>
            <a:r>
              <a:rPr lang="en-US" dirty="0"/>
              <a:t>A </a:t>
            </a:r>
            <a:r>
              <a:rPr lang="en-US" b="1" dirty="0"/>
              <a:t>Scheduler</a:t>
            </a:r>
            <a:r>
              <a:rPr lang="en-US" dirty="0"/>
              <a:t> watches for new requests coming from the API Server and assigns them to healthy nodes. It ranks the quality of the nodes and deploys pods to the best-suited node. If there are no suitable nodes, the pods are put in a pending state until such a node appears.</a:t>
            </a:r>
            <a:endParaRPr lang="en-US" dirty="0" smtClean="0"/>
          </a:p>
        </p:txBody>
      </p:sp>
    </p:spTree>
    <p:extLst>
      <p:ext uri="{BB962C8B-B14F-4D97-AF65-F5344CB8AC3E}">
        <p14:creationId xmlns:p14="http://schemas.microsoft.com/office/powerpoint/2010/main" val="284620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717383" cy="1138773"/>
          </a:xfrm>
          <a:prstGeom prst="rect">
            <a:avLst/>
          </a:prstGeom>
          <a:noFill/>
        </p:spPr>
        <p:txBody>
          <a:bodyPr wrap="square" rtlCol="0">
            <a:spAutoFit/>
          </a:bodyPr>
          <a:lstStyle/>
          <a:p>
            <a:r>
              <a:rPr lang="en-US" sz="3200" b="1" dirty="0" smtClean="0"/>
              <a:t>                               kubernetes worker node</a:t>
            </a:r>
          </a:p>
          <a:p>
            <a:pPr marL="285750" indent="-285750">
              <a:buFont typeface="Wingdings" panose="05000000000000000000" pitchFamily="2" charset="2"/>
              <a:buChar char="Ø"/>
            </a:pPr>
            <a:r>
              <a:rPr lang="en-US" dirty="0"/>
              <a:t>Worker nodes listen to the API Server for new work assignments; they execute the work assignments and then report the results back to the Kubernetes Master node</a:t>
            </a:r>
            <a:r>
              <a:rPr lang="en-US" dirty="0" smtClean="0"/>
              <a:t>.</a:t>
            </a:r>
            <a:endParaRPr lang="en-US" sz="2000" b="1" dirty="0" smtClean="0"/>
          </a:p>
        </p:txBody>
      </p:sp>
      <p:pic>
        <p:nvPicPr>
          <p:cNvPr id="2050" name="Picture 2" descr="Diagram of Kubernetes Worker Node and its elements in Kubernet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123" y="1771650"/>
            <a:ext cx="76581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89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96236"/>
            <a:ext cx="11821886" cy="1969770"/>
          </a:xfrm>
          <a:prstGeom prst="rect">
            <a:avLst/>
          </a:prstGeom>
          <a:noFill/>
        </p:spPr>
        <p:txBody>
          <a:bodyPr wrap="square" rtlCol="0">
            <a:spAutoFit/>
          </a:bodyPr>
          <a:lstStyle/>
          <a:p>
            <a:r>
              <a:rPr lang="en-US" sz="3200" b="1" dirty="0" smtClean="0"/>
              <a:t>kubelet</a:t>
            </a:r>
          </a:p>
          <a:p>
            <a:pPr marL="285750" indent="-285750">
              <a:buFont typeface="Wingdings" panose="05000000000000000000" pitchFamily="2" charset="2"/>
              <a:buChar char="Ø"/>
            </a:pPr>
            <a:r>
              <a:rPr lang="en-US" dirty="0"/>
              <a:t>The </a:t>
            </a:r>
            <a:r>
              <a:rPr lang="en-US" b="1" dirty="0"/>
              <a:t>kubelet</a:t>
            </a:r>
            <a:r>
              <a:rPr lang="en-US" dirty="0"/>
              <a:t> runs on every node in the cluster. It is the principal Kubernetes agent</a:t>
            </a:r>
            <a:r>
              <a:rPr lang="en-US" dirty="0" smtClean="0"/>
              <a:t>.</a:t>
            </a:r>
          </a:p>
          <a:p>
            <a:pPr marL="285750" indent="-285750">
              <a:buFont typeface="Wingdings" panose="05000000000000000000" pitchFamily="2" charset="2"/>
              <a:buChar char="Ø"/>
            </a:pPr>
            <a:r>
              <a:rPr lang="en-US" dirty="0" smtClean="0"/>
              <a:t> </a:t>
            </a:r>
            <a:r>
              <a:rPr lang="en-US" dirty="0"/>
              <a:t>By installing kubelet, the node’s CPU, RAM, and storage become part of the broader cluster</a:t>
            </a:r>
            <a:r>
              <a:rPr lang="en-US" dirty="0" smtClean="0"/>
              <a:t>.</a:t>
            </a:r>
          </a:p>
          <a:p>
            <a:pPr marL="285750" indent="-285750">
              <a:buFont typeface="Wingdings" panose="05000000000000000000" pitchFamily="2" charset="2"/>
              <a:buChar char="Ø"/>
            </a:pPr>
            <a:r>
              <a:rPr lang="en-US" dirty="0" smtClean="0"/>
              <a:t> </a:t>
            </a:r>
            <a:r>
              <a:rPr lang="en-US" dirty="0"/>
              <a:t>It watches for tasks sent from the API Server, executes the task, and reports back to the Master. </a:t>
            </a:r>
            <a:endParaRPr lang="en-US" dirty="0" smtClean="0"/>
          </a:p>
          <a:p>
            <a:pPr marL="285750" indent="-285750">
              <a:buFont typeface="Wingdings" panose="05000000000000000000" pitchFamily="2" charset="2"/>
              <a:buChar char="Ø"/>
            </a:pPr>
            <a:r>
              <a:rPr lang="en-US" dirty="0" smtClean="0"/>
              <a:t>It </a:t>
            </a:r>
            <a:r>
              <a:rPr lang="en-US" dirty="0"/>
              <a:t>also monitors pods and reports back to the control panel if a pod is not fully functional. Based on that information, the Master can then decide how to allocate tasks and resources to reach the desired state.</a:t>
            </a:r>
            <a:endParaRPr lang="en-US" sz="2400" dirty="0" smtClean="0"/>
          </a:p>
        </p:txBody>
      </p:sp>
      <p:sp>
        <p:nvSpPr>
          <p:cNvPr id="5" name="TextBox 4"/>
          <p:cNvSpPr txBox="1"/>
          <p:nvPr/>
        </p:nvSpPr>
        <p:spPr>
          <a:xfrm>
            <a:off x="0" y="2719148"/>
            <a:ext cx="11821886" cy="1138773"/>
          </a:xfrm>
          <a:prstGeom prst="rect">
            <a:avLst/>
          </a:prstGeom>
          <a:noFill/>
        </p:spPr>
        <p:txBody>
          <a:bodyPr wrap="square" rtlCol="0">
            <a:spAutoFit/>
          </a:bodyPr>
          <a:lstStyle/>
          <a:p>
            <a:r>
              <a:rPr lang="en-US" sz="3200" b="1" dirty="0" smtClean="0"/>
              <a:t>Container runtime</a:t>
            </a:r>
          </a:p>
          <a:p>
            <a:pPr marL="285750" indent="-285750">
              <a:buFont typeface="Wingdings" panose="05000000000000000000" pitchFamily="2" charset="2"/>
              <a:buChar char="Ø"/>
            </a:pPr>
            <a:r>
              <a:rPr lang="en-US" dirty="0"/>
              <a:t>The </a:t>
            </a:r>
            <a:r>
              <a:rPr lang="en-US" b="1" dirty="0"/>
              <a:t>container runtime</a:t>
            </a:r>
            <a:r>
              <a:rPr lang="en-US" dirty="0"/>
              <a:t> pulls images from a </a:t>
            </a:r>
            <a:r>
              <a:rPr lang="en-US" b="1" dirty="0"/>
              <a:t>container image registry</a:t>
            </a:r>
            <a:r>
              <a:rPr lang="en-US" dirty="0"/>
              <a:t> and starts and stops containers. A 3</a:t>
            </a:r>
            <a:r>
              <a:rPr lang="en-US" baseline="30000" dirty="0"/>
              <a:t>rd</a:t>
            </a:r>
            <a:r>
              <a:rPr lang="en-US" dirty="0"/>
              <a:t> party software or plugin, such as Docker, usually performs this function.</a:t>
            </a:r>
            <a:endParaRPr lang="en-US" sz="2400" dirty="0" smtClean="0"/>
          </a:p>
        </p:txBody>
      </p:sp>
      <p:sp>
        <p:nvSpPr>
          <p:cNvPr id="6" name="TextBox 5"/>
          <p:cNvSpPr txBox="1"/>
          <p:nvPr/>
        </p:nvSpPr>
        <p:spPr>
          <a:xfrm>
            <a:off x="0" y="4798447"/>
            <a:ext cx="11821886" cy="1138773"/>
          </a:xfrm>
          <a:prstGeom prst="rect">
            <a:avLst/>
          </a:prstGeom>
          <a:noFill/>
        </p:spPr>
        <p:txBody>
          <a:bodyPr wrap="square" rtlCol="0">
            <a:spAutoFit/>
          </a:bodyPr>
          <a:lstStyle/>
          <a:p>
            <a:r>
              <a:rPr lang="en-US" sz="3200" b="1" dirty="0" smtClean="0"/>
              <a:t>Kube -proxy</a:t>
            </a:r>
          </a:p>
          <a:p>
            <a:pPr marL="285750" indent="-285750">
              <a:buFont typeface="Wingdings" panose="05000000000000000000" pitchFamily="2" charset="2"/>
              <a:buChar char="Ø"/>
            </a:pPr>
            <a:r>
              <a:rPr lang="en-US" dirty="0"/>
              <a:t>The </a:t>
            </a:r>
            <a:r>
              <a:rPr lang="en-US" b="1" dirty="0"/>
              <a:t>kube-proxy</a:t>
            </a:r>
            <a:r>
              <a:rPr lang="en-US" dirty="0"/>
              <a:t> makes sure that each node gets its IP address, implements local </a:t>
            </a:r>
            <a:r>
              <a:rPr lang="en-US" i="1" dirty="0" err="1" smtClean="0"/>
              <a:t>ip</a:t>
            </a:r>
            <a:r>
              <a:rPr lang="en-US" i="1" dirty="0" smtClean="0"/>
              <a:t> tables</a:t>
            </a:r>
            <a:r>
              <a:rPr lang="en-US" dirty="0"/>
              <a:t> and rules to handle routing and traffic load-balancing.</a:t>
            </a:r>
            <a:endParaRPr lang="en-US" sz="2400" dirty="0" smtClean="0"/>
          </a:p>
        </p:txBody>
      </p:sp>
    </p:spTree>
    <p:extLst>
      <p:ext uri="{BB962C8B-B14F-4D97-AF65-F5344CB8AC3E}">
        <p14:creationId xmlns:p14="http://schemas.microsoft.com/office/powerpoint/2010/main" val="2392154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250</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17</cp:revision>
  <dcterms:created xsi:type="dcterms:W3CDTF">2022-11-17T12:09:29Z</dcterms:created>
  <dcterms:modified xsi:type="dcterms:W3CDTF">2024-02-02T06:07:11Z</dcterms:modified>
</cp:coreProperties>
</file>