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59" r:id="rId7"/>
    <p:sldId id="266"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BA27E-4D94-42BF-BC6B-59F447E061D2}"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336783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BA27E-4D94-42BF-BC6B-59F447E061D2}"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423607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BA27E-4D94-42BF-BC6B-59F447E061D2}"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3627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BA27E-4D94-42BF-BC6B-59F447E061D2}"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413421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BA27E-4D94-42BF-BC6B-59F447E061D2}"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42033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BA27E-4D94-42BF-BC6B-59F447E061D2}"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20067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BA27E-4D94-42BF-BC6B-59F447E061D2}"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336085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BA27E-4D94-42BF-BC6B-59F447E061D2}"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37787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BA27E-4D94-42BF-BC6B-59F447E061D2}"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14087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BA27E-4D94-42BF-BC6B-59F447E061D2}"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74279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BA27E-4D94-42BF-BC6B-59F447E061D2}"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968E-2093-48C5-9D5C-E57D79385240}" type="slidenum">
              <a:rPr lang="en-US" smtClean="0"/>
              <a:t>‹#›</a:t>
            </a:fld>
            <a:endParaRPr lang="en-US"/>
          </a:p>
        </p:txBody>
      </p:sp>
    </p:spTree>
    <p:extLst>
      <p:ext uri="{BB962C8B-B14F-4D97-AF65-F5344CB8AC3E}">
        <p14:creationId xmlns:p14="http://schemas.microsoft.com/office/powerpoint/2010/main" val="230855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BA27E-4D94-42BF-BC6B-59F447E061D2}" type="datetimeFigureOut">
              <a:rPr lang="en-US" smtClean="0"/>
              <a:t>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5968E-2093-48C5-9D5C-E57D79385240}" type="slidenum">
              <a:rPr lang="en-US" smtClean="0"/>
              <a:t>‹#›</a:t>
            </a:fld>
            <a:endParaRPr lang="en-US"/>
          </a:p>
        </p:txBody>
      </p:sp>
    </p:spTree>
    <p:extLst>
      <p:ext uri="{BB962C8B-B14F-4D97-AF65-F5344CB8AC3E}">
        <p14:creationId xmlns:p14="http://schemas.microsoft.com/office/powerpoint/2010/main" val="4064200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1821886" cy="2339102"/>
          </a:xfrm>
          <a:prstGeom prst="rect">
            <a:avLst/>
          </a:prstGeom>
          <a:noFill/>
        </p:spPr>
        <p:txBody>
          <a:bodyPr wrap="square" rtlCol="0">
            <a:spAutoFit/>
          </a:bodyPr>
          <a:lstStyle/>
          <a:p>
            <a:r>
              <a:rPr lang="en-US" sz="3200" b="1" dirty="0" smtClean="0"/>
              <a:t>Pods</a:t>
            </a:r>
          </a:p>
          <a:p>
            <a:pPr marL="342900" indent="-342900">
              <a:buFont typeface="Wingdings" panose="05000000000000000000" pitchFamily="2" charset="2"/>
              <a:buChar char="Ø"/>
            </a:pPr>
            <a:r>
              <a:rPr lang="en-US" dirty="0" smtClean="0"/>
              <a:t>A</a:t>
            </a:r>
            <a:r>
              <a:rPr lang="en-US" dirty="0"/>
              <a:t> </a:t>
            </a:r>
            <a:r>
              <a:rPr lang="en-US" b="1" dirty="0"/>
              <a:t>pod</a:t>
            </a:r>
            <a:r>
              <a:rPr lang="en-US" dirty="0"/>
              <a:t> is the smallest element of scheduling in Kubernetes. Without it, a container cannot be part of a cluster</a:t>
            </a:r>
            <a:r>
              <a:rPr lang="en-US" dirty="0" smtClean="0"/>
              <a:t>. </a:t>
            </a:r>
          </a:p>
          <a:p>
            <a:pPr marL="342900" indent="-342900">
              <a:buFont typeface="Wingdings" panose="05000000000000000000" pitchFamily="2" charset="2"/>
              <a:buChar char="Ø"/>
            </a:pPr>
            <a:r>
              <a:rPr lang="en-US" dirty="0" smtClean="0"/>
              <a:t>If </a:t>
            </a:r>
            <a:r>
              <a:rPr lang="en-US" dirty="0"/>
              <a:t>you need to scale your app, you can only do so by adding or removing pods.</a:t>
            </a:r>
          </a:p>
          <a:p>
            <a:pPr marL="342900" indent="-342900">
              <a:buFont typeface="Wingdings" panose="05000000000000000000" pitchFamily="2" charset="2"/>
              <a:buChar char="Ø"/>
            </a:pPr>
            <a:r>
              <a:rPr lang="en-US" dirty="0"/>
              <a:t>The pod serves as a ‘wrapper’ for a single container with the application </a:t>
            </a:r>
            <a:r>
              <a:rPr lang="en-US" dirty="0" smtClean="0"/>
              <a:t>code. </a:t>
            </a:r>
          </a:p>
          <a:p>
            <a:pPr marL="342900" indent="-342900">
              <a:buFont typeface="Wingdings" panose="05000000000000000000" pitchFamily="2" charset="2"/>
              <a:buChar char="Ø"/>
            </a:pPr>
            <a:r>
              <a:rPr lang="en-US" dirty="0" smtClean="0"/>
              <a:t>Based </a:t>
            </a:r>
            <a:r>
              <a:rPr lang="en-US" dirty="0"/>
              <a:t>on the availability of resources, the Master schedules the pod on a specific node and coordinates with the container runtime to launch the container.</a:t>
            </a:r>
          </a:p>
          <a:p>
            <a:endParaRPr lang="en-US" sz="2400" dirty="0" smtClean="0"/>
          </a:p>
        </p:txBody>
      </p:sp>
      <p:pic>
        <p:nvPicPr>
          <p:cNvPr id="8" name="Picture 4" descr="Kubernetes services, pods: all the basic components | Pad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60" y="3212180"/>
            <a:ext cx="5061965" cy="364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564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02341"/>
            <a:ext cx="12192000" cy="6155659"/>
          </a:xfrm>
          <a:prstGeom prst="rect">
            <a:avLst/>
          </a:prstGeom>
        </p:spPr>
      </p:pic>
      <p:sp>
        <p:nvSpPr>
          <p:cNvPr id="5" name="TextBox 4"/>
          <p:cNvSpPr txBox="1"/>
          <p:nvPr/>
        </p:nvSpPr>
        <p:spPr>
          <a:xfrm>
            <a:off x="209006" y="117566"/>
            <a:ext cx="4624251" cy="584775"/>
          </a:xfrm>
          <a:prstGeom prst="rect">
            <a:avLst/>
          </a:prstGeom>
          <a:noFill/>
        </p:spPr>
        <p:txBody>
          <a:bodyPr wrap="square" rtlCol="0">
            <a:spAutoFit/>
          </a:bodyPr>
          <a:lstStyle/>
          <a:p>
            <a:r>
              <a:rPr lang="en-US" sz="3200" b="1" dirty="0" smtClean="0"/>
              <a:t>Statefulset configuration</a:t>
            </a:r>
            <a:endParaRPr lang="en-US" sz="3200" b="1" dirty="0"/>
          </a:p>
        </p:txBody>
      </p:sp>
    </p:spTree>
    <p:extLst>
      <p:ext uri="{BB962C8B-B14F-4D97-AF65-F5344CB8AC3E}">
        <p14:creationId xmlns:p14="http://schemas.microsoft.com/office/powerpoint/2010/main" val="21564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821886" cy="3354765"/>
          </a:xfrm>
          <a:prstGeom prst="rect">
            <a:avLst/>
          </a:prstGeom>
          <a:noFill/>
        </p:spPr>
        <p:txBody>
          <a:bodyPr wrap="square" rtlCol="0">
            <a:spAutoFit/>
          </a:bodyPr>
          <a:lstStyle/>
          <a:p>
            <a:r>
              <a:rPr lang="en-US" sz="3200" b="1" dirty="0" smtClean="0"/>
              <a:t>Daemonset</a:t>
            </a:r>
          </a:p>
          <a:p>
            <a:pPr marL="342900" indent="-342900">
              <a:buFont typeface="Wingdings" panose="05000000000000000000" pitchFamily="2" charset="2"/>
              <a:buChar char="Ø"/>
            </a:pPr>
            <a:r>
              <a:rPr lang="en-US" dirty="0"/>
              <a:t>A DaemonSet is a controller that ensures that the pod runs on all the nodes of the cluster. If a node is added/removed from a cluster, DaemonSet automatically adds/deletes the </a:t>
            </a:r>
            <a:r>
              <a:rPr lang="en-US" dirty="0" smtClean="0"/>
              <a:t>pod.</a:t>
            </a:r>
          </a:p>
          <a:p>
            <a:endParaRPr lang="en-US" dirty="0" smtClean="0"/>
          </a:p>
          <a:p>
            <a:pPr marL="342900" indent="-342900">
              <a:buFont typeface="Wingdings" panose="05000000000000000000" pitchFamily="2" charset="2"/>
              <a:buChar char="Ø"/>
            </a:pPr>
            <a:r>
              <a:rPr lang="en-US" dirty="0" smtClean="0"/>
              <a:t>Some </a:t>
            </a:r>
            <a:r>
              <a:rPr lang="en-US" dirty="0"/>
              <a:t>typical uses of a DaemonSet are:</a:t>
            </a:r>
          </a:p>
          <a:p>
            <a:r>
              <a:rPr lang="en-US" dirty="0" smtClean="0"/>
              <a:t>    running </a:t>
            </a:r>
            <a:r>
              <a:rPr lang="en-US" dirty="0"/>
              <a:t>a cluster storage daemon on every node</a:t>
            </a:r>
          </a:p>
          <a:p>
            <a:r>
              <a:rPr lang="en-US" dirty="0" smtClean="0"/>
              <a:t>    running </a:t>
            </a:r>
            <a:r>
              <a:rPr lang="en-US" dirty="0"/>
              <a:t>a logs collection daemon on every node</a:t>
            </a:r>
          </a:p>
          <a:p>
            <a:r>
              <a:rPr lang="en-US" dirty="0" smtClean="0"/>
              <a:t>    running </a:t>
            </a:r>
            <a:r>
              <a:rPr lang="en-US" dirty="0"/>
              <a:t>a node monitoring daemon on every </a:t>
            </a:r>
            <a:r>
              <a:rPr lang="en-US" dirty="0" smtClean="0"/>
              <a:t>node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When you deploy the daemonset, it will create pods equal to the number of nodes. In terms of behavior, it will behave the same as Deployments i.e. all pods will share the same Persistent Volume</a:t>
            </a:r>
            <a:r>
              <a:rPr lang="en-US" dirty="0" smtClean="0"/>
              <a:t>.</a:t>
            </a:r>
            <a:endParaRPr lang="en-US" dirty="0"/>
          </a:p>
        </p:txBody>
      </p:sp>
      <p:pic>
        <p:nvPicPr>
          <p:cNvPr id="2050" name="Picture 2" descr="https://miro.medium.com/max/700/1*xrAwDE0tFymV62BiAwDy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743" y="3354765"/>
            <a:ext cx="7680959" cy="350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73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006" y="117566"/>
            <a:ext cx="4624251" cy="584775"/>
          </a:xfrm>
          <a:prstGeom prst="rect">
            <a:avLst/>
          </a:prstGeom>
          <a:noFill/>
        </p:spPr>
        <p:txBody>
          <a:bodyPr wrap="square" rtlCol="0">
            <a:spAutoFit/>
          </a:bodyPr>
          <a:lstStyle/>
          <a:p>
            <a:r>
              <a:rPr lang="en-US" sz="3200" b="1" dirty="0" smtClean="0"/>
              <a:t>Daemonset configuration</a:t>
            </a:r>
            <a:endParaRPr lang="en-US" sz="3200" b="1" dirty="0"/>
          </a:p>
        </p:txBody>
      </p:sp>
      <p:pic>
        <p:nvPicPr>
          <p:cNvPr id="5" name="Picture 4"/>
          <p:cNvPicPr>
            <a:picLocks noChangeAspect="1"/>
          </p:cNvPicPr>
          <p:nvPr/>
        </p:nvPicPr>
        <p:blipFill>
          <a:blip r:embed="rId2"/>
          <a:stretch>
            <a:fillRect/>
          </a:stretch>
        </p:blipFill>
        <p:spPr>
          <a:xfrm>
            <a:off x="0" y="600891"/>
            <a:ext cx="12191999" cy="6257110"/>
          </a:xfrm>
          <a:prstGeom prst="rect">
            <a:avLst/>
          </a:prstGeom>
        </p:spPr>
      </p:pic>
    </p:spTree>
    <p:extLst>
      <p:ext uri="{BB962C8B-B14F-4D97-AF65-F5344CB8AC3E}">
        <p14:creationId xmlns:p14="http://schemas.microsoft.com/office/powerpoint/2010/main" val="337261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a:off x="4480560" y="0"/>
            <a:ext cx="13063"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99863" y="0"/>
            <a:ext cx="11613"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0" y="561703"/>
            <a:ext cx="12192000" cy="5225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93223" y="96186"/>
            <a:ext cx="1894114" cy="369332"/>
          </a:xfrm>
          <a:prstGeom prst="rect">
            <a:avLst/>
          </a:prstGeom>
          <a:noFill/>
        </p:spPr>
        <p:txBody>
          <a:bodyPr wrap="square" rtlCol="0">
            <a:spAutoFit/>
          </a:bodyPr>
          <a:lstStyle/>
          <a:p>
            <a:r>
              <a:rPr lang="en-US" b="1" cap="all" dirty="0"/>
              <a:t>DEPLOYMENT</a:t>
            </a:r>
            <a:endParaRPr lang="en-US" dirty="0"/>
          </a:p>
        </p:txBody>
      </p:sp>
      <p:sp>
        <p:nvSpPr>
          <p:cNvPr id="14" name="TextBox 13"/>
          <p:cNvSpPr txBox="1"/>
          <p:nvPr/>
        </p:nvSpPr>
        <p:spPr>
          <a:xfrm>
            <a:off x="5551714" y="96186"/>
            <a:ext cx="1894114" cy="369332"/>
          </a:xfrm>
          <a:prstGeom prst="rect">
            <a:avLst/>
          </a:prstGeom>
          <a:noFill/>
        </p:spPr>
        <p:txBody>
          <a:bodyPr wrap="square" rtlCol="0">
            <a:spAutoFit/>
          </a:bodyPr>
          <a:lstStyle/>
          <a:p>
            <a:r>
              <a:rPr lang="en-US" b="1" cap="all" dirty="0"/>
              <a:t>STATEFULSET</a:t>
            </a:r>
            <a:endParaRPr lang="en-US" dirty="0"/>
          </a:p>
        </p:txBody>
      </p:sp>
      <p:sp>
        <p:nvSpPr>
          <p:cNvPr id="15" name="TextBox 14"/>
          <p:cNvSpPr txBox="1"/>
          <p:nvPr/>
        </p:nvSpPr>
        <p:spPr>
          <a:xfrm>
            <a:off x="9910355" y="96186"/>
            <a:ext cx="1894114" cy="369332"/>
          </a:xfrm>
          <a:prstGeom prst="rect">
            <a:avLst/>
          </a:prstGeom>
          <a:noFill/>
        </p:spPr>
        <p:txBody>
          <a:bodyPr wrap="square" rtlCol="0">
            <a:spAutoFit/>
          </a:bodyPr>
          <a:lstStyle/>
          <a:p>
            <a:r>
              <a:rPr lang="en-US" b="1" cap="all" dirty="0" smtClean="0"/>
              <a:t>Daemonset</a:t>
            </a:r>
            <a:endParaRPr lang="en-US" dirty="0"/>
          </a:p>
        </p:txBody>
      </p:sp>
      <p:sp>
        <p:nvSpPr>
          <p:cNvPr id="18" name="Rectangle 17"/>
          <p:cNvSpPr/>
          <p:nvPr/>
        </p:nvSpPr>
        <p:spPr>
          <a:xfrm>
            <a:off x="5421086" y="698326"/>
            <a:ext cx="1464239" cy="369332"/>
          </a:xfrm>
          <a:prstGeom prst="rect">
            <a:avLst/>
          </a:prstGeom>
        </p:spPr>
        <p:txBody>
          <a:bodyPr wrap="square">
            <a:spAutoFit/>
          </a:bodyPr>
          <a:lstStyle/>
          <a:p>
            <a:r>
              <a:rPr lang="en-US" b="1" dirty="0" smtClean="0"/>
              <a:t>     Stateful  </a:t>
            </a:r>
            <a:endParaRPr lang="en-US" b="1" dirty="0"/>
          </a:p>
        </p:txBody>
      </p:sp>
      <p:sp>
        <p:nvSpPr>
          <p:cNvPr id="19" name="Rectangle 18"/>
          <p:cNvSpPr/>
          <p:nvPr/>
        </p:nvSpPr>
        <p:spPr>
          <a:xfrm>
            <a:off x="139337" y="1243541"/>
            <a:ext cx="4354286" cy="923330"/>
          </a:xfrm>
          <a:prstGeom prst="rect">
            <a:avLst/>
          </a:prstGeom>
        </p:spPr>
        <p:txBody>
          <a:bodyPr wrap="square">
            <a:spAutoFit/>
          </a:bodyPr>
          <a:lstStyle/>
          <a:p>
            <a:r>
              <a:rPr lang="en-US" dirty="0" smtClean="0"/>
              <a:t>*Pods are assigned an ID that consists of the deployment name and a random hash to generate a temporarily unique identity</a:t>
            </a:r>
            <a:endParaRPr lang="en-US" dirty="0"/>
          </a:p>
        </p:txBody>
      </p:sp>
      <p:sp>
        <p:nvSpPr>
          <p:cNvPr id="20" name="Rectangle 19"/>
          <p:cNvSpPr/>
          <p:nvPr/>
        </p:nvSpPr>
        <p:spPr>
          <a:xfrm>
            <a:off x="4532810" y="1243541"/>
            <a:ext cx="4206241" cy="923330"/>
          </a:xfrm>
          <a:prstGeom prst="rect">
            <a:avLst/>
          </a:prstGeom>
        </p:spPr>
        <p:txBody>
          <a:bodyPr wrap="square">
            <a:spAutoFit/>
          </a:bodyPr>
          <a:lstStyle/>
          <a:p>
            <a:r>
              <a:rPr lang="en-US" dirty="0" smtClean="0"/>
              <a:t>*Each pod gets a persistent identity consisting of the StatefulSet name and a sequence number</a:t>
            </a:r>
            <a:endParaRPr lang="en-US" dirty="0"/>
          </a:p>
        </p:txBody>
      </p:sp>
      <p:sp>
        <p:nvSpPr>
          <p:cNvPr id="21" name="Rectangle 20"/>
          <p:cNvSpPr/>
          <p:nvPr/>
        </p:nvSpPr>
        <p:spPr>
          <a:xfrm>
            <a:off x="-470853" y="2415748"/>
            <a:ext cx="4870436" cy="369332"/>
          </a:xfrm>
          <a:prstGeom prst="rect">
            <a:avLst/>
          </a:prstGeom>
        </p:spPr>
        <p:txBody>
          <a:bodyPr wrap="square">
            <a:spAutoFit/>
          </a:bodyPr>
          <a:lstStyle/>
          <a:p>
            <a:r>
              <a:rPr lang="en-US" dirty="0"/>
              <a:t> </a:t>
            </a:r>
            <a:r>
              <a:rPr lang="en-US" dirty="0" smtClean="0"/>
              <a:t>          *Pods are identical and can be interchanged</a:t>
            </a:r>
            <a:endParaRPr lang="en-US" dirty="0"/>
          </a:p>
        </p:txBody>
      </p:sp>
      <p:sp>
        <p:nvSpPr>
          <p:cNvPr id="22" name="Rectangle 21"/>
          <p:cNvSpPr/>
          <p:nvPr/>
        </p:nvSpPr>
        <p:spPr>
          <a:xfrm>
            <a:off x="4532810" y="2360126"/>
            <a:ext cx="4167053" cy="646331"/>
          </a:xfrm>
          <a:prstGeom prst="rect">
            <a:avLst/>
          </a:prstGeom>
        </p:spPr>
        <p:txBody>
          <a:bodyPr wrap="square">
            <a:spAutoFit/>
          </a:bodyPr>
          <a:lstStyle/>
          <a:p>
            <a:r>
              <a:rPr lang="en-US" dirty="0" smtClean="0"/>
              <a:t>*Pods in a StatefulSet are neither identical nor interchangeable</a:t>
            </a:r>
            <a:endParaRPr lang="en-US" dirty="0"/>
          </a:p>
        </p:txBody>
      </p:sp>
      <p:sp>
        <p:nvSpPr>
          <p:cNvPr id="23" name="Rectangle 22"/>
          <p:cNvSpPr/>
          <p:nvPr/>
        </p:nvSpPr>
        <p:spPr>
          <a:xfrm>
            <a:off x="213917" y="3241661"/>
            <a:ext cx="4393473" cy="646331"/>
          </a:xfrm>
          <a:prstGeom prst="rect">
            <a:avLst/>
          </a:prstGeom>
        </p:spPr>
        <p:txBody>
          <a:bodyPr wrap="square">
            <a:spAutoFit/>
          </a:bodyPr>
          <a:lstStyle/>
          <a:p>
            <a:r>
              <a:rPr lang="en-US" dirty="0" smtClean="0"/>
              <a:t>*A pod can be replaced by a new replica at any time</a:t>
            </a:r>
            <a:endParaRPr lang="en-US" dirty="0"/>
          </a:p>
        </p:txBody>
      </p:sp>
      <p:sp>
        <p:nvSpPr>
          <p:cNvPr id="24" name="Rectangle 23"/>
          <p:cNvSpPr/>
          <p:nvPr/>
        </p:nvSpPr>
        <p:spPr>
          <a:xfrm>
            <a:off x="4532811" y="3198891"/>
            <a:ext cx="4302036" cy="646331"/>
          </a:xfrm>
          <a:prstGeom prst="rect">
            <a:avLst/>
          </a:prstGeom>
        </p:spPr>
        <p:txBody>
          <a:bodyPr wrap="square">
            <a:spAutoFit/>
          </a:bodyPr>
          <a:lstStyle/>
          <a:p>
            <a:r>
              <a:rPr lang="en-US" dirty="0" smtClean="0"/>
              <a:t>*Pods retain their identity when rescheduled on another node</a:t>
            </a:r>
            <a:endParaRPr lang="en-US" dirty="0"/>
          </a:p>
        </p:txBody>
      </p:sp>
      <p:sp>
        <p:nvSpPr>
          <p:cNvPr id="25" name="Rectangle 24"/>
          <p:cNvSpPr/>
          <p:nvPr/>
        </p:nvSpPr>
        <p:spPr>
          <a:xfrm>
            <a:off x="94962" y="4052526"/>
            <a:ext cx="3784562" cy="369332"/>
          </a:xfrm>
          <a:prstGeom prst="rect">
            <a:avLst/>
          </a:prstGeom>
        </p:spPr>
        <p:txBody>
          <a:bodyPr wrap="none">
            <a:spAutoFit/>
          </a:bodyPr>
          <a:lstStyle/>
          <a:p>
            <a:r>
              <a:rPr lang="en-US" dirty="0" smtClean="0"/>
              <a:t>*All replicas share a PVC and a volume</a:t>
            </a:r>
            <a:endParaRPr lang="en-US" dirty="0"/>
          </a:p>
        </p:txBody>
      </p:sp>
      <p:sp>
        <p:nvSpPr>
          <p:cNvPr id="26" name="Rectangle 25"/>
          <p:cNvSpPr/>
          <p:nvPr/>
        </p:nvSpPr>
        <p:spPr>
          <a:xfrm>
            <a:off x="4522940" y="4052526"/>
            <a:ext cx="4051622" cy="369332"/>
          </a:xfrm>
          <a:prstGeom prst="rect">
            <a:avLst/>
          </a:prstGeom>
        </p:spPr>
        <p:txBody>
          <a:bodyPr wrap="none">
            <a:spAutoFit/>
          </a:bodyPr>
          <a:lstStyle/>
          <a:p>
            <a:r>
              <a:rPr lang="en-US" dirty="0" smtClean="0"/>
              <a:t>*Each pod gets a unique volume and PVC</a:t>
            </a:r>
            <a:endParaRPr lang="en-US" dirty="0"/>
          </a:p>
        </p:txBody>
      </p:sp>
      <p:sp>
        <p:nvSpPr>
          <p:cNvPr id="27" name="Rectangle 26"/>
          <p:cNvSpPr/>
          <p:nvPr/>
        </p:nvSpPr>
        <p:spPr>
          <a:xfrm>
            <a:off x="94962" y="4883747"/>
            <a:ext cx="4359976" cy="369332"/>
          </a:xfrm>
          <a:prstGeom prst="rect">
            <a:avLst/>
          </a:prstGeom>
        </p:spPr>
        <p:txBody>
          <a:bodyPr wrap="none">
            <a:spAutoFit/>
          </a:bodyPr>
          <a:lstStyle/>
          <a:p>
            <a:r>
              <a:rPr lang="en-US" dirty="0" smtClean="0"/>
              <a:t>*Requires a service to interact with the pods</a:t>
            </a:r>
            <a:endParaRPr lang="en-US" dirty="0"/>
          </a:p>
        </p:txBody>
      </p:sp>
      <p:sp>
        <p:nvSpPr>
          <p:cNvPr id="28" name="Rectangle 27"/>
          <p:cNvSpPr/>
          <p:nvPr/>
        </p:nvSpPr>
        <p:spPr>
          <a:xfrm>
            <a:off x="4477976" y="4867425"/>
            <a:ext cx="4233500" cy="646331"/>
          </a:xfrm>
          <a:prstGeom prst="rect">
            <a:avLst/>
          </a:prstGeom>
        </p:spPr>
        <p:txBody>
          <a:bodyPr wrap="square">
            <a:spAutoFit/>
          </a:bodyPr>
          <a:lstStyle/>
          <a:p>
            <a:r>
              <a:rPr lang="en-US" dirty="0" smtClean="0"/>
              <a:t>*The headless service handles pod network identities</a:t>
            </a:r>
            <a:endParaRPr lang="en-US" dirty="0"/>
          </a:p>
        </p:txBody>
      </p:sp>
      <p:sp>
        <p:nvSpPr>
          <p:cNvPr id="29" name="Rectangle 28"/>
          <p:cNvSpPr/>
          <p:nvPr/>
        </p:nvSpPr>
        <p:spPr>
          <a:xfrm>
            <a:off x="94962" y="5958313"/>
            <a:ext cx="3988912" cy="369332"/>
          </a:xfrm>
          <a:prstGeom prst="rect">
            <a:avLst/>
          </a:prstGeom>
        </p:spPr>
        <p:txBody>
          <a:bodyPr wrap="none">
            <a:spAutoFit/>
          </a:bodyPr>
          <a:lstStyle/>
          <a:p>
            <a:r>
              <a:rPr lang="en-US" dirty="0" smtClean="0"/>
              <a:t>*Pods are created and deleted randomly</a:t>
            </a:r>
            <a:endParaRPr lang="en-US" dirty="0"/>
          </a:p>
        </p:txBody>
      </p:sp>
      <p:sp>
        <p:nvSpPr>
          <p:cNvPr id="30" name="Rectangle 29"/>
          <p:cNvSpPr/>
          <p:nvPr/>
        </p:nvSpPr>
        <p:spPr>
          <a:xfrm>
            <a:off x="4447677" y="5958313"/>
            <a:ext cx="4221887" cy="646331"/>
          </a:xfrm>
          <a:prstGeom prst="rect">
            <a:avLst/>
          </a:prstGeom>
        </p:spPr>
        <p:txBody>
          <a:bodyPr wrap="square">
            <a:spAutoFit/>
          </a:bodyPr>
          <a:lstStyle/>
          <a:p>
            <a:r>
              <a:rPr lang="en-US" dirty="0" smtClean="0"/>
              <a:t>*Pods are created in a strict sequence and cannot be deleted randomly</a:t>
            </a:r>
            <a:endParaRPr lang="en-US" dirty="0"/>
          </a:p>
        </p:txBody>
      </p:sp>
      <p:sp>
        <p:nvSpPr>
          <p:cNvPr id="31" name="Rectangle 30"/>
          <p:cNvSpPr/>
          <p:nvPr/>
        </p:nvSpPr>
        <p:spPr>
          <a:xfrm>
            <a:off x="1336449" y="712764"/>
            <a:ext cx="1030282" cy="369332"/>
          </a:xfrm>
          <a:prstGeom prst="rect">
            <a:avLst/>
          </a:prstGeom>
        </p:spPr>
        <p:txBody>
          <a:bodyPr wrap="none">
            <a:spAutoFit/>
          </a:bodyPr>
          <a:lstStyle/>
          <a:p>
            <a:r>
              <a:rPr lang="en-US" b="1" dirty="0" smtClean="0"/>
              <a:t>Stateless</a:t>
            </a:r>
            <a:endParaRPr lang="en-US" b="1" dirty="0"/>
          </a:p>
        </p:txBody>
      </p:sp>
      <p:sp>
        <p:nvSpPr>
          <p:cNvPr id="35" name="Rectangle 34"/>
          <p:cNvSpPr/>
          <p:nvPr/>
        </p:nvSpPr>
        <p:spPr>
          <a:xfrm>
            <a:off x="8834846" y="1243541"/>
            <a:ext cx="3357154" cy="646331"/>
          </a:xfrm>
          <a:prstGeom prst="rect">
            <a:avLst/>
          </a:prstGeom>
        </p:spPr>
        <p:txBody>
          <a:bodyPr wrap="square">
            <a:spAutoFit/>
          </a:bodyPr>
          <a:lstStyle/>
          <a:p>
            <a:r>
              <a:rPr lang="en-US" dirty="0" smtClean="0"/>
              <a:t>*A DaemonSet ensures that all eligible nodes run a copy of a Pod</a:t>
            </a:r>
            <a:endParaRPr lang="en-US" dirty="0"/>
          </a:p>
        </p:txBody>
      </p:sp>
      <p:sp>
        <p:nvSpPr>
          <p:cNvPr id="36" name="Rectangle 35"/>
          <p:cNvSpPr/>
          <p:nvPr/>
        </p:nvSpPr>
        <p:spPr>
          <a:xfrm>
            <a:off x="8739050" y="2042981"/>
            <a:ext cx="3480524" cy="1200329"/>
          </a:xfrm>
          <a:prstGeom prst="rect">
            <a:avLst/>
          </a:prstGeom>
        </p:spPr>
        <p:txBody>
          <a:bodyPr wrap="square">
            <a:spAutoFit/>
          </a:bodyPr>
          <a:lstStyle/>
          <a:p>
            <a:r>
              <a:rPr lang="en-US" dirty="0"/>
              <a:t>*</a:t>
            </a:r>
            <a:r>
              <a:rPr lang="en-US" dirty="0" smtClean="0"/>
              <a:t>DaemonSet is a controller similar to ReplicaSet that ensures that the pod runs on all the nodes of the cluster</a:t>
            </a:r>
            <a:endParaRPr lang="en-US" dirty="0"/>
          </a:p>
        </p:txBody>
      </p:sp>
      <p:sp>
        <p:nvSpPr>
          <p:cNvPr id="37" name="Rectangle 36"/>
          <p:cNvSpPr/>
          <p:nvPr/>
        </p:nvSpPr>
        <p:spPr>
          <a:xfrm>
            <a:off x="8739050" y="3294494"/>
            <a:ext cx="3431734" cy="646331"/>
          </a:xfrm>
          <a:prstGeom prst="rect">
            <a:avLst/>
          </a:prstGeom>
        </p:spPr>
        <p:txBody>
          <a:bodyPr wrap="square">
            <a:spAutoFit/>
          </a:bodyPr>
          <a:lstStyle/>
          <a:p>
            <a:r>
              <a:rPr lang="en-US" dirty="0" smtClean="0"/>
              <a:t>*DaemonSets share similar functionality with ReplicaSets</a:t>
            </a:r>
            <a:endParaRPr lang="en-US" dirty="0"/>
          </a:p>
        </p:txBody>
      </p:sp>
      <p:sp>
        <p:nvSpPr>
          <p:cNvPr id="38" name="Rectangle 37"/>
          <p:cNvSpPr/>
          <p:nvPr/>
        </p:nvSpPr>
        <p:spPr>
          <a:xfrm>
            <a:off x="8711476" y="4063226"/>
            <a:ext cx="3508098" cy="923330"/>
          </a:xfrm>
          <a:prstGeom prst="rect">
            <a:avLst/>
          </a:prstGeom>
        </p:spPr>
        <p:txBody>
          <a:bodyPr wrap="square">
            <a:spAutoFit/>
          </a:bodyPr>
          <a:lstStyle/>
          <a:p>
            <a:r>
              <a:rPr lang="en-US" dirty="0" smtClean="0"/>
              <a:t>*one PVC will be created that all pods will be sharing.</a:t>
            </a:r>
          </a:p>
          <a:p>
            <a:endParaRPr lang="en-US" dirty="0"/>
          </a:p>
        </p:txBody>
      </p:sp>
      <p:sp>
        <p:nvSpPr>
          <p:cNvPr id="39" name="Rectangle 38"/>
          <p:cNvSpPr/>
          <p:nvPr/>
        </p:nvSpPr>
        <p:spPr>
          <a:xfrm>
            <a:off x="8778240" y="5771245"/>
            <a:ext cx="3392544" cy="646331"/>
          </a:xfrm>
          <a:prstGeom prst="rect">
            <a:avLst/>
          </a:prstGeom>
        </p:spPr>
        <p:txBody>
          <a:bodyPr wrap="square">
            <a:spAutoFit/>
          </a:bodyPr>
          <a:lstStyle/>
          <a:p>
            <a:r>
              <a:rPr lang="en-US" dirty="0" smtClean="0"/>
              <a:t>*A DaemonSet is an independent object that has its own controller</a:t>
            </a:r>
            <a:endParaRPr lang="en-US" dirty="0"/>
          </a:p>
        </p:txBody>
      </p:sp>
    </p:spTree>
    <p:extLst>
      <p:ext uri="{BB962C8B-B14F-4D97-AF65-F5344CB8AC3E}">
        <p14:creationId xmlns:p14="http://schemas.microsoft.com/office/powerpoint/2010/main" val="166726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821886" cy="3077766"/>
          </a:xfrm>
          <a:prstGeom prst="rect">
            <a:avLst/>
          </a:prstGeom>
          <a:noFill/>
        </p:spPr>
        <p:txBody>
          <a:bodyPr wrap="square" rtlCol="0">
            <a:spAutoFit/>
          </a:bodyPr>
          <a:lstStyle/>
          <a:p>
            <a:r>
              <a:rPr lang="en-US" sz="3200" b="1" dirty="0" smtClean="0"/>
              <a:t>Replica sets</a:t>
            </a:r>
          </a:p>
          <a:p>
            <a:pPr marL="342900" indent="-342900">
              <a:buFont typeface="Wingdings" panose="05000000000000000000" pitchFamily="2" charset="2"/>
              <a:buChar char="Ø"/>
            </a:pPr>
            <a:r>
              <a:rPr lang="en-US" dirty="0"/>
              <a:t>A ReplicaSet (RS) is a Kubernetes object used to maintain a stable set of replicated pods running within a cluster at any given time. </a:t>
            </a:r>
          </a:p>
          <a:p>
            <a:pPr marL="342900" indent="-342900">
              <a:buFont typeface="Wingdings" panose="05000000000000000000" pitchFamily="2" charset="2"/>
              <a:buChar char="Ø"/>
            </a:pPr>
            <a:r>
              <a:rPr lang="en-US" dirty="0" smtClean="0"/>
              <a:t>A </a:t>
            </a:r>
            <a:r>
              <a:rPr lang="en-US" dirty="0"/>
              <a:t>ReplicaSet is a process that runs multiple instances of a Pod and keeps the specified number of Pods constant. Its purpose is to maintain the specified number of Pod instances running in a cluster at any given time to prevent users from losing access to their application when a Pod fails or is inaccessible.  </a:t>
            </a:r>
            <a:endParaRPr lang="en-US" dirty="0" smtClean="0"/>
          </a:p>
          <a:p>
            <a:pPr marL="342900" indent="-342900">
              <a:buFont typeface="Wingdings" panose="05000000000000000000" pitchFamily="2" charset="2"/>
              <a:buChar char="Ø"/>
            </a:pPr>
            <a:r>
              <a:rPr lang="en-US" dirty="0" smtClean="0"/>
              <a:t>ReplicaSet </a:t>
            </a:r>
            <a:r>
              <a:rPr lang="en-US" dirty="0"/>
              <a:t>helps bring up a new instance of a Pod when the existing one fails, scale it up when the running instances are not up to the specified number, and scale down or delete Pods if another instance with the same label is created. </a:t>
            </a:r>
            <a:endParaRPr lang="en-US" dirty="0" smtClean="0"/>
          </a:p>
          <a:p>
            <a:pPr marL="342900" indent="-342900">
              <a:buFont typeface="Wingdings" panose="05000000000000000000" pitchFamily="2" charset="2"/>
              <a:buChar char="Ø"/>
            </a:pPr>
            <a:r>
              <a:rPr lang="en-US" dirty="0" smtClean="0"/>
              <a:t>A </a:t>
            </a:r>
            <a:r>
              <a:rPr lang="en-US" dirty="0"/>
              <a:t>ReplicaSet ensures that a specified number of Pod replicas are running continuously and helps with load-balancing in case of an increase in resource usage</a:t>
            </a:r>
            <a:r>
              <a:rPr lang="en-US" dirty="0" smtClean="0"/>
              <a:t>.</a:t>
            </a:r>
            <a:endParaRPr lang="en-US" dirty="0"/>
          </a:p>
        </p:txBody>
      </p:sp>
      <p:pic>
        <p:nvPicPr>
          <p:cNvPr id="5" name="Picture 4"/>
          <p:cNvPicPr>
            <a:picLocks noChangeAspect="1"/>
          </p:cNvPicPr>
          <p:nvPr/>
        </p:nvPicPr>
        <p:blipFill>
          <a:blip r:embed="rId2"/>
          <a:stretch>
            <a:fillRect/>
          </a:stretch>
        </p:blipFill>
        <p:spPr>
          <a:xfrm>
            <a:off x="3853543" y="3252650"/>
            <a:ext cx="5159828" cy="3605349"/>
          </a:xfrm>
          <a:prstGeom prst="rect">
            <a:avLst/>
          </a:prstGeom>
        </p:spPr>
      </p:pic>
    </p:spTree>
    <p:extLst>
      <p:ext uri="{BB962C8B-B14F-4D97-AF65-F5344CB8AC3E}">
        <p14:creationId xmlns:p14="http://schemas.microsoft.com/office/powerpoint/2010/main" val="422135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02341"/>
            <a:ext cx="12192000" cy="6064219"/>
          </a:xfrm>
          <a:prstGeom prst="rect">
            <a:avLst/>
          </a:prstGeom>
        </p:spPr>
      </p:pic>
      <p:sp>
        <p:nvSpPr>
          <p:cNvPr id="7" name="TextBox 6"/>
          <p:cNvSpPr txBox="1"/>
          <p:nvPr/>
        </p:nvSpPr>
        <p:spPr>
          <a:xfrm>
            <a:off x="209006" y="117566"/>
            <a:ext cx="4624251" cy="584775"/>
          </a:xfrm>
          <a:prstGeom prst="rect">
            <a:avLst/>
          </a:prstGeom>
          <a:noFill/>
        </p:spPr>
        <p:txBody>
          <a:bodyPr wrap="square" rtlCol="0">
            <a:spAutoFit/>
          </a:bodyPr>
          <a:lstStyle/>
          <a:p>
            <a:r>
              <a:rPr lang="en-US" sz="3200" b="1" dirty="0" smtClean="0"/>
              <a:t>Replica set configuration</a:t>
            </a:r>
            <a:endParaRPr lang="en-US" sz="3200" b="1" dirty="0"/>
          </a:p>
        </p:txBody>
      </p:sp>
    </p:spTree>
    <p:extLst>
      <p:ext uri="{BB962C8B-B14F-4D97-AF65-F5344CB8AC3E}">
        <p14:creationId xmlns:p14="http://schemas.microsoft.com/office/powerpoint/2010/main" val="129760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570756"/>
          </a:xfrm>
          <a:prstGeom prst="rect">
            <a:avLst/>
          </a:prstGeom>
          <a:noFill/>
        </p:spPr>
        <p:txBody>
          <a:bodyPr wrap="square" rtlCol="0">
            <a:spAutoFit/>
          </a:bodyPr>
          <a:lstStyle/>
          <a:p>
            <a:r>
              <a:rPr lang="en-US" sz="3200" b="1" dirty="0" smtClean="0"/>
              <a:t>jobs</a:t>
            </a:r>
          </a:p>
          <a:p>
            <a:pPr marL="342900" indent="-342900">
              <a:buFont typeface="Wingdings" panose="05000000000000000000" pitchFamily="2" charset="2"/>
              <a:buChar char="Ø"/>
            </a:pPr>
            <a:r>
              <a:rPr lang="en-US" dirty="0"/>
              <a:t>The main function of a job is to create one or more pod and tracks about the success of pods. They ensure that the specified number of pods are completed successfully. When a specified number of successful run of pods is completed, then the job is considered </a:t>
            </a:r>
            <a:r>
              <a:rPr lang="en-US" dirty="0" smtClean="0"/>
              <a:t>complete.</a:t>
            </a:r>
          </a:p>
          <a:p>
            <a:endParaRPr lang="en-US" dirty="0" smtClean="0"/>
          </a:p>
          <a:p>
            <a:pPr marL="342900" indent="-342900">
              <a:buFont typeface="Wingdings" panose="05000000000000000000" pitchFamily="2" charset="2"/>
              <a:buChar char="Ø"/>
            </a:pPr>
            <a:r>
              <a:rPr lang="en-US" dirty="0" smtClean="0"/>
              <a:t>Scheduled </a:t>
            </a:r>
            <a:r>
              <a:rPr lang="en-US" dirty="0"/>
              <a:t>job in Kubernetes uses </a:t>
            </a:r>
            <a:r>
              <a:rPr lang="en-US" b="1" dirty="0"/>
              <a:t>Cronetes</a:t>
            </a:r>
            <a:r>
              <a:rPr lang="en-US" dirty="0"/>
              <a:t>, which takes Kubernetes job and launches them in Kubernetes cluster.</a:t>
            </a:r>
          </a:p>
          <a:p>
            <a:r>
              <a:rPr lang="en-US" dirty="0" smtClean="0"/>
              <a:t>      Scheduling </a:t>
            </a:r>
            <a:r>
              <a:rPr lang="en-US" dirty="0"/>
              <a:t>a job will run a pod at a specified point of time.</a:t>
            </a:r>
          </a:p>
          <a:p>
            <a:r>
              <a:rPr lang="en-US" dirty="0" smtClean="0"/>
              <a:t>      A </a:t>
            </a:r>
            <a:r>
              <a:rPr lang="en-US" dirty="0"/>
              <a:t>parodic job is created for it which invokes itself automatically</a:t>
            </a:r>
            <a:r>
              <a:rPr lang="en-US" dirty="0" smtClean="0"/>
              <a:t>.</a:t>
            </a:r>
          </a:p>
          <a:p>
            <a:endParaRPr lang="en-US" dirty="0"/>
          </a:p>
          <a:p>
            <a:pPr marL="285750" indent="-285750">
              <a:buFont typeface="Wingdings" panose="05000000000000000000" pitchFamily="2" charset="2"/>
              <a:buChar char="Ø"/>
            </a:pPr>
            <a:r>
              <a:rPr lang="en-US" dirty="0" smtClean="0"/>
              <a:t>We have replicaset, Daemonset, statefulset and deployments they all share some common property :they ensure that the pods are always running if a pod fails, the controllers restarts it or reschedules it to another node to make sure that the application pods is hosting keeps running.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 cases</a:t>
            </a:r>
          </a:p>
          <a:p>
            <a:pPr marL="285750" indent="-285750">
              <a:buFont typeface="Arial" panose="020B0604020202020204" pitchFamily="34" charset="0"/>
              <a:buChar char="•"/>
            </a:pPr>
            <a:r>
              <a:rPr lang="en-US" dirty="0" smtClean="0"/>
              <a:t> To backup of a DB</a:t>
            </a:r>
          </a:p>
          <a:p>
            <a:pPr marL="285750" indent="-285750">
              <a:buFont typeface="Arial" panose="020B0604020202020204" pitchFamily="34" charset="0"/>
              <a:buChar char="•"/>
            </a:pPr>
            <a:r>
              <a:rPr lang="en-US" dirty="0" smtClean="0"/>
              <a:t>Helm charts uses jobs</a:t>
            </a:r>
          </a:p>
          <a:p>
            <a:pPr marL="285750" indent="-285750">
              <a:buFont typeface="Arial" panose="020B0604020202020204" pitchFamily="34" charset="0"/>
              <a:buChar char="•"/>
            </a:pPr>
            <a:r>
              <a:rPr lang="en-US" dirty="0" smtClean="0"/>
              <a:t>Running batch process</a:t>
            </a:r>
          </a:p>
          <a:p>
            <a:pPr marL="285750" indent="-285750">
              <a:buFont typeface="Arial" panose="020B0604020202020204" pitchFamily="34" charset="0"/>
              <a:buChar char="•"/>
            </a:pPr>
            <a:r>
              <a:rPr lang="en-US" dirty="0" smtClean="0"/>
              <a:t>Run a task at a schedule interval</a:t>
            </a:r>
          </a:p>
          <a:p>
            <a:pPr marL="285750" indent="-285750">
              <a:buFont typeface="Arial" panose="020B0604020202020204" pitchFamily="34" charset="0"/>
              <a:buChar char="•"/>
            </a:pPr>
            <a:r>
              <a:rPr lang="en-US" dirty="0" smtClean="0"/>
              <a:t>Log rotation</a:t>
            </a:r>
          </a:p>
        </p:txBody>
      </p:sp>
    </p:spTree>
    <p:extLst>
      <p:ext uri="{BB962C8B-B14F-4D97-AF65-F5344CB8AC3E}">
        <p14:creationId xmlns:p14="http://schemas.microsoft.com/office/powerpoint/2010/main" val="410859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1" y="3055"/>
            <a:ext cx="4624251" cy="584775"/>
          </a:xfrm>
          <a:prstGeom prst="rect">
            <a:avLst/>
          </a:prstGeom>
          <a:noFill/>
        </p:spPr>
        <p:txBody>
          <a:bodyPr wrap="square" rtlCol="0">
            <a:spAutoFit/>
          </a:bodyPr>
          <a:lstStyle/>
          <a:p>
            <a:r>
              <a:rPr lang="en-US" sz="3200" b="1" dirty="0" smtClean="0"/>
              <a:t>Job set configuration</a:t>
            </a:r>
            <a:endParaRPr lang="en-US" sz="3200" b="1" dirty="0"/>
          </a:p>
        </p:txBody>
      </p:sp>
      <p:pic>
        <p:nvPicPr>
          <p:cNvPr id="5" name="Picture 4"/>
          <p:cNvPicPr>
            <a:picLocks noChangeAspect="1"/>
          </p:cNvPicPr>
          <p:nvPr/>
        </p:nvPicPr>
        <p:blipFill>
          <a:blip r:embed="rId2"/>
          <a:stretch>
            <a:fillRect/>
          </a:stretch>
        </p:blipFill>
        <p:spPr>
          <a:xfrm>
            <a:off x="6021977" y="587830"/>
            <a:ext cx="6170024" cy="6270170"/>
          </a:xfrm>
          <a:prstGeom prst="rect">
            <a:avLst/>
          </a:prstGeom>
        </p:spPr>
      </p:pic>
      <p:pic>
        <p:nvPicPr>
          <p:cNvPr id="7" name="Picture 6"/>
          <p:cNvPicPr>
            <a:picLocks noChangeAspect="1"/>
          </p:cNvPicPr>
          <p:nvPr/>
        </p:nvPicPr>
        <p:blipFill>
          <a:blip r:embed="rId3"/>
          <a:stretch>
            <a:fillRect/>
          </a:stretch>
        </p:blipFill>
        <p:spPr>
          <a:xfrm>
            <a:off x="-1" y="587830"/>
            <a:ext cx="6021977" cy="6270170"/>
          </a:xfrm>
          <a:prstGeom prst="rect">
            <a:avLst/>
          </a:prstGeom>
        </p:spPr>
      </p:pic>
    </p:spTree>
    <p:extLst>
      <p:ext uri="{BB962C8B-B14F-4D97-AF65-F5344CB8AC3E}">
        <p14:creationId xmlns:p14="http://schemas.microsoft.com/office/powerpoint/2010/main" val="415595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1821886" cy="5078313"/>
          </a:xfrm>
          <a:prstGeom prst="rect">
            <a:avLst/>
          </a:prstGeom>
          <a:noFill/>
        </p:spPr>
        <p:txBody>
          <a:bodyPr wrap="square" rtlCol="0">
            <a:spAutoFit/>
          </a:bodyPr>
          <a:lstStyle/>
          <a:p>
            <a:r>
              <a:rPr lang="en-US" sz="3200" b="1" dirty="0" smtClean="0"/>
              <a:t>Deployment</a:t>
            </a:r>
          </a:p>
          <a:p>
            <a:pPr marL="342900" indent="-342900">
              <a:buFont typeface="Wingdings" panose="05000000000000000000" pitchFamily="2" charset="2"/>
              <a:buChar char="Ø"/>
            </a:pPr>
            <a:r>
              <a:rPr lang="en-US" dirty="0"/>
              <a:t>Deployment is the easiest and most used resource for deploying your application. It is a Kubernetes controller that matches the current state of your cluster to the desired state mentioned in the Deployment manifest. </a:t>
            </a:r>
            <a:endParaRPr lang="en-US" dirty="0" smtClean="0"/>
          </a:p>
          <a:p>
            <a:r>
              <a:rPr lang="en-US" dirty="0"/>
              <a:t> </a:t>
            </a:r>
            <a:r>
              <a:rPr lang="en-US" dirty="0" smtClean="0"/>
              <a:t>    e.g</a:t>
            </a:r>
            <a:r>
              <a:rPr lang="en-US" dirty="0"/>
              <a:t>. If you create a deployment with 1 replica, it will check that the desired state of ReplicaSet is 1 and current state is 0, so </a:t>
            </a:r>
            <a:r>
              <a:rPr lang="en-US" dirty="0" smtClean="0"/>
              <a:t>         it </a:t>
            </a:r>
            <a:r>
              <a:rPr lang="en-US" dirty="0"/>
              <a:t>will create a ReplicaSet, which will further create the pod. If you create a deployment with name </a:t>
            </a:r>
            <a:r>
              <a:rPr lang="en-US" b="1" dirty="0"/>
              <a:t>counter</a:t>
            </a:r>
            <a:r>
              <a:rPr lang="en-US" dirty="0"/>
              <a:t>, it will create a ReplicaSet with name </a:t>
            </a:r>
            <a:r>
              <a:rPr lang="en-US" b="1" dirty="0"/>
              <a:t>counter-&lt;replica-set-id&gt;</a:t>
            </a:r>
            <a:r>
              <a:rPr lang="en-US" dirty="0"/>
              <a:t>, which will further create a Pod with name </a:t>
            </a:r>
            <a:r>
              <a:rPr lang="en-US" b="1" dirty="0"/>
              <a:t>counter-&lt;replica-set-&gt;-&lt;pod-id</a:t>
            </a:r>
            <a:r>
              <a:rPr lang="en-US" b="1" dirty="0" smtClean="0"/>
              <a:t>&gt;.</a:t>
            </a:r>
          </a:p>
          <a:p>
            <a:endParaRPr lang="en-US" b="1" dirty="0" smtClean="0"/>
          </a:p>
          <a:p>
            <a:pPr marL="285750" indent="-285750">
              <a:buFont typeface="Wingdings" panose="05000000000000000000" pitchFamily="2" charset="2"/>
              <a:buChar char="Ø"/>
            </a:pPr>
            <a:r>
              <a:rPr lang="en-US" dirty="0"/>
              <a:t>Deployments are usually used for stateless applications. However, you can save the state of deployment by attaching a Persistent Volume to it and make it stateful, but all the pods of a deployment will be sharing the same Volume and data across all of them will be same</a:t>
            </a:r>
            <a:r>
              <a:rPr lang="en-US" dirty="0" smtClean="0"/>
              <a:t>.</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It controls on the replica set. It provide declarative update for pods and replica sets.</a:t>
            </a:r>
            <a:endParaRPr lang="en-US" dirty="0"/>
          </a:p>
          <a:p>
            <a:r>
              <a:rPr lang="en-US" sz="2000" b="1" dirty="0" smtClean="0"/>
              <a:t>Stateless application:-</a:t>
            </a:r>
            <a:r>
              <a:rPr lang="en-US" dirty="0"/>
              <a:t>A Stateless app is an application program that does not save client data generated in one session for use in the next session with that client</a:t>
            </a:r>
            <a:r>
              <a:rPr lang="en-US" dirty="0" smtClean="0"/>
              <a:t>. </a:t>
            </a:r>
          </a:p>
          <a:p>
            <a:r>
              <a:rPr lang="en-US" dirty="0"/>
              <a:t> </a:t>
            </a:r>
            <a:r>
              <a:rPr lang="en-US" dirty="0" err="1" smtClean="0"/>
              <a:t>Eg</a:t>
            </a:r>
            <a:r>
              <a:rPr lang="en-US" dirty="0" smtClean="0"/>
              <a:t>:-java, python </a:t>
            </a:r>
            <a:endParaRPr lang="en-US" dirty="0" smtClean="0"/>
          </a:p>
          <a:p>
            <a:endParaRPr lang="en-US" dirty="0" smtClean="0"/>
          </a:p>
          <a:p>
            <a:pPr marL="342900" indent="-342900">
              <a:buFont typeface="Wingdings" panose="05000000000000000000" pitchFamily="2" charset="2"/>
              <a:buChar char="Ø"/>
            </a:pPr>
            <a:endParaRPr lang="en-US" sz="2000" dirty="0" smtClean="0"/>
          </a:p>
        </p:txBody>
      </p:sp>
      <p:pic>
        <p:nvPicPr>
          <p:cNvPr id="6" name="Picture 5"/>
          <p:cNvPicPr>
            <a:picLocks noChangeAspect="1"/>
          </p:cNvPicPr>
          <p:nvPr/>
        </p:nvPicPr>
        <p:blipFill>
          <a:blip r:embed="rId2"/>
          <a:stretch>
            <a:fillRect/>
          </a:stretch>
        </p:blipFill>
        <p:spPr>
          <a:xfrm>
            <a:off x="2442754" y="4062548"/>
            <a:ext cx="6361612" cy="2795451"/>
          </a:xfrm>
          <a:prstGeom prst="rect">
            <a:avLst/>
          </a:prstGeom>
        </p:spPr>
      </p:pic>
    </p:spTree>
    <p:extLst>
      <p:ext uri="{BB962C8B-B14F-4D97-AF65-F5344CB8AC3E}">
        <p14:creationId xmlns:p14="http://schemas.microsoft.com/office/powerpoint/2010/main" val="42256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1821886" cy="5847755"/>
          </a:xfrm>
          <a:prstGeom prst="rect">
            <a:avLst/>
          </a:prstGeom>
          <a:noFill/>
        </p:spPr>
        <p:txBody>
          <a:bodyPr wrap="square" rtlCol="0">
            <a:spAutoFit/>
          </a:bodyPr>
          <a:lstStyle/>
          <a:p>
            <a:r>
              <a:rPr lang="en-US" sz="3200" b="1" dirty="0" smtClean="0"/>
              <a:t>Use cases of deployment</a:t>
            </a:r>
          </a:p>
          <a:p>
            <a:pPr marL="342900" indent="-342900">
              <a:buFont typeface="Wingdings" panose="05000000000000000000" pitchFamily="2" charset="2"/>
              <a:buChar char="Ø"/>
            </a:pPr>
            <a:r>
              <a:rPr lang="en-US" dirty="0" smtClean="0"/>
              <a:t>Create a deployment to roll out a Replicaset ,the replica creates pods in the background check the status of the rollout to see if it succeed or not.</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Declare the new state of the pods by updating the pod template of the deployment .a new replicaset is created and the deployment manages moving the pod from old replicaset to new one at a controlled rate each new replicaset updates the revision of the deployment.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Rollback to an earlier deployment revision if the current state of the deployment is not stable each rollback updates the revision of the deployment.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Scale up the deployment to facilities more load.</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Pause the deployment to apply multiple fixes to its pod template spec and then resume it to start a new rollout.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Cleanup older replica sets that you don’t need anymore.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If there are problem in the deployment kubernetes will automatically rollback to the previous version however you can explicitly rollback to a specific version , as in our case to revision1.</a:t>
            </a:r>
          </a:p>
          <a:p>
            <a:endParaRPr lang="en-US" dirty="0"/>
          </a:p>
        </p:txBody>
      </p:sp>
    </p:spTree>
    <p:extLst>
      <p:ext uri="{BB962C8B-B14F-4D97-AF65-F5344CB8AC3E}">
        <p14:creationId xmlns:p14="http://schemas.microsoft.com/office/powerpoint/2010/main" val="316839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2960"/>
            <a:ext cx="12192000" cy="6035040"/>
          </a:xfrm>
          <a:prstGeom prst="rect">
            <a:avLst/>
          </a:prstGeom>
        </p:spPr>
      </p:pic>
      <p:sp>
        <p:nvSpPr>
          <p:cNvPr id="5" name="TextBox 4"/>
          <p:cNvSpPr txBox="1"/>
          <p:nvPr/>
        </p:nvSpPr>
        <p:spPr>
          <a:xfrm>
            <a:off x="209006" y="117566"/>
            <a:ext cx="4624251" cy="584775"/>
          </a:xfrm>
          <a:prstGeom prst="rect">
            <a:avLst/>
          </a:prstGeom>
          <a:noFill/>
        </p:spPr>
        <p:txBody>
          <a:bodyPr wrap="square" rtlCol="0">
            <a:spAutoFit/>
          </a:bodyPr>
          <a:lstStyle/>
          <a:p>
            <a:r>
              <a:rPr lang="en-US" sz="3200" b="1" dirty="0" smtClean="0"/>
              <a:t>Deployment configuration</a:t>
            </a:r>
            <a:endParaRPr lang="en-US" sz="3200" b="1" dirty="0"/>
          </a:p>
        </p:txBody>
      </p:sp>
    </p:spTree>
    <p:extLst>
      <p:ext uri="{BB962C8B-B14F-4D97-AF65-F5344CB8AC3E}">
        <p14:creationId xmlns:p14="http://schemas.microsoft.com/office/powerpoint/2010/main" val="307881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821886" cy="5293757"/>
          </a:xfrm>
          <a:prstGeom prst="rect">
            <a:avLst/>
          </a:prstGeom>
          <a:noFill/>
        </p:spPr>
        <p:txBody>
          <a:bodyPr wrap="square" rtlCol="0">
            <a:spAutoFit/>
          </a:bodyPr>
          <a:lstStyle/>
          <a:p>
            <a:r>
              <a:rPr lang="en-US" sz="3200" b="1" dirty="0" smtClean="0"/>
              <a:t>Stateful sets</a:t>
            </a:r>
          </a:p>
          <a:p>
            <a:pPr marL="342900" indent="-342900">
              <a:buFont typeface="Wingdings" panose="05000000000000000000" pitchFamily="2" charset="2"/>
              <a:buChar char="Ø"/>
            </a:pPr>
            <a:r>
              <a:rPr lang="en-US" dirty="0"/>
              <a:t>A StatefulSet is a Kubernetes resource object that manages a set of pods with unique identities. By assigning a persistent ID that is maintained even if the pod is rescheduled, a StatefulSet helps maintain the uniqueness and ordering of pods. With unique pod identifiers, administrators can efficiently attach cluster volumes to new pods across failures</a:t>
            </a:r>
            <a:r>
              <a:rPr lang="en-US" dirty="0" smtClean="0"/>
              <a:t>.</a:t>
            </a:r>
          </a:p>
          <a:p>
            <a:endParaRPr lang="en-US" dirty="0" smtClean="0"/>
          </a:p>
          <a:p>
            <a:pPr marL="342900" indent="-342900">
              <a:buFont typeface="Wingdings" panose="05000000000000000000" pitchFamily="2" charset="2"/>
              <a:buChar char="Ø"/>
            </a:pPr>
            <a:r>
              <a:rPr lang="en-US" dirty="0"/>
              <a:t>Although the StatefulSet controller deploys pods using similar specifications, pods are not interchangeable. As a StatefulSet does not create a ReplicaSet, the pod replicas cannot be rolled back to previous versions. StatefulSets are typically used for applications that require persistent storage for stateful workloads, and ordered, automated rolling updates</a:t>
            </a:r>
            <a:r>
              <a:rPr lang="en-US" dirty="0" smtClean="0"/>
              <a:t>.</a:t>
            </a:r>
          </a:p>
          <a:p>
            <a:r>
              <a:rPr lang="en-US" dirty="0"/>
              <a:t>e.g. If you create a StatefulSet with name </a:t>
            </a:r>
            <a:r>
              <a:rPr lang="en-US" b="1" dirty="0"/>
              <a:t>counter, </a:t>
            </a:r>
            <a:r>
              <a:rPr lang="en-US" dirty="0"/>
              <a:t>it will create a pod with name </a:t>
            </a:r>
            <a:r>
              <a:rPr lang="en-US" b="1" dirty="0"/>
              <a:t>counter-0, </a:t>
            </a:r>
            <a:r>
              <a:rPr lang="en-US" dirty="0"/>
              <a:t>and for multiple replicas of a statefulset, their names will increment like </a:t>
            </a:r>
            <a:r>
              <a:rPr lang="en-US" b="1" dirty="0"/>
              <a:t>counter-0</a:t>
            </a:r>
            <a:r>
              <a:rPr lang="en-US" dirty="0"/>
              <a:t>, </a:t>
            </a:r>
            <a:r>
              <a:rPr lang="en-US" b="1" dirty="0"/>
              <a:t>counter-1</a:t>
            </a:r>
            <a:r>
              <a:rPr lang="en-US" dirty="0"/>
              <a:t>, </a:t>
            </a:r>
            <a:r>
              <a:rPr lang="en-US" b="1" dirty="0"/>
              <a:t>counter-2, </a:t>
            </a:r>
            <a:r>
              <a:rPr lang="en-US" b="1" dirty="0" smtClean="0"/>
              <a:t>etc.</a:t>
            </a:r>
          </a:p>
          <a:p>
            <a:endParaRPr lang="en-US" b="1" dirty="0"/>
          </a:p>
          <a:p>
            <a:r>
              <a:rPr lang="en-US" b="1" dirty="0" smtClean="0"/>
              <a:t>Stateful Application:- </a:t>
            </a:r>
            <a:r>
              <a:rPr lang="en-US" dirty="0"/>
              <a:t>Stateful applications </a:t>
            </a:r>
            <a:r>
              <a:rPr lang="en-US" dirty="0" smtClean="0"/>
              <a:t>save data to persistent disk storage for use by the server, by clients, and by other applications.</a:t>
            </a:r>
          </a:p>
          <a:p>
            <a:r>
              <a:rPr lang="en-US" dirty="0" err="1" smtClean="0"/>
              <a:t>Eg</a:t>
            </a:r>
            <a:r>
              <a:rPr lang="en-US" dirty="0" smtClean="0"/>
              <a:t>:- mysql, mangoDB</a:t>
            </a:r>
          </a:p>
          <a:p>
            <a:endParaRPr lang="en-US" dirty="0"/>
          </a:p>
          <a:p>
            <a:pPr marL="285750" indent="-285750">
              <a:buFont typeface="Wingdings" panose="05000000000000000000" pitchFamily="2" charset="2"/>
              <a:buChar char="Ø"/>
            </a:pPr>
            <a:endParaRPr lang="en-US" b="1" dirty="0" smtClean="0"/>
          </a:p>
          <a:p>
            <a:endParaRPr lang="en-US" dirty="0" smtClean="0"/>
          </a:p>
        </p:txBody>
      </p:sp>
      <p:pic>
        <p:nvPicPr>
          <p:cNvPr id="1026" name="Picture 2" descr="https://miro.medium.com/max/700/1*t0TyiZMRyJCPOGg2Xphzw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126" y="3788228"/>
            <a:ext cx="8438605" cy="306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9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693</TotalTime>
  <Words>1356</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29</cp:revision>
  <dcterms:created xsi:type="dcterms:W3CDTF">2023-01-02T05:57:08Z</dcterms:created>
  <dcterms:modified xsi:type="dcterms:W3CDTF">2023-01-03T09:22:58Z</dcterms:modified>
</cp:coreProperties>
</file>