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68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linux-mkdir" TargetMode="External"/><Relationship Id="rId2" Type="http://schemas.openxmlformats.org/officeDocument/2006/relationships/hyperlink" Target="https://www.javatpoint.com/linux-pwd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javatpoint.com/linux-cd" TargetMode="External"/><Relationship Id="rId4" Type="http://schemas.openxmlformats.org/officeDocument/2006/relationships/hyperlink" Target="https://www.javatpoint.com/linux-rmdi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linux-touch" TargetMode="External"/><Relationship Id="rId2" Type="http://schemas.openxmlformats.org/officeDocument/2006/relationships/hyperlink" Target="https://www.javatpoint.com/linux-l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avatpoint.com/linux-rm" TargetMode="External"/><Relationship Id="rId4" Type="http://schemas.openxmlformats.org/officeDocument/2006/relationships/hyperlink" Target="https://www.javatpoint.com/linux-ca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760" y="261258"/>
            <a:ext cx="1141693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Commands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1. </a:t>
            </a:r>
            <a:r>
              <a:rPr lang="en-US" b="1" dirty="0" err="1" smtClean="0">
                <a:solidFill>
                  <a:schemeClr val="bg1"/>
                </a:solidFill>
              </a:rPr>
              <a:t>pwd</a:t>
            </a:r>
            <a:r>
              <a:rPr lang="en-US" b="1" dirty="0" smtClean="0">
                <a:solidFill>
                  <a:schemeClr val="bg1"/>
                </a:solidFill>
              </a:rPr>
              <a:t> Command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  <a:hlinkClick r:id="rId2"/>
              </a:rPr>
              <a:t>pwd</a:t>
            </a:r>
            <a:r>
              <a:rPr lang="en-US" dirty="0">
                <a:solidFill>
                  <a:schemeClr val="bg1"/>
                </a:solidFill>
              </a:rPr>
              <a:t> command is used to display the location of the current working directory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Syntax: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pwd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2. </a:t>
            </a:r>
            <a:r>
              <a:rPr lang="en-US" b="1" dirty="0" err="1">
                <a:solidFill>
                  <a:schemeClr val="bg1"/>
                </a:solidFill>
              </a:rPr>
              <a:t>mkdir</a:t>
            </a:r>
            <a:r>
              <a:rPr lang="en-US" b="1" dirty="0">
                <a:solidFill>
                  <a:schemeClr val="bg1"/>
                </a:solidFill>
              </a:rPr>
              <a:t> Command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 </a:t>
            </a:r>
            <a:r>
              <a:rPr lang="en-US" dirty="0" err="1">
                <a:solidFill>
                  <a:schemeClr val="bg1"/>
                </a:solidFill>
                <a:hlinkClick r:id="rId3"/>
              </a:rPr>
              <a:t>mkdir</a:t>
            </a:r>
            <a:r>
              <a:rPr lang="en-US" dirty="0">
                <a:solidFill>
                  <a:schemeClr val="bg1"/>
                </a:solidFill>
              </a:rPr>
              <a:t> command is used to create a new directory under any directory.</a:t>
            </a:r>
          </a:p>
          <a:p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b="1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mkdir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dirty="0">
                <a:solidFill>
                  <a:schemeClr val="bg1"/>
                </a:solidFill>
              </a:rPr>
              <a:t>&lt;directory</a:t>
            </a:r>
            <a:r>
              <a:rPr lang="en-US" dirty="0">
                <a:solidFill>
                  <a:schemeClr val="bg1"/>
                </a:solidFill>
              </a:rPr>
              <a:t> name</a:t>
            </a:r>
            <a:r>
              <a:rPr lang="en-US" b="1" dirty="0">
                <a:solidFill>
                  <a:schemeClr val="bg1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  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3. </a:t>
            </a:r>
            <a:r>
              <a:rPr lang="en-US" b="1" dirty="0" err="1">
                <a:solidFill>
                  <a:schemeClr val="bg1"/>
                </a:solidFill>
              </a:rPr>
              <a:t>rmdir</a:t>
            </a:r>
            <a:r>
              <a:rPr lang="en-US" b="1" dirty="0">
                <a:solidFill>
                  <a:schemeClr val="bg1"/>
                </a:solidFill>
              </a:rPr>
              <a:t> Command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 </a:t>
            </a:r>
            <a:r>
              <a:rPr lang="en-US" dirty="0" err="1">
                <a:solidFill>
                  <a:schemeClr val="bg1"/>
                </a:solidFill>
                <a:hlinkClick r:id="rId4"/>
              </a:rPr>
              <a:t>rmdir</a:t>
            </a:r>
            <a:r>
              <a:rPr lang="en-US" dirty="0">
                <a:solidFill>
                  <a:schemeClr val="bg1"/>
                </a:solidFill>
              </a:rPr>
              <a:t> command is used to delete a directory.</a:t>
            </a:r>
          </a:p>
          <a:p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b="1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rmdir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dirty="0">
                <a:solidFill>
                  <a:schemeClr val="bg1"/>
                </a:solidFill>
              </a:rPr>
              <a:t>&lt;directory</a:t>
            </a:r>
            <a:r>
              <a:rPr lang="en-US" dirty="0">
                <a:solidFill>
                  <a:schemeClr val="bg1"/>
                </a:solidFill>
              </a:rPr>
              <a:t> name</a:t>
            </a:r>
            <a:r>
              <a:rPr lang="en-US" b="1" dirty="0" smtClean="0">
                <a:solidFill>
                  <a:schemeClr val="bg1"/>
                </a:solidFill>
              </a:rPr>
              <a:t>&gt;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4</a:t>
            </a:r>
            <a:r>
              <a:rPr lang="en-US" b="1" dirty="0" smtClean="0">
                <a:solidFill>
                  <a:schemeClr val="bg1"/>
                </a:solidFill>
              </a:rPr>
              <a:t>. </a:t>
            </a:r>
            <a:r>
              <a:rPr lang="en-US" b="1" dirty="0">
                <a:solidFill>
                  <a:schemeClr val="bg1"/>
                </a:solidFill>
              </a:rPr>
              <a:t>cd Command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 </a:t>
            </a:r>
            <a:r>
              <a:rPr lang="en-US" dirty="0">
                <a:solidFill>
                  <a:schemeClr val="bg1"/>
                </a:solidFill>
                <a:hlinkClick r:id="rId5"/>
              </a:rPr>
              <a:t>cd</a:t>
            </a:r>
            <a:r>
              <a:rPr lang="en-US" dirty="0">
                <a:solidFill>
                  <a:schemeClr val="bg1"/>
                </a:solidFill>
              </a:rPr>
              <a:t> command is used to change the current directory.</a:t>
            </a:r>
          </a:p>
          <a:p>
            <a:r>
              <a:rPr lang="en-US" b="1" dirty="0">
                <a:solidFill>
                  <a:schemeClr val="bg1"/>
                </a:solidFill>
              </a:rPr>
              <a:t>Syntax: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cd </a:t>
            </a:r>
            <a:r>
              <a:rPr lang="en-US" b="1" dirty="0">
                <a:solidFill>
                  <a:schemeClr val="bg1"/>
                </a:solidFill>
              </a:rPr>
              <a:t>&lt;directory</a:t>
            </a:r>
            <a:r>
              <a:rPr lang="en-US" dirty="0">
                <a:solidFill>
                  <a:schemeClr val="bg1"/>
                </a:solidFill>
              </a:rPr>
              <a:t> name</a:t>
            </a:r>
            <a:r>
              <a:rPr lang="en-US" b="1" dirty="0">
                <a:solidFill>
                  <a:schemeClr val="bg1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  </a:t>
            </a:r>
          </a:p>
          <a:p>
            <a:r>
              <a:rPr lang="en-US" dirty="0">
                <a:solidFill>
                  <a:schemeClr val="bg1"/>
                </a:solidFill>
              </a:rPr>
              <a:t>  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15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194" y="182880"/>
            <a:ext cx="1183494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  <a:r>
              <a:rPr lang="en-US" b="1" dirty="0" smtClean="0">
                <a:solidFill>
                  <a:schemeClr val="bg1"/>
                </a:solidFill>
              </a:rPr>
              <a:t>. </a:t>
            </a:r>
            <a:r>
              <a:rPr lang="en-US" b="1" dirty="0">
                <a:solidFill>
                  <a:schemeClr val="bg1"/>
                </a:solidFill>
              </a:rPr>
              <a:t>ls Command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 </a:t>
            </a:r>
            <a:r>
              <a:rPr lang="en-US" dirty="0">
                <a:solidFill>
                  <a:schemeClr val="bg1"/>
                </a:solidFill>
                <a:hlinkClick r:id="rId2"/>
              </a:rPr>
              <a:t>ls</a:t>
            </a:r>
            <a:r>
              <a:rPr lang="en-US" dirty="0">
                <a:solidFill>
                  <a:schemeClr val="bg1"/>
                </a:solidFill>
              </a:rPr>
              <a:t> command is used to display a list of content of a directory.</a:t>
            </a:r>
          </a:p>
          <a:p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Ls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6. touch Command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 </a:t>
            </a:r>
            <a:r>
              <a:rPr lang="en-US" dirty="0">
                <a:solidFill>
                  <a:schemeClr val="bg1"/>
                </a:solidFill>
                <a:hlinkClick r:id="rId3"/>
              </a:rPr>
              <a:t>touch</a:t>
            </a:r>
            <a:r>
              <a:rPr lang="en-US" dirty="0">
                <a:solidFill>
                  <a:schemeClr val="bg1"/>
                </a:solidFill>
              </a:rPr>
              <a:t> command is used to create empty files. We can create multiple empty files by executing it once.</a:t>
            </a:r>
          </a:p>
          <a:p>
            <a:r>
              <a:rPr lang="en-US" b="1" dirty="0">
                <a:solidFill>
                  <a:schemeClr val="bg1"/>
                </a:solidFill>
              </a:rPr>
              <a:t>Syntax: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touch </a:t>
            </a:r>
            <a:r>
              <a:rPr lang="en-US" b="1" dirty="0">
                <a:solidFill>
                  <a:schemeClr val="bg1"/>
                </a:solidFill>
              </a:rPr>
              <a:t>&lt;file</a:t>
            </a:r>
            <a:r>
              <a:rPr lang="en-US" dirty="0">
                <a:solidFill>
                  <a:schemeClr val="bg1"/>
                </a:solidFill>
              </a:rPr>
              <a:t> name</a:t>
            </a:r>
            <a:r>
              <a:rPr lang="en-US" b="1" dirty="0">
                <a:solidFill>
                  <a:schemeClr val="bg1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  </a:t>
            </a:r>
          </a:p>
          <a:p>
            <a:r>
              <a:rPr lang="en-US" dirty="0">
                <a:solidFill>
                  <a:schemeClr val="bg1"/>
                </a:solidFill>
              </a:rPr>
              <a:t>touch </a:t>
            </a:r>
            <a:r>
              <a:rPr lang="en-US" b="1" dirty="0">
                <a:solidFill>
                  <a:schemeClr val="bg1"/>
                </a:solidFill>
              </a:rPr>
              <a:t>&lt;file1&gt;</a:t>
            </a:r>
            <a:r>
              <a:rPr lang="en-US" dirty="0">
                <a:solidFill>
                  <a:schemeClr val="bg1"/>
                </a:solidFill>
              </a:rPr>
              <a:t>  </a:t>
            </a:r>
            <a:r>
              <a:rPr lang="en-US" b="1" dirty="0">
                <a:solidFill>
                  <a:schemeClr val="bg1"/>
                </a:solidFill>
              </a:rPr>
              <a:t>&lt;file2&gt;</a:t>
            </a:r>
            <a:r>
              <a:rPr lang="en-US" dirty="0">
                <a:solidFill>
                  <a:schemeClr val="bg1"/>
                </a:solidFill>
              </a:rPr>
              <a:t> ....  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7. cat Command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 </a:t>
            </a:r>
            <a:r>
              <a:rPr lang="en-US" dirty="0">
                <a:solidFill>
                  <a:schemeClr val="bg1"/>
                </a:solidFill>
                <a:hlinkClick r:id="rId4"/>
              </a:rPr>
              <a:t>cat</a:t>
            </a:r>
            <a:r>
              <a:rPr lang="en-US" dirty="0">
                <a:solidFill>
                  <a:schemeClr val="bg1"/>
                </a:solidFill>
              </a:rPr>
              <a:t> command is a multi-purpose utility in the Linux system. It can be used to create a file, display content of the file, copy the content of one file to another file, and more.</a:t>
            </a:r>
          </a:p>
          <a:p>
            <a:r>
              <a:rPr lang="en-US" b="1" dirty="0">
                <a:solidFill>
                  <a:schemeClr val="bg1"/>
                </a:solidFill>
              </a:rPr>
              <a:t>Syntax: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cat [OPTION]... [FILE]..  </a:t>
            </a:r>
          </a:p>
          <a:p>
            <a:r>
              <a:rPr lang="en-US" dirty="0">
                <a:solidFill>
                  <a:schemeClr val="bg1"/>
                </a:solidFill>
              </a:rPr>
              <a:t>To create a file, execute it as follows:</a:t>
            </a:r>
          </a:p>
          <a:p>
            <a:r>
              <a:rPr lang="en-US" dirty="0">
                <a:solidFill>
                  <a:schemeClr val="bg1"/>
                </a:solidFill>
              </a:rPr>
              <a:t>cat </a:t>
            </a:r>
            <a:r>
              <a:rPr lang="en-US" b="1" dirty="0">
                <a:solidFill>
                  <a:schemeClr val="bg1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dirty="0">
                <a:solidFill>
                  <a:schemeClr val="bg1"/>
                </a:solidFill>
              </a:rPr>
              <a:t>&lt;file</a:t>
            </a:r>
            <a:r>
              <a:rPr lang="en-US" dirty="0">
                <a:solidFill>
                  <a:schemeClr val="bg1"/>
                </a:solidFill>
              </a:rPr>
              <a:t> name</a:t>
            </a:r>
            <a:r>
              <a:rPr lang="en-US" b="1" dirty="0">
                <a:solidFill>
                  <a:schemeClr val="bg1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  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8. </a:t>
            </a:r>
            <a:r>
              <a:rPr lang="en-US" b="1" dirty="0" err="1">
                <a:solidFill>
                  <a:schemeClr val="bg1"/>
                </a:solidFill>
              </a:rPr>
              <a:t>rm</a:t>
            </a:r>
            <a:r>
              <a:rPr lang="en-US" b="1" dirty="0">
                <a:solidFill>
                  <a:schemeClr val="bg1"/>
                </a:solidFill>
              </a:rPr>
              <a:t> Command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 </a:t>
            </a:r>
            <a:r>
              <a:rPr lang="en-US" dirty="0" err="1">
                <a:solidFill>
                  <a:schemeClr val="bg1"/>
                </a:solidFill>
                <a:hlinkClick r:id="rId5"/>
              </a:rPr>
              <a:t>rm</a:t>
            </a:r>
            <a:r>
              <a:rPr lang="en-US" dirty="0">
                <a:solidFill>
                  <a:schemeClr val="bg1"/>
                </a:solidFill>
              </a:rPr>
              <a:t> command is used to remove a file.</a:t>
            </a:r>
          </a:p>
          <a:p>
            <a:r>
              <a:rPr lang="en-US" b="1" dirty="0">
                <a:solidFill>
                  <a:schemeClr val="bg1"/>
                </a:solidFill>
              </a:rPr>
              <a:t>Syntax: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rm</a:t>
            </a:r>
            <a:r>
              <a:rPr lang="en-US" dirty="0">
                <a:solidFill>
                  <a:schemeClr val="bg1"/>
                </a:solidFill>
              </a:rPr>
              <a:t> &lt;file name&gt;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77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606927"/>
              </p:ext>
            </p:extLst>
          </p:nvPr>
        </p:nvGraphicFramePr>
        <p:xfrm>
          <a:off x="-39188" y="-1"/>
          <a:ext cx="12231189" cy="6947248"/>
        </p:xfrm>
        <a:graphic>
          <a:graphicData uri="http://schemas.openxmlformats.org/drawingml/2006/table">
            <a:tbl>
              <a:tblPr/>
              <a:tblGrid>
                <a:gridCol w="4103189">
                  <a:extLst>
                    <a:ext uri="{9D8B030D-6E8A-4147-A177-3AD203B41FA5}">
                      <a16:colId xmlns:a16="http://schemas.microsoft.com/office/drawing/2014/main" val="10433160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936457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29667062"/>
                    </a:ext>
                  </a:extLst>
                </a:gridCol>
              </a:tblGrid>
              <a:tr h="40092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Command</a:t>
                      </a:r>
                    </a:p>
                  </a:txBody>
                  <a:tcPr marL="42940" marR="42940" marT="42940" marB="4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marL="42940" marR="42940" marT="42940" marB="4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42940" marR="42940" marT="42940" marB="4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287969"/>
                  </a:ext>
                </a:extLst>
              </a:tr>
              <a:tr h="70099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1.    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 ls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ls</a:t>
                      </a:r>
                      <a:br>
                        <a:rPr lang="en-US" sz="16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ls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-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alF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Lists files in current directory</a:t>
                      </a:r>
                      <a:br>
                        <a:rPr lang="en-US" sz="16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List in long format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041580"/>
                  </a:ext>
                </a:extLst>
              </a:tr>
              <a:tr h="111074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2.    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 cd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cd tempdir</a:t>
                      </a:r>
                      <a:br>
                        <a:rPr lang="en-US" sz="160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cd ..</a:t>
                      </a:r>
                      <a:br>
                        <a:rPr lang="en-US" sz="160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cd ~dhyatt/web-docs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Change directory to tempdir</a:t>
                      </a:r>
                      <a:br>
                        <a:rPr lang="en-US" sz="160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Move back one directory</a:t>
                      </a:r>
                      <a:br>
                        <a:rPr lang="en-US" sz="160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Move into dhyatt's web-docs directory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034445"/>
                  </a:ext>
                </a:extLst>
              </a:tr>
              <a:tr h="63752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3.    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 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mkdir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mkdir graphics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Make a directory called graphics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154693"/>
                  </a:ext>
                </a:extLst>
              </a:tr>
              <a:tr h="63752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4.    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 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rmdir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rmdir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emptydir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Remove directory (must be empty)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00176"/>
                  </a:ext>
                </a:extLst>
              </a:tr>
              <a:tr h="69131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5.    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 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cp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cp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file1 web-docs</a:t>
                      </a:r>
                      <a:br>
                        <a:rPr lang="en-US" sz="16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cp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file1 file1.bak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Copy file into directory</a:t>
                      </a:r>
                      <a:br>
                        <a:rPr lang="en-US" sz="160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Make backup of file1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654103"/>
                  </a:ext>
                </a:extLst>
              </a:tr>
              <a:tr h="691313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6.    </a:t>
                      </a:r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 rm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rm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file1.bak</a:t>
                      </a:r>
                      <a:br>
                        <a:rPr lang="en-US" sz="16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rm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*.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tmp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Remove or delete file</a:t>
                      </a:r>
                      <a:br>
                        <a:rPr lang="en-US" sz="16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Remove all file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056301"/>
                  </a:ext>
                </a:extLst>
              </a:tr>
              <a:tr h="400921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7.    </a:t>
                      </a:r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 mv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mv old.html new.html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Move or rename files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41015"/>
                  </a:ext>
                </a:extLst>
              </a:tr>
              <a:tr h="63752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8.    </a:t>
                      </a:r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 more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more index.html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Look at file, one page at a time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549812"/>
                  </a:ext>
                </a:extLst>
              </a:tr>
              <a:tr h="400921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9.    </a:t>
                      </a:r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 lpr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lpr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index.html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Send file to printer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05097"/>
                  </a:ext>
                </a:extLst>
              </a:tr>
              <a:tr h="63752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10.  </a:t>
                      </a:r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 man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man ls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Online manual (help) about command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83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81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895337"/>
              </p:ext>
            </p:extLst>
          </p:nvPr>
        </p:nvGraphicFramePr>
        <p:xfrm>
          <a:off x="0" y="-3"/>
          <a:ext cx="12192000" cy="6812441"/>
        </p:xfrm>
        <a:graphic>
          <a:graphicData uri="http://schemas.openxmlformats.org/drawingml/2006/table">
            <a:tbl>
              <a:tblPr/>
              <a:tblGrid>
                <a:gridCol w="4064000">
                  <a:extLst>
                    <a:ext uri="{9D8B030D-6E8A-4147-A177-3AD203B41FA5}">
                      <a16:colId xmlns:a16="http://schemas.microsoft.com/office/drawing/2014/main" val="3648104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08012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26508237"/>
                    </a:ext>
                  </a:extLst>
                </a:gridCol>
              </a:tblGrid>
              <a:tr h="326574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Command</a:t>
                      </a:r>
                    </a:p>
                  </a:txBody>
                  <a:tcPr marL="42940" marR="42940" marT="42940" marB="4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marL="42940" marR="42940" marT="42940" marB="4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42940" marR="42940" marT="42940" marB="4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392909"/>
                  </a:ext>
                </a:extLst>
              </a:tr>
              <a:tr h="64522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1.    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 who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who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Lists who is logged on your machine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85221"/>
                  </a:ext>
                </a:extLst>
              </a:tr>
              <a:tr h="64522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2.    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 finger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finger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Lists who is on computers in the lab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051871"/>
                  </a:ext>
                </a:extLst>
              </a:tr>
              <a:tr h="645224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3.    </a:t>
                      </a:r>
                      <a:r>
                        <a:rPr lang="en-US" sz="1800" b="1">
                          <a:solidFill>
                            <a:schemeClr val="bg1"/>
                          </a:solidFill>
                        </a:rPr>
                        <a:t> ytalk &lt;user@place&gt;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ytalk dhyatt@threat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Talk online with dhyatt who is on threat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158756"/>
                  </a:ext>
                </a:extLst>
              </a:tr>
              <a:tr h="645224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4.    </a:t>
                      </a:r>
                      <a:r>
                        <a:rPr lang="en-US" sz="1800" b="1">
                          <a:solidFill>
                            <a:schemeClr val="bg1"/>
                          </a:solidFill>
                        </a:rPr>
                        <a:t> history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history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Lists commands you've done recently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837274"/>
                  </a:ext>
                </a:extLst>
              </a:tr>
              <a:tr h="645224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5.    </a:t>
                      </a:r>
                      <a:r>
                        <a:rPr lang="en-US" sz="1800" b="1">
                          <a:solidFill>
                            <a:schemeClr val="bg1"/>
                          </a:solidFill>
                        </a:rPr>
                        <a:t> fortune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fortune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Print random humerous message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834916"/>
                  </a:ext>
                </a:extLst>
              </a:tr>
              <a:tr h="405759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6.    </a:t>
                      </a:r>
                      <a:r>
                        <a:rPr lang="en-US" sz="1800" b="1">
                          <a:solidFill>
                            <a:schemeClr val="bg1"/>
                          </a:solidFill>
                        </a:rPr>
                        <a:t> date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Print out current date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203199"/>
                  </a:ext>
                </a:extLst>
              </a:tr>
              <a:tr h="645224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7.    </a:t>
                      </a:r>
                      <a:r>
                        <a:rPr lang="en-US" sz="1800" b="1">
                          <a:solidFill>
                            <a:schemeClr val="bg1"/>
                          </a:solidFill>
                        </a:rPr>
                        <a:t> cal &lt;mo&gt; &lt;yr&gt;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cal 9 2000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Print calendar for September 2000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892074"/>
                  </a:ext>
                </a:extLst>
              </a:tr>
              <a:tr h="645224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8.    </a:t>
                      </a:r>
                      <a:r>
                        <a:rPr lang="en-US" sz="1800" b="1">
                          <a:solidFill>
                            <a:schemeClr val="bg1"/>
                          </a:solidFill>
                        </a:rPr>
                        <a:t> xeyes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xeyes &amp;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Keep track of cursor (in "background")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043630"/>
                  </a:ext>
                </a:extLst>
              </a:tr>
              <a:tr h="645224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9.    </a:t>
                      </a:r>
                      <a:r>
                        <a:rPr lang="en-US" sz="1800" b="1">
                          <a:solidFill>
                            <a:schemeClr val="bg1"/>
                          </a:solidFill>
                        </a:rPr>
                        <a:t> xcalc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xcalc &amp;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Calculator ("background" process)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889859"/>
                  </a:ext>
                </a:extLst>
              </a:tr>
              <a:tr h="88469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10.  </a:t>
                      </a:r>
                      <a:r>
                        <a:rPr lang="en-US" sz="1800" b="1">
                          <a:solidFill>
                            <a:schemeClr val="bg1"/>
                          </a:solidFill>
                        </a:rPr>
                        <a:t> mpage &lt;opt&gt; &lt;file&gt;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mpage -8 file1   </a:t>
                      </a:r>
                      <a:r>
                        <a:rPr lang="en-US" sz="1800" b="1">
                          <a:solidFill>
                            <a:schemeClr val="bg1"/>
                          </a:solidFill>
                        </a:rPr>
                        <a:t>|</a:t>
                      </a: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  lpr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Print 8 pages on a single sheet and send to printer (the font will be small!)</a:t>
                      </a:r>
                    </a:p>
                  </a:txBody>
                  <a:tcPr marL="42940" marR="42940" marT="42940" marB="429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56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716290"/>
              </p:ext>
            </p:extLst>
          </p:nvPr>
        </p:nvGraphicFramePr>
        <p:xfrm>
          <a:off x="-1" y="-3"/>
          <a:ext cx="12192000" cy="6858002"/>
        </p:xfrm>
        <a:graphic>
          <a:graphicData uri="http://schemas.openxmlformats.org/drawingml/2006/table">
            <a:tbl>
              <a:tblPr/>
              <a:tblGrid>
                <a:gridCol w="4064000">
                  <a:extLst>
                    <a:ext uri="{9D8B030D-6E8A-4147-A177-3AD203B41FA5}">
                      <a16:colId xmlns:a16="http://schemas.microsoft.com/office/drawing/2014/main" val="38976172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866300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30750562"/>
                    </a:ext>
                  </a:extLst>
                </a:gridCol>
              </a:tblGrid>
              <a:tr h="513298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Command</a:t>
                      </a:r>
                    </a:p>
                  </a:txBody>
                  <a:tcPr marL="54321" marR="54321" marT="54321" marB="54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marL="54321" marR="54321" marT="54321" marB="54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54321" marR="54321" marT="54321" marB="54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247333"/>
                  </a:ext>
                </a:extLst>
              </a:tr>
              <a:tr h="51329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1.    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 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netscape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54321" marR="54321" marT="54321" marB="54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netscape &amp;</a:t>
                      </a:r>
                    </a:p>
                  </a:txBody>
                  <a:tcPr marL="54321" marR="54321" marT="54321" marB="54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Run Netscape browser</a:t>
                      </a:r>
                    </a:p>
                  </a:txBody>
                  <a:tcPr marL="54321" marR="54321" marT="54321" marB="54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666424"/>
                  </a:ext>
                </a:extLst>
              </a:tr>
              <a:tr h="51329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2.    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 xv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54321" marR="54321" marT="54321" marB="54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xv &amp;</a:t>
                      </a:r>
                    </a:p>
                  </a:txBody>
                  <a:tcPr marL="54321" marR="54321" marT="54321" marB="54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Run graphics file converter</a:t>
                      </a:r>
                    </a:p>
                  </a:txBody>
                  <a:tcPr marL="54321" marR="54321" marT="54321" marB="54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901502"/>
                  </a:ext>
                </a:extLst>
              </a:tr>
              <a:tr h="51329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3.    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 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xfig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 /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xpaint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54321" marR="54321" marT="54321" marB="54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xfig &amp; (xpaint &amp;)</a:t>
                      </a:r>
                    </a:p>
                  </a:txBody>
                  <a:tcPr marL="54321" marR="54321" marT="54321" marB="54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Run drawing program</a:t>
                      </a:r>
                    </a:p>
                  </a:txBody>
                  <a:tcPr marL="54321" marR="54321" marT="54321" marB="54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118291"/>
                  </a:ext>
                </a:extLst>
              </a:tr>
              <a:tr h="513298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4.    </a:t>
                      </a:r>
                      <a:r>
                        <a:rPr lang="en-US" sz="2000" b="1">
                          <a:solidFill>
                            <a:schemeClr val="bg1"/>
                          </a:solidFill>
                        </a:rPr>
                        <a:t> gimp</a:t>
                      </a: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 marL="54321" marR="54321" marT="54321" marB="54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gimp &amp;</a:t>
                      </a:r>
                    </a:p>
                  </a:txBody>
                  <a:tcPr marL="54321" marR="54321" marT="54321" marB="54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Run photoshop type program</a:t>
                      </a:r>
                    </a:p>
                  </a:txBody>
                  <a:tcPr marL="54321" marR="54321" marT="54321" marB="54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23841"/>
                  </a:ext>
                </a:extLst>
              </a:tr>
              <a:tr h="513298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5.    </a:t>
                      </a:r>
                      <a:r>
                        <a:rPr lang="en-US" sz="2000" b="1">
                          <a:solidFill>
                            <a:schemeClr val="bg1"/>
                          </a:solidFill>
                        </a:rPr>
                        <a:t> ispell &lt;fname&gt;</a:t>
                      </a: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 marL="54321" marR="54321" marT="54321" marB="54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ispell file1</a:t>
                      </a:r>
                    </a:p>
                  </a:txBody>
                  <a:tcPr marL="54321" marR="54321" marT="54321" marB="54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Spell check file1</a:t>
                      </a:r>
                    </a:p>
                  </a:txBody>
                  <a:tcPr marL="54321" marR="54321" marT="54321" marB="54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392665"/>
                  </a:ext>
                </a:extLst>
              </a:tr>
              <a:tr h="816229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6.    </a:t>
                      </a:r>
                      <a:r>
                        <a:rPr lang="en-US" sz="2000" b="1">
                          <a:solidFill>
                            <a:schemeClr val="bg1"/>
                          </a:solidFill>
                        </a:rPr>
                        <a:t> latex &lt;fname&gt;</a:t>
                      </a: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 marL="54321" marR="54321" marT="54321" marB="54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latex file.tex</a:t>
                      </a:r>
                    </a:p>
                  </a:txBody>
                  <a:tcPr marL="54321" marR="54321" marT="54321" marB="54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Run LaTeX, a scientific document tool</a:t>
                      </a:r>
                    </a:p>
                  </a:txBody>
                  <a:tcPr marL="54321" marR="54321" marT="54321" marB="54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101718"/>
                  </a:ext>
                </a:extLst>
              </a:tr>
              <a:tr h="513298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7.    </a:t>
                      </a:r>
                      <a:r>
                        <a:rPr lang="en-US" sz="2000" b="1">
                          <a:solidFill>
                            <a:schemeClr val="bg1"/>
                          </a:solidFill>
                        </a:rPr>
                        <a:t> xemacs / pico</a:t>
                      </a: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 marL="54321" marR="54321" marT="54321" marB="54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xemacs (or pico)</a:t>
                      </a:r>
                    </a:p>
                  </a:txBody>
                  <a:tcPr marL="54321" marR="54321" marT="54321" marB="54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Different editors</a:t>
                      </a:r>
                    </a:p>
                  </a:txBody>
                  <a:tcPr marL="54321" marR="54321" marT="54321" marB="54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128719"/>
                  </a:ext>
                </a:extLst>
              </a:tr>
              <a:tr h="816229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8.    </a:t>
                      </a:r>
                      <a:r>
                        <a:rPr lang="en-US" sz="2000" b="1">
                          <a:solidFill>
                            <a:schemeClr val="bg1"/>
                          </a:solidFill>
                        </a:rPr>
                        <a:t> soffice</a:t>
                      </a: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 marL="54321" marR="54321" marT="54321" marB="54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soffice &amp;</a:t>
                      </a:r>
                    </a:p>
                  </a:txBody>
                  <a:tcPr marL="54321" marR="54321" marT="54321" marB="54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Run StarOffice, a full word processor</a:t>
                      </a:r>
                    </a:p>
                  </a:txBody>
                  <a:tcPr marL="54321" marR="54321" marT="54321" marB="54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545019"/>
                  </a:ext>
                </a:extLst>
              </a:tr>
              <a:tr h="111916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9.    </a:t>
                      </a:r>
                      <a:r>
                        <a:rPr lang="en-US" sz="2000" b="1">
                          <a:solidFill>
                            <a:schemeClr val="bg1"/>
                          </a:solidFill>
                        </a:rPr>
                        <a:t> m-tools (mdir, mcopy,</a:t>
                      </a:r>
                      <a:br>
                        <a:rPr lang="en-US" sz="20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2000" b="1">
                          <a:solidFill>
                            <a:schemeClr val="bg1"/>
                          </a:solidFill>
                        </a:rPr>
                        <a:t>        mdel, mformat, etc. )</a:t>
                      </a: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 marL="54321" marR="54321" marT="54321" marB="54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solidFill>
                            <a:schemeClr val="bg1"/>
                          </a:solidFill>
                        </a:rPr>
                        <a:t>mdir a:</a:t>
                      </a:r>
                      <a:br>
                        <a:rPr lang="pt-BR" sz="2000">
                          <a:solidFill>
                            <a:schemeClr val="bg1"/>
                          </a:solidFill>
                        </a:rPr>
                      </a:br>
                      <a:r>
                        <a:rPr lang="pt-BR" sz="2000">
                          <a:solidFill>
                            <a:schemeClr val="bg1"/>
                          </a:solidFill>
                        </a:rPr>
                        <a:t>mcopy file1   a:</a:t>
                      </a:r>
                    </a:p>
                  </a:txBody>
                  <a:tcPr marL="54321" marR="54321" marT="54321" marB="54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DOS commands from UNIX (dir A:)</a:t>
                      </a:r>
                      <a:br>
                        <a:rPr lang="en-US" sz="2000">
                          <a:solidFill>
                            <a:schemeClr val="bg1"/>
                          </a:solidFill>
                        </a:rPr>
                      </a:br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Copy file1 to A:</a:t>
                      </a:r>
                    </a:p>
                  </a:txBody>
                  <a:tcPr marL="54321" marR="54321" marT="54321" marB="54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478847"/>
                  </a:ext>
                </a:extLst>
              </a:tr>
              <a:tr h="513298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10.  </a:t>
                      </a:r>
                      <a:r>
                        <a:rPr lang="en-US" sz="2000" b="1">
                          <a:solidFill>
                            <a:schemeClr val="bg1"/>
                          </a:solidFill>
                        </a:rPr>
                        <a:t> gnuplot</a:t>
                      </a: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 marL="54321" marR="54321" marT="54321" marB="54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gnuplot</a:t>
                      </a:r>
                    </a:p>
                  </a:txBody>
                  <a:tcPr marL="54321" marR="54321" marT="54321" marB="54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Plot data graphically</a:t>
                      </a:r>
                    </a:p>
                  </a:txBody>
                  <a:tcPr marL="54321" marR="54321" marT="54321" marB="54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512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24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955666"/>
              </p:ext>
            </p:extLst>
          </p:nvPr>
        </p:nvGraphicFramePr>
        <p:xfrm>
          <a:off x="-1" y="0"/>
          <a:ext cx="12192000" cy="7038170"/>
        </p:xfrm>
        <a:graphic>
          <a:graphicData uri="http://schemas.openxmlformats.org/drawingml/2006/table">
            <a:tbl>
              <a:tblPr/>
              <a:tblGrid>
                <a:gridCol w="4064000">
                  <a:extLst>
                    <a:ext uri="{9D8B030D-6E8A-4147-A177-3AD203B41FA5}">
                      <a16:colId xmlns:a16="http://schemas.microsoft.com/office/drawing/2014/main" val="37495839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1397135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0438542"/>
                    </a:ext>
                  </a:extLst>
                </a:gridCol>
              </a:tblGrid>
              <a:tr h="32893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Command</a:t>
                      </a:r>
                    </a:p>
                  </a:txBody>
                  <a:tcPr marL="34506" marR="34506" marT="34506" marB="34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marL="34506" marR="34506" marT="34506" marB="34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34506" marR="34506" marT="34506" marB="34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36492"/>
                  </a:ext>
                </a:extLst>
              </a:tr>
              <a:tr h="52865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1.    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 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grep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&lt;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str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&gt;&lt;files&gt;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grep "bad word" *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Find which files contain a certain word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13196"/>
                  </a:ext>
                </a:extLst>
              </a:tr>
              <a:tr h="9281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2.    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 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chmod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&lt;opt&gt; &lt;file&gt;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chmod 644 *.html</a:t>
                      </a:r>
                      <a:br>
                        <a:rPr lang="en-US" sz="1400">
                          <a:solidFill>
                            <a:schemeClr val="bg1"/>
                          </a:solidFill>
                        </a:rPr>
                      </a:b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chmod 755 file.exe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Change file permissions read only</a:t>
                      </a:r>
                      <a:br>
                        <a:rPr lang="en-US" sz="1400">
                          <a:solidFill>
                            <a:schemeClr val="bg1"/>
                          </a:solidFill>
                        </a:rPr>
                      </a:b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Change file permissions to executable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11756"/>
                  </a:ext>
                </a:extLst>
              </a:tr>
              <a:tr h="32893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3.    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 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passwd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passwd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Change passwd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371985"/>
                  </a:ext>
                </a:extLst>
              </a:tr>
              <a:tr h="9281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4.    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 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ps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&lt;opt&gt;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solidFill>
                            <a:schemeClr val="bg1"/>
                          </a:solidFill>
                        </a:rPr>
                        <a:t>ps aux</a:t>
                      </a:r>
                      <a:br>
                        <a:rPr lang="fr-FR" sz="1400">
                          <a:solidFill>
                            <a:schemeClr val="bg1"/>
                          </a:solidFill>
                        </a:rPr>
                      </a:br>
                      <a:r>
                        <a:rPr lang="fr-FR" sz="1400">
                          <a:solidFill>
                            <a:schemeClr val="bg1"/>
                          </a:solidFill>
                        </a:rPr>
                        <a:t>ps aux  </a:t>
                      </a:r>
                      <a:r>
                        <a:rPr lang="fr-FR" sz="1400" b="1">
                          <a:solidFill>
                            <a:schemeClr val="bg1"/>
                          </a:solidFill>
                        </a:rPr>
                        <a:t> |</a:t>
                      </a:r>
                      <a:r>
                        <a:rPr lang="fr-FR" sz="1400">
                          <a:solidFill>
                            <a:schemeClr val="bg1"/>
                          </a:solidFill>
                        </a:rPr>
                        <a:t>   grep dhyatt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List all running processes by #ID</a:t>
                      </a:r>
                      <a:br>
                        <a:rPr lang="en-US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List process #ID's running by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dhyatt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730548"/>
                  </a:ext>
                </a:extLst>
              </a:tr>
              <a:tr h="32893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5.    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 kill &lt;opt&gt; &lt;ID&gt;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kill -9 8453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Kill process with ID #8453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549512"/>
                  </a:ext>
                </a:extLst>
              </a:tr>
              <a:tr h="9281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6.    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 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gcc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(g++) &lt;source&gt;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gcc file.c -o file</a:t>
                      </a:r>
                      <a:br>
                        <a:rPr lang="pt-BR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g++ fil2.cpp -o fil2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Compile a program written in C</a:t>
                      </a:r>
                      <a:br>
                        <a:rPr lang="en-US" sz="1400">
                          <a:solidFill>
                            <a:schemeClr val="bg1"/>
                          </a:solidFill>
                        </a:rPr>
                      </a:b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Compile a program written in C++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438232"/>
                  </a:ext>
                </a:extLst>
              </a:tr>
              <a:tr h="553233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7.    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 gzip &lt;file&gt;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gzip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bigfile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gunzip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bigfile.gz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Compress file</a:t>
                      </a:r>
                      <a:br>
                        <a:rPr lang="en-US" sz="1400">
                          <a:solidFill>
                            <a:schemeClr val="bg1"/>
                          </a:solidFill>
                        </a:rPr>
                      </a:b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Uncompress file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951710"/>
                  </a:ext>
                </a:extLst>
              </a:tr>
              <a:tr h="728385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8.    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 mail</a:t>
                      </a:r>
                      <a:br>
                        <a:rPr lang="en-US" sz="14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        (pine)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mail me@tjhsst.edu 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 file1</a:t>
                      </a:r>
                      <a:br>
                        <a:rPr lang="en-US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pine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Send file1 by email to someone</a:t>
                      </a:r>
                      <a:br>
                        <a:rPr lang="en-US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Read mail using pine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85284"/>
                  </a:ext>
                </a:extLst>
              </a:tr>
              <a:tr h="72838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9.    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 telnet &lt;host&gt;</a:t>
                      </a:r>
                      <a:br>
                        <a:rPr lang="en-US" sz="14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       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ssh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&lt;host&gt;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telnet vortex.tjhsst.edu</a:t>
                      </a:r>
                      <a:br>
                        <a:rPr lang="en-US" sz="1400">
                          <a:solidFill>
                            <a:schemeClr val="bg1"/>
                          </a:solidFill>
                        </a:rPr>
                      </a:b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ssh -l dhyatt jazz.tjhsst.edu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Open a connection to vortex</a:t>
                      </a:r>
                      <a:br>
                        <a:rPr lang="en-US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Open a secure connection to jazz as user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dhyatt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921079"/>
                  </a:ext>
                </a:extLst>
              </a:tr>
              <a:tr h="728385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10.  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 ftp &lt;host&gt;</a:t>
                      </a:r>
                      <a:br>
                        <a:rPr lang="en-US" sz="14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ncftp &lt;host/directory&gt;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ftp station1.tjhsst.edu</a:t>
                      </a:r>
                      <a:br>
                        <a:rPr lang="en-US" sz="1400">
                          <a:solidFill>
                            <a:schemeClr val="bg1"/>
                          </a:solidFill>
                        </a:rPr>
                      </a:b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ncftp metalab.unc.edu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Upload or Download files to station1</a:t>
                      </a:r>
                      <a:br>
                        <a:rPr lang="en-US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Connect to archives at UNC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40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20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28500"/>
              </p:ext>
            </p:extLst>
          </p:nvPr>
        </p:nvGraphicFramePr>
        <p:xfrm>
          <a:off x="-13062" y="2"/>
          <a:ext cx="12205063" cy="6897765"/>
        </p:xfrm>
        <a:graphic>
          <a:graphicData uri="http://schemas.openxmlformats.org/drawingml/2006/table">
            <a:tbl>
              <a:tblPr/>
              <a:tblGrid>
                <a:gridCol w="4077063">
                  <a:extLst>
                    <a:ext uri="{9D8B030D-6E8A-4147-A177-3AD203B41FA5}">
                      <a16:colId xmlns:a16="http://schemas.microsoft.com/office/drawing/2014/main" val="14230216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526257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73755424"/>
                    </a:ext>
                  </a:extLst>
                </a:gridCol>
              </a:tblGrid>
              <a:tr h="321634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Command</a:t>
                      </a:r>
                    </a:p>
                  </a:txBody>
                  <a:tcPr marL="34506" marR="34506" marT="34506" marB="34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marL="34506" marR="34506" marT="34506" marB="34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34506" marR="34506" marT="34506" marB="34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59802"/>
                  </a:ext>
                </a:extLst>
              </a:tr>
              <a:tr h="51693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1.    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 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grep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 &lt;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str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&gt;&lt;files&gt;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grep "bad word" *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Find which files contain a certain word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232892"/>
                  </a:ext>
                </a:extLst>
              </a:tr>
              <a:tr h="90752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2.    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 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chmod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 &lt;opt&gt; &lt;file&gt;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chmod 644 *.html</a:t>
                      </a:r>
                      <a:br>
                        <a:rPr lang="en-US" sz="160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chmod 755 file.exe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Change file permissions read only</a:t>
                      </a:r>
                      <a:br>
                        <a:rPr lang="en-US" sz="160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Change file permissions to executable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92958"/>
                  </a:ext>
                </a:extLst>
              </a:tr>
              <a:tr h="321634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3.    </a:t>
                      </a:r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 passwd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passwd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Change passwd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673886"/>
                  </a:ext>
                </a:extLst>
              </a:tr>
              <a:tr h="907521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4.    </a:t>
                      </a:r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 ps &lt;opt&gt;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solidFill>
                            <a:schemeClr val="bg1"/>
                          </a:solidFill>
                        </a:rPr>
                        <a:t>ps aux</a:t>
                      </a:r>
                      <a:br>
                        <a:rPr lang="fr-FR" sz="1600">
                          <a:solidFill>
                            <a:schemeClr val="bg1"/>
                          </a:solidFill>
                        </a:rPr>
                      </a:br>
                      <a:r>
                        <a:rPr lang="fr-FR" sz="1600">
                          <a:solidFill>
                            <a:schemeClr val="bg1"/>
                          </a:solidFill>
                        </a:rPr>
                        <a:t>ps aux  </a:t>
                      </a:r>
                      <a:r>
                        <a:rPr lang="fr-FR" sz="1600" b="1">
                          <a:solidFill>
                            <a:schemeClr val="bg1"/>
                          </a:solidFill>
                        </a:rPr>
                        <a:t> |</a:t>
                      </a:r>
                      <a:r>
                        <a:rPr lang="fr-FR" sz="1600">
                          <a:solidFill>
                            <a:schemeClr val="bg1"/>
                          </a:solidFill>
                        </a:rPr>
                        <a:t>   grep dhyatt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List all running processes by #ID</a:t>
                      </a:r>
                      <a:br>
                        <a:rPr lang="en-US" sz="160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List process #ID's running by dhyatt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151955"/>
                  </a:ext>
                </a:extLst>
              </a:tr>
              <a:tr h="321634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5.    </a:t>
                      </a:r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 kill &lt;opt&gt; &lt;ID&gt;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kill -9 8453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Kill process with ID #8453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558009"/>
                  </a:ext>
                </a:extLst>
              </a:tr>
              <a:tr h="907521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6.    </a:t>
                      </a:r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 gcc (g++) &lt;source&gt;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gcc file.c -o file</a:t>
                      </a:r>
                      <a:br>
                        <a:rPr lang="pt-BR" sz="1600">
                          <a:solidFill>
                            <a:schemeClr val="bg1"/>
                          </a:solidFill>
                        </a:rPr>
                      </a:br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g++ fil2.cpp -o fil2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Compile a program written in C</a:t>
                      </a:r>
                      <a:br>
                        <a:rPr lang="en-US" sz="160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Compile a program written in C++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920648"/>
                  </a:ext>
                </a:extLst>
              </a:tr>
              <a:tr h="51693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7.    </a:t>
                      </a:r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 gzip &lt;file&gt;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gzip bigfile</a:t>
                      </a:r>
                      <a:br>
                        <a:rPr lang="en-US" sz="160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gunzip bigfile.gz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Compress file</a:t>
                      </a:r>
                      <a:br>
                        <a:rPr lang="en-US" sz="160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Uncompress file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553500"/>
                  </a:ext>
                </a:extLst>
              </a:tr>
              <a:tr h="712226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8.    </a:t>
                      </a:r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 mail</a:t>
                      </a:r>
                      <a:br>
                        <a:rPr lang="en-US" sz="16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        (pine)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mail me@tjhsst.edu </a:t>
                      </a:r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 file1</a:t>
                      </a:r>
                      <a:br>
                        <a:rPr lang="en-US" sz="160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pine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Send file1 by email to someone</a:t>
                      </a:r>
                      <a:br>
                        <a:rPr lang="en-US" sz="160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Read mail using pine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288707"/>
                  </a:ext>
                </a:extLst>
              </a:tr>
              <a:tr h="712226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9.    </a:t>
                      </a:r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 telnet &lt;host&gt;</a:t>
                      </a:r>
                      <a:br>
                        <a:rPr lang="en-US" sz="16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        ssh &lt;host&gt;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telnet vortex.tjhsst.edu</a:t>
                      </a:r>
                      <a:br>
                        <a:rPr lang="en-US" sz="160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ssh -l dhyatt jazz.tjhsst.edu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Open a connection to vortex</a:t>
                      </a:r>
                      <a:br>
                        <a:rPr lang="en-US" sz="160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Open a secure connection to jazz as user dhyatt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453341"/>
                  </a:ext>
                </a:extLst>
              </a:tr>
              <a:tr h="712226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10.  </a:t>
                      </a:r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 ftp &lt;host&gt;</a:t>
                      </a:r>
                      <a:br>
                        <a:rPr lang="en-US" sz="16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ncftp &lt;host/directory&gt;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ftp station1.tjhsst.edu</a:t>
                      </a:r>
                      <a:br>
                        <a:rPr lang="en-US" sz="160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ncftp metalab.unc.edu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Upload or Download files to station1</a:t>
                      </a:r>
                      <a:br>
                        <a:rPr lang="en-US" sz="16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Connect to archives at UNC</a:t>
                      </a:r>
                    </a:p>
                  </a:txBody>
                  <a:tcPr marL="34506" marR="34506" marT="34506" marB="345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797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266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405478"/>
              </p:ext>
            </p:extLst>
          </p:nvPr>
        </p:nvGraphicFramePr>
        <p:xfrm>
          <a:off x="0" y="-1"/>
          <a:ext cx="12192000" cy="6860509"/>
        </p:xfrm>
        <a:graphic>
          <a:graphicData uri="http://schemas.openxmlformats.org/drawingml/2006/table">
            <a:tbl>
              <a:tblPr/>
              <a:tblGrid>
                <a:gridCol w="4064000">
                  <a:extLst>
                    <a:ext uri="{9D8B030D-6E8A-4147-A177-3AD203B41FA5}">
                      <a16:colId xmlns:a16="http://schemas.microsoft.com/office/drawing/2014/main" val="30155735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738698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03694864"/>
                    </a:ext>
                  </a:extLst>
                </a:gridCol>
              </a:tblGrid>
              <a:tr h="352746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Command</a:t>
                      </a:r>
                    </a:p>
                  </a:txBody>
                  <a:tcPr marL="40137" marR="40137" marT="40137" marB="40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marL="40137" marR="40137" marT="40137" marB="40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40137" marR="40137" marT="40137" marB="40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0052"/>
                  </a:ext>
                </a:extLst>
              </a:tr>
              <a:tr h="56544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1.    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 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df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40137" marR="40137" marT="40137" marB="401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df</a:t>
                      </a:r>
                    </a:p>
                  </a:txBody>
                  <a:tcPr marL="40137" marR="40137" marT="40137" marB="401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See how much free disk space</a:t>
                      </a:r>
                    </a:p>
                  </a:txBody>
                  <a:tcPr marL="40137" marR="40137" marT="40137" marB="401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730648"/>
                  </a:ext>
                </a:extLst>
              </a:tr>
              <a:tr h="56544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2.    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 du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40137" marR="40137" marT="40137" marB="401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du -b subdir</a:t>
                      </a:r>
                    </a:p>
                  </a:txBody>
                  <a:tcPr marL="40137" marR="40137" marT="40137" marB="401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Estimate disk usage of directory in Bytes</a:t>
                      </a:r>
                    </a:p>
                  </a:txBody>
                  <a:tcPr marL="40137" marR="40137" marT="40137" marB="401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403255"/>
                  </a:ext>
                </a:extLst>
              </a:tr>
              <a:tr h="56544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3.    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 alias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40137" marR="40137" marT="40137" marB="401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alias lls="ls -alF"</a:t>
                      </a:r>
                    </a:p>
                  </a:txBody>
                  <a:tcPr marL="40137" marR="40137" marT="40137" marB="401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Create new command "lls" for long format of ls</a:t>
                      </a:r>
                    </a:p>
                  </a:txBody>
                  <a:tcPr marL="40137" marR="40137" marT="40137" marB="401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899802"/>
                  </a:ext>
                </a:extLst>
              </a:tr>
              <a:tr h="1203546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4.    </a:t>
                      </a:r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 xhost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40137" marR="40137" marT="40137" marB="401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xhost + threat.tjhsst.edu</a:t>
                      </a:r>
                      <a:br>
                        <a:rPr lang="en-US" sz="160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xhost -</a:t>
                      </a:r>
                    </a:p>
                  </a:txBody>
                  <a:tcPr marL="40137" marR="40137" marT="40137" marB="401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Permit window to display from x-window program from threat</a:t>
                      </a:r>
                      <a:br>
                        <a:rPr lang="en-US" sz="160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Allow no x-window access from other systems</a:t>
                      </a:r>
                    </a:p>
                  </a:txBody>
                  <a:tcPr marL="40137" marR="40137" marT="40137" marB="401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18972"/>
                  </a:ext>
                </a:extLst>
              </a:tr>
              <a:tr h="778146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5.    </a:t>
                      </a:r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 fold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40137" marR="40137" marT="40137" marB="401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fold -s file1  </a:t>
                      </a:r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 |</a:t>
                      </a: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   lpr</a:t>
                      </a:r>
                    </a:p>
                  </a:txBody>
                  <a:tcPr marL="40137" marR="40137" marT="40137" marB="401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Fold or break long lines at 60 characters and send to printer</a:t>
                      </a:r>
                    </a:p>
                  </a:txBody>
                  <a:tcPr marL="40137" marR="40137" marT="40137" marB="401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629798"/>
                  </a:ext>
                </a:extLst>
              </a:tr>
              <a:tr h="990845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6.    </a:t>
                      </a:r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 tar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40137" marR="40137" marT="40137" marB="401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tar -cf subdir.tar subdir</a:t>
                      </a:r>
                      <a:br>
                        <a:rPr lang="en-US" sz="160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tar -xvf subdir.tar</a:t>
                      </a:r>
                    </a:p>
                  </a:txBody>
                  <a:tcPr marL="40137" marR="40137" marT="40137" marB="401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Create an archive called subdir.tar of a directory</a:t>
                      </a:r>
                      <a:br>
                        <a:rPr lang="en-US" sz="160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Extract files from an archive file</a:t>
                      </a:r>
                    </a:p>
                  </a:txBody>
                  <a:tcPr marL="40137" marR="40137" marT="40137" marB="401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471938"/>
                  </a:ext>
                </a:extLst>
              </a:tr>
              <a:tr h="352746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7.    </a:t>
                      </a:r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 ghostview (gv)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40137" marR="40137" marT="40137" marB="401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gv filename.ps</a:t>
                      </a:r>
                    </a:p>
                  </a:txBody>
                  <a:tcPr marL="40137" marR="40137" marT="40137" marB="401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View a Postscript file</a:t>
                      </a:r>
                    </a:p>
                  </a:txBody>
                  <a:tcPr marL="40137" marR="40137" marT="40137" marB="401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833795"/>
                  </a:ext>
                </a:extLst>
              </a:tr>
              <a:tr h="565445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8.    </a:t>
                      </a:r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 ping</a:t>
                      </a:r>
                      <a:br>
                        <a:rPr lang="en-US" sz="16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   (traceroute)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40137" marR="40137" marT="40137" marB="401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ping threat.tjhsst.edu</a:t>
                      </a:r>
                      <a:br>
                        <a:rPr lang="en-US" sz="160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traceroute www.yahoo.com</a:t>
                      </a:r>
                    </a:p>
                  </a:txBody>
                  <a:tcPr marL="40137" marR="40137" marT="40137" marB="401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See if machine is alive</a:t>
                      </a:r>
                      <a:br>
                        <a:rPr lang="en-US" sz="160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Print data path to a machine</a:t>
                      </a:r>
                    </a:p>
                  </a:txBody>
                  <a:tcPr marL="40137" marR="40137" marT="40137" marB="401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857172"/>
                  </a:ext>
                </a:extLst>
              </a:tr>
              <a:tr h="565445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9.    </a:t>
                      </a:r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 top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40137" marR="40137" marT="40137" marB="401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top</a:t>
                      </a:r>
                    </a:p>
                  </a:txBody>
                  <a:tcPr marL="40137" marR="40137" marT="40137" marB="401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Print system usage and top resource hogs</a:t>
                      </a:r>
                    </a:p>
                  </a:txBody>
                  <a:tcPr marL="40137" marR="40137" marT="40137" marB="401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608722"/>
                  </a:ext>
                </a:extLst>
              </a:tr>
              <a:tr h="352746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10.  </a:t>
                      </a:r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 logout (exit)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40137" marR="40137" marT="40137" marB="401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logout or exit</a:t>
                      </a:r>
                    </a:p>
                  </a:txBody>
                  <a:tcPr marL="40137" marR="40137" marT="40137" marB="401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How to quit a UNIX shell.</a:t>
                      </a:r>
                    </a:p>
                  </a:txBody>
                  <a:tcPr marL="40137" marR="40137" marT="40137" marB="401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663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596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184</TotalTime>
  <Words>1691</Words>
  <Application>Microsoft Office PowerPoint</Application>
  <PresentationFormat>Widescreen</PresentationFormat>
  <Paragraphs>241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Patil</dc:creator>
  <cp:lastModifiedBy>Omkar Patil</cp:lastModifiedBy>
  <cp:revision>9</cp:revision>
  <dcterms:created xsi:type="dcterms:W3CDTF">2022-08-19T09:07:16Z</dcterms:created>
  <dcterms:modified xsi:type="dcterms:W3CDTF">2022-08-25T06:14:03Z</dcterms:modified>
</cp:coreProperties>
</file>