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77" r:id="rId5"/>
    <p:sldId id="278" r:id="rId6"/>
    <p:sldId id="279" r:id="rId7"/>
    <p:sldId id="280" r:id="rId8"/>
    <p:sldId id="281" r:id="rId9"/>
    <p:sldId id="28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enterprisedesktop/tip/Top-5-enterprise-Linux-distributions-to-consider-adopting" TargetMode="External"/><Relationship Id="rId2" Type="http://schemas.openxmlformats.org/officeDocument/2006/relationships/hyperlink" Target="https://www.techtarget.com/searchdatacenter/tip/Choosing-the-best-server-OS-Linux-vs-Windows-comparison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makeuseof.com/why-install-linux-old-computer/"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7.xml"/><Relationship Id="rId4" Type="http://schemas.openxmlformats.org/officeDocument/2006/relationships/hyperlink" Target="https://www.makeuseof.com/how-to-use-system-rescue-to-fix-compu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2085245" y="762001"/>
            <a:ext cx="8204391" cy="1236616"/>
          </a:xfrm>
        </p:spPr>
        <p:txBody>
          <a:bodyPr>
            <a:normAutofit/>
          </a:bodyPr>
          <a:lstStyle/>
          <a:p>
            <a:pPr algn="ctr"/>
            <a:r>
              <a:rPr lang="en-US" sz="6000" dirty="0" err="1" smtClean="0">
                <a:solidFill>
                  <a:srgbClr val="FF0000"/>
                </a:solidFill>
                <a:latin typeface="Algerian" panose="04020705040A02060702" pitchFamily="82" charset="0"/>
              </a:rPr>
              <a:t>linux</a:t>
            </a:r>
            <a:endParaRPr lang="en-US" sz="6000" dirty="0">
              <a:solidFill>
                <a:srgbClr val="FF0000"/>
              </a:solidFill>
              <a:latin typeface="Algerian" panose="04020705040A02060702" pitchFamily="82" charset="0"/>
            </a:endParaRP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2880362" y="211776"/>
            <a:ext cx="6282266" cy="1107574"/>
          </a:xfrm>
        </p:spPr>
        <p:txBody>
          <a:bodyPr>
            <a:normAutofit/>
          </a:bodyPr>
          <a:lstStyle/>
          <a:p>
            <a:r>
              <a:rPr lang="en-US" sz="3200" dirty="0" smtClean="0">
                <a:latin typeface="Times New Roman" panose="02020603050405020304" pitchFamily="18" charset="0"/>
                <a:cs typeface="Times New Roman" panose="02020603050405020304" pitchFamily="18" charset="0"/>
              </a:rPr>
              <a:t>           1)What  is Linux ?</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867989"/>
            <a:ext cx="11234057" cy="3775165"/>
          </a:xfrm>
          <a:prstGeom prst="rect">
            <a:avLst/>
          </a:prstGeom>
          <a:noFill/>
        </p:spPr>
        <p:txBody>
          <a:bodyPr wrap="square" rtlCol="0">
            <a:spAutoFit/>
          </a:bodyPr>
          <a:lstStyle/>
          <a:p>
            <a:endParaRPr lang="en-US" dirty="0"/>
          </a:p>
        </p:txBody>
      </p:sp>
      <p:sp>
        <p:nvSpPr>
          <p:cNvPr id="6" name="TextBox 5"/>
          <p:cNvSpPr txBox="1"/>
          <p:nvPr/>
        </p:nvSpPr>
        <p:spPr>
          <a:xfrm>
            <a:off x="0" y="1129325"/>
            <a:ext cx="121920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LINUX</a:t>
            </a:r>
            <a:r>
              <a:rPr lang="en-US" dirty="0"/>
              <a:t> is an operating system or a kernel distributed under an open-source license. Its functionality list is quite like UNIX</a:t>
            </a:r>
            <a:r>
              <a:rPr lang="en-US" dirty="0" smtClean="0"/>
              <a:t>.</a:t>
            </a:r>
          </a:p>
          <a:p>
            <a:pPr algn="just"/>
            <a:endParaRPr lang="en-US" dirty="0" smtClean="0"/>
          </a:p>
          <a:p>
            <a:pPr marL="285750" indent="-285750" algn="just">
              <a:buFont typeface="Arial" panose="020B0604020202020204" pitchFamily="34" charset="0"/>
              <a:buChar char="•"/>
            </a:pPr>
            <a:r>
              <a:rPr lang="en-US" dirty="0"/>
              <a:t>kernel is a program at the heart of the Linux operating system that takes care of fundamental stuff, like letting hardware communicate with software</a:t>
            </a:r>
            <a:r>
              <a:rPr lang="en-US" dirty="0" smtClean="0"/>
              <a:t>.</a:t>
            </a:r>
          </a:p>
          <a:p>
            <a:pPr algn="just"/>
            <a:endParaRPr lang="en-US" dirty="0"/>
          </a:p>
          <a:p>
            <a:pPr marL="285750" indent="-285750" algn="just">
              <a:buFont typeface="Arial" panose="020B0604020202020204" pitchFamily="34" charset="0"/>
              <a:buChar char="•"/>
            </a:pPr>
            <a:r>
              <a:rPr lang="en-US" dirty="0"/>
              <a:t>Just like Windows, iOS, and Mac OS, Linux is an operating system</a:t>
            </a:r>
            <a:r>
              <a:rPr lang="en-US" dirty="0" smtClean="0"/>
              <a:t>.</a:t>
            </a:r>
          </a:p>
          <a:p>
            <a:pPr algn="just"/>
            <a:endParaRPr lang="en-US" dirty="0" smtClean="0"/>
          </a:p>
          <a:p>
            <a:pPr marL="285750" indent="-285750" algn="just">
              <a:buFont typeface="Arial" panose="020B0604020202020204" pitchFamily="34" charset="0"/>
              <a:buChar char="•"/>
            </a:pPr>
            <a:r>
              <a:rPr lang="en-US" dirty="0" smtClean="0"/>
              <a:t>In </a:t>
            </a:r>
            <a:r>
              <a:rPr lang="en-US" dirty="0"/>
              <a:t>fact, one of the most popular platforms on the planet, Android, is powered by the Linux operating system. An operating system is software that manages all of the hardware resources associated with your desktop or laptop. </a:t>
            </a:r>
            <a:br>
              <a:rPr lang="en-US" dirty="0"/>
            </a:br>
            <a:endParaRPr lang="en-US" dirty="0"/>
          </a:p>
        </p:txBody>
      </p:sp>
      <p:pic>
        <p:nvPicPr>
          <p:cNvPr id="1026" name="Picture 2" descr="What is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860" y="4088061"/>
            <a:ext cx="29908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59A64C-EA0D-4DC2-A8C5-C88EFBF64979}"/>
              </a:ext>
            </a:extLst>
          </p:cNvPr>
          <p:cNvSpPr txBox="1">
            <a:spLocks/>
          </p:cNvSpPr>
          <p:nvPr/>
        </p:nvSpPr>
        <p:spPr>
          <a:xfrm>
            <a:off x="2880362" y="211776"/>
            <a:ext cx="6282266" cy="728750"/>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Times New Roman" panose="02020603050405020304" pitchFamily="18" charset="0"/>
                <a:cs typeface="Times New Roman" panose="02020603050405020304" pitchFamily="18" charset="0"/>
              </a:rPr>
              <a:t>           2)Why we use Linux ?</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280160"/>
            <a:ext cx="12192000" cy="646330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Server OS</a:t>
            </a:r>
            <a:r>
              <a:rPr lang="en-US" dirty="0"/>
              <a:t> for web servers, database servers, file servers, email servers and any other type of shared server. Designed to support high-volume and multithreading applications, Linux is well-suited for </a:t>
            </a:r>
            <a:r>
              <a:rPr lang="en-US" u="sng" dirty="0">
                <a:hlinkClick r:id="rId2"/>
              </a:rPr>
              <a:t>all types of server applications</a:t>
            </a:r>
            <a:r>
              <a:rPr lang="en-US" dirty="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b="1" dirty="0"/>
              <a:t>Desktop OS</a:t>
            </a:r>
            <a:r>
              <a:rPr lang="en-US" dirty="0"/>
              <a:t> for personal productivity computing. Linux is an open source and freely available </a:t>
            </a:r>
            <a:r>
              <a:rPr lang="en-US" u="sng" dirty="0">
                <a:hlinkClick r:id="rId3"/>
              </a:rPr>
              <a:t>desktop environment</a:t>
            </a:r>
            <a:r>
              <a:rPr lang="en-US" dirty="0"/>
              <a:t> for users who prefer it to commercial OSes.</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Linux is highly configurable and depends on a modular design that enables users to customize their own versions of Linux</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Depending on the application, Linux can be optimized for different purposes such as:</a:t>
            </a:r>
          </a:p>
          <a:p>
            <a:pPr marL="285750" indent="-285750" algn="just">
              <a:buFont typeface="Wingdings" panose="05000000000000000000" pitchFamily="2" charset="2"/>
              <a:buChar char="Ø"/>
            </a:pPr>
            <a:r>
              <a:rPr lang="en-US" dirty="0"/>
              <a:t>networking performance;</a:t>
            </a:r>
          </a:p>
          <a:p>
            <a:pPr marL="285750" indent="-285750" algn="just">
              <a:buFont typeface="Wingdings" panose="05000000000000000000" pitchFamily="2" charset="2"/>
              <a:buChar char="Ø"/>
            </a:pPr>
            <a:r>
              <a:rPr lang="en-US" dirty="0"/>
              <a:t>computation performance;</a:t>
            </a:r>
          </a:p>
          <a:p>
            <a:pPr marL="285750" indent="-285750" algn="just">
              <a:buFont typeface="Wingdings" panose="05000000000000000000" pitchFamily="2" charset="2"/>
              <a:buChar char="Ø"/>
            </a:pPr>
            <a:r>
              <a:rPr lang="en-US" dirty="0"/>
              <a:t>deployment on specific hardware platforms; and</a:t>
            </a:r>
          </a:p>
          <a:p>
            <a:pPr marL="285750" indent="-285750" algn="just">
              <a:buFont typeface="Wingdings" panose="05000000000000000000" pitchFamily="2" charset="2"/>
              <a:buChar char="Ø"/>
            </a:pPr>
            <a:r>
              <a:rPr lang="en-US" dirty="0"/>
              <a:t>deployment on systems with limited memory, storage or computing resources</a:t>
            </a:r>
            <a:r>
              <a:rPr lang="en-US" dirty="0" smtClean="0"/>
              <a:t>.</a:t>
            </a:r>
          </a:p>
          <a:p>
            <a:pPr marL="285750" indent="-285750" algn="just">
              <a:buFont typeface="Wingdings" panose="05000000000000000000" pitchFamily="2" charset="2"/>
              <a:buChar char="Ø"/>
            </a:pPr>
            <a:endParaRPr lang="en-US" dirty="0"/>
          </a:p>
          <a:p>
            <a:pPr marL="285750" indent="-285750" algn="just">
              <a:buFont typeface="Arial" panose="020B0604020202020204" pitchFamily="34" charset="0"/>
              <a:buChar char="•"/>
            </a:pPr>
            <a:r>
              <a:rPr lang="en-US" dirty="0"/>
              <a:t>Linux is also distributed under an open source license. Open source follows these key tenants:</a:t>
            </a:r>
          </a:p>
          <a:p>
            <a:pPr marL="285750" indent="-285750" algn="just">
              <a:buFont typeface="Wingdings" panose="05000000000000000000" pitchFamily="2" charset="2"/>
              <a:buChar char="Ø"/>
            </a:pPr>
            <a:r>
              <a:rPr lang="en-US" dirty="0"/>
              <a:t>The freedom to run the program, for any purpose.</a:t>
            </a:r>
          </a:p>
          <a:p>
            <a:pPr marL="285750" indent="-285750" algn="just">
              <a:buFont typeface="Wingdings" panose="05000000000000000000" pitchFamily="2" charset="2"/>
              <a:buChar char="Ø"/>
            </a:pPr>
            <a:r>
              <a:rPr lang="en-US" dirty="0"/>
              <a:t>The freedom to study how the program works, and change it to make it do what you wish.</a:t>
            </a:r>
          </a:p>
          <a:p>
            <a:pPr marL="285750" indent="-285750" algn="just">
              <a:buFont typeface="Wingdings" panose="05000000000000000000" pitchFamily="2" charset="2"/>
              <a:buChar char="Ø"/>
            </a:pPr>
            <a:r>
              <a:rPr lang="en-US" dirty="0"/>
              <a:t>The freedom to redistribute copies so you can help your neighbor.</a:t>
            </a:r>
          </a:p>
          <a:p>
            <a:pPr marL="285750" indent="-285750" algn="just">
              <a:buFont typeface="Wingdings" panose="05000000000000000000" pitchFamily="2" charset="2"/>
              <a:buChar char="Ø"/>
            </a:pPr>
            <a:r>
              <a:rPr lang="en-US" dirty="0"/>
              <a:t>The freedom to distribute copies of your modified versions to others.</a:t>
            </a:r>
          </a:p>
          <a:p>
            <a:endParaRPr lang="en-US" dirty="0" smtClean="0"/>
          </a:p>
          <a:p>
            <a:pPr marL="285750" indent="-285750">
              <a:buFont typeface="Wingdings" panose="05000000000000000000" pitchFamily="2" charset="2"/>
              <a:buChar char="Ø"/>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1780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txBox="1">
            <a:spLocks/>
          </p:cNvSpPr>
          <p:nvPr/>
        </p:nvSpPr>
        <p:spPr>
          <a:xfrm>
            <a:off x="2880362" y="211776"/>
            <a:ext cx="6282266" cy="728750"/>
          </a:xfrm>
          <a:prstGeom prst="rect">
            <a:avLst/>
          </a:prstGeom>
        </p:spPr>
        <p:txBody>
          <a:bodyP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smtClean="0">
                <a:latin typeface="Times New Roman" panose="02020603050405020304" pitchFamily="18" charset="0"/>
                <a:cs typeface="Times New Roman" panose="02020603050405020304" pitchFamily="18" charset="0"/>
              </a:rPr>
              <a:t> 3)what is difference between        Linux and windows ?</a:t>
            </a:r>
            <a:endParaRPr lang="en-US" sz="3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0" y="940526"/>
            <a:ext cx="12083143" cy="5016758"/>
          </a:xfrm>
          <a:prstGeom prst="rect">
            <a:avLst/>
          </a:prstGeom>
          <a:noFill/>
          <a:ln>
            <a:solidFill>
              <a:schemeClr val="bg1"/>
            </a:solidFill>
          </a:ln>
        </p:spPr>
        <p:txBody>
          <a:bodyPr wrap="square" rtlCol="0">
            <a:spAutoFit/>
          </a:bodyPr>
          <a:lstStyle/>
          <a:p>
            <a:pPr algn="just"/>
            <a:r>
              <a:rPr lang="en-US" sz="3200" dirty="0" smtClean="0"/>
              <a:t>                    </a:t>
            </a:r>
            <a:r>
              <a:rPr lang="en-US" sz="3200" dirty="0" smtClean="0">
                <a:solidFill>
                  <a:srgbClr val="FF0000"/>
                </a:solidFill>
              </a:rPr>
              <a:t>LINUX                                                           WINDOWS</a:t>
            </a:r>
          </a:p>
          <a:p>
            <a:pPr algn="just"/>
            <a:endParaRPr lang="en-US" dirty="0"/>
          </a:p>
          <a:p>
            <a:pPr algn="just"/>
            <a:r>
              <a:rPr lang="en-US" dirty="0" smtClean="0"/>
              <a:t>The file system in Linux is very case-sensitive.                                     </a:t>
            </a:r>
            <a:r>
              <a:rPr lang="en-US" dirty="0"/>
              <a:t>The file system in Windows is not case-sensitive</a:t>
            </a:r>
            <a:r>
              <a:rPr lang="en-US" dirty="0" smtClean="0"/>
              <a:t>.</a:t>
            </a:r>
          </a:p>
          <a:p>
            <a:pPr algn="just"/>
            <a:endParaRPr lang="en-US" dirty="0"/>
          </a:p>
          <a:p>
            <a:pPr algn="just"/>
            <a:r>
              <a:rPr lang="en-US" dirty="0"/>
              <a:t>Linux is free to use for everyone</a:t>
            </a:r>
            <a:r>
              <a:rPr lang="en-US" dirty="0" smtClean="0"/>
              <a:t>.                                                           </a:t>
            </a:r>
            <a:r>
              <a:rPr lang="en-US" dirty="0"/>
              <a:t>Windows do not come free for any user</a:t>
            </a:r>
            <a:r>
              <a:rPr lang="en-US" dirty="0" smtClean="0"/>
              <a:t>.</a:t>
            </a:r>
          </a:p>
          <a:p>
            <a:pPr marL="285750" indent="-285750" algn="just">
              <a:buFont typeface="Wingdings" panose="05000000000000000000" pitchFamily="2" charset="2"/>
              <a:buChar char="Ø"/>
            </a:pPr>
            <a:endParaRPr lang="en-US" dirty="0"/>
          </a:p>
          <a:p>
            <a:pPr algn="just"/>
            <a:r>
              <a:rPr lang="en-US" dirty="0"/>
              <a:t>It is open source</a:t>
            </a:r>
            <a:r>
              <a:rPr lang="en-US" smtClean="0"/>
              <a:t>.</a:t>
            </a:r>
            <a:r>
              <a:rPr lang="en-US"/>
              <a:t> </a:t>
            </a:r>
            <a:r>
              <a:rPr lang="en-US" smtClean="0"/>
              <a:t>                                                                                      It </a:t>
            </a:r>
            <a:r>
              <a:rPr lang="en-US" dirty="0"/>
              <a:t>is not open source</a:t>
            </a:r>
            <a:r>
              <a:rPr lang="en-US" dirty="0" smtClean="0"/>
              <a:t>.</a:t>
            </a:r>
          </a:p>
          <a:p>
            <a:pPr marL="285750" indent="-285750" algn="just">
              <a:buFont typeface="Wingdings" panose="05000000000000000000" pitchFamily="2" charset="2"/>
              <a:buChar char="Ø"/>
            </a:pPr>
            <a:endParaRPr lang="en-US" dirty="0"/>
          </a:p>
          <a:p>
            <a:pPr algn="just"/>
            <a:r>
              <a:rPr lang="en-US" dirty="0"/>
              <a:t>Linux utilizes the monolithic kernel</a:t>
            </a:r>
            <a:r>
              <a:rPr lang="en-US" dirty="0" smtClean="0"/>
              <a:t>.</a:t>
            </a:r>
            <a:r>
              <a:rPr lang="en-US" dirty="0"/>
              <a:t> </a:t>
            </a:r>
            <a:r>
              <a:rPr lang="en-US" dirty="0" smtClean="0"/>
              <a:t>                                                     Windows </a:t>
            </a:r>
            <a:r>
              <a:rPr lang="en-US" dirty="0"/>
              <a:t>uses the micro-kernel</a:t>
            </a:r>
            <a:r>
              <a:rPr lang="en-US" dirty="0" smtClean="0"/>
              <a:t>.</a:t>
            </a:r>
          </a:p>
          <a:p>
            <a:pPr marL="285750" indent="-285750" algn="just">
              <a:buFont typeface="Wingdings" panose="05000000000000000000" pitchFamily="2" charset="2"/>
              <a:buChar char="Ø"/>
            </a:pPr>
            <a:endParaRPr lang="en-US" dirty="0"/>
          </a:p>
          <a:p>
            <a:pPr algn="just"/>
            <a:r>
              <a:rPr lang="en-US" dirty="0"/>
              <a:t>In the case of operations, Linux is way more efficient than </a:t>
            </a:r>
            <a:r>
              <a:rPr lang="en-US" dirty="0" smtClean="0"/>
              <a:t>    </a:t>
            </a:r>
            <a:r>
              <a:rPr lang="en-US" dirty="0" smtClean="0"/>
              <a:t>         Windows </a:t>
            </a:r>
            <a:r>
              <a:rPr lang="en-US" dirty="0"/>
              <a:t>are comparatively way less than Windows. </a:t>
            </a:r>
            <a:r>
              <a:rPr lang="en-US" dirty="0" smtClean="0"/>
              <a:t>	 </a:t>
            </a:r>
            <a:r>
              <a:rPr lang="en-US" dirty="0"/>
              <a:t>For operations, </a:t>
            </a:r>
            <a:r>
              <a:rPr lang="en-US" dirty="0" smtClean="0"/>
              <a:t>															efficient </a:t>
            </a:r>
            <a:r>
              <a:rPr lang="en-US" dirty="0"/>
              <a:t>than Linux</a:t>
            </a:r>
            <a:r>
              <a:rPr lang="en-US" dirty="0" smtClean="0"/>
              <a:t>.</a:t>
            </a:r>
          </a:p>
          <a:p>
            <a:pPr algn="just"/>
            <a:endParaRPr lang="en-US" dirty="0"/>
          </a:p>
          <a:p>
            <a:pPr algn="just"/>
            <a:r>
              <a:rPr lang="en-US" dirty="0"/>
              <a:t>It is more secure than Windows OS</a:t>
            </a:r>
            <a:r>
              <a:rPr lang="en-US" dirty="0" smtClean="0"/>
              <a:t>.                                                      </a:t>
            </a:r>
            <a:r>
              <a:rPr lang="en-US" dirty="0"/>
              <a:t>It provides much less security to its users than Linux</a:t>
            </a:r>
            <a:r>
              <a:rPr lang="en-US" dirty="0" smtClean="0"/>
              <a:t>.</a:t>
            </a:r>
          </a:p>
          <a:p>
            <a:pPr marL="285750" indent="-285750" algn="just">
              <a:buFont typeface="Wingdings" panose="05000000000000000000" pitchFamily="2" charset="2"/>
              <a:buChar char="Ø"/>
            </a:pPr>
            <a:endParaRPr lang="en-US" dirty="0"/>
          </a:p>
          <a:p>
            <a:pPr algn="just"/>
            <a:r>
              <a:rPr lang="en-US" dirty="0"/>
              <a:t>People generally use Linux for the systems that are  </a:t>
            </a:r>
            <a:r>
              <a:rPr lang="en-US" dirty="0" smtClean="0"/>
              <a:t>                        Windows </a:t>
            </a:r>
            <a:r>
              <a:rPr lang="en-US" dirty="0"/>
              <a:t>is not a very efficient OS for hacking purposes as </a:t>
            </a:r>
            <a:r>
              <a:rPr lang="en-US" dirty="0" smtClean="0"/>
              <a:t>	</a:t>
            </a:r>
            <a:r>
              <a:rPr lang="en-US" dirty="0"/>
              <a:t> hacking-based. </a:t>
            </a:r>
            <a:r>
              <a:rPr lang="en-US" dirty="0" smtClean="0"/>
              <a:t>																	compared </a:t>
            </a:r>
            <a:r>
              <a:rPr lang="en-US" dirty="0"/>
              <a:t>to Linux.</a:t>
            </a:r>
          </a:p>
        </p:txBody>
      </p:sp>
      <p:cxnSp>
        <p:nvCxnSpPr>
          <p:cNvPr id="23" name="Straight Connector 22"/>
          <p:cNvCxnSpPr>
            <a:stCxn id="13" idx="0"/>
            <a:endCxn id="13" idx="2"/>
          </p:cNvCxnSpPr>
          <p:nvPr/>
        </p:nvCxnSpPr>
        <p:spPr>
          <a:xfrm>
            <a:off x="6041572" y="940526"/>
            <a:ext cx="0" cy="50167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8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59A64C-EA0D-4DC2-A8C5-C88EFBF64979}"/>
              </a:ext>
            </a:extLst>
          </p:cNvPr>
          <p:cNvSpPr txBox="1">
            <a:spLocks/>
          </p:cNvSpPr>
          <p:nvPr/>
        </p:nvSpPr>
        <p:spPr>
          <a:xfrm>
            <a:off x="2880362" y="211776"/>
            <a:ext cx="6282266" cy="1107574"/>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smtClean="0">
                <a:latin typeface="Times New Roman" panose="02020603050405020304" pitchFamily="18" charset="0"/>
                <a:cs typeface="Times New Roman" panose="02020603050405020304" pitchFamily="18" charset="0"/>
              </a:rPr>
              <a:t>           4)WHERE THE LINUX     		CAN BE USED ?</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706" y="1123407"/>
            <a:ext cx="11965577" cy="6186309"/>
          </a:xfrm>
          <a:prstGeom prst="rect">
            <a:avLst/>
          </a:prstGeom>
          <a:noFill/>
        </p:spPr>
        <p:txBody>
          <a:bodyPr wrap="square" rtlCol="0">
            <a:spAutoFit/>
          </a:bodyPr>
          <a:lstStyle/>
          <a:p>
            <a:r>
              <a:rPr lang="en-US" b="1" dirty="0"/>
              <a:t>1. Web Servers</a:t>
            </a:r>
          </a:p>
          <a:p>
            <a:r>
              <a:rPr lang="en-US" dirty="0"/>
              <a:t>The biggest real-world use of Linux is on servers, especially web servers. There are several reasons for Linux dominating the web server market</a:t>
            </a:r>
          </a:p>
          <a:p>
            <a:endParaRPr lang="en-US" dirty="0" smtClean="0"/>
          </a:p>
          <a:p>
            <a:r>
              <a:rPr lang="en-US" b="1" dirty="0"/>
              <a:t>2. Supercomputers</a:t>
            </a:r>
          </a:p>
          <a:p>
            <a:r>
              <a:rPr lang="en-US" dirty="0"/>
              <a:t>The reasons for its adoption in super computing are likely similar to those for its adoption for other server applications. Linux was cheap and could run on standard x86 hardware</a:t>
            </a:r>
            <a:r>
              <a:rPr lang="en-US" dirty="0" smtClean="0"/>
              <a:t>.</a:t>
            </a:r>
          </a:p>
          <a:p>
            <a:endParaRPr lang="en-US" dirty="0"/>
          </a:p>
          <a:p>
            <a:r>
              <a:rPr lang="en-US" b="1" dirty="0"/>
              <a:t>3. Single-Board Computers</a:t>
            </a:r>
          </a:p>
          <a:p>
            <a:r>
              <a:rPr lang="en-US" dirty="0"/>
              <a:t>While Linux powers supercomputers, it's also perfect for simpler machines. The best-known Linux-powered single-board computer is the </a:t>
            </a:r>
            <a:r>
              <a:rPr lang="en-US" b="1" dirty="0">
                <a:hlinkClick r:id="rId2"/>
              </a:rPr>
              <a:t>Raspberry Pi</a:t>
            </a:r>
            <a:r>
              <a:rPr lang="en-US" dirty="0" smtClean="0"/>
              <a:t>.</a:t>
            </a:r>
          </a:p>
          <a:p>
            <a:endParaRPr lang="en-US" dirty="0"/>
          </a:p>
          <a:p>
            <a:r>
              <a:rPr lang="en-US" b="1" dirty="0"/>
              <a:t>4. Repurposing Old Computers</a:t>
            </a:r>
          </a:p>
          <a:p>
            <a:r>
              <a:rPr lang="en-US" dirty="0"/>
              <a:t>Linux distros are great for </a:t>
            </a:r>
            <a:r>
              <a:rPr lang="en-US" b="1" dirty="0">
                <a:hlinkClick r:id="rId3"/>
              </a:rPr>
              <a:t>making use of older computers</a:t>
            </a:r>
            <a:r>
              <a:rPr lang="en-US" dirty="0"/>
              <a:t> when official support from Apple or Microsoft dries up and you can't afford to upgrade or the newer versions of the OS don't support your hardware</a:t>
            </a:r>
            <a:r>
              <a:rPr lang="en-US" dirty="0" smtClean="0"/>
              <a:t>.</a:t>
            </a:r>
          </a:p>
          <a:p>
            <a:endParaRPr lang="en-US" dirty="0"/>
          </a:p>
          <a:p>
            <a:r>
              <a:rPr lang="en-US" b="1" dirty="0" smtClean="0"/>
              <a:t>5. </a:t>
            </a:r>
            <a:r>
              <a:rPr lang="en-US" b="1" dirty="0"/>
              <a:t>Backup and </a:t>
            </a:r>
            <a:r>
              <a:rPr lang="en-US" b="1" dirty="0" smtClean="0"/>
              <a:t>Recovery</a:t>
            </a:r>
          </a:p>
          <a:p>
            <a:r>
              <a:rPr lang="en-US" dirty="0"/>
              <a:t>our computer works great unless something goes wrong. And if you run into trouble, Linux is also there to bail you out.</a:t>
            </a:r>
          </a:p>
          <a:p>
            <a:r>
              <a:rPr lang="en-US" dirty="0"/>
              <a:t>While you can use your OS installation media to try to fix your system, there are </a:t>
            </a:r>
            <a:r>
              <a:rPr lang="en-US" b="1" dirty="0">
                <a:hlinkClick r:id="rId4"/>
              </a:rPr>
              <a:t>Linux distros like </a:t>
            </a:r>
            <a:r>
              <a:rPr lang="en-US" b="1" dirty="0" err="1">
                <a:hlinkClick r:id="rId4"/>
              </a:rPr>
              <a:t>SystemRescue</a:t>
            </a:r>
            <a:r>
              <a:rPr lang="en-US" b="1" dirty="0">
                <a:hlinkClick r:id="rId4"/>
              </a:rPr>
              <a:t> that can fix many common booting problems</a:t>
            </a:r>
            <a:r>
              <a:rPr lang="en-US" dirty="0"/>
              <a:t>, from a damaged partition table to a forgotten admin password.</a:t>
            </a:r>
          </a:p>
          <a:p>
            <a:endParaRPr lang="en-US" b="1" dirty="0"/>
          </a:p>
          <a:p>
            <a:endParaRPr lang="en-US" dirty="0"/>
          </a:p>
        </p:txBody>
      </p:sp>
    </p:spTree>
    <p:extLst>
      <p:ext uri="{BB962C8B-B14F-4D97-AF65-F5344CB8AC3E}">
        <p14:creationId xmlns:p14="http://schemas.microsoft.com/office/powerpoint/2010/main" val="116264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70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719</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Calibri Light</vt:lpstr>
      <vt:lpstr>Times New Roman</vt:lpstr>
      <vt:lpstr>Wingdings</vt:lpstr>
      <vt:lpstr>Celestial</vt:lpstr>
      <vt:lpstr>linux</vt:lpstr>
      <vt:lpstr>           1)What  is Linux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2022-08-19T06:06:13Z</dcterms:created>
  <dcterms:modified xsi:type="dcterms:W3CDTF">2023-01-13T07:15:53Z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