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62" autoAdjust="0"/>
    <p:restoredTop sz="94660"/>
  </p:normalViewPr>
  <p:slideViewPr>
    <p:cSldViewPr snapToGrid="0">
      <p:cViewPr varScale="1">
        <p:scale>
          <a:sx n="73" d="100"/>
          <a:sy n="73"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61C6D58-54BC-4A9E-821D-4F771F65842C}" type="datetimeFigureOut">
              <a:rPr lang="en-US" smtClean="0"/>
              <a:t>8/23/2022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89AC5C9-DFFC-443E-9708-B573188E11BA}" type="slidenum">
              <a:rPr lang="en-US" smtClean="0"/>
              <a:t>‹#›</a:t>
            </a:fld>
            <a:endParaRPr lang="en-US"/>
          </a:p>
        </p:txBody>
      </p:sp>
    </p:spTree>
    <p:extLst>
      <p:ext uri="{BB962C8B-B14F-4D97-AF65-F5344CB8AC3E}">
        <p14:creationId xmlns:p14="http://schemas.microsoft.com/office/powerpoint/2010/main" val="929184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1C6D58-54BC-4A9E-821D-4F771F65842C}"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89AC5C9-DFFC-443E-9708-B573188E11BA}" type="slidenum">
              <a:rPr lang="en-US" smtClean="0"/>
              <a:t>‹#›</a:t>
            </a:fld>
            <a:endParaRPr lang="en-US"/>
          </a:p>
        </p:txBody>
      </p:sp>
    </p:spTree>
    <p:extLst>
      <p:ext uri="{BB962C8B-B14F-4D97-AF65-F5344CB8AC3E}">
        <p14:creationId xmlns:p14="http://schemas.microsoft.com/office/powerpoint/2010/main" val="3832994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61C6D58-54BC-4A9E-821D-4F771F65842C}"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89AC5C9-DFFC-443E-9708-B573188E11BA}" type="slidenum">
              <a:rPr lang="en-US" smtClean="0"/>
              <a:t>‹#›</a:t>
            </a:fld>
            <a:endParaRPr lang="en-US"/>
          </a:p>
        </p:txBody>
      </p:sp>
    </p:spTree>
    <p:extLst>
      <p:ext uri="{BB962C8B-B14F-4D97-AF65-F5344CB8AC3E}">
        <p14:creationId xmlns:p14="http://schemas.microsoft.com/office/powerpoint/2010/main" val="1725566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61C6D58-54BC-4A9E-821D-4F771F65842C}"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89AC5C9-DFFC-443E-9708-B573188E11BA}" type="slidenum">
              <a:rPr lang="en-US" smtClean="0"/>
              <a:t>‹#›</a:t>
            </a:fld>
            <a:endParaRPr lang="en-US"/>
          </a:p>
        </p:txBody>
      </p:sp>
    </p:spTree>
    <p:extLst>
      <p:ext uri="{BB962C8B-B14F-4D97-AF65-F5344CB8AC3E}">
        <p14:creationId xmlns:p14="http://schemas.microsoft.com/office/powerpoint/2010/main" val="1168141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1C6D58-54BC-4A9E-821D-4F771F65842C}"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89AC5C9-DFFC-443E-9708-B573188E11BA}" type="slidenum">
              <a:rPr lang="en-US" smtClean="0"/>
              <a:t>‹#›</a:t>
            </a:fld>
            <a:endParaRPr lang="en-US"/>
          </a:p>
        </p:txBody>
      </p:sp>
    </p:spTree>
    <p:extLst>
      <p:ext uri="{BB962C8B-B14F-4D97-AF65-F5344CB8AC3E}">
        <p14:creationId xmlns:p14="http://schemas.microsoft.com/office/powerpoint/2010/main" val="3911367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61C6D58-54BC-4A9E-821D-4F771F65842C}" type="datetimeFigureOut">
              <a:rPr lang="en-US" smtClean="0"/>
              <a:t>8/23/2022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AC5C9-DFFC-443E-9708-B573188E11BA}" type="slidenum">
              <a:rPr lang="en-US" smtClean="0"/>
              <a:t>‹#›</a:t>
            </a:fld>
            <a:endParaRPr lang="en-US"/>
          </a:p>
        </p:txBody>
      </p:sp>
    </p:spTree>
    <p:extLst>
      <p:ext uri="{BB962C8B-B14F-4D97-AF65-F5344CB8AC3E}">
        <p14:creationId xmlns:p14="http://schemas.microsoft.com/office/powerpoint/2010/main" val="443596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61C6D58-54BC-4A9E-821D-4F771F65842C}" type="datetimeFigureOut">
              <a:rPr lang="en-US" smtClean="0"/>
              <a:t>8/23/2022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289AC5C9-DFFC-443E-9708-B573188E11BA}" type="slidenum">
              <a:rPr lang="en-US" smtClean="0"/>
              <a:t>‹#›</a:t>
            </a:fld>
            <a:endParaRPr lang="en-US"/>
          </a:p>
        </p:txBody>
      </p:sp>
    </p:spTree>
    <p:extLst>
      <p:ext uri="{BB962C8B-B14F-4D97-AF65-F5344CB8AC3E}">
        <p14:creationId xmlns:p14="http://schemas.microsoft.com/office/powerpoint/2010/main" val="632246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61C6D58-54BC-4A9E-821D-4F771F65842C}"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AC5C9-DFFC-443E-9708-B573188E11BA}" type="slidenum">
              <a:rPr lang="en-US" smtClean="0"/>
              <a:t>‹#›</a:t>
            </a:fld>
            <a:endParaRPr lang="en-US"/>
          </a:p>
        </p:txBody>
      </p:sp>
    </p:spTree>
    <p:extLst>
      <p:ext uri="{BB962C8B-B14F-4D97-AF65-F5344CB8AC3E}">
        <p14:creationId xmlns:p14="http://schemas.microsoft.com/office/powerpoint/2010/main" val="22290198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61C6D58-54BC-4A9E-821D-4F771F65842C}"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89AC5C9-DFFC-443E-9708-B573188E11BA}" type="slidenum">
              <a:rPr lang="en-US" smtClean="0"/>
              <a:t>‹#›</a:t>
            </a:fld>
            <a:endParaRPr lang="en-US"/>
          </a:p>
        </p:txBody>
      </p:sp>
    </p:spTree>
    <p:extLst>
      <p:ext uri="{BB962C8B-B14F-4D97-AF65-F5344CB8AC3E}">
        <p14:creationId xmlns:p14="http://schemas.microsoft.com/office/powerpoint/2010/main" val="2247442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1C6D58-54BC-4A9E-821D-4F771F65842C}"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AC5C9-DFFC-443E-9708-B573188E11BA}" type="slidenum">
              <a:rPr lang="en-US" smtClean="0"/>
              <a:t>‹#›</a:t>
            </a:fld>
            <a:endParaRPr lang="en-US"/>
          </a:p>
        </p:txBody>
      </p:sp>
    </p:spTree>
    <p:extLst>
      <p:ext uri="{BB962C8B-B14F-4D97-AF65-F5344CB8AC3E}">
        <p14:creationId xmlns:p14="http://schemas.microsoft.com/office/powerpoint/2010/main" val="618273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1C6D58-54BC-4A9E-821D-4F771F65842C}"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89AC5C9-DFFC-443E-9708-B573188E11BA}" type="slidenum">
              <a:rPr lang="en-US" smtClean="0"/>
              <a:t>‹#›</a:t>
            </a:fld>
            <a:endParaRPr lang="en-US"/>
          </a:p>
        </p:txBody>
      </p:sp>
    </p:spTree>
    <p:extLst>
      <p:ext uri="{BB962C8B-B14F-4D97-AF65-F5344CB8AC3E}">
        <p14:creationId xmlns:p14="http://schemas.microsoft.com/office/powerpoint/2010/main" val="3847842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1C6D58-54BC-4A9E-821D-4F771F65842C}"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AC5C9-DFFC-443E-9708-B573188E11BA}" type="slidenum">
              <a:rPr lang="en-US" smtClean="0"/>
              <a:t>‹#›</a:t>
            </a:fld>
            <a:endParaRPr lang="en-US"/>
          </a:p>
        </p:txBody>
      </p:sp>
    </p:spTree>
    <p:extLst>
      <p:ext uri="{BB962C8B-B14F-4D97-AF65-F5344CB8AC3E}">
        <p14:creationId xmlns:p14="http://schemas.microsoft.com/office/powerpoint/2010/main" val="30077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1C6D58-54BC-4A9E-821D-4F771F65842C}" type="datetimeFigureOut">
              <a:rPr lang="en-US" smtClean="0"/>
              <a:t>8/23/2022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AC5C9-DFFC-443E-9708-B573188E11BA}" type="slidenum">
              <a:rPr lang="en-US" smtClean="0"/>
              <a:t>‹#›</a:t>
            </a:fld>
            <a:endParaRPr lang="en-US"/>
          </a:p>
        </p:txBody>
      </p:sp>
    </p:spTree>
    <p:extLst>
      <p:ext uri="{BB962C8B-B14F-4D97-AF65-F5344CB8AC3E}">
        <p14:creationId xmlns:p14="http://schemas.microsoft.com/office/powerpoint/2010/main" val="1069877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1C6D58-54BC-4A9E-821D-4F771F65842C}" type="datetimeFigureOut">
              <a:rPr lang="en-US" smtClean="0"/>
              <a:t>8/23/2022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9AC5C9-DFFC-443E-9708-B573188E11BA}" type="slidenum">
              <a:rPr lang="en-US" smtClean="0"/>
              <a:t>‹#›</a:t>
            </a:fld>
            <a:endParaRPr lang="en-US"/>
          </a:p>
        </p:txBody>
      </p:sp>
    </p:spTree>
    <p:extLst>
      <p:ext uri="{BB962C8B-B14F-4D97-AF65-F5344CB8AC3E}">
        <p14:creationId xmlns:p14="http://schemas.microsoft.com/office/powerpoint/2010/main" val="771550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1C6D58-54BC-4A9E-821D-4F771F65842C}" type="datetimeFigureOut">
              <a:rPr lang="en-US" smtClean="0"/>
              <a:t>8/23/2022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89AC5C9-DFFC-443E-9708-B573188E11BA}" type="slidenum">
              <a:rPr lang="en-US" smtClean="0"/>
              <a:t>‹#›</a:t>
            </a:fld>
            <a:endParaRPr lang="en-US"/>
          </a:p>
        </p:txBody>
      </p:sp>
    </p:spTree>
    <p:extLst>
      <p:ext uri="{BB962C8B-B14F-4D97-AF65-F5344CB8AC3E}">
        <p14:creationId xmlns:p14="http://schemas.microsoft.com/office/powerpoint/2010/main" val="1927464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1C6D58-54BC-4A9E-821D-4F771F65842C}"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89AC5C9-DFFC-443E-9708-B573188E11BA}" type="slidenum">
              <a:rPr lang="en-US" smtClean="0"/>
              <a:t>‹#›</a:t>
            </a:fld>
            <a:endParaRPr lang="en-US"/>
          </a:p>
        </p:txBody>
      </p:sp>
    </p:spTree>
    <p:extLst>
      <p:ext uri="{BB962C8B-B14F-4D97-AF65-F5344CB8AC3E}">
        <p14:creationId xmlns:p14="http://schemas.microsoft.com/office/powerpoint/2010/main" val="2348953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1C6D58-54BC-4A9E-821D-4F771F65842C}"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89AC5C9-DFFC-443E-9708-B573188E11BA}" type="slidenum">
              <a:rPr lang="en-US" smtClean="0"/>
              <a:t>‹#›</a:t>
            </a:fld>
            <a:endParaRPr lang="en-US"/>
          </a:p>
        </p:txBody>
      </p:sp>
    </p:spTree>
    <p:extLst>
      <p:ext uri="{BB962C8B-B14F-4D97-AF65-F5344CB8AC3E}">
        <p14:creationId xmlns:p14="http://schemas.microsoft.com/office/powerpoint/2010/main" val="2469149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61C6D58-54BC-4A9E-821D-4F771F65842C}" type="datetimeFigureOut">
              <a:rPr lang="en-US" smtClean="0"/>
              <a:t>8/23/2022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89AC5C9-DFFC-443E-9708-B573188E11BA}" type="slidenum">
              <a:rPr lang="en-US" smtClean="0"/>
              <a:t>‹#›</a:t>
            </a:fld>
            <a:endParaRPr lang="en-US"/>
          </a:p>
        </p:txBody>
      </p:sp>
    </p:spTree>
    <p:extLst>
      <p:ext uri="{BB962C8B-B14F-4D97-AF65-F5344CB8AC3E}">
        <p14:creationId xmlns:p14="http://schemas.microsoft.com/office/powerpoint/2010/main" val="1929233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6538" y="477671"/>
            <a:ext cx="9171295" cy="584775"/>
          </a:xfrm>
          <a:prstGeom prst="rect">
            <a:avLst/>
          </a:prstGeom>
          <a:noFill/>
        </p:spPr>
        <p:txBody>
          <a:bodyPr wrap="square" rtlCol="0">
            <a:spAutoFit/>
          </a:bodyPr>
          <a:lstStyle/>
          <a:p>
            <a:r>
              <a:rPr lang="en-US" sz="3200" b="1" dirty="0" smtClean="0">
                <a:solidFill>
                  <a:schemeClr val="bg1"/>
                </a:solidFill>
                <a:latin typeface="Times New Roman" panose="02020603050405020304" pitchFamily="18" charset="0"/>
                <a:cs typeface="Times New Roman" panose="02020603050405020304" pitchFamily="18" charset="0"/>
              </a:rPr>
              <a:t>users in Linux</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36728" y="1296538"/>
            <a:ext cx="11122926" cy="4801314"/>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rPr>
              <a:t>A user account is a systematic approach to track and monitor the usage of system resources. Each user account contains two unique identifiers; username and UID</a:t>
            </a:r>
            <a:r>
              <a:rPr lang="en-US" dirty="0" smtClean="0">
                <a:solidFill>
                  <a:schemeClr val="bg1"/>
                </a:solidFill>
              </a:rPr>
              <a:t>.</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When a user account is created, its username is mapped to a unique UID</a:t>
            </a:r>
            <a:r>
              <a:rPr lang="en-US" dirty="0" smtClean="0">
                <a:solidFill>
                  <a:schemeClr val="bg1"/>
                </a:solidFill>
              </a:rPr>
              <a:t>.</a:t>
            </a:r>
            <a:br>
              <a:rPr lang="en-US" dirty="0" smtClean="0">
                <a:solidFill>
                  <a:schemeClr val="bg1"/>
                </a:solidFill>
              </a:rPr>
            </a:br>
            <a:endParaRPr lang="en-US" dirty="0" smtClean="0">
              <a:solidFill>
                <a:schemeClr val="bg1"/>
              </a:solidFill>
            </a:endParaRPr>
          </a:p>
          <a:p>
            <a:pPr marL="285750" indent="-285750">
              <a:buFont typeface="Wingdings" panose="05000000000000000000" pitchFamily="2" charset="2"/>
              <a:buChar char="Ø"/>
            </a:pPr>
            <a:r>
              <a:rPr lang="en-US" dirty="0" smtClean="0">
                <a:solidFill>
                  <a:schemeClr val="bg1"/>
                </a:solidFill>
              </a:rPr>
              <a:t>Username </a:t>
            </a:r>
            <a:r>
              <a:rPr lang="en-US" dirty="0">
                <a:solidFill>
                  <a:schemeClr val="bg1"/>
                </a:solidFill>
              </a:rPr>
              <a:t>is flexible. It can be changed as per requirement. Regardless it is selected first time or changed later; it must be unique in system. Two users can’t use the same username.</a:t>
            </a:r>
          </a:p>
          <a:p>
            <a:pPr marL="285750" indent="-285750">
              <a:buFont typeface="Wingdings" panose="05000000000000000000" pitchFamily="2" charset="2"/>
              <a:buChar char="Ø"/>
            </a:pPr>
            <a:endParaRPr lang="en-US" dirty="0" smtClean="0">
              <a:solidFill>
                <a:schemeClr val="bg1"/>
              </a:solidFill>
            </a:endParaRPr>
          </a:p>
          <a:p>
            <a:pPr marL="285750" indent="-285750">
              <a:buFont typeface="Wingdings" panose="05000000000000000000" pitchFamily="2" charset="2"/>
              <a:buChar char="Ø"/>
            </a:pPr>
            <a:r>
              <a:rPr lang="en-US" dirty="0" smtClean="0">
                <a:solidFill>
                  <a:schemeClr val="bg1"/>
                </a:solidFill>
              </a:rPr>
              <a:t>UID </a:t>
            </a:r>
            <a:r>
              <a:rPr lang="en-US" dirty="0">
                <a:solidFill>
                  <a:schemeClr val="bg1"/>
                </a:solidFill>
              </a:rPr>
              <a:t>is fixed. It cannot be changed. Once assigned, it always remains the same for that user account.</a:t>
            </a:r>
          </a:p>
          <a:p>
            <a:pPr marL="285750" indent="-285750">
              <a:buFont typeface="Wingdings" panose="05000000000000000000" pitchFamily="2" charset="2"/>
              <a:buChar char="Ø"/>
            </a:pPr>
            <a:endParaRPr lang="en-US" dirty="0" smtClean="0">
              <a:solidFill>
                <a:schemeClr val="bg1"/>
              </a:solidFill>
            </a:endParaRPr>
          </a:p>
          <a:p>
            <a:pPr marL="285750" indent="-285750">
              <a:buFont typeface="Wingdings" panose="05000000000000000000" pitchFamily="2" charset="2"/>
              <a:buChar char="Ø"/>
            </a:pPr>
            <a:r>
              <a:rPr lang="en-US" dirty="0" smtClean="0">
                <a:solidFill>
                  <a:schemeClr val="bg1"/>
                </a:solidFill>
              </a:rPr>
              <a:t>Username </a:t>
            </a:r>
            <a:r>
              <a:rPr lang="en-US" dirty="0">
                <a:solidFill>
                  <a:schemeClr val="bg1"/>
                </a:solidFill>
              </a:rPr>
              <a:t>is used to access the user account. Username is also known as login name. </a:t>
            </a:r>
            <a:endParaRPr lang="en-US" dirty="0" smtClean="0">
              <a:solidFill>
                <a:schemeClr val="bg1"/>
              </a:solidFill>
            </a:endParaRP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dirty="0" smtClean="0">
                <a:solidFill>
                  <a:schemeClr val="bg1"/>
                </a:solidFill>
              </a:rPr>
              <a:t>UID </a:t>
            </a:r>
            <a:r>
              <a:rPr lang="en-US" dirty="0">
                <a:solidFill>
                  <a:schemeClr val="bg1"/>
                </a:solidFill>
              </a:rPr>
              <a:t>is used to authenticate, track and monitor the activity of user account. </a:t>
            </a:r>
            <a:endParaRPr lang="en-US" dirty="0" smtClean="0">
              <a:solidFill>
                <a:schemeClr val="bg1"/>
              </a:solidFill>
            </a:endParaRP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dirty="0" smtClean="0">
                <a:solidFill>
                  <a:schemeClr val="bg1"/>
                </a:solidFill>
              </a:rPr>
              <a:t>Username </a:t>
            </a:r>
            <a:r>
              <a:rPr lang="en-US" dirty="0">
                <a:solidFill>
                  <a:schemeClr val="bg1"/>
                </a:solidFill>
              </a:rPr>
              <a:t>is used by the user while the UID is used by the system.</a:t>
            </a:r>
          </a:p>
          <a:p>
            <a:endParaRPr lang="en-US" dirty="0">
              <a:solidFill>
                <a:schemeClr val="bg1"/>
              </a:solidFill>
            </a:endParaRPr>
          </a:p>
        </p:txBody>
      </p:sp>
    </p:spTree>
    <p:extLst>
      <p:ext uri="{BB962C8B-B14F-4D97-AF65-F5344CB8AC3E}">
        <p14:creationId xmlns:p14="http://schemas.microsoft.com/office/powerpoint/2010/main" val="289891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91822" y="736978"/>
            <a:ext cx="9171295" cy="584775"/>
          </a:xfrm>
          <a:prstGeom prst="rect">
            <a:avLst/>
          </a:prstGeom>
          <a:noFill/>
        </p:spPr>
        <p:txBody>
          <a:bodyPr wrap="square" rtlCol="0">
            <a:spAutoFit/>
          </a:bodyPr>
          <a:lstStyle/>
          <a:p>
            <a:r>
              <a:rPr lang="en-US" sz="3200" b="1" dirty="0" smtClean="0">
                <a:solidFill>
                  <a:schemeClr val="bg1"/>
                </a:solidFill>
                <a:latin typeface="Times New Roman" panose="02020603050405020304" pitchFamily="18" charset="0"/>
                <a:cs typeface="Times New Roman" panose="02020603050405020304" pitchFamily="18" charset="0"/>
              </a:rPr>
              <a:t>Types of users in Linux</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0" y="2179796"/>
            <a:ext cx="12344400" cy="4678204"/>
          </a:xfrm>
          <a:prstGeom prst="rect">
            <a:avLst/>
          </a:prstGeom>
          <a:noFill/>
        </p:spPr>
        <p:txBody>
          <a:bodyPr wrap="square" rtlCol="0">
            <a:spAutoFit/>
          </a:bodyPr>
          <a:lstStyle/>
          <a:p>
            <a:r>
              <a:rPr lang="en-US" sz="2000" b="1" dirty="0" smtClean="0"/>
              <a:t>1) Root User Account</a:t>
            </a:r>
          </a:p>
          <a:p>
            <a:pPr marL="285750" indent="-285750">
              <a:buFont typeface="Arial" panose="020B0604020202020204" pitchFamily="34" charset="0"/>
              <a:buChar char="•"/>
            </a:pPr>
            <a:endParaRPr lang="en-US" dirty="0" smtClean="0"/>
          </a:p>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root is the user name or account that by default has access to all commands and files on a Linux or other Unix-like operating system. It is also referred to as the root account, root user, and the </a:t>
            </a:r>
            <a:r>
              <a:rPr lang="en-US" sz="2000" dirty="0" smtClean="0">
                <a:latin typeface="Times New Roman" panose="02020603050405020304" pitchFamily="18" charset="0"/>
                <a:cs typeface="Times New Roman" panose="02020603050405020304" pitchFamily="18" charset="0"/>
              </a:rPr>
              <a:t>super user.</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means it can </a:t>
            </a:r>
            <a:r>
              <a:rPr lang="en-US" sz="2000" b="1" dirty="0">
                <a:latin typeface="Times New Roman" panose="02020603050405020304" pitchFamily="18" charset="0"/>
                <a:cs typeface="Times New Roman" panose="02020603050405020304" pitchFamily="18" charset="0"/>
              </a:rPr>
              <a:t>read and write any files on the system, perform operations as any user, change system configuration, install and remove software, and upgrade the operating system and/or firmware</a:t>
            </a:r>
            <a:r>
              <a:rPr lang="en-US" sz="20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is the main user account in Linux system. </a:t>
            </a:r>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is automatically created during the installation. It has the highest privilege in system. It can do any administrative work and can access any service. </a:t>
            </a:r>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account is intended for system administration and should be used only for this purpose. </a:t>
            </a: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should not be used for routine activities. It can’t be deleted. But if require, it can be disabled.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7294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91822" y="736978"/>
            <a:ext cx="9171295" cy="584775"/>
          </a:xfrm>
          <a:prstGeom prst="rect">
            <a:avLst/>
          </a:prstGeom>
          <a:noFill/>
        </p:spPr>
        <p:txBody>
          <a:bodyPr wrap="square" rtlCol="0">
            <a:spAutoFit/>
          </a:bodyPr>
          <a:lstStyle/>
          <a:p>
            <a:r>
              <a:rPr lang="en-US" sz="3200" b="1" dirty="0" smtClean="0">
                <a:solidFill>
                  <a:schemeClr val="bg1"/>
                </a:solidFill>
                <a:latin typeface="Times New Roman" panose="02020603050405020304" pitchFamily="18" charset="0"/>
                <a:cs typeface="Times New Roman" panose="02020603050405020304" pitchFamily="18" charset="0"/>
              </a:rPr>
              <a:t>Types of users in Linux</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0" y="2158621"/>
            <a:ext cx="12344400" cy="3754874"/>
          </a:xfrm>
          <a:prstGeom prst="rect">
            <a:avLst/>
          </a:prstGeom>
          <a:noFill/>
        </p:spPr>
        <p:txBody>
          <a:bodyPr wrap="square" rtlCol="0">
            <a:spAutoFit/>
          </a:bodyPr>
          <a:lstStyle/>
          <a:p>
            <a:r>
              <a:rPr lang="en-US" sz="2000" b="1" dirty="0"/>
              <a:t>2</a:t>
            </a:r>
            <a:r>
              <a:rPr lang="en-US" sz="2000" b="1" dirty="0" smtClean="0"/>
              <a:t>) Regular user Account</a:t>
            </a:r>
          </a:p>
          <a:p>
            <a:endParaRPr lang="en-US" dirty="0" smtClean="0"/>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is the normal user account. </a:t>
            </a:r>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During </a:t>
            </a:r>
            <a:r>
              <a:rPr lang="en-US" sz="2000" dirty="0">
                <a:latin typeface="Times New Roman" panose="02020603050405020304" pitchFamily="18" charset="0"/>
                <a:cs typeface="Times New Roman" panose="02020603050405020304" pitchFamily="18" charset="0"/>
              </a:rPr>
              <a:t>the installation, one regular user account is created automatically. </a:t>
            </a:r>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After </a:t>
            </a:r>
            <a:r>
              <a:rPr lang="en-US" sz="2000" dirty="0">
                <a:latin typeface="Times New Roman" panose="02020603050405020304" pitchFamily="18" charset="0"/>
                <a:cs typeface="Times New Roman" panose="02020603050405020304" pitchFamily="18" charset="0"/>
              </a:rPr>
              <a:t>the installation, we can create as many regular user accounts as we need. </a:t>
            </a:r>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account has moderate privilege. This account is intended for routine works</a:t>
            </a:r>
            <a:r>
              <a:rPr lang="en-US" sz="20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 can perform only the tasks for which it is allowed and can access only those files and services for which it is authorized. As per requirement, it can be disabled or deleted.</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022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91822" y="736978"/>
            <a:ext cx="9171295" cy="584775"/>
          </a:xfrm>
          <a:prstGeom prst="rect">
            <a:avLst/>
          </a:prstGeom>
          <a:noFill/>
        </p:spPr>
        <p:txBody>
          <a:bodyPr wrap="square" rtlCol="0">
            <a:spAutoFit/>
          </a:bodyPr>
          <a:lstStyle/>
          <a:p>
            <a:r>
              <a:rPr lang="en-US" sz="3200" b="1" dirty="0" smtClean="0">
                <a:solidFill>
                  <a:schemeClr val="bg1"/>
                </a:solidFill>
                <a:latin typeface="Times New Roman" panose="02020603050405020304" pitchFamily="18" charset="0"/>
                <a:cs typeface="Times New Roman" panose="02020603050405020304" pitchFamily="18" charset="0"/>
              </a:rPr>
              <a:t>Types of users in Linux</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0" y="2035791"/>
            <a:ext cx="12344400" cy="5262979"/>
          </a:xfrm>
          <a:prstGeom prst="rect">
            <a:avLst/>
          </a:prstGeom>
          <a:noFill/>
        </p:spPr>
        <p:txBody>
          <a:bodyPr wrap="square" rtlCol="0">
            <a:spAutoFit/>
          </a:bodyPr>
          <a:lstStyle/>
          <a:p>
            <a:r>
              <a:rPr lang="en-US" sz="2000" b="1" dirty="0" smtClean="0"/>
              <a:t>3) Service user Account</a:t>
            </a:r>
          </a:p>
          <a:p>
            <a:endParaRPr lang="en-US" dirty="0" smtClean="0"/>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Service accounts are created by installation packages when they are installed.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These </a:t>
            </a:r>
            <a:r>
              <a:rPr lang="en-US" sz="2000" dirty="0">
                <a:latin typeface="Times New Roman" panose="02020603050405020304" pitchFamily="18" charset="0"/>
                <a:cs typeface="Times New Roman" panose="02020603050405020304" pitchFamily="18" charset="0"/>
              </a:rPr>
              <a:t>accounts are used by services to run processes and execute functions.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These </a:t>
            </a:r>
            <a:r>
              <a:rPr lang="en-US" sz="2000" dirty="0">
                <a:latin typeface="Times New Roman" panose="02020603050405020304" pitchFamily="18" charset="0"/>
                <a:cs typeface="Times New Roman" panose="02020603050405020304" pitchFamily="18" charset="0"/>
              </a:rPr>
              <a:t>accounts are neither intended nor should be used for routine work</a:t>
            </a:r>
            <a:r>
              <a:rPr lang="en-US" sz="2000"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Service accounts are </a:t>
            </a:r>
            <a:r>
              <a:rPr lang="en-US" sz="2000" b="1" dirty="0">
                <a:latin typeface="Times New Roman" panose="02020603050405020304" pitchFamily="18" charset="0"/>
                <a:cs typeface="Times New Roman" panose="02020603050405020304" pitchFamily="18" charset="0"/>
              </a:rPr>
              <a:t>a special type of non-human privileged account used to execute applications and run automated services, virtual machine instances, and other processes</a:t>
            </a:r>
            <a:r>
              <a:rPr lang="en-US" sz="2000"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Service accounts run automated business processes and are used by applications, not people.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UNIX and Linux: Service accounts are known as </a:t>
            </a:r>
            <a:r>
              <a:rPr lang="en-US" sz="2000" i="1" dirty="0" err="1">
                <a:latin typeface="Times New Roman" panose="02020603050405020304" pitchFamily="18" charset="0"/>
                <a:cs typeface="Times New Roman" panose="02020603050405020304" pitchFamily="18" charset="0"/>
              </a:rPr>
              <a:t>init</a:t>
            </a:r>
            <a:r>
              <a:rPr lang="en-US" sz="2000" dirty="0">
                <a:latin typeface="Times New Roman" panose="02020603050405020304" pitchFamily="18" charset="0"/>
                <a:cs typeface="Times New Roman" panose="02020603050405020304" pitchFamily="18" charset="0"/>
              </a:rPr>
              <a:t> or </a:t>
            </a:r>
            <a:r>
              <a:rPr lang="en-US" sz="2000" i="1" dirty="0" err="1">
                <a:latin typeface="Times New Roman" panose="02020603050405020304" pitchFamily="18" charset="0"/>
                <a:cs typeface="Times New Roman" panose="02020603050405020304" pitchFamily="18" charset="0"/>
              </a:rPr>
              <a:t>inetd</a:t>
            </a:r>
            <a:r>
              <a:rPr lang="en-US" sz="2000" dirty="0">
                <a:latin typeface="Times New Roman" panose="02020603050405020304" pitchFamily="18" charset="0"/>
                <a:cs typeface="Times New Roman" panose="02020603050405020304" pitchFamily="18" charset="0"/>
              </a:rPr>
              <a:t> and can execute applications.</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the cloud: Service accounts are referred to as </a:t>
            </a:r>
            <a:r>
              <a:rPr lang="en-US" sz="2000" i="1" dirty="0">
                <a:latin typeface="Times New Roman" panose="02020603050405020304" pitchFamily="18" charset="0"/>
                <a:cs typeface="Times New Roman" panose="02020603050405020304" pitchFamily="18" charset="0"/>
              </a:rPr>
              <a:t>cloud service account, cloud compute service accounts, or virtual service accounts</a:t>
            </a:r>
            <a:r>
              <a:rPr lang="en-US" sz="2000" dirty="0">
                <a:latin typeface="Times New Roman" panose="02020603050405020304" pitchFamily="18" charset="0"/>
                <a:cs typeface="Times New Roman" panose="02020603050405020304" pitchFamily="18" charset="0"/>
              </a:rPr>
              <a:t>.</a:t>
            </a:r>
          </a:p>
          <a:p>
            <a:endParaRPr lang="en-US" dirty="0" smtClean="0"/>
          </a:p>
        </p:txBody>
      </p:sp>
    </p:spTree>
    <p:extLst>
      <p:ext uri="{BB962C8B-B14F-4D97-AF65-F5344CB8AC3E}">
        <p14:creationId xmlns:p14="http://schemas.microsoft.com/office/powerpoint/2010/main" val="3688640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91822" y="736978"/>
            <a:ext cx="9171295" cy="584775"/>
          </a:xfrm>
          <a:prstGeom prst="rect">
            <a:avLst/>
          </a:prstGeom>
          <a:noFill/>
        </p:spPr>
        <p:txBody>
          <a:bodyPr wrap="square" rtlCol="0">
            <a:spAutoFit/>
          </a:bodyPr>
          <a:lstStyle/>
          <a:p>
            <a:r>
              <a:rPr lang="en-US" sz="3200" b="1" dirty="0" smtClean="0">
                <a:solidFill>
                  <a:schemeClr val="bg1"/>
                </a:solidFill>
                <a:latin typeface="Times New Roman" panose="02020603050405020304" pitchFamily="18" charset="0"/>
                <a:cs typeface="Times New Roman" panose="02020603050405020304" pitchFamily="18" charset="0"/>
              </a:rPr>
              <a:t>How do I give a user sudo permission</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2144973"/>
            <a:ext cx="12344400" cy="353943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Step 1: Create New User</a:t>
            </a:r>
          </a:p>
          <a:p>
            <a:r>
              <a:rPr lang="en-US" sz="2000" dirty="0">
                <a:latin typeface="Times New Roman" panose="02020603050405020304" pitchFamily="18" charset="0"/>
                <a:cs typeface="Times New Roman" panose="02020603050405020304" pitchFamily="18" charset="0"/>
              </a:rPr>
              <a:t>1. Log into the system with a </a:t>
            </a:r>
            <a:r>
              <a:rPr lang="en-US" sz="2000" b="1" dirty="0">
                <a:latin typeface="Times New Roman" panose="02020603050405020304" pitchFamily="18" charset="0"/>
                <a:cs typeface="Times New Roman" panose="02020603050405020304" pitchFamily="18" charset="0"/>
              </a:rPr>
              <a:t>root</a:t>
            </a:r>
            <a:r>
              <a:rPr lang="en-US" sz="2000" dirty="0">
                <a:latin typeface="Times New Roman" panose="02020603050405020304" pitchFamily="18" charset="0"/>
                <a:cs typeface="Times New Roman" panose="02020603050405020304" pitchFamily="18" charset="0"/>
              </a:rPr>
              <a:t> user or an account with </a:t>
            </a:r>
            <a:r>
              <a:rPr lang="en-US" sz="2000" b="1" dirty="0">
                <a:latin typeface="Times New Roman" panose="02020603050405020304" pitchFamily="18" charset="0"/>
                <a:cs typeface="Times New Roman" panose="02020603050405020304" pitchFamily="18" charset="0"/>
              </a:rPr>
              <a:t>sudo</a:t>
            </a:r>
            <a:r>
              <a:rPr lang="en-US" sz="2000" dirty="0">
                <a:latin typeface="Times New Roman" panose="02020603050405020304" pitchFamily="18" charset="0"/>
                <a:cs typeface="Times New Roman" panose="02020603050405020304" pitchFamily="18" charset="0"/>
              </a:rPr>
              <a:t> privileges.</a:t>
            </a:r>
          </a:p>
          <a:p>
            <a:r>
              <a:rPr lang="en-US" sz="2000" dirty="0">
                <a:latin typeface="Times New Roman" panose="02020603050405020304" pitchFamily="18" charset="0"/>
                <a:cs typeface="Times New Roman" panose="02020603050405020304" pitchFamily="18" charset="0"/>
              </a:rPr>
              <a:t>2. Open a terminal window and add a new user with the command</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Syntax:-</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Root directory:-adduser newuser</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Home directory:-sudo </a:t>
            </a:r>
            <a:r>
              <a:rPr lang="en-US" sz="2000" dirty="0">
                <a:latin typeface="Times New Roman" panose="02020603050405020304" pitchFamily="18" charset="0"/>
                <a:cs typeface="Times New Roman" panose="02020603050405020304" pitchFamily="18" charset="0"/>
              </a:rPr>
              <a:t>adduser newuser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5978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144973"/>
            <a:ext cx="12344400" cy="3570208"/>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Step </a:t>
            </a:r>
            <a:r>
              <a:rPr lang="en-US" sz="2400" b="1" dirty="0">
                <a:latin typeface="Times New Roman" panose="02020603050405020304" pitchFamily="18" charset="0"/>
                <a:cs typeface="Times New Roman" panose="02020603050405020304" pitchFamily="18" charset="0"/>
              </a:rPr>
              <a:t>2: Add User to Sudo Group</a:t>
            </a:r>
          </a:p>
          <a:p>
            <a:endParaRPr lang="en-US" dirty="0" smtClean="0"/>
          </a:p>
          <a:p>
            <a:r>
              <a:rPr lang="en-US" sz="2000" dirty="0" smtClean="0">
                <a:latin typeface="Times New Roman" panose="02020603050405020304" pitchFamily="18" charset="0"/>
                <a:cs typeface="Times New Roman" panose="02020603050405020304" pitchFamily="18" charset="0"/>
              </a:rPr>
              <a:t>Most </a:t>
            </a:r>
            <a:r>
              <a:rPr lang="en-US" sz="2000" dirty="0">
                <a:latin typeface="Times New Roman" panose="02020603050405020304" pitchFamily="18" charset="0"/>
                <a:cs typeface="Times New Roman" panose="02020603050405020304" pitchFamily="18" charset="0"/>
              </a:rPr>
              <a:t>Linux systems, including Ubuntu, have a user group for </a:t>
            </a:r>
            <a:r>
              <a:rPr lang="en-US" sz="2000" b="1" dirty="0">
                <a:latin typeface="Times New Roman" panose="02020603050405020304" pitchFamily="18" charset="0"/>
                <a:cs typeface="Times New Roman" panose="02020603050405020304" pitchFamily="18" charset="0"/>
              </a:rPr>
              <a:t>sudo</a:t>
            </a:r>
            <a:r>
              <a:rPr lang="en-US" sz="2000" dirty="0">
                <a:latin typeface="Times New Roman" panose="02020603050405020304" pitchFamily="18" charset="0"/>
                <a:cs typeface="Times New Roman" panose="02020603050405020304" pitchFamily="18" charset="0"/>
              </a:rPr>
              <a:t> users. To grant the new user elevated privileges, add them to the </a:t>
            </a:r>
            <a:r>
              <a:rPr lang="en-US" sz="2000" b="1" dirty="0">
                <a:latin typeface="Times New Roman" panose="02020603050405020304" pitchFamily="18" charset="0"/>
                <a:cs typeface="Times New Roman" panose="02020603050405020304" pitchFamily="18" charset="0"/>
              </a:rPr>
              <a:t>sudo</a:t>
            </a:r>
            <a:r>
              <a:rPr lang="en-US" sz="2000" dirty="0">
                <a:latin typeface="Times New Roman" panose="02020603050405020304" pitchFamily="18" charset="0"/>
                <a:cs typeface="Times New Roman" panose="02020603050405020304" pitchFamily="18" charset="0"/>
              </a:rPr>
              <a:t> group</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Syntax:-</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Root directory:-usermod -aG sudo </a:t>
            </a:r>
            <a:r>
              <a:rPr lang="en-US" sz="2000" dirty="0" smtClean="0">
                <a:latin typeface="Times New Roman" panose="02020603050405020304" pitchFamily="18" charset="0"/>
                <a:cs typeface="Times New Roman" panose="02020603050405020304" pitchFamily="18" charset="0"/>
              </a:rPr>
              <a:t>newuser</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Home directory:-sudo usermod -aG sudo newuser</a:t>
            </a:r>
            <a:endParaRPr lang="en-US" sz="20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2875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144973"/>
            <a:ext cx="12344400" cy="2031325"/>
          </a:xfrm>
          <a:prstGeom prst="rect">
            <a:avLst/>
          </a:prstGeom>
          <a:noFill/>
        </p:spPr>
        <p:txBody>
          <a:bodyPr wrap="square" rtlCol="0">
            <a:spAutoFit/>
          </a:bodyPr>
          <a:lstStyle/>
          <a:p>
            <a:r>
              <a:rPr lang="en-US" sz="2400" b="1" dirty="0"/>
              <a:t>Step 3: Verify User Belongs to Sudo Group</a:t>
            </a:r>
          </a:p>
          <a:p>
            <a:r>
              <a:rPr lang="en-US" dirty="0"/>
              <a:t>Enter the following to view the groups a user belongs to:</a:t>
            </a:r>
          </a:p>
          <a:p>
            <a:endParaRPr lang="en-US" sz="2400" b="1"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Syntax</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groups </a:t>
            </a:r>
            <a:r>
              <a:rPr lang="en-US" sz="2000" dirty="0">
                <a:latin typeface="Times New Roman" panose="02020603050405020304" pitchFamily="18" charset="0"/>
                <a:cs typeface="Times New Roman" panose="02020603050405020304" pitchFamily="18" charset="0"/>
              </a:rPr>
              <a:t>newuser</a:t>
            </a:r>
            <a:endParaRPr lang="en-US" sz="20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0" y="4572083"/>
            <a:ext cx="12344400" cy="2154436"/>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Step 4: Verify Sudo Access</a:t>
            </a:r>
          </a:p>
          <a:p>
            <a:r>
              <a:rPr lang="en-US" dirty="0"/>
              <a:t>Switch users by entering</a:t>
            </a:r>
            <a:r>
              <a:rPr lang="en-US" dirty="0" smtClean="0"/>
              <a:t>:</a:t>
            </a:r>
          </a:p>
          <a:p>
            <a:endParaRPr lang="en-US" dirty="0"/>
          </a:p>
          <a:p>
            <a:r>
              <a:rPr lang="en-US" dirty="0" smtClean="0"/>
              <a:t>Syntax:-</a:t>
            </a:r>
          </a:p>
          <a:p>
            <a:endParaRPr lang="en-US" dirty="0"/>
          </a:p>
          <a:p>
            <a:r>
              <a:rPr lang="en-US" dirty="0" err="1"/>
              <a:t>su</a:t>
            </a:r>
            <a:r>
              <a:rPr lang="en-US" dirty="0"/>
              <a:t> - newuser</a:t>
            </a:r>
            <a:endParaRPr lang="en-US" dirty="0"/>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7937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91822" y="736978"/>
            <a:ext cx="9171295" cy="584775"/>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t</a:t>
            </a:r>
            <a:r>
              <a:rPr lang="en-US" sz="3200" b="1" dirty="0" smtClean="0">
                <a:solidFill>
                  <a:schemeClr val="bg1"/>
                </a:solidFill>
                <a:latin typeface="Times New Roman" panose="02020603050405020304" pitchFamily="18" charset="0"/>
                <a:cs typeface="Times New Roman" panose="02020603050405020304" pitchFamily="18" charset="0"/>
              </a:rPr>
              <a:t>op commands and </a:t>
            </a:r>
            <a:r>
              <a:rPr lang="en-US" sz="3200" b="1" dirty="0" err="1" smtClean="0">
                <a:solidFill>
                  <a:schemeClr val="bg1"/>
                </a:solidFill>
                <a:latin typeface="Times New Roman" panose="02020603050405020304" pitchFamily="18" charset="0"/>
                <a:cs typeface="Times New Roman" panose="02020603050405020304" pitchFamily="18" charset="0"/>
              </a:rPr>
              <a:t>ps</a:t>
            </a:r>
            <a:r>
              <a:rPr lang="en-US" sz="3200" b="1" dirty="0" smtClean="0">
                <a:solidFill>
                  <a:schemeClr val="bg1"/>
                </a:solidFill>
                <a:latin typeface="Times New Roman" panose="02020603050405020304" pitchFamily="18" charset="0"/>
                <a:cs typeface="Times New Roman" panose="02020603050405020304" pitchFamily="18" charset="0"/>
              </a:rPr>
              <a:t> commands</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0" y="2142699"/>
            <a:ext cx="12192000" cy="4278094"/>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top command:-</a:t>
            </a:r>
          </a:p>
          <a:p>
            <a:endParaRPr lang="en-US" sz="2000" b="1"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top</a:t>
            </a:r>
            <a:r>
              <a:rPr lang="en-US" sz="2000" dirty="0">
                <a:latin typeface="Times New Roman" panose="02020603050405020304" pitchFamily="18" charset="0"/>
                <a:cs typeface="Times New Roman" panose="02020603050405020304" pitchFamily="18" charset="0"/>
              </a:rPr>
              <a:t> command is used to show the Linux processes.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provides a dynamic real-time view of the running system</a:t>
            </a:r>
            <a:r>
              <a:rPr lang="en-US" sz="2000"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Usually, this command shows the summary information of the system and the list of processes or threads which are currently managed by the Linux Kernel.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As </a:t>
            </a:r>
            <a:r>
              <a:rPr lang="en-US" sz="2000" dirty="0">
                <a:latin typeface="Times New Roman" panose="02020603050405020304" pitchFamily="18" charset="0"/>
                <a:cs typeface="Times New Roman" panose="02020603050405020304" pitchFamily="18" charset="0"/>
              </a:rPr>
              <a:t>soon as you will run this command it will open an interactive command mode where the top half portion will contain the statistics of processes and resource usage.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And </a:t>
            </a:r>
            <a:r>
              <a:rPr lang="en-US" sz="2000" dirty="0">
                <a:latin typeface="Times New Roman" panose="02020603050405020304" pitchFamily="18" charset="0"/>
                <a:cs typeface="Times New Roman" panose="02020603050405020304" pitchFamily="18" charset="0"/>
              </a:rPr>
              <a:t>Lower half contains a list of the currently running processes.</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693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142699"/>
            <a:ext cx="12192000" cy="4555093"/>
          </a:xfrm>
          <a:prstGeom prst="rect">
            <a:avLst/>
          </a:prstGeom>
          <a:noFill/>
        </p:spPr>
        <p:txBody>
          <a:bodyPr wrap="square" rtlCol="0">
            <a:spAutoFit/>
          </a:bodyPr>
          <a:lstStyle/>
          <a:p>
            <a:r>
              <a:rPr lang="en-US" sz="3200" b="1" dirty="0" err="1" smtClean="0">
                <a:latin typeface="Times New Roman" panose="02020603050405020304" pitchFamily="18" charset="0"/>
                <a:cs typeface="Times New Roman" panose="02020603050405020304" pitchFamily="18" charset="0"/>
              </a:rPr>
              <a:t>ps</a:t>
            </a:r>
            <a:r>
              <a:rPr lang="en-US" sz="3200" b="1" dirty="0" smtClean="0">
                <a:latin typeface="Times New Roman" panose="02020603050405020304" pitchFamily="18" charset="0"/>
                <a:cs typeface="Times New Roman" panose="02020603050405020304" pitchFamily="18" charset="0"/>
              </a:rPr>
              <a:t> command:-</a:t>
            </a:r>
          </a:p>
          <a:p>
            <a:endParaRPr lang="en-US" dirty="0" smtClean="0"/>
          </a:p>
          <a:p>
            <a:pPr marL="342900" indent="-34290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Linux </a:t>
            </a:r>
            <a:r>
              <a:rPr lang="en-US" sz="2000" dirty="0">
                <a:latin typeface="Times New Roman" panose="02020603050405020304" pitchFamily="18" charset="0"/>
                <a:cs typeface="Times New Roman" panose="02020603050405020304" pitchFamily="18" charset="0"/>
              </a:rPr>
              <a:t>provides us a utility called </a:t>
            </a:r>
            <a:r>
              <a:rPr lang="en-US" sz="2000" b="1" dirty="0" err="1">
                <a:latin typeface="Times New Roman" panose="02020603050405020304" pitchFamily="18" charset="0"/>
                <a:cs typeface="Times New Roman" panose="02020603050405020304" pitchFamily="18" charset="0"/>
              </a:rPr>
              <a:t>ps</a:t>
            </a:r>
            <a:r>
              <a:rPr lang="en-US" sz="2000" dirty="0">
                <a:latin typeface="Times New Roman" panose="02020603050405020304" pitchFamily="18" charset="0"/>
                <a:cs typeface="Times New Roman" panose="02020603050405020304" pitchFamily="18" charset="0"/>
              </a:rPr>
              <a:t> for viewing information related with the processes on a system which stands as abbreviation for </a:t>
            </a:r>
            <a:r>
              <a:rPr lang="en-US" sz="2000" b="1" dirty="0">
                <a:latin typeface="Times New Roman" panose="02020603050405020304" pitchFamily="18" charset="0"/>
                <a:cs typeface="Times New Roman" panose="02020603050405020304" pitchFamily="18" charset="0"/>
              </a:rPr>
              <a:t>“Process Status”.</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err="1" smtClean="0">
                <a:latin typeface="Times New Roman" panose="02020603050405020304" pitchFamily="18" charset="0"/>
                <a:cs typeface="Times New Roman" panose="02020603050405020304" pitchFamily="18" charset="0"/>
              </a:rPr>
              <a:t>ps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command is used to list the currently running processes and their PIDs along with some other information depends on different options.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reads the process information from the virtual files in </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proc</a:t>
            </a:r>
            <a:r>
              <a:rPr lang="en-US" sz="2000" dirty="0">
                <a:latin typeface="Times New Roman" panose="02020603050405020304" pitchFamily="18" charset="0"/>
                <a:cs typeface="Times New Roman" panose="02020603050405020304" pitchFamily="18" charset="0"/>
              </a:rPr>
              <a:t> file-system.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proc</a:t>
            </a:r>
            <a:r>
              <a:rPr lang="en-US" sz="2000" dirty="0">
                <a:latin typeface="Times New Roman" panose="02020603050405020304" pitchFamily="18" charset="0"/>
                <a:cs typeface="Times New Roman" panose="02020603050405020304" pitchFamily="18" charset="0"/>
              </a:rPr>
              <a:t> contains virtual files, this is the reason it’s referred as a virtual file system.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ps</a:t>
            </a:r>
            <a:r>
              <a:rPr lang="en-US" sz="2000" dirty="0">
                <a:latin typeface="Times New Roman" panose="02020603050405020304" pitchFamily="18" charset="0"/>
                <a:cs typeface="Times New Roman" panose="02020603050405020304" pitchFamily="18" charset="0"/>
              </a:rPr>
              <a:t> command </a:t>
            </a:r>
            <a:r>
              <a:rPr lang="en-US" sz="2000" b="1" dirty="0">
                <a:latin typeface="Times New Roman" panose="02020603050405020304" pitchFamily="18" charset="0"/>
                <a:cs typeface="Times New Roman" panose="02020603050405020304" pitchFamily="18" charset="0"/>
              </a:rPr>
              <a:t>enables you to check the status of active processes on a system, as well as display technical information about the processes</a:t>
            </a:r>
            <a:r>
              <a:rPr lang="en-US" sz="2000" dirty="0">
                <a:latin typeface="Times New Roman" panose="02020603050405020304" pitchFamily="18" charset="0"/>
                <a:cs typeface="Times New Roman" panose="02020603050405020304" pitchFamily="18" charset="0"/>
              </a:rPr>
              <a:t>.</a:t>
            </a:r>
            <a:endParaRPr lang="en-US"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74117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376</TotalTime>
  <Words>942</Words>
  <Application>Microsoft Office PowerPoint</Application>
  <PresentationFormat>Widescreen</PresentationFormat>
  <Paragraphs>108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Century Gothic</vt:lpstr>
      <vt:lpstr>Times New Roman</vt:lpstr>
      <vt:lpstr>Wingdings</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Omkar Patil</dc:creator>
  <cp:lastModifiedBy>Omkar Patil</cp:lastModifiedBy>
  <cp:revision>13</cp:revision>
  <dcterms:created xsi:type="dcterms:W3CDTF">2022-08-23T05:01:01Z</dcterms:created>
  <dcterms:modified xsi:type="dcterms:W3CDTF">2022-08-23T11:17:36Z</dcterms:modified>
</cp:coreProperties>
</file>