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271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8288000" cy="10287000"/>
  <p:notesSz cx="6858000" cy="9144000"/>
  <p:embeddedFontLst>
    <p:embeddedFont>
      <p:font typeface="Alata" pitchFamily="2" charset="0"/>
      <p:regular r:id="rId15"/>
    </p:embeddedFont>
    <p:embeddedFont>
      <p:font typeface="Calisto MT" panose="02040603050505030304" pitchFamily="18" charset="0"/>
      <p:regular r:id="rId16"/>
      <p:bold r:id="rId17"/>
      <p:italic r:id="rId18"/>
      <p:boldItalic r:id="rId19"/>
    </p:embeddedFont>
    <p:embeddedFont>
      <p:font typeface="Glacial Indifference" pitchFamily="2" charset="0"/>
      <p:regular r:id="rId20"/>
    </p:embeddedFont>
    <p:embeddedFont>
      <p:font typeface="Glacial Indifference Bold" pitchFamily="2" charset="0"/>
      <p:regular r:id="rId21"/>
    </p:embeddedFont>
    <p:embeddedFont>
      <p:font typeface="Wingdings 2" pitchFamily="2" charset="2"/>
      <p:regular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4.fntdata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font" Target="fonts/font7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3.fntdata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font" Target="fonts/font2.fntdata" /><Relationship Id="rId20" Type="http://schemas.openxmlformats.org/officeDocument/2006/relationships/font" Target="fonts/font6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font" Target="fonts/font1.fntdata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font" Target="fonts/font5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font" Target="fonts/font8.fntdata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6040" y="2654311"/>
            <a:ext cx="14160051" cy="2743202"/>
          </a:xfrm>
        </p:spPr>
        <p:txBody>
          <a:bodyPr anchor="b">
            <a:normAutofit/>
          </a:bodyPr>
          <a:lstStyle>
            <a:lvl1pPr algn="ctr">
              <a:defRPr sz="8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6040" y="5397509"/>
            <a:ext cx="14160051" cy="1574801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1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0825" y="821711"/>
            <a:ext cx="15212699" cy="57252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709" y="6847883"/>
            <a:ext cx="15532989" cy="815208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54024" y="1042514"/>
            <a:ext cx="14768019" cy="5288507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000"/>
            </a:lvl1pPr>
            <a:lvl2pPr marL="685800" indent="0">
              <a:buNone/>
              <a:defRPr sz="3000"/>
            </a:lvl2pPr>
            <a:lvl3pPr marL="1371600" indent="0">
              <a:buNone/>
              <a:defRPr sz="30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7663092"/>
            <a:ext cx="15530643" cy="1023708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63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530151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42770"/>
            <a:ext cx="15530645" cy="2252739"/>
          </a:xfrm>
        </p:spPr>
        <p:txBody>
          <a:bodyPr anchor="ctr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0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8" y="914400"/>
            <a:ext cx="13954128" cy="4489356"/>
          </a:xfrm>
        </p:spPr>
        <p:txBody>
          <a:bodyPr anchor="ctr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580967" y="5415049"/>
            <a:ext cx="13128449" cy="79912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2" y="6456530"/>
            <a:ext cx="15530645" cy="2234244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485900" y="132719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757074" y="439238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75295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2" y="3190414"/>
            <a:ext cx="15530645" cy="3767753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77" y="6975834"/>
            <a:ext cx="15528299" cy="1710966"/>
          </a:xfrm>
        </p:spPr>
        <p:txBody>
          <a:bodyPr anchor="t"/>
          <a:lstStyle>
            <a:lvl1pPr marL="0" indent="0" algn="ctr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8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7069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70067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6662153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49858" y="2828925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1949858" y="3857625"/>
            <a:ext cx="4951476" cy="4829175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977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943" y="2727322"/>
            <a:ext cx="5009958" cy="2771777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700" y="2727322"/>
            <a:ext cx="5009958" cy="2771777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077" y="2727322"/>
            <a:ext cx="5009958" cy="2771777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70692" y="914400"/>
            <a:ext cx="15530645" cy="14556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70693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527153" y="2908377"/>
            <a:ext cx="4638552" cy="240443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70693" y="6720553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4182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6818615" y="2908641"/>
            <a:ext cx="4638552" cy="2412246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6662153" y="6720551"/>
            <a:ext cx="4951476" cy="196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1950046" y="5856159"/>
            <a:ext cx="4951476" cy="864393"/>
          </a:xfrm>
        </p:spPr>
        <p:txBody>
          <a:bodyPr anchor="b">
            <a:noAutofit/>
          </a:bodyPr>
          <a:lstStyle>
            <a:lvl1pPr marL="0" indent="0" algn="ctr">
              <a:buNone/>
              <a:defRPr sz="3000" b="0">
                <a:solidFill>
                  <a:schemeClr val="tx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113547" y="2901648"/>
            <a:ext cx="4638552" cy="2410941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1949858" y="6720548"/>
            <a:ext cx="4951476" cy="1966253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80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930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74603" y="914399"/>
            <a:ext cx="3426731" cy="7772402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0694" y="914399"/>
            <a:ext cx="11875308" cy="777240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22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8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3102" y="2641601"/>
            <a:ext cx="14385825" cy="2743220"/>
          </a:xfrm>
        </p:spPr>
        <p:txBody>
          <a:bodyPr anchor="b"/>
          <a:lstStyle>
            <a:lvl1pPr algn="ctr">
              <a:defRPr sz="6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3102" y="5384819"/>
            <a:ext cx="14385825" cy="2260581"/>
          </a:xfrm>
        </p:spPr>
        <p:txBody>
          <a:bodyPr anchor="t"/>
          <a:lstStyle>
            <a:lvl1pPr marL="0" indent="0" algn="ctr">
              <a:buNone/>
              <a:defRPr sz="3000">
                <a:solidFill>
                  <a:schemeClr val="tx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0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0693" y="2598674"/>
            <a:ext cx="7590746" cy="608812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304339" y="2598674"/>
            <a:ext cx="7596998" cy="608812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1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693" y="2601760"/>
            <a:ext cx="7633608" cy="6223154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7728" y="2601760"/>
            <a:ext cx="7633608" cy="62231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808" y="2752881"/>
            <a:ext cx="7314516" cy="817326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8808" y="3570206"/>
            <a:ext cx="7314516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42451" y="2752882"/>
            <a:ext cx="7342995" cy="817325"/>
          </a:xfrm>
        </p:spPr>
        <p:txBody>
          <a:bodyPr anchor="b">
            <a:noAutofit/>
          </a:bodyPr>
          <a:lstStyle>
            <a:lvl1pPr marL="0" indent="0" algn="ctr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42451" y="3570206"/>
            <a:ext cx="7342995" cy="5116595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01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67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1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5560334" cy="2732877"/>
          </a:xfrm>
        </p:spPr>
        <p:txBody>
          <a:bodyPr anchor="b">
            <a:norm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83450" y="914400"/>
            <a:ext cx="9617886" cy="7772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47277"/>
            <a:ext cx="5560334" cy="5039522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49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0498" y="914400"/>
            <a:ext cx="5376249" cy="780724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693" y="914885"/>
            <a:ext cx="8902424" cy="2744007"/>
          </a:xfrm>
        </p:spPr>
        <p:txBody>
          <a:bodyPr anchor="b">
            <a:noAutofit/>
          </a:bodyPr>
          <a:lstStyle>
            <a:lvl1pPr algn="ctr">
              <a:defRPr sz="4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63827" y="1145553"/>
            <a:ext cx="4913627" cy="7369233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0693" y="3658891"/>
            <a:ext cx="8902424" cy="5064201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791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microsoft.com/office/2007/relationships/hdphoto" Target="../media/hdphoto1.wdp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4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0693" y="914400"/>
            <a:ext cx="15530643" cy="14556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693" y="2598674"/>
            <a:ext cx="15530643" cy="608812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18104" y="8824913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0693" y="8824913"/>
            <a:ext cx="1000929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7" y="8824913"/>
            <a:ext cx="11303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5439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685800" rtl="0" eaLnBrk="1" latinLnBrk="0" hangingPunct="1">
        <a:spcBef>
          <a:spcPct val="0"/>
        </a:spcBef>
        <a:buNone/>
        <a:defRPr sz="6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459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3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1080000" indent="-405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53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2079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2511000" indent="-3240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302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3602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418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465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7.xml" 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1.xml" 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1.xml" 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1.xml" 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5.wdp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7.xml" /><Relationship Id="rId5" Type="http://schemas.microsoft.com/office/2007/relationships/hdphoto" Target="../media/hdphoto3.wdp" /><Relationship Id="rId4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11.xml" 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1.xml" 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1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5E4C-18CC-8BDC-A784-2DF5FA31C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766A4A4-59E3-4096-FC52-ABB67CE2A0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337"/>
                    </a14:imgEffect>
                    <a14:imgEffect>
                      <a14:saturation sat="105000"/>
                    </a14:imgEffect>
                    <a14:imgEffect>
                      <a14:brightnessContrast contrast="4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grpSp>
        <p:nvGrpSpPr>
          <p:cNvPr id="3" name="Group 3">
            <a:extLst>
              <a:ext uri="{FF2B5EF4-FFF2-40B4-BE49-F238E27FC236}">
                <a16:creationId xmlns:a16="http://schemas.microsoft.com/office/drawing/2014/main" id="{D23A464B-E2C8-8318-7E42-3330BD78193F}"/>
              </a:ext>
            </a:extLst>
          </p:cNvPr>
          <p:cNvGrpSpPr/>
          <p:nvPr/>
        </p:nvGrpSpPr>
        <p:grpSpPr>
          <a:xfrm>
            <a:off x="620486" y="765882"/>
            <a:ext cx="201287" cy="2401861"/>
            <a:chOff x="0" y="0"/>
            <a:chExt cx="12543" cy="1001547"/>
          </a:xfrm>
        </p:grpSpPr>
        <p:sp>
          <p:nvSpPr>
            <p:cNvPr id="4" name="Freeform 4">
              <a:extLst>
                <a:ext uri="{FF2B5EF4-FFF2-40B4-BE49-F238E27FC236}">
                  <a16:creationId xmlns:a16="http://schemas.microsoft.com/office/drawing/2014/main" id="{5F339173-0A14-4B94-B9DA-045F176D443D}"/>
                </a:ext>
              </a:extLst>
            </p:cNvPr>
            <p:cNvSpPr/>
            <p:nvPr/>
          </p:nvSpPr>
          <p:spPr>
            <a:xfrm>
              <a:off x="0" y="0"/>
              <a:ext cx="12543" cy="1001547"/>
            </a:xfrm>
            <a:custGeom>
              <a:avLst/>
              <a:gdLst/>
              <a:ahLst/>
              <a:cxnLst/>
              <a:rect l="l" t="t" r="r" b="b"/>
              <a:pathLst>
                <a:path w="12543" h="1001547">
                  <a:moveTo>
                    <a:pt x="0" y="0"/>
                  </a:moveTo>
                  <a:lnTo>
                    <a:pt x="12543" y="0"/>
                  </a:lnTo>
                  <a:lnTo>
                    <a:pt x="12543" y="1001547"/>
                  </a:lnTo>
                  <a:lnTo>
                    <a:pt x="0" y="100154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>
              <a:extLst>
                <a:ext uri="{FF2B5EF4-FFF2-40B4-BE49-F238E27FC236}">
                  <a16:creationId xmlns:a16="http://schemas.microsoft.com/office/drawing/2014/main" id="{57370879-9910-563A-B1EA-6389DCEADA87}"/>
                </a:ext>
              </a:extLst>
            </p:cNvPr>
            <p:cNvSpPr txBox="1"/>
            <p:nvPr/>
          </p:nvSpPr>
          <p:spPr>
            <a:xfrm>
              <a:off x="0" y="-38100"/>
              <a:ext cx="12543" cy="1039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>
            <a:extLst>
              <a:ext uri="{FF2B5EF4-FFF2-40B4-BE49-F238E27FC236}">
                <a16:creationId xmlns:a16="http://schemas.microsoft.com/office/drawing/2014/main" id="{C151CCFE-FF42-97F7-3A31-A8ECFF7896BA}"/>
              </a:ext>
            </a:extLst>
          </p:cNvPr>
          <p:cNvSpPr txBox="1"/>
          <p:nvPr/>
        </p:nvSpPr>
        <p:spPr>
          <a:xfrm>
            <a:off x="1197330" y="765881"/>
            <a:ext cx="9359634" cy="2602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430"/>
              </a:lnSpc>
              <a:spcBef>
                <a:spcPct val="0"/>
              </a:spcBef>
            </a:pPr>
            <a:r>
              <a:rPr lang="en-US" sz="7450" spc="804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RAILWAY COMPLAINT BOT</a:t>
            </a:r>
          </a:p>
        </p:txBody>
      </p:sp>
    </p:spTree>
    <p:extLst>
      <p:ext uri="{BB962C8B-B14F-4D97-AF65-F5344CB8AC3E}">
        <p14:creationId xmlns:p14="http://schemas.microsoft.com/office/powerpoint/2010/main" val="1412117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353B48-945F-AF91-7DB5-273871737D0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8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FD1415E-B477-4029-A4F8-9523E5B53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25618"/>
            <a:ext cx="15530643" cy="14876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Impact of the Solution Proposed</a:t>
            </a:r>
            <a:br>
              <a:rPr lang="en-US" b="1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88B8D-E74A-F4D1-9516-EE0EC548D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4400" y="1738880"/>
            <a:ext cx="15530643" cy="695662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Improved Efficiency – Automates complaint classification, reducing manual effort and processing time.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Enhanced Accuracy – Utilizes LLM-based classification and speech-to-text for precise complaint handling.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Better Customer Experience – Faster resolution leads to higher customer satisfaction and reduced frustration.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Scalability – Handles a large volume of complaints efficiently, making it suitable for enterprise applications.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Cost Reduction – Reduces dependency on manual workforce, optimizing operational costs.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b="1"/>
              <a:t> Data-Driven Insights – Helps organizations identify common issues and improve services based on complaint trends.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477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D9E16E-AD7D-39E6-0006-9DAF46D69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64709EA-7EF8-2247-3335-5AE1EACE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342900"/>
            <a:ext cx="15530643" cy="1371600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Future Outlook</a:t>
            </a:r>
            <a:br>
              <a:rPr lang="en-US" b="1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0DF943-D23E-E0D3-B6E6-22EBF5D54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0600" y="1181100"/>
            <a:ext cx="15530645" cy="7514409"/>
          </a:xfrm>
        </p:spPr>
        <p:txBody>
          <a:bodyPr/>
          <a:lstStyle/>
          <a:p>
            <a:pPr algn="l"/>
            <a:endParaRPr lang="en-US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Emotion &amp; Sentiment Analysis – Integrating AI to detect customer emotions and prioritize urgent complaints.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Automated Resolution Suggestions – Enhancing the system to suggest solutions based on past resolved cases.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Integration with Chatbots &amp; Voice Assistants – Enabling real-time complaint registration and tracking via AI-driven chatbots and voice assistants.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Adaptive Learning – Continuously improving complaint classification accuracy using feedback and reinforcement learning.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Blockchain for Transparency – Ensuring secure and tamper-proof complaint handling and resolution tracking.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Self-Service Portal – Empowering users to resolve common complaints without human intervention.</a:t>
            </a:r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301433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FB6F00-CC45-8491-0B1B-8A5A97A9169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E2EFA3-E44B-9946-EB94-5DFFAA35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1411444"/>
          </a:xfrm>
        </p:spPr>
        <p:txBody>
          <a:bodyPr/>
          <a:lstStyle/>
          <a:p>
            <a:pPr algn="l"/>
            <a:r>
              <a:rPr lang="en-IN"/>
              <a:t>Individual Contributions: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F4A96-F0A7-ACF4-37F8-C8B25E3771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70692" y="2552700"/>
            <a:ext cx="15530645" cy="6142809"/>
          </a:xfrm>
        </p:spPr>
        <p:txBody>
          <a:bodyPr>
            <a:normAutofit/>
          </a:bodyPr>
          <a:lstStyle/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IN" sz="3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Rajesh and Sagar</a:t>
            </a:r>
            <a: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focused on the coding part. They worked on AI development and report preparation, ensuring the functionality of key components.</a:t>
            </a:r>
            <a:b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200" u="none" strike="noStrike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●"/>
            </a:pPr>
            <a:r>
              <a:rPr lang="en-IN" sz="3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Nishith and Kartik</a:t>
            </a:r>
            <a: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handled architecture design using specialized software, studied the Railway </a:t>
            </a:r>
            <a:r>
              <a:rPr lang="en-IN" sz="3200" u="none" strike="noStrike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Madath</a:t>
            </a:r>
            <a: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platform, and contributed to coding.</a:t>
            </a:r>
            <a:b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IN" sz="3200" u="none" strike="noStrike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algn="l">
              <a:lnSpc>
                <a:spcPct val="115000"/>
              </a:lnSpc>
              <a:spcAft>
                <a:spcPts val="1200"/>
              </a:spcAft>
              <a:buFont typeface="Arial" panose="020B0604020202020204" pitchFamily="34" charset="0"/>
              <a:buChar char="●"/>
            </a:pPr>
            <a:r>
              <a:rPr lang="en-IN" sz="3200" b="1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Vidyasagar</a:t>
            </a:r>
            <a:r>
              <a:rPr lang="en-IN" sz="3200" u="none" strike="noStrike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created the PowerPoint presentation, organizing content and designing slides for clarity.</a:t>
            </a: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186724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A00761-6C3C-6823-A6E2-D169DC9815B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384"/>
                    </a14:imgEffect>
                    <a14:imgEffect>
                      <a14:saturation sat="14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0886" y="32657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42A84B-C4B3-E22C-A0E0-38EDE900B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05100"/>
            <a:ext cx="15530643" cy="4648200"/>
          </a:xfrm>
        </p:spPr>
        <p:txBody>
          <a:bodyPr>
            <a:normAutofit/>
          </a:bodyPr>
          <a:lstStyle/>
          <a:p>
            <a:r>
              <a:rPr lang="en-IN" sz="8800">
                <a:solidFill>
                  <a:schemeClr val="tx1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37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23137" y="1914527"/>
            <a:ext cx="6349525" cy="109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85"/>
              </a:lnSpc>
              <a:spcBef>
                <a:spcPct val="0"/>
              </a:spcBef>
            </a:pPr>
            <a:r>
              <a:rPr lang="en-US" sz="6417" spc="417">
                <a:solidFill>
                  <a:srgbClr val="FFFFFF"/>
                </a:solidFill>
                <a:latin typeface="Alata"/>
                <a:ea typeface="Alata"/>
                <a:cs typeface="Alata"/>
                <a:sym typeface="Alata"/>
              </a:rPr>
              <a:t>Overview</a:t>
            </a:r>
          </a:p>
        </p:txBody>
      </p:sp>
      <p:sp>
        <p:nvSpPr>
          <p:cNvPr id="3" name="Freeform 3"/>
          <p:cNvSpPr/>
          <p:nvPr/>
        </p:nvSpPr>
        <p:spPr>
          <a:xfrm>
            <a:off x="7850751" y="-2824344"/>
            <a:ext cx="7793769" cy="7706089"/>
          </a:xfrm>
          <a:custGeom>
            <a:avLst/>
            <a:gdLst/>
            <a:ahLst/>
            <a:cxnLst/>
            <a:rect l="l" t="t" r="r" b="b"/>
            <a:pathLst>
              <a:path w="7793769" h="7706089">
                <a:moveTo>
                  <a:pt x="0" y="0"/>
                </a:moveTo>
                <a:lnTo>
                  <a:pt x="7793769" y="0"/>
                </a:lnTo>
                <a:lnTo>
                  <a:pt x="7793769" y="7706088"/>
                </a:lnTo>
                <a:lnTo>
                  <a:pt x="0" y="77060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4" name="Freeform 4"/>
          <p:cNvSpPr/>
          <p:nvPr/>
        </p:nvSpPr>
        <p:spPr>
          <a:xfrm>
            <a:off x="-5384350" y="2773216"/>
            <a:ext cx="11102518" cy="10977615"/>
          </a:xfrm>
          <a:custGeom>
            <a:avLst/>
            <a:gdLst/>
            <a:ahLst/>
            <a:cxnLst/>
            <a:rect l="l" t="t" r="r" b="b"/>
            <a:pathLst>
              <a:path w="11102518" h="10977615">
                <a:moveTo>
                  <a:pt x="0" y="0"/>
                </a:moveTo>
                <a:lnTo>
                  <a:pt x="11102518" y="0"/>
                </a:lnTo>
                <a:lnTo>
                  <a:pt x="11102518" y="10977615"/>
                </a:lnTo>
                <a:lnTo>
                  <a:pt x="0" y="109776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" name="Group 5"/>
          <p:cNvGrpSpPr/>
          <p:nvPr/>
        </p:nvGrpSpPr>
        <p:grpSpPr>
          <a:xfrm>
            <a:off x="9689189" y="0"/>
            <a:ext cx="8603573" cy="10287000"/>
            <a:chOff x="0" y="0"/>
            <a:chExt cx="8603361" cy="10286746"/>
          </a:xfrm>
        </p:grpSpPr>
        <p:sp>
          <p:nvSpPr>
            <p:cNvPr id="6" name="Freeform 6"/>
            <p:cNvSpPr/>
            <p:nvPr/>
          </p:nvSpPr>
          <p:spPr>
            <a:xfrm>
              <a:off x="-2794" y="-127"/>
              <a:ext cx="8606155" cy="10286873"/>
            </a:xfrm>
            <a:custGeom>
              <a:avLst/>
              <a:gdLst/>
              <a:ahLst/>
              <a:cxnLst/>
              <a:rect l="l" t="t" r="r" b="b"/>
              <a:pathLst>
                <a:path w="8606155" h="10286873">
                  <a:moveTo>
                    <a:pt x="8606155" y="10251440"/>
                  </a:moveTo>
                  <a:cubicBezTo>
                    <a:pt x="8606155" y="10284587"/>
                    <a:pt x="8595487" y="10286873"/>
                    <a:pt x="8567674" y="10286873"/>
                  </a:cubicBezTo>
                  <a:cubicBezTo>
                    <a:pt x="5713095" y="10286238"/>
                    <a:pt x="2858643" y="10286238"/>
                    <a:pt x="4064" y="10286238"/>
                  </a:cubicBezTo>
                  <a:cubicBezTo>
                    <a:pt x="0" y="10272395"/>
                    <a:pt x="6350" y="10259822"/>
                    <a:pt x="9271" y="10246995"/>
                  </a:cubicBezTo>
                  <a:cubicBezTo>
                    <a:pt x="134747" y="9685401"/>
                    <a:pt x="260350" y="9123934"/>
                    <a:pt x="386207" y="8562467"/>
                  </a:cubicBezTo>
                  <a:cubicBezTo>
                    <a:pt x="565658" y="7761986"/>
                    <a:pt x="745490" y="6961632"/>
                    <a:pt x="924814" y="6161151"/>
                  </a:cubicBezTo>
                  <a:cubicBezTo>
                    <a:pt x="1146302" y="5172583"/>
                    <a:pt x="1367282" y="4184015"/>
                    <a:pt x="1588643" y="3195574"/>
                  </a:cubicBezTo>
                  <a:cubicBezTo>
                    <a:pt x="1813560" y="2191385"/>
                    <a:pt x="2038604" y="1187323"/>
                    <a:pt x="2264156" y="183261"/>
                  </a:cubicBezTo>
                  <a:cubicBezTo>
                    <a:pt x="2277872" y="122174"/>
                    <a:pt x="2286635" y="59690"/>
                    <a:pt x="2308860" y="635"/>
                  </a:cubicBezTo>
                  <a:cubicBezTo>
                    <a:pt x="4395216" y="635"/>
                    <a:pt x="6481572" y="635"/>
                    <a:pt x="8567928" y="0"/>
                  </a:cubicBezTo>
                  <a:cubicBezTo>
                    <a:pt x="8596249" y="0"/>
                    <a:pt x="8605901" y="3429"/>
                    <a:pt x="8605901" y="35814"/>
                  </a:cubicBezTo>
                  <a:cubicBezTo>
                    <a:pt x="8605139" y="3441065"/>
                    <a:pt x="8605139" y="6846316"/>
                    <a:pt x="8606155" y="1025144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7" name="Freeform 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8262"/>
                      </a14:imgEffect>
                      <a14:imgEffect>
                        <a14:brightnessContrast contrast="45000"/>
                      </a14:imgEffect>
                    </a14:imgLayer>
                  </a14:imgProps>
                </a:ext>
              </a:extLst>
            </a:blip>
            <a:stretch>
              <a:fillRect t="-9293" b="-793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09404" y="2628900"/>
            <a:ext cx="6267634" cy="48099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2800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Problem Statement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Approaches Taken to arrive at Solution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 Stack Used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How 5 Frameworks Helped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Challenges Faced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Impact of Solution Proposed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Future Outlook</a:t>
            </a:r>
          </a:p>
          <a:p>
            <a:pPr marL="653892" lvl="1" indent="-326946" algn="l">
              <a:lnSpc>
                <a:spcPts val="4240"/>
              </a:lnSpc>
              <a:buFont typeface="Arial"/>
              <a:buChar char="•"/>
            </a:pPr>
            <a:r>
              <a:rPr lang="en-US" sz="3028" spc="215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Individual Contributions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81800" y="2628900"/>
            <a:ext cx="1408971" cy="53485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02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04</a:t>
            </a:r>
          </a:p>
          <a:p>
            <a:pPr algn="ctr">
              <a:lnSpc>
                <a:spcPts val="4240"/>
              </a:lnSpc>
            </a:pPr>
            <a:endParaRPr lang="en-US" sz="3028" b="1" spc="215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07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08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09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10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11</a:t>
            </a:r>
          </a:p>
          <a:p>
            <a:pPr algn="ctr">
              <a:lnSpc>
                <a:spcPts val="4240"/>
              </a:lnSpc>
            </a:pPr>
            <a:r>
              <a:rPr lang="en-US" sz="3028" b="1" spc="215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12</a:t>
            </a:r>
          </a:p>
          <a:p>
            <a:pPr marL="0" lvl="0" indent="0" algn="ctr">
              <a:lnSpc>
                <a:spcPts val="4240"/>
              </a:lnSpc>
            </a:pPr>
            <a:endParaRPr lang="en-US" sz="3028" b="1" spc="215">
              <a:solidFill>
                <a:srgbClr val="FFFFFF"/>
              </a:solidFill>
              <a:latin typeface="Glacial Indifference Bold"/>
              <a:ea typeface="Glacial Indifference Bold"/>
              <a:cs typeface="Glacial Indifference Bold"/>
              <a:sym typeface="Glacial Indifferenc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CA9C9-1085-0FEE-B78A-25FC213F6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4F85C99-7A04-6288-A851-2D146B7BDB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8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0"/>
            <a:ext cx="18288000" cy="10264970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FEB3E6-EAD0-CF6B-2251-B80F559509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0886"/>
            <a:ext cx="13014333" cy="1485898"/>
          </a:xfrm>
        </p:spPr>
        <p:txBody>
          <a:bodyPr/>
          <a:lstStyle/>
          <a:p>
            <a:pPr algn="l"/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Problem statement: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35504FA-8177-3A88-C7DA-A41414E6E4F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2266" y="2521846"/>
            <a:ext cx="15960733" cy="6555641"/>
          </a:xfrm>
          <a:prstGeom prst="rect">
            <a:avLst/>
          </a:prstGeom>
          <a:noFill/>
          <a:ln>
            <a:noFill/>
          </a:ln>
          <a:effectLst>
            <a:glow rad="127000">
              <a:schemeClr val="accent1"/>
            </a:glow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face issues related to security, cleanliness, staff behavior, electrical faults, and catering.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complaint management is inefficient, leading to delayed responses and unresolved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handling causes misclassification, inconsistencies, and difficulty in tracking complaints.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Passengers struggle with complex submission processes and lack of real-time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intelligent system to categorize and forward complaints to relevant authorities.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Need for an AI-powered </a:t>
            </a:r>
            <a:r>
              <a:rPr kumimoji="0" lang="en-US" altLang="en-US" sz="3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Railway Complaint Management System</a:t>
            </a: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automate classification, improve efficiency, and enhance passenger satisfaction.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60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28B3A-7561-45EC-D8F2-1CC7B7E88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CD6B487-6B66-AFD6-5511-8CF1FDEB0E2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8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30"/>
            <a:ext cx="18288000" cy="10242942"/>
          </a:xfrm>
          <a:prstGeom prst="rect">
            <a:avLst/>
          </a:prstGeom>
          <a:ln>
            <a:noFill/>
          </a:ln>
          <a:effectLst>
            <a:glow>
              <a:schemeClr val="accent1"/>
            </a:glow>
            <a:softEdge rad="0"/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C9A396-92D3-6D6F-503E-C559300C47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400" y="419100"/>
            <a:ext cx="15107451" cy="1905000"/>
          </a:xfrm>
        </p:spPr>
        <p:txBody>
          <a:bodyPr>
            <a:normAutofit fontScale="90000"/>
          </a:bodyPr>
          <a:lstStyle/>
          <a:p>
            <a:r>
              <a:rPr lang="en-US">
                <a:solidFill>
                  <a:schemeClr val="accent1">
                    <a:lumMod val="75000"/>
                  </a:schemeClr>
                </a:solidFill>
              </a:rPr>
              <a:t>Approach Taken to Arrive at the Solution</a:t>
            </a:r>
            <a:endParaRPr lang="en-IN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1435A-B633-EDA0-DB46-6AC300136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3400" y="2705100"/>
            <a:ext cx="15107451" cy="678180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b="1"/>
              <a:t>1. Understanding User Needs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Identified common railway-related complaints from passengers.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Researched existing complaint redressal mechanisms and their limitations.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Defined categories of complaints for effective classification.</a:t>
            </a:r>
          </a:p>
          <a:p>
            <a:pPr algn="l">
              <a:buNone/>
            </a:pPr>
            <a:endParaRPr lang="en-US" b="1"/>
          </a:p>
          <a:p>
            <a:pPr algn="l">
              <a:buNone/>
            </a:pPr>
            <a:r>
              <a:rPr lang="en-US" b="1"/>
              <a:t>2. Leveraging AI and Automation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Large Language Model (LLM) Integration: Used Google's Gemini AI to classify complaints and validate image-based evidence.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Speech-to-Text: Enabled voice-based complaint submission using SpeechRecognition to improve accessibility.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0944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18F0-AAE9-0D17-6587-7AD9E57A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63CB742-9F3B-DD84-500C-E798875CD91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brightnessContrast bright="-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FECE06-2390-5E0E-7416-4117198A2A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419100"/>
            <a:ext cx="14421651" cy="8991600"/>
          </a:xfrm>
        </p:spPr>
        <p:txBody>
          <a:bodyPr>
            <a:normAutofit lnSpcReduction="10000"/>
          </a:bodyPr>
          <a:lstStyle/>
          <a:p>
            <a:pPr algn="l">
              <a:buNone/>
            </a:pPr>
            <a:r>
              <a:rPr lang="en-US" b="1"/>
              <a:t>3. Database and Storage Setup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MySQL Database: Designed an efficient schema to store complaints, categorize them, and track status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Unique ID Generation: Implemented UUIDs for easy tracking of complaints.</a:t>
            </a:r>
          </a:p>
          <a:p>
            <a:pPr algn="l">
              <a:buNone/>
            </a:pPr>
            <a:endParaRPr lang="en-US" b="1"/>
          </a:p>
          <a:p>
            <a:pPr algn="l">
              <a:buNone/>
            </a:pPr>
            <a:r>
              <a:rPr lang="en-US" b="1"/>
              <a:t>4. Automated Email Forwarding System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Dynamic Email Routing: Mapped complaint categories to relevant railway authorities using predefined email addresses.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SMTP Integration: Automated email dispatch to ensure rapid complaint escalation.</a:t>
            </a:r>
          </a:p>
          <a:p>
            <a:pPr algn="l">
              <a:buNone/>
            </a:pPr>
            <a:endParaRPr lang="en-US" b="1"/>
          </a:p>
          <a:p>
            <a:pPr algn="l">
              <a:buNone/>
            </a:pPr>
            <a:r>
              <a:rPr lang="en-US" b="1"/>
              <a:t>5. </a:t>
            </a:r>
            <a:r>
              <a:rPr lang="en-US" b="1" err="1"/>
              <a:t>Streamlit</a:t>
            </a:r>
            <a:r>
              <a:rPr lang="en-US" b="1"/>
              <a:t>-Based User Interface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Interactive UI: Developed a Streamlit-based web app for users to submit complaints effortlessly.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Image Upload &amp; Evidence Verification: Allowed users to submit images as supporting evidence.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757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2AE82-82BB-2ECF-58D5-E5E6D6A2F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56659E-0265-E5B3-7136-26FAD500D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42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9" y="0"/>
            <a:ext cx="18273491" cy="1024942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0A05D5F7-9260-6211-B535-A95B00B73F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1655233"/>
            <a:ext cx="15301691" cy="8288867"/>
          </a:xfrm>
        </p:spPr>
        <p:txBody>
          <a:bodyPr/>
          <a:lstStyle/>
          <a:p>
            <a:pPr algn="l">
              <a:buNone/>
            </a:pPr>
            <a:r>
              <a:rPr lang="en-US" b="1"/>
              <a:t>6. AI-Based Complaint Verification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Automated Approval/Rejection: The LLM verifies complaints by analyzing text input and attached images.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Decision Explanation: If rejected, users are provided with a reason for rejection.</a:t>
            </a:r>
          </a:p>
          <a:p>
            <a:pPr algn="l">
              <a:buNone/>
            </a:pPr>
            <a:endParaRPr lang="en-US" b="1"/>
          </a:p>
          <a:p>
            <a:pPr algn="l">
              <a:buNone/>
            </a:pPr>
            <a:endParaRPr lang="en-US" b="1"/>
          </a:p>
          <a:p>
            <a:pPr algn="l">
              <a:buNone/>
            </a:pPr>
            <a:r>
              <a:rPr lang="en-US" b="1"/>
              <a:t>7. Admin Panel &amp; Complaint Tracking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Admin Dashboard: Allowed railway officials to track complaints, review statuses, and download reports.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/>
              <a:t>User Complaint Tracking: Enabled users to check their complaint status using a unique complaint ID.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862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6C768BF-D04F-57B1-9F74-9E524253CDB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29"/>
            <a:ext cx="18288000" cy="10264971"/>
          </a:xfrm>
          <a:prstGeom prst="rect">
            <a:avLst/>
          </a:prstGeom>
          <a:effectLst>
            <a:glow>
              <a:schemeClr val="accent1">
                <a:alpha val="41000"/>
              </a:schemeClr>
            </a:glo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F2E2A5-EC0E-CA56-FE5D-414261AF7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5300"/>
            <a:ext cx="15530643" cy="1335244"/>
          </a:xfrm>
        </p:spPr>
        <p:txBody>
          <a:bodyPr/>
          <a:lstStyle/>
          <a:p>
            <a:pPr algn="l"/>
            <a:r>
              <a:rPr lang="en-IN"/>
              <a:t>Tech Stack Used: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CE655-AB25-7579-3BEC-860E6BC28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0" y="2019300"/>
            <a:ext cx="16383000" cy="6676209"/>
          </a:xfrm>
        </p:spPr>
        <p:txBody>
          <a:bodyPr>
            <a:normAutofit/>
          </a:bodyPr>
          <a:lstStyle/>
          <a:p>
            <a:pPr algn="l"/>
            <a:r>
              <a:rPr lang="en-IN" sz="3600" b="1"/>
              <a:t>Programming Languages: Python</a:t>
            </a:r>
            <a:br>
              <a:rPr lang="en-IN" sz="3600" b="1"/>
            </a:br>
            <a:r>
              <a:rPr lang="en-IN" sz="3600" b="1"/>
              <a:t>🔹 Frameworks: Streamlit (UI), Flask (Backend)</a:t>
            </a:r>
            <a:br>
              <a:rPr lang="en-IN" sz="3600" b="1"/>
            </a:br>
            <a:r>
              <a:rPr lang="en-IN" sz="3600" b="1"/>
              <a:t>🔹 AI &amp; NLP: Google Gemini AI (Complaint Classification),             SpeechRecognition (Speech-to-Text)</a:t>
            </a:r>
            <a:br>
              <a:rPr lang="en-IN" sz="3600" b="1"/>
            </a:br>
            <a:r>
              <a:rPr lang="en-IN" sz="3600" b="1"/>
              <a:t>🔹 Database: MySQL (Stores complaints and tracking info)</a:t>
            </a:r>
            <a:br>
              <a:rPr lang="en-IN" sz="3600" b="1"/>
            </a:br>
            <a:r>
              <a:rPr lang="en-IN" sz="3600" b="1"/>
              <a:t>🔹 Automation: SMTP (Email forwarding to authorities)</a:t>
            </a:r>
            <a:br>
              <a:rPr lang="en-IN" sz="3600" b="1"/>
            </a:br>
            <a:r>
              <a:rPr lang="en-IN" sz="3600" b="1"/>
              <a:t>🔹 Frontend: Streamlit (User Interface)</a:t>
            </a:r>
          </a:p>
        </p:txBody>
      </p:sp>
    </p:spTree>
    <p:extLst>
      <p:ext uri="{BB962C8B-B14F-4D97-AF65-F5344CB8AC3E}">
        <p14:creationId xmlns:p14="http://schemas.microsoft.com/office/powerpoint/2010/main" val="383674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27A28D-732E-5412-2B44-510C654DA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8654"/>
            <a:ext cx="18288000" cy="103056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7450F3-C6E7-2392-99F9-A2E48B27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1335244"/>
          </a:xfrm>
        </p:spPr>
        <p:txBody>
          <a:bodyPr>
            <a:normAutofit fontScale="90000"/>
          </a:bodyPr>
          <a:lstStyle/>
          <a:p>
            <a:pPr algn="l"/>
            <a:r>
              <a:rPr lang="en-US" b="1"/>
              <a:t>How the 5-Step Framework Helped?</a:t>
            </a:r>
            <a:br>
              <a:rPr lang="en-US" b="1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41D5A-9DE8-BD6C-27F5-6D8A2C72B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201" y="2247900"/>
            <a:ext cx="15392400" cy="5943599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Problem Understanding – Identified common issues in complaint management.</a:t>
            </a:r>
            <a:br>
              <a:rPr lang="en-US" sz="2800" b="1"/>
            </a:br>
            <a:endParaRPr lang="en-US" sz="2800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 Data Collection &amp; Processing – Used past complaints for training and classification.</a:t>
            </a:r>
            <a:br>
              <a:rPr lang="en-US" sz="2800" b="1"/>
            </a:br>
            <a:r>
              <a:rPr lang="en-US" sz="2800" b="1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Model Selection &amp; Implementation – Leveraged Google Gemini AI for NLP and categorization.</a:t>
            </a:r>
            <a:br>
              <a:rPr lang="en-US" sz="2800" b="1"/>
            </a:br>
            <a:endParaRPr lang="en-US" sz="2800" b="1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Integration &amp; Automation – Combined Speech-to-Text, AI processing, and MySQL database to streamline the system.</a:t>
            </a:r>
            <a:br>
              <a:rPr lang="en-US" sz="2800" b="1"/>
            </a:br>
            <a:r>
              <a:rPr lang="en-US" sz="2800" b="1"/>
              <a:t> 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b="1"/>
              <a:t>Testing &amp; Deployment – Ensured system efficiency and accuracy through real-time user testing</a:t>
            </a:r>
            <a:r>
              <a:rPr lang="en-US" sz="2800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85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D2BF67-C087-44D8-A4CC-8F0A09421B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0000"/>
                    </a14:imgEffect>
                    <a14:imgEffect>
                      <a14:colorTemperature colorTemp="9443"/>
                    </a14:imgEffect>
                    <a14:imgEffect>
                      <a14:saturation sat="115000"/>
                    </a14:imgEffect>
                    <a14:imgEffect>
                      <a14:brightnessContrast bright="-15000" contrast="3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50"/>
            <a:ext cx="18288000" cy="10294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C0FD71-B7B0-C2A7-48B7-62B9460A5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912656"/>
            <a:ext cx="15530643" cy="1563844"/>
          </a:xfrm>
        </p:spPr>
        <p:txBody>
          <a:bodyPr/>
          <a:lstStyle/>
          <a:p>
            <a:r>
              <a:rPr lang="en-IN" b="1"/>
              <a:t>Challenges Faced</a:t>
            </a:r>
            <a:br>
              <a:rPr lang="en-IN" b="1"/>
            </a:b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86F9-7964-AE78-132B-1DBA713427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350" y="2476500"/>
            <a:ext cx="15530645" cy="6672339"/>
          </a:xfrm>
        </p:spPr>
        <p:txBody>
          <a:bodyPr/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/>
              <a:t>Speech-to-Text Accuracy – Handling different accents, background noise, and unclear speech.</a:t>
            </a:r>
            <a:br>
              <a:rPr lang="en-IN" sz="2800" b="1"/>
            </a:br>
            <a:endParaRPr lang="en-IN" sz="2800" b="1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/>
              <a:t>Complaint Classification – Ensuring AI correctly categorizes diverse complaints.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/>
              <a:t>Integration Issues – Linking AI, database, and email automation seamlessly.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IN" sz="2800" b="1"/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b="1"/>
              <a:t> Scalability – Managing high complaint volumes efficiently.</a:t>
            </a:r>
          </a:p>
          <a:p>
            <a:endParaRPr lang="en-IN" b="1"/>
          </a:p>
        </p:txBody>
      </p:sp>
    </p:spTree>
    <p:extLst>
      <p:ext uri="{BB962C8B-B14F-4D97-AF65-F5344CB8AC3E}">
        <p14:creationId xmlns:p14="http://schemas.microsoft.com/office/powerpoint/2010/main" val="4686460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Application>Microsoft Office PowerPoint</Application>
  <PresentationFormat>Custom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Slate</vt:lpstr>
      <vt:lpstr>PowerPoint Presentation</vt:lpstr>
      <vt:lpstr>PowerPoint Presentation</vt:lpstr>
      <vt:lpstr>Problem statement:</vt:lpstr>
      <vt:lpstr>Approach Taken to Arrive at the Solution</vt:lpstr>
      <vt:lpstr>PowerPoint Presentation</vt:lpstr>
      <vt:lpstr>PowerPoint Presentation</vt:lpstr>
      <vt:lpstr>Tech Stack Used:</vt:lpstr>
      <vt:lpstr>How the 5-Step Framework Helped? </vt:lpstr>
      <vt:lpstr>Challenges Faced </vt:lpstr>
      <vt:lpstr>Impact of the Solution Proposed </vt:lpstr>
      <vt:lpstr>Future Outlook </vt:lpstr>
      <vt:lpstr>Individual Contributions: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COMPLAINT BOT</dc:title>
  <cp:lastModifiedBy>Sagar Nayak</cp:lastModifiedBy>
  <cp:revision>2</cp:revision>
  <dcterms:created xsi:type="dcterms:W3CDTF">2006-08-16T00:00:00Z</dcterms:created>
  <dcterms:modified xsi:type="dcterms:W3CDTF">2025-03-30T18:37:05Z</dcterms:modified>
  <dc:identifier>DAGjNhqlsfA</dc:identifier>
</cp:coreProperties>
</file>