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jpeg" ContentType="image/jpeg"/>
  <Override PartName="/ppt/media/image22.png" ContentType="image/png"/>
  <Override PartName="/ppt/media/image21.png" ContentType="image/png"/>
  <Override PartName="/ppt/media/image19.png" ContentType="image/png"/>
  <Override PartName="/ppt/media/image28.jpeg" ContentType="image/jpeg"/>
  <Override PartName="/ppt/media/image20.png" ContentType="image/png"/>
  <Override PartName="/ppt/media/image18.png" ContentType="image/png"/>
  <Override PartName="/ppt/media/image26.png" ContentType="image/png"/>
  <Override PartName="/ppt/media/image10.png" ContentType="image/png"/>
  <Override PartName="/ppt/media/image27.jpeg" ContentType="image/jpe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4.jpeg" ContentType="image/jpeg"/>
  <Override PartName="/ppt/media/image8.png" ContentType="image/png"/>
  <Override PartName="/ppt/media/image33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9.png" ContentType="image/png"/>
  <Override PartName="/ppt/media/image35.png" ContentType="image/png"/>
  <Override PartName="/ppt/media/image5.png" ContentType="image/png"/>
  <Override PartName="/ppt/media/image12.jpeg" ContentType="image/jpeg"/>
  <Override PartName="/ppt/media/image34.png" ContentType="image/png"/>
  <Override PartName="/ppt/media/image4.png" ContentType="image/png"/>
  <Override PartName="/ppt/media/image32.png" ContentType="image/png"/>
  <Override PartName="/ppt/media/image2.png" ContentType="image/png"/>
  <Override PartName="/ppt/media/image25.jpeg" ContentType="image/jpeg"/>
  <Override PartName="/ppt/media/image30.png" ContentType="image/png"/>
  <Override PartName="/ppt/media/image3.jpeg" ContentType="image/jpeg"/>
  <Override PartName="/ppt/media/image1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6.png" ContentType="image/png"/>
  <Override PartName="/ppt/media/image17.jpeg" ContentType="image/jpe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6534440" y="1976040"/>
            <a:ext cx="724320" cy="919800"/>
          </a:xfrm>
          <a:custGeom>
            <a:avLst/>
            <a:gdLst/>
            <a:ah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666360" y="1976040"/>
            <a:ext cx="724320" cy="919800"/>
          </a:xfrm>
          <a:custGeom>
            <a:avLst/>
            <a:gdLst/>
            <a:ah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" name="Group 3"/>
          <p:cNvGrpSpPr/>
          <p:nvPr/>
        </p:nvGrpSpPr>
        <p:grpSpPr>
          <a:xfrm>
            <a:off x="1391040" y="4112280"/>
            <a:ext cx="7032600" cy="4153320"/>
            <a:chOff x="1391040" y="4112280"/>
            <a:chExt cx="7032600" cy="4153320"/>
          </a:xfrm>
        </p:grpSpPr>
        <p:sp>
          <p:nvSpPr>
            <p:cNvPr id="41" name="CustomShape 4"/>
            <p:cNvSpPr/>
            <p:nvPr/>
          </p:nvSpPr>
          <p:spPr>
            <a:xfrm>
              <a:off x="1391040" y="4112280"/>
              <a:ext cx="7032600" cy="4153320"/>
            </a:xfrm>
            <a:custGeom>
              <a:avLst/>
              <a:gdLst/>
              <a:ahLst/>
              <a:rect l="l" t="t" r="r" b="b"/>
              <a:pathLst>
                <a:path w="1578533" h="1094101">
                  <a:moveTo>
                    <a:pt x="0" y="0"/>
                  </a:moveTo>
                  <a:lnTo>
                    <a:pt x="1578533" y="0"/>
                  </a:lnTo>
                  <a:lnTo>
                    <a:pt x="1578533" y="1094101"/>
                  </a:lnTo>
                  <a:lnTo>
                    <a:pt x="0" y="1094101"/>
                  </a:lnTo>
                  <a:close/>
                </a:path>
              </a:pathLst>
            </a:custGeom>
            <a:solidFill>
              <a:srgbClr val="f1f1f1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5"/>
            <p:cNvSpPr/>
            <p:nvPr/>
          </p:nvSpPr>
          <p:spPr>
            <a:xfrm>
              <a:off x="1391040" y="4437720"/>
              <a:ext cx="7032600" cy="3827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" name="CustomShape 6"/>
          <p:cNvSpPr/>
          <p:nvPr/>
        </p:nvSpPr>
        <p:spPr>
          <a:xfrm rot="21487800">
            <a:off x="9616680" y="4188960"/>
            <a:ext cx="7191360" cy="4915800"/>
          </a:xfrm>
          <a:custGeom>
            <a:avLst/>
            <a:gdLst/>
            <a:ahLst/>
            <a:rect l="l" t="t" r="r" b="b"/>
            <a:pathLst>
              <a:path w="7192097" h="4916454">
                <a:moveTo>
                  <a:pt x="0" y="0"/>
                </a:moveTo>
                <a:lnTo>
                  <a:pt x="7192097" y="0"/>
                </a:lnTo>
                <a:lnTo>
                  <a:pt x="7192097" y="4916454"/>
                </a:lnTo>
                <a:lnTo>
                  <a:pt x="0" y="491645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>
              <a:fillRect l="0" t="-773936" r="0" b="-773936"/>
            </a:stretch>
          </a:blipFill>
          <a:ln cap="sq"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1817640" y="695160"/>
            <a:ext cx="15440760" cy="29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801"/>
              </a:lnSpc>
            </a:pPr>
            <a:r>
              <a:rPr b="1" lang="en-US" sz="8300" spc="-1" strike="noStrike">
                <a:solidFill>
                  <a:srgbClr val="004aad"/>
                </a:solidFill>
                <a:latin typeface="DM Sans Bold"/>
                <a:ea typeface="DM Sans Bold"/>
              </a:rPr>
              <a:t>FPGA BASED DIGITAL CIRCUIT APPLICATIONS USING VERILOG</a:t>
            </a:r>
            <a:endParaRPr b="0" lang="en-IN" sz="83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230400" y="4824000"/>
            <a:ext cx="9489240" cy="31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6290"/>
              </a:lnSpc>
            </a:pPr>
            <a:r>
              <a:rPr b="1" lang="en-US" sz="4490" spc="-131" strike="noStrike">
                <a:solidFill>
                  <a:srgbClr val="004aad"/>
                </a:solidFill>
                <a:latin typeface="Canva Sans Bold"/>
                <a:ea typeface="Canva Sans Bold"/>
              </a:rPr>
              <a:t>Y.RAJESH- R200012</a:t>
            </a:r>
            <a:endParaRPr b="0" lang="en-IN" sz="4490" spc="-1" strike="noStrike">
              <a:latin typeface="Arial"/>
            </a:endParaRPr>
          </a:p>
          <a:p>
            <a:pPr algn="ctr">
              <a:lnSpc>
                <a:spcPts val="6290"/>
              </a:lnSpc>
            </a:pPr>
            <a:r>
              <a:rPr b="1" lang="en-US" sz="4490" spc="-131" strike="noStrike">
                <a:solidFill>
                  <a:srgbClr val="004aad"/>
                </a:solidFill>
                <a:latin typeface="Canva Sans Bold"/>
                <a:ea typeface="Canva Sans Bold"/>
              </a:rPr>
              <a:t>P.KARTHIK - R200036</a:t>
            </a:r>
            <a:endParaRPr b="0" lang="en-IN" sz="4490" spc="-1" strike="noStrike">
              <a:latin typeface="Arial"/>
            </a:endParaRPr>
          </a:p>
          <a:p>
            <a:pPr algn="ctr">
              <a:lnSpc>
                <a:spcPts val="6290"/>
              </a:lnSpc>
            </a:pPr>
            <a:r>
              <a:rPr b="1" lang="en-US" sz="4490" spc="-131" strike="noStrike">
                <a:solidFill>
                  <a:srgbClr val="004aad"/>
                </a:solidFill>
                <a:latin typeface="Canva Sans Bold"/>
                <a:ea typeface="Canva Sans Bold"/>
              </a:rPr>
              <a:t>K.SATHVIKA- R200527</a:t>
            </a:r>
            <a:endParaRPr b="0" lang="en-IN" sz="4490" spc="-1" strike="noStrike">
              <a:latin typeface="Arial"/>
            </a:endParaRPr>
          </a:p>
          <a:p>
            <a:pPr algn="ctr">
              <a:lnSpc>
                <a:spcPts val="6290"/>
              </a:lnSpc>
            </a:pPr>
            <a:endParaRPr b="0" lang="en-IN" sz="449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 rot="16317600">
            <a:off x="16004160" y="265320"/>
            <a:ext cx="4016520" cy="1370160"/>
          </a:xfrm>
          <a:custGeom>
            <a:avLst/>
            <a:gdLst/>
            <a:ah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9333720" y="5472000"/>
            <a:ext cx="7225920" cy="4064400"/>
          </a:xfrm>
          <a:custGeom>
            <a:avLst/>
            <a:gdLst/>
            <a:ahLst/>
            <a:rect l="l" t="t" r="r" b="b"/>
            <a:pathLst>
              <a:path w="7226603" h="4064964">
                <a:moveTo>
                  <a:pt x="0" y="0"/>
                </a:moveTo>
                <a:lnTo>
                  <a:pt x="7226604" y="0"/>
                </a:lnTo>
                <a:lnTo>
                  <a:pt x="7226604" y="4064964"/>
                </a:lnTo>
                <a:lnTo>
                  <a:pt x="0" y="40649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 cap="sq"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119160" y="144000"/>
            <a:ext cx="21048480" cy="21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439"/>
              </a:lnSpc>
            </a:pP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SCROLLING MESSAGE DEVICE-Verilog Implementation</a:t>
            </a:r>
            <a:endParaRPr b="0" lang="en-IN" sz="87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584640" y="754200"/>
            <a:ext cx="864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344880" y="5604840"/>
            <a:ext cx="6998760" cy="48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seven segment display code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Frequency Division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Anode brightness module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Counter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Initialisation of letters module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delay module</a:t>
            </a:r>
            <a:endParaRPr b="0" lang="en-IN" sz="3400" spc="-1" strike="noStrike">
              <a:latin typeface="Arial"/>
            </a:endParaRPr>
          </a:p>
          <a:p>
            <a:pPr>
              <a:lnSpc>
                <a:spcPts val="4759"/>
              </a:lnSpc>
            </a:pPr>
            <a:endParaRPr b="0" lang="en-IN" sz="34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106560" y="4752000"/>
            <a:ext cx="6432480" cy="9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Modules used: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106560" y="3312000"/>
            <a:ext cx="18181080" cy="18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898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Canva Sans"/>
                <a:ea typeface="Canva Sans"/>
              </a:rPr>
              <a:t>To display scrolling text on a 7-segment display using Verilog and implement it on an FPGA board for demonstrating digital design and real-time message control.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-3456000" y="2243880"/>
            <a:ext cx="12493440" cy="9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Objective :</a:t>
            </a:r>
            <a:endParaRPr b="0" lang="en-IN" sz="52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402200" y="1611360"/>
            <a:ext cx="15482880" cy="8581320"/>
          </a:xfrm>
          <a:custGeom>
            <a:avLst/>
            <a:gdLst/>
            <a:ahLst/>
            <a:rect l="l" t="t" r="r" b="b"/>
            <a:pathLst>
              <a:path w="15483482" h="8582129">
                <a:moveTo>
                  <a:pt x="0" y="0"/>
                </a:moveTo>
                <a:lnTo>
                  <a:pt x="15483482" y="0"/>
                </a:lnTo>
                <a:lnTo>
                  <a:pt x="15483482" y="8582129"/>
                </a:lnTo>
                <a:lnTo>
                  <a:pt x="0" y="858212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 l="0" t="-1997333" r="0" b="-199733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3641040" y="480960"/>
            <a:ext cx="13617360" cy="10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439"/>
              </a:lnSpc>
            </a:pP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FPGA APPLICATIONS</a:t>
            </a:r>
            <a:endParaRPr b="0" lang="en-IN" sz="87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41040" y="480960"/>
            <a:ext cx="13617360" cy="10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439"/>
              </a:lnSpc>
            </a:pP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CONCLUSION</a:t>
            </a:r>
            <a:endParaRPr b="0" lang="en-IN" sz="87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40920" y="2091960"/>
            <a:ext cx="17605440" cy="66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4759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Key Learnings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Gained hands-on experience with Verilog HDL and FPGA-based design.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Learned how to implement and test real-time digital systems on hardware.</a:t>
            </a:r>
            <a:endParaRPr b="0" lang="en-IN" sz="3400" spc="-1" strike="noStrike">
              <a:latin typeface="Arial"/>
            </a:endParaRPr>
          </a:p>
          <a:p>
            <a:pPr>
              <a:lnSpc>
                <a:spcPts val="4759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Challenges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Managing accurate timing and synchronization on the FPGA.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Debugging hardware issues and ensuring proper display outputs.</a:t>
            </a:r>
            <a:endParaRPr b="0" lang="en-IN" sz="3400" spc="-1" strike="noStrike">
              <a:latin typeface="Arial"/>
            </a:endParaRPr>
          </a:p>
          <a:p>
            <a:pPr>
              <a:lnSpc>
                <a:spcPts val="4759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Future Scope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Add alarm and countdown timer features to the clock and stopwatch.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Expand scrolling display to support custom fonts or longer messages using external displays.</a:t>
            </a:r>
            <a:endParaRPr b="0" lang="en-IN" sz="3400" spc="-1" strike="noStrike">
              <a:latin typeface="Arial"/>
            </a:endParaRPr>
          </a:p>
          <a:p>
            <a:pPr>
              <a:lnSpc>
                <a:spcPts val="4759"/>
              </a:lnSpc>
            </a:pPr>
            <a:endParaRPr b="0" lang="en-IN" sz="34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64000" y="3168000"/>
            <a:ext cx="17280000" cy="509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 </a:t>
            </a:r>
            <a:r>
              <a:rPr b="0" lang="en-IN" sz="3600" spc="-1" strike="noStrike">
                <a:latin typeface="Arial"/>
              </a:rPr>
              <a:t>Xilinx Inc., Vivado Design Suite User Guide: Getting Started </a:t>
            </a:r>
            <a:r>
              <a:rPr b="0" lang="en-IN" sz="3600" spc="-1" strike="noStrike">
                <a:latin typeface="Arial"/>
              </a:rPr>
              <a:t>(UG910), 2023.</a:t>
            </a:r>
            <a:endParaRPr b="0" lang="en-IN" sz="3600" spc="-1" strike="noStrike">
              <a:latin typeface="Arial"/>
            </a:endParaRPr>
          </a:p>
          <a:p>
            <a:r>
              <a:rPr b="0" lang="en-IN" sz="3600" spc="-1" strike="noStrike" u="sng">
                <a:uFillTx/>
                <a:latin typeface="Arial"/>
              </a:rPr>
              <a:t>https://www.xilinx.com/support/documentation-navigation/design-</a:t>
            </a:r>
            <a:r>
              <a:rPr b="0" lang="en-IN" sz="3600" spc="-1" strike="noStrike" u="sng">
                <a:uFillTx/>
                <a:latin typeface="Arial"/>
              </a:rPr>
              <a:t>hubs/</a:t>
            </a:r>
            <a:endParaRPr b="0" lang="en-IN" sz="3600" spc="-1" strike="noStrike">
              <a:latin typeface="Arial"/>
            </a:endParaRPr>
          </a:p>
          <a:p>
            <a:r>
              <a:rPr b="0" lang="en-IN" sz="3600" spc="-1" strike="noStrike">
                <a:latin typeface="Arial"/>
              </a:rPr>
              <a:t>dh0002-vivado-design-hub.html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600" spc="-1" strike="noStrike">
                <a:latin typeface="Arial"/>
              </a:rPr>
              <a:t> </a:t>
            </a:r>
            <a:r>
              <a:rPr b="0" lang="en-IN" sz="3600" spc="-1" strike="noStrike">
                <a:latin typeface="Arial"/>
              </a:rPr>
              <a:t>NEXYS 4 A7 board Manual :</a:t>
            </a:r>
            <a:endParaRPr b="0" lang="en-IN" sz="3600" spc="-1" strike="noStrike">
              <a:latin typeface="Arial"/>
            </a:endParaRPr>
          </a:p>
          <a:p>
            <a:r>
              <a:rPr b="0" lang="en-IN" sz="3600" spc="-1" strike="noStrike" u="sng">
                <a:uFillTx/>
                <a:latin typeface="Arial"/>
              </a:rPr>
              <a:t>https://digilent.com/reference/_media/nexys4-</a:t>
            </a:r>
            <a:r>
              <a:rPr b="0" lang="en-IN" sz="3600" spc="-1" strike="noStrike" u="sng">
                <a:uFillTx/>
                <a:latin typeface="Arial"/>
              </a:rPr>
              <a:t>ddr:nexys4ddr_rm.pdf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104000" y="1008000"/>
            <a:ext cx="10512000" cy="133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8800" spc="-1" strike="noStrike">
                <a:solidFill>
                  <a:srgbClr val="2a6099"/>
                </a:solidFill>
                <a:latin typeface="Arial"/>
              </a:rPr>
              <a:t>REFERENCES</a:t>
            </a:r>
            <a:endParaRPr b="1" lang="en-IN" sz="8800" spc="-1" strike="noStrike">
              <a:solidFill>
                <a:srgbClr val="2a6099"/>
              </a:solidFill>
              <a:latin typeface="Arial"/>
            </a:endParaRPr>
          </a:p>
        </p:txBody>
      </p:sp>
    </p:spTree>
  </p:cSld>
  <p:transition spd="slow">
    <p:wipe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030720" y="9258480"/>
            <a:ext cx="3059280" cy="750240"/>
          </a:xfrm>
          <a:custGeom>
            <a:avLst/>
            <a:gdLst/>
            <a:ah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14215320" y="8540280"/>
            <a:ext cx="4601520" cy="3618000"/>
          </a:xfrm>
          <a:custGeom>
            <a:avLst/>
            <a:gdLst/>
            <a:ah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-674280" y="-1072800"/>
            <a:ext cx="4899240" cy="3067920"/>
          </a:xfrm>
          <a:custGeom>
            <a:avLst/>
            <a:gdLst/>
            <a:ah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12686040" y="-2578320"/>
            <a:ext cx="4291560" cy="3870360"/>
          </a:xfrm>
          <a:custGeom>
            <a:avLst/>
            <a:gdLst/>
            <a:ah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10139040" y="9258480"/>
            <a:ext cx="4075560" cy="2862720"/>
          </a:xfrm>
          <a:custGeom>
            <a:avLst/>
            <a:gdLst/>
            <a:ah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6"/>
          <p:cNvSpPr/>
          <p:nvPr/>
        </p:nvSpPr>
        <p:spPr>
          <a:xfrm>
            <a:off x="7409160" y="-2700000"/>
            <a:ext cx="5492160" cy="4114080"/>
          </a:xfrm>
          <a:custGeom>
            <a:avLst/>
            <a:gdLst/>
            <a:ah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7"/>
          <p:cNvSpPr/>
          <p:nvPr/>
        </p:nvSpPr>
        <p:spPr>
          <a:xfrm>
            <a:off x="4831560" y="-1626480"/>
            <a:ext cx="2891880" cy="2918520"/>
          </a:xfrm>
          <a:custGeom>
            <a:avLst/>
            <a:gdLst/>
            <a:ah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"/>
          <p:cNvSpPr/>
          <p:nvPr/>
        </p:nvSpPr>
        <p:spPr>
          <a:xfrm>
            <a:off x="2570400" y="9093600"/>
            <a:ext cx="2586240" cy="2385720"/>
          </a:xfrm>
          <a:custGeom>
            <a:avLst/>
            <a:gdLst/>
            <a:ah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"/>
          <p:cNvSpPr/>
          <p:nvPr/>
        </p:nvSpPr>
        <p:spPr>
          <a:xfrm rot="16317600">
            <a:off x="16439760" y="6971040"/>
            <a:ext cx="3382200" cy="1153800"/>
          </a:xfrm>
          <a:custGeom>
            <a:avLst/>
            <a:gdLst/>
            <a:ah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0"/>
          <p:cNvSpPr/>
          <p:nvPr/>
        </p:nvSpPr>
        <p:spPr>
          <a:xfrm>
            <a:off x="3688920" y="3020040"/>
            <a:ext cx="10909800" cy="48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12699"/>
              </a:lnSpc>
            </a:pPr>
            <a:r>
              <a:rPr b="1" lang="en-US" sz="14600" spc="-1" strike="noStrike">
                <a:solidFill>
                  <a:srgbClr val="000000"/>
                </a:solidFill>
                <a:latin typeface="DM Sans Bold"/>
                <a:ea typeface="DM Sans Bold"/>
              </a:rPr>
              <a:t>Thank you very much!</a:t>
            </a:r>
            <a:endParaRPr b="0" lang="en-IN" sz="146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674280" y="-1072800"/>
            <a:ext cx="4899240" cy="3067920"/>
          </a:xfrm>
          <a:custGeom>
            <a:avLst/>
            <a:gdLst/>
            <a:ah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5004000" y="-1890720"/>
            <a:ext cx="2891880" cy="2918520"/>
          </a:xfrm>
          <a:custGeom>
            <a:avLst/>
            <a:gdLst/>
            <a:ah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rot="16317600">
            <a:off x="16004160" y="265320"/>
            <a:ext cx="4016520" cy="1370160"/>
          </a:xfrm>
          <a:custGeom>
            <a:avLst/>
            <a:gdLst/>
            <a:ah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3880440" y="865440"/>
            <a:ext cx="10978920" cy="10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439"/>
              </a:lnSpc>
            </a:pP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INTRODUCTION</a:t>
            </a:r>
            <a:endParaRPr b="0" lang="en-IN" sz="87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364760" y="1948320"/>
            <a:ext cx="15557760" cy="10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In this project, we have designed a Digital Clock, Stopwatch, and Scrolling Message Display Device using Verilog on the Nexys A7 FPGA board.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 </a:t>
            </a: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The main aim is to understand how digital systems work and how we can build them using hardware description languages.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We used</a:t>
            </a:r>
            <a:r>
              <a:rPr b="1" lang="en-US" sz="3240" spc="188" strike="noStrike">
                <a:solidFill>
                  <a:srgbClr val="000000"/>
                </a:solidFill>
                <a:latin typeface="Helvetica World Bold"/>
                <a:ea typeface="Helvetica World Bold"/>
              </a:rPr>
              <a:t> Xilinx Vivado software</a:t>
            </a: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 to write the code, simulate it, and load it onto the </a:t>
            </a:r>
            <a:r>
              <a:rPr b="1" lang="en-US" sz="3240" spc="188" strike="noStrike">
                <a:solidFill>
                  <a:srgbClr val="000000"/>
                </a:solidFill>
                <a:latin typeface="Helvetica World Bold"/>
                <a:ea typeface="Helvetica World Bold"/>
              </a:rPr>
              <a:t>Nexus A7 FPGA board</a:t>
            </a: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.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 </a:t>
            </a: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This project helped us learn how to design, test, and run real-time digital applications on hardware.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  ┌───────────────────────┐  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  │      </a:t>
            </a: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12:45:30 PM      │ ← Digital Clock  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  │      </a:t>
            </a: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STOPWATCH:       │  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  │      </a:t>
            </a: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00:23.45         │ ← Stopwatch  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  │  </a:t>
            </a: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HELLO FPGA WORLD...  │ ← Scrolling Text  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  └───────────────────────┘  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r>
              <a:rPr b="0" lang="en-US" sz="3240" spc="188" strike="noStrike">
                <a:solidFill>
                  <a:srgbClr val="000000"/>
                </a:solidFill>
                <a:latin typeface="Helvetica World"/>
                <a:ea typeface="Helvetica World"/>
              </a:rPr>
              <a:t>    </a:t>
            </a: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endParaRPr b="0" lang="en-IN" sz="3240" spc="-1" strike="noStrike">
              <a:latin typeface="Arial"/>
            </a:endParaRPr>
          </a:p>
          <a:p>
            <a:pPr>
              <a:lnSpc>
                <a:spcPts val="4365"/>
              </a:lnSpc>
            </a:pPr>
            <a:endParaRPr b="0" lang="en-IN" sz="324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5353640" y="8540280"/>
            <a:ext cx="4601520" cy="3618000"/>
          </a:xfrm>
          <a:custGeom>
            <a:avLst/>
            <a:gdLst/>
            <a:ah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-674280" y="-1072800"/>
            <a:ext cx="4899240" cy="3067920"/>
          </a:xfrm>
          <a:custGeom>
            <a:avLst/>
            <a:gdLst/>
            <a:ah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9144000" y="9258480"/>
            <a:ext cx="4075560" cy="2862720"/>
          </a:xfrm>
          <a:custGeom>
            <a:avLst/>
            <a:gdLst/>
            <a:ah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5004000" y="-1890720"/>
            <a:ext cx="2891880" cy="2918520"/>
          </a:xfrm>
          <a:custGeom>
            <a:avLst/>
            <a:gdLst/>
            <a:ah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 rot="16317600">
            <a:off x="16004160" y="265320"/>
            <a:ext cx="4016520" cy="1370160"/>
          </a:xfrm>
          <a:custGeom>
            <a:avLst/>
            <a:gdLst/>
            <a:ah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 rot="21577800">
            <a:off x="10170720" y="2732400"/>
            <a:ext cx="7034040" cy="4915800"/>
          </a:xfrm>
          <a:custGeom>
            <a:avLst/>
            <a:gdLst/>
            <a:ahLst/>
            <a:rect l="l" t="t" r="r" b="b"/>
            <a:pathLst>
              <a:path w="7034714" h="4916454">
                <a:moveTo>
                  <a:pt x="0" y="0"/>
                </a:moveTo>
                <a:lnTo>
                  <a:pt x="7034714" y="0"/>
                </a:lnTo>
                <a:lnTo>
                  <a:pt x="7034714" y="4916454"/>
                </a:lnTo>
                <a:lnTo>
                  <a:pt x="0" y="491645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>
              <a:fillRect/>
            </a:stretch>
          </a:blipFill>
          <a:ln cap="sq"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7"/>
          <p:cNvSpPr/>
          <p:nvPr/>
        </p:nvSpPr>
        <p:spPr>
          <a:xfrm>
            <a:off x="2375640" y="1296000"/>
            <a:ext cx="9648000" cy="10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439"/>
              </a:lnSpc>
            </a:pP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WHAT IS FPGA?</a:t>
            </a:r>
            <a:endParaRPr b="0" lang="en-IN" sz="8700" spc="-1" strike="noStrike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728000" y="3439080"/>
            <a:ext cx="7706880" cy="62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712440" indent="-355680">
              <a:lnSpc>
                <a:spcPts val="4453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300" spc="191" strike="noStrike">
                <a:solidFill>
                  <a:srgbClr val="000000"/>
                </a:solidFill>
                <a:latin typeface="Helvetica World"/>
                <a:ea typeface="Helvetica World"/>
              </a:rPr>
              <a:t>FPGA: Field Programmable Gate Array.</a:t>
            </a:r>
            <a:endParaRPr b="0" lang="en-IN" sz="3300" spc="-1" strike="noStrike">
              <a:latin typeface="Arial"/>
            </a:endParaRPr>
          </a:p>
          <a:p>
            <a:pPr lvl="1" marL="712440" indent="-355680">
              <a:lnSpc>
                <a:spcPts val="4453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300" spc="191" strike="noStrike">
                <a:solidFill>
                  <a:srgbClr val="000000"/>
                </a:solidFill>
                <a:latin typeface="Helvetica World"/>
                <a:ea typeface="Helvetica World"/>
              </a:rPr>
              <a:t>It is a type of programmable chip.</a:t>
            </a:r>
            <a:endParaRPr b="0" lang="en-IN" sz="3300" spc="-1" strike="noStrike">
              <a:latin typeface="Arial"/>
            </a:endParaRPr>
          </a:p>
          <a:p>
            <a:pPr lvl="1" marL="712440" indent="-355680">
              <a:lnSpc>
                <a:spcPts val="4453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300" spc="191" strike="noStrike">
                <a:solidFill>
                  <a:srgbClr val="000000"/>
                </a:solidFill>
                <a:latin typeface="Helvetica World"/>
                <a:ea typeface="Helvetica World"/>
              </a:rPr>
              <a:t>FPGAs contain programmable logic blocks and interconnection circuits.</a:t>
            </a:r>
            <a:endParaRPr b="0" lang="en-IN" sz="3300" spc="-1" strike="noStrike">
              <a:latin typeface="Arial"/>
            </a:endParaRPr>
          </a:p>
          <a:p>
            <a:pPr lvl="1" marL="712440" indent="-355680">
              <a:lnSpc>
                <a:spcPts val="4453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300" spc="191" strike="noStrike">
                <a:solidFill>
                  <a:srgbClr val="000000"/>
                </a:solidFill>
                <a:latin typeface="Helvetica World"/>
                <a:ea typeface="Helvetica World"/>
              </a:rPr>
              <a:t>These can be programmed or reprogrammed to the required functionality after manufacturing.</a:t>
            </a:r>
            <a:endParaRPr b="0" lang="en-IN" sz="33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902760" y="1320840"/>
            <a:ext cx="11529000" cy="8686080"/>
          </a:xfrm>
          <a:custGeom>
            <a:avLst/>
            <a:gdLst/>
            <a:ahLst/>
            <a:rect l="l" t="t" r="r" b="b"/>
            <a:pathLst>
              <a:path w="11529747" h="8686622">
                <a:moveTo>
                  <a:pt x="0" y="0"/>
                </a:moveTo>
                <a:lnTo>
                  <a:pt x="11529747" y="0"/>
                </a:lnTo>
                <a:lnTo>
                  <a:pt x="11529747" y="8686622"/>
                </a:lnTo>
                <a:lnTo>
                  <a:pt x="0" y="86866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 l="0" t="-453" r="0" b="-566"/>
            </a:stretch>
          </a:blipFill>
          <a:ln cap="sq"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1944000" y="79920"/>
            <a:ext cx="15263640" cy="10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439"/>
              </a:lnSpc>
            </a:pP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 </a:t>
            </a: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FPGA ARCHITECTURE</a:t>
            </a:r>
            <a:endParaRPr b="0" lang="en-IN" sz="87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72000" y="2448000"/>
            <a:ext cx="7416000" cy="597600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 l="-1109332" t="5378192" r="3011906" b="0"/>
            </a:stretch>
          </a:blip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Shape 2"/>
          <p:cNvSpPr txBox="1"/>
          <p:nvPr/>
        </p:nvSpPr>
        <p:spPr>
          <a:xfrm>
            <a:off x="7920000" y="2304000"/>
            <a:ext cx="10512000" cy="108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ts val="4453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191" strike="noStrike">
                <a:solidFill>
                  <a:srgbClr val="000000"/>
                </a:solidFill>
                <a:latin typeface="Helvetica World"/>
                <a:ea typeface="Helvetica World"/>
              </a:rPr>
              <a:t>FPGA is like a blank board you can reprogram and use for different tasks, even after buying it.</a:t>
            </a:r>
            <a:endParaRPr b="0" lang="en-IN" sz="3300" spc="-1" strike="noStrike">
              <a:latin typeface="Arial"/>
            </a:endParaRPr>
          </a:p>
          <a:p>
            <a:pPr marL="216000" indent="-216000">
              <a:lnSpc>
                <a:spcPts val="4453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191" strike="noStrike">
                <a:solidFill>
                  <a:srgbClr val="000000"/>
                </a:solidFill>
                <a:latin typeface="Helvetica World"/>
                <a:ea typeface="Helvetica World"/>
              </a:rPr>
              <a:t>ASIC is made for one specific job and can't be changed once it's built.</a:t>
            </a:r>
            <a:endParaRPr b="0" lang="en-IN" sz="3300" spc="-1" strike="noStrike">
              <a:latin typeface="Arial"/>
            </a:endParaRPr>
          </a:p>
          <a:p>
            <a:pPr marL="216000" indent="-216000">
              <a:lnSpc>
                <a:spcPts val="4453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191" strike="noStrike">
                <a:solidFill>
                  <a:srgbClr val="000000"/>
                </a:solidFill>
                <a:latin typeface="Helvetica World"/>
                <a:ea typeface="Helvetica World"/>
              </a:rPr>
              <a:t>FPGAs are great for testing ideas or doing small projects.</a:t>
            </a:r>
            <a:endParaRPr b="0" lang="en-IN" sz="3300" spc="-1" strike="noStrike">
              <a:latin typeface="Arial"/>
            </a:endParaRPr>
          </a:p>
          <a:p>
            <a:pPr marL="216000" indent="-216000">
              <a:lnSpc>
                <a:spcPts val="4453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191" strike="noStrike">
                <a:solidFill>
                  <a:srgbClr val="000000"/>
                </a:solidFill>
                <a:latin typeface="Helvetica World"/>
                <a:ea typeface="Helvetica World"/>
              </a:rPr>
              <a:t>ASICs are better for mass production where the same task is done again and again.</a:t>
            </a:r>
            <a:endParaRPr b="0" lang="en-IN" sz="3300" spc="-1" strike="noStrike">
              <a:latin typeface="Arial"/>
            </a:endParaRPr>
          </a:p>
          <a:p>
            <a:pPr marL="216000" indent="-216000">
              <a:lnSpc>
                <a:spcPts val="4453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300" spc="191" strike="noStrike">
                <a:solidFill>
                  <a:srgbClr val="000000"/>
                </a:solidFill>
                <a:latin typeface="Helvetica World"/>
                <a:ea typeface="Helvetica World"/>
              </a:rPr>
              <a:t>FPGAs are flexible and faster to develop, but a bit slower in performance.</a:t>
            </a:r>
            <a:endParaRPr b="0" lang="en-IN" sz="3300" spc="-1" strike="noStrike">
              <a:latin typeface="Arial"/>
            </a:endParaRPr>
          </a:p>
          <a:p>
            <a:pPr marL="216000" indent="-216000">
              <a:lnSpc>
                <a:spcPts val="4453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3825000" y="673200"/>
            <a:ext cx="10683000" cy="10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439"/>
              </a:lnSpc>
            </a:pP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FPGAs VS ASICs </a:t>
            </a:r>
            <a:endParaRPr b="0" lang="en-IN" sz="87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-674280" y="-1072800"/>
            <a:ext cx="4899240" cy="3067920"/>
          </a:xfrm>
          <a:custGeom>
            <a:avLst/>
            <a:gdLst/>
            <a:ah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 rot="16317600">
            <a:off x="16004160" y="265320"/>
            <a:ext cx="4016520" cy="1370160"/>
          </a:xfrm>
          <a:custGeom>
            <a:avLst/>
            <a:gdLst/>
            <a:ah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"/>
          <p:cNvSpPr/>
          <p:nvPr/>
        </p:nvSpPr>
        <p:spPr>
          <a:xfrm>
            <a:off x="7693560" y="143280"/>
            <a:ext cx="7959960" cy="10000080"/>
          </a:xfrm>
          <a:custGeom>
            <a:avLst/>
            <a:gdLst/>
            <a:ahLst/>
            <a:rect l="l" t="t" r="r" b="b"/>
            <a:pathLst>
              <a:path w="7960809" h="10000650">
                <a:moveTo>
                  <a:pt x="0" y="0"/>
                </a:moveTo>
                <a:lnTo>
                  <a:pt x="7960810" y="0"/>
                </a:lnTo>
                <a:lnTo>
                  <a:pt x="7960810" y="10000650"/>
                </a:lnTo>
                <a:lnTo>
                  <a:pt x="0" y="100006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>
              <a:fillRect l="0" t="0" r="-691289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4"/>
          <p:cNvSpPr/>
          <p:nvPr/>
        </p:nvSpPr>
        <p:spPr>
          <a:xfrm>
            <a:off x="2194200" y="2728080"/>
            <a:ext cx="5498640" cy="32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439"/>
              </a:lnSpc>
            </a:pP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FPGA DESIGN FLOW</a:t>
            </a:r>
            <a:endParaRPr b="0" lang="en-IN" sz="87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471320" y="1973160"/>
            <a:ext cx="7024320" cy="44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731"/>
              </a:lnSpc>
            </a:pPr>
            <a:r>
              <a:rPr b="1" lang="en-US" sz="9000" spc="-1" strike="noStrike">
                <a:solidFill>
                  <a:srgbClr val="000000"/>
                </a:solidFill>
                <a:latin typeface="DM Sans Bold"/>
                <a:ea typeface="DM Sans Bold"/>
              </a:rPr>
              <a:t>Real-Time Systems on Nexys A7</a:t>
            </a:r>
            <a:endParaRPr b="0" lang="en-IN" sz="90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1512000" y="6654960"/>
            <a:ext cx="7024320" cy="20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240"/>
              </a:lnSpc>
            </a:pPr>
            <a:r>
              <a:rPr b="0" lang="en-US" sz="2400" spc="137" strike="noStrike">
                <a:solidFill>
                  <a:srgbClr val="000000"/>
                </a:solidFill>
                <a:latin typeface="DM Sans"/>
                <a:ea typeface="DM Sans"/>
              </a:rPr>
              <a:t>This project aims to design a some real time applications using Verilog HDL.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ts val="3240"/>
              </a:lnSpc>
              <a:tabLst>
                <a:tab algn="l" pos="0"/>
              </a:tabLst>
            </a:pPr>
            <a:r>
              <a:rPr b="0" lang="en-US" sz="2400" spc="137" strike="noStrike">
                <a:solidFill>
                  <a:srgbClr val="000000"/>
                </a:solidFill>
                <a:latin typeface="DM Sans"/>
                <a:ea typeface="DM Sans"/>
              </a:rPr>
              <a:t> </a:t>
            </a:r>
            <a:r>
              <a:rPr b="0" lang="en-US" sz="2400" spc="137" strike="noStrike">
                <a:solidFill>
                  <a:srgbClr val="000000"/>
                </a:solidFill>
                <a:latin typeface="DM Sans"/>
                <a:ea typeface="DM Sans"/>
              </a:rPr>
              <a:t>The designs will be implemented and verified on the Nexys A7 FPGA board using the Xilinx Vivado tool.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70" name="Group 3"/>
          <p:cNvGrpSpPr/>
          <p:nvPr/>
        </p:nvGrpSpPr>
        <p:grpSpPr>
          <a:xfrm>
            <a:off x="9975600" y="1170360"/>
            <a:ext cx="6997320" cy="2560680"/>
            <a:chOff x="9975600" y="1170360"/>
            <a:chExt cx="6997320" cy="2560680"/>
          </a:xfrm>
        </p:grpSpPr>
        <p:sp>
          <p:nvSpPr>
            <p:cNvPr id="71" name="CustomShape 4"/>
            <p:cNvSpPr/>
            <p:nvPr/>
          </p:nvSpPr>
          <p:spPr>
            <a:xfrm>
              <a:off x="9975600" y="1170360"/>
              <a:ext cx="6997320" cy="2560680"/>
            </a:xfrm>
            <a:custGeom>
              <a:avLst/>
              <a:gdLst/>
              <a:ah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5"/>
            <p:cNvSpPr/>
            <p:nvPr/>
          </p:nvSpPr>
          <p:spPr>
            <a:xfrm>
              <a:off x="9975600" y="1426320"/>
              <a:ext cx="6997320" cy="2304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" name="CustomShape 6"/>
          <p:cNvSpPr/>
          <p:nvPr/>
        </p:nvSpPr>
        <p:spPr>
          <a:xfrm>
            <a:off x="10491840" y="2024280"/>
            <a:ext cx="157824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679"/>
              </a:lnSpc>
            </a:pPr>
            <a:r>
              <a:rPr b="0" lang="en-US" sz="8000" spc="-656" strike="noStrike">
                <a:solidFill>
                  <a:srgbClr val="000000"/>
                </a:solidFill>
                <a:latin typeface="DM Sans"/>
                <a:ea typeface="DM Sans"/>
              </a:rPr>
              <a:t>01.</a:t>
            </a:r>
            <a:endParaRPr b="0" lang="en-IN" sz="8000" spc="-1" strike="noStrike">
              <a:latin typeface="Arial"/>
            </a:endParaRPr>
          </a:p>
        </p:txBody>
      </p:sp>
      <p:grpSp>
        <p:nvGrpSpPr>
          <p:cNvPr id="74" name="Group 7"/>
          <p:cNvGrpSpPr/>
          <p:nvPr/>
        </p:nvGrpSpPr>
        <p:grpSpPr>
          <a:xfrm>
            <a:off x="9975600" y="3862440"/>
            <a:ext cx="6997320" cy="2560680"/>
            <a:chOff x="9975600" y="3862440"/>
            <a:chExt cx="6997320" cy="2560680"/>
          </a:xfrm>
        </p:grpSpPr>
        <p:sp>
          <p:nvSpPr>
            <p:cNvPr id="75" name="CustomShape 8"/>
            <p:cNvSpPr/>
            <p:nvPr/>
          </p:nvSpPr>
          <p:spPr>
            <a:xfrm>
              <a:off x="9975600" y="3862440"/>
              <a:ext cx="6997320" cy="2560680"/>
            </a:xfrm>
            <a:custGeom>
              <a:avLst/>
              <a:gdLst/>
              <a:ah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9"/>
            <p:cNvSpPr/>
            <p:nvPr/>
          </p:nvSpPr>
          <p:spPr>
            <a:xfrm>
              <a:off x="9975600" y="4118400"/>
              <a:ext cx="6997320" cy="2304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" name="Group 10"/>
          <p:cNvGrpSpPr/>
          <p:nvPr/>
        </p:nvGrpSpPr>
        <p:grpSpPr>
          <a:xfrm>
            <a:off x="9975600" y="6557400"/>
            <a:ext cx="6997320" cy="2560680"/>
            <a:chOff x="9975600" y="6557400"/>
            <a:chExt cx="6997320" cy="2560680"/>
          </a:xfrm>
        </p:grpSpPr>
        <p:sp>
          <p:nvSpPr>
            <p:cNvPr id="78" name="CustomShape 11"/>
            <p:cNvSpPr/>
            <p:nvPr/>
          </p:nvSpPr>
          <p:spPr>
            <a:xfrm>
              <a:off x="9975600" y="6557400"/>
              <a:ext cx="6997320" cy="2560680"/>
            </a:xfrm>
            <a:custGeom>
              <a:avLst/>
              <a:gdLst/>
              <a:ah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2"/>
            <p:cNvSpPr/>
            <p:nvPr/>
          </p:nvSpPr>
          <p:spPr>
            <a:xfrm>
              <a:off x="9975600" y="6813360"/>
              <a:ext cx="6997320" cy="2304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0" name="CustomShape 13"/>
          <p:cNvSpPr/>
          <p:nvPr/>
        </p:nvSpPr>
        <p:spPr>
          <a:xfrm>
            <a:off x="10491840" y="4717800"/>
            <a:ext cx="157824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679"/>
              </a:lnSpc>
            </a:pPr>
            <a:r>
              <a:rPr b="0" lang="en-US" sz="8000" spc="-656" strike="noStrike">
                <a:solidFill>
                  <a:srgbClr val="000000"/>
                </a:solidFill>
                <a:latin typeface="DM Sans"/>
                <a:ea typeface="DM Sans"/>
              </a:rPr>
              <a:t>02.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10491840" y="7411320"/>
            <a:ext cx="157824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7679"/>
              </a:lnSpc>
            </a:pPr>
            <a:r>
              <a:rPr b="0" lang="en-US" sz="8000" spc="-656" strike="noStrike">
                <a:solidFill>
                  <a:srgbClr val="000000"/>
                </a:solidFill>
                <a:latin typeface="DM Sans"/>
                <a:ea typeface="DM Sans"/>
              </a:rPr>
              <a:t>03.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82" name="CustomShape 15"/>
          <p:cNvSpPr/>
          <p:nvPr/>
        </p:nvSpPr>
        <p:spPr>
          <a:xfrm>
            <a:off x="-848520" y="8919720"/>
            <a:ext cx="3870360" cy="949320"/>
          </a:xfrm>
          <a:custGeom>
            <a:avLst/>
            <a:gdLst/>
            <a:ah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6"/>
          <p:cNvSpPr/>
          <p:nvPr/>
        </p:nvSpPr>
        <p:spPr>
          <a:xfrm>
            <a:off x="4473000" y="-2364840"/>
            <a:ext cx="4980240" cy="3730320"/>
          </a:xfrm>
          <a:custGeom>
            <a:avLst/>
            <a:gdLst/>
            <a:ah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7"/>
          <p:cNvSpPr/>
          <p:nvPr/>
        </p:nvSpPr>
        <p:spPr>
          <a:xfrm>
            <a:off x="3431160" y="8919720"/>
            <a:ext cx="2586240" cy="2385720"/>
          </a:xfrm>
          <a:custGeom>
            <a:avLst/>
            <a:gdLst/>
            <a:ah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8"/>
          <p:cNvSpPr/>
          <p:nvPr/>
        </p:nvSpPr>
        <p:spPr>
          <a:xfrm>
            <a:off x="-848520" y="-744480"/>
            <a:ext cx="2596680" cy="2795760"/>
          </a:xfrm>
          <a:custGeom>
            <a:avLst/>
            <a:gdLst/>
            <a:ah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9"/>
          <p:cNvSpPr/>
          <p:nvPr/>
        </p:nvSpPr>
        <p:spPr>
          <a:xfrm>
            <a:off x="11776680" y="1956960"/>
            <a:ext cx="5016240" cy="18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DIGITAL CLOCK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87" name="CustomShape 20"/>
          <p:cNvSpPr/>
          <p:nvPr/>
        </p:nvSpPr>
        <p:spPr>
          <a:xfrm>
            <a:off x="12085920" y="4651920"/>
            <a:ext cx="4264560" cy="18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STOP WATCH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88" name="CustomShape 21"/>
          <p:cNvSpPr/>
          <p:nvPr/>
        </p:nvSpPr>
        <p:spPr>
          <a:xfrm>
            <a:off x="11187720" y="6462000"/>
            <a:ext cx="5604840" cy="27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SCROLLING MESSAGE DEVICE</a:t>
            </a:r>
            <a:endParaRPr b="0" lang="en-IN" sz="52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 rot="16317600">
            <a:off x="16004160" y="265320"/>
            <a:ext cx="4016520" cy="1370160"/>
          </a:xfrm>
          <a:custGeom>
            <a:avLst/>
            <a:gdLst/>
            <a:ah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2117520" y="190440"/>
            <a:ext cx="14586120" cy="21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439"/>
              </a:lnSpc>
            </a:pP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DIGITAL CLOCK-VerilogImplementation</a:t>
            </a:r>
            <a:endParaRPr b="0" lang="en-IN" sz="87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84640" y="754200"/>
            <a:ext cx="864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4721040" y="5400000"/>
            <a:ext cx="6582600" cy="48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seven segment display code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Frequency Division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Display code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Counter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24 hours logic code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delay module</a:t>
            </a:r>
            <a:endParaRPr b="0" lang="en-IN" sz="3400" spc="-1" strike="noStrike">
              <a:latin typeface="Arial"/>
            </a:endParaRPr>
          </a:p>
          <a:p>
            <a:pPr>
              <a:lnSpc>
                <a:spcPts val="4759"/>
              </a:lnSpc>
            </a:pPr>
            <a:endParaRPr b="0" lang="en-IN" sz="34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1091880" y="4203000"/>
            <a:ext cx="6251760" cy="9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Modules used: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592000" y="3580560"/>
            <a:ext cx="13607640" cy="6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4898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Canva Sans"/>
                <a:ea typeface="Canva Sans"/>
              </a:rPr>
              <a:t>Display real-time hours, minutes, seconds using 7-segment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-2341800" y="2531880"/>
            <a:ext cx="12493440" cy="9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Objective :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11088000" y="4555800"/>
            <a:ext cx="5724720" cy="5236200"/>
          </a:xfrm>
          <a:custGeom>
            <a:avLst/>
            <a:gdLst/>
            <a:ahLst/>
            <a:rect l="l" t="t" r="r" b="b"/>
            <a:pathLst>
              <a:path w="9320153" h="5236741">
                <a:moveTo>
                  <a:pt x="0" y="0"/>
                </a:moveTo>
                <a:lnTo>
                  <a:pt x="9320153" y="0"/>
                </a:lnTo>
                <a:lnTo>
                  <a:pt x="9320153" y="5236742"/>
                </a:lnTo>
                <a:lnTo>
                  <a:pt x="0" y="523674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 cap="sq"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wipe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 rot="16317600">
            <a:off x="16004160" y="265320"/>
            <a:ext cx="4016520" cy="1370160"/>
          </a:xfrm>
          <a:custGeom>
            <a:avLst/>
            <a:gdLst/>
            <a:ah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 flipH="1" flipV="1" rot="21582000">
            <a:off x="10533960" y="4462200"/>
            <a:ext cx="4569840" cy="5604480"/>
          </a:xfrm>
          <a:custGeom>
            <a:avLst/>
            <a:gdLst/>
            <a:ahLst/>
            <a:rect l="l" t="t" r="r" b="b"/>
            <a:pathLst>
              <a:path w="4570663" h="8148258">
                <a:moveTo>
                  <a:pt x="0" y="0"/>
                </a:moveTo>
                <a:lnTo>
                  <a:pt x="4570663" y="0"/>
                </a:lnTo>
                <a:lnTo>
                  <a:pt x="4570663" y="8148258"/>
                </a:lnTo>
                <a:lnTo>
                  <a:pt x="0" y="814825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>
              <a:fillRect/>
            </a:stretch>
          </a:blipFill>
          <a:ln cap="sq"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2117520" y="74520"/>
            <a:ext cx="16648200" cy="21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8439"/>
              </a:lnSpc>
            </a:pPr>
            <a:r>
              <a:rPr b="1" lang="en-US" sz="8700" spc="-1" strike="noStrike">
                <a:solidFill>
                  <a:srgbClr val="004aad"/>
                </a:solidFill>
                <a:latin typeface="DM Sans Bold"/>
                <a:ea typeface="DM Sans Bold"/>
              </a:rPr>
              <a:t>STOP WATCH-Verilog Implementation</a:t>
            </a:r>
            <a:endParaRPr b="0" lang="en-IN" sz="87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584640" y="754200"/>
            <a:ext cx="864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936000" y="5544000"/>
            <a:ext cx="6582600" cy="48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seven segment display code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Frequency Division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Display code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Counter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24 hours logic code</a:t>
            </a:r>
            <a:endParaRPr b="0" lang="en-IN" sz="3400" spc="-1" strike="noStrike">
              <a:latin typeface="Arial"/>
            </a:endParaRPr>
          </a:p>
          <a:p>
            <a:pPr lvl="1" marL="734040" indent="-366480">
              <a:lnSpc>
                <a:spcPts val="475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delay module</a:t>
            </a:r>
            <a:endParaRPr b="0" lang="en-IN" sz="3400" spc="-1" strike="noStrike">
              <a:latin typeface="Arial"/>
            </a:endParaRPr>
          </a:p>
          <a:p>
            <a:pPr>
              <a:lnSpc>
                <a:spcPts val="4759"/>
              </a:lnSpc>
            </a:pPr>
            <a:endParaRPr b="0" lang="en-IN" sz="34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543960" y="4619160"/>
            <a:ext cx="6799680" cy="9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Modules used: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161280" y="3292200"/>
            <a:ext cx="17965080" cy="12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4898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Canva Sans"/>
                <a:ea typeface="Canva Sans"/>
              </a:rPr>
              <a:t> </a:t>
            </a:r>
            <a:r>
              <a:rPr b="0" lang="en-US" sz="3500" spc="-1" strike="noStrike">
                <a:solidFill>
                  <a:srgbClr val="000000"/>
                </a:solidFill>
                <a:latin typeface="Canva Sans"/>
                <a:ea typeface="Canva Sans"/>
              </a:rPr>
              <a:t>To display real-time stopwatch with minutes, seconds,reset and stop using 7-segment</a:t>
            </a:r>
            <a:endParaRPr b="0" lang="en-IN" sz="35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-2952000" y="2171880"/>
            <a:ext cx="12493440" cy="9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Objective :</a:t>
            </a:r>
            <a:endParaRPr b="0" lang="en-IN" sz="5200" spc="-1" strike="noStrike">
              <a:latin typeface="Arial"/>
            </a:endParaRPr>
          </a:p>
        </p:txBody>
      </p:sp>
    </p:spTree>
  </p:cSld>
  <p:transition spd="slow">
    <p:wipe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en-IN</dc:language>
  <cp:lastModifiedBy/>
  <dcterms:modified xsi:type="dcterms:W3CDTF">2025-05-02T21:49:01Z</dcterms:modified>
  <cp:revision>4</cp:revision>
  <dc:subject/>
  <dc:title>WHAT IS FPGA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