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60" r:id="rId6"/>
    <p:sldId id="258"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FD90D0-AE4C-4E33-9EA7-939256C1DF2A}" type="datetimeFigureOut">
              <a:rPr lang="en-US" smtClean="0"/>
              <a:pPr/>
              <a:t>4/15/2021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F076793-268D-477A-8042-632BFDDBD5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FD90D0-AE4C-4E33-9EA7-939256C1DF2A}"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76793-268D-477A-8042-632BFDDBD5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FD90D0-AE4C-4E33-9EA7-939256C1DF2A}"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76793-268D-477A-8042-632BFDDBD5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FD90D0-AE4C-4E33-9EA7-939256C1DF2A}"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76793-268D-477A-8042-632BFDDBD5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EFD90D0-AE4C-4E33-9EA7-939256C1DF2A}"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76793-268D-477A-8042-632BFDDBD5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EFD90D0-AE4C-4E33-9EA7-939256C1DF2A}"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76793-268D-477A-8042-632BFDDBD5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EFD90D0-AE4C-4E33-9EA7-939256C1DF2A}" type="datetimeFigureOut">
              <a:rPr lang="en-US" smtClean="0"/>
              <a:pPr/>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76793-268D-477A-8042-632BFDDBD5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FD90D0-AE4C-4E33-9EA7-939256C1DF2A}" type="datetimeFigureOut">
              <a:rPr lang="en-US" smtClean="0"/>
              <a:pPr/>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76793-268D-477A-8042-632BFDDBD5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D90D0-AE4C-4E33-9EA7-939256C1DF2A}" type="datetimeFigureOut">
              <a:rPr lang="en-US" smtClean="0"/>
              <a:pPr/>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76793-268D-477A-8042-632BFDDBD5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EFD90D0-AE4C-4E33-9EA7-939256C1DF2A}"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76793-268D-477A-8042-632BFDDBD5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FD90D0-AE4C-4E33-9EA7-939256C1DF2A}" type="datetimeFigureOut">
              <a:rPr lang="en-US" smtClean="0"/>
              <a:pPr/>
              <a:t>4/15/2021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F076793-268D-477A-8042-632BFDDBD5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FD90D0-AE4C-4E33-9EA7-939256C1DF2A}" type="datetimeFigureOut">
              <a:rPr lang="en-US" smtClean="0"/>
              <a:pPr/>
              <a:t>4/15/2021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F076793-268D-477A-8042-632BFDDBD5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936103"/>
          </a:xfrm>
        </p:spPr>
        <p:txBody>
          <a:bodyPr/>
          <a:lstStyle/>
          <a:p>
            <a:pPr algn="l"/>
            <a:r>
              <a:rPr lang="en-IN" dirty="0">
                <a:latin typeface="Times New Roman" pitchFamily="18" charset="0"/>
                <a:cs typeface="Times New Roman" pitchFamily="18" charset="0"/>
              </a:rPr>
              <a:t>     Chatbot</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043608" y="1844822"/>
          <a:ext cx="6120680" cy="2952330"/>
        </p:xfrm>
        <a:graphic>
          <a:graphicData uri="http://schemas.openxmlformats.org/drawingml/2006/table">
            <a:tbl>
              <a:tblPr firstRow="1" bandRow="1">
                <a:tableStyleId>{5C22544A-7EE6-4342-B048-85BDC9FD1C3A}</a:tableStyleId>
              </a:tblPr>
              <a:tblGrid>
                <a:gridCol w="3060340">
                  <a:extLst>
                    <a:ext uri="{9D8B030D-6E8A-4147-A177-3AD203B41FA5}">
                      <a16:colId xmlns:a16="http://schemas.microsoft.com/office/drawing/2014/main" val="20000"/>
                    </a:ext>
                  </a:extLst>
                </a:gridCol>
                <a:gridCol w="3060340">
                  <a:extLst>
                    <a:ext uri="{9D8B030D-6E8A-4147-A177-3AD203B41FA5}">
                      <a16:colId xmlns:a16="http://schemas.microsoft.com/office/drawing/2014/main" val="20001"/>
                    </a:ext>
                  </a:extLst>
                </a:gridCol>
              </a:tblGrid>
              <a:tr h="492055">
                <a:tc>
                  <a:txBody>
                    <a:bodyPr/>
                    <a:lstStyle/>
                    <a:p>
                      <a:pPr algn="ctr"/>
                      <a:r>
                        <a:rPr lang="en-IN" dirty="0">
                          <a:latin typeface="Times New Roman" pitchFamily="18" charset="0"/>
                          <a:cs typeface="Times New Roman" pitchFamily="18" charset="0"/>
                        </a:rPr>
                        <a:t>Sr. No.</a:t>
                      </a:r>
                      <a:endParaRPr lang="en-US" dirty="0">
                        <a:latin typeface="Times New Roman" pitchFamily="18" charset="0"/>
                        <a:cs typeface="Times New Roman" pitchFamily="18" charset="0"/>
                      </a:endParaRPr>
                    </a:p>
                  </a:txBody>
                  <a:tcPr/>
                </a:tc>
                <a:tc>
                  <a:txBody>
                    <a:bodyPr/>
                    <a:lstStyle/>
                    <a:p>
                      <a:pPr algn="ctr"/>
                      <a:r>
                        <a:rPr lang="en-IN" dirty="0">
                          <a:latin typeface="Times New Roman" pitchFamily="18" charset="0"/>
                          <a:cs typeface="Times New Roman" pitchFamily="18" charset="0"/>
                        </a:rPr>
                        <a:t>Names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92055">
                <a:tc>
                  <a:txBody>
                    <a:bodyPr/>
                    <a:lstStyle/>
                    <a:p>
                      <a:pPr algn="ctr"/>
                      <a:r>
                        <a:rPr lang="en-IN"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Prathmesh Pathari</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92055">
                <a:tc>
                  <a:txBody>
                    <a:bodyPr/>
                    <a:lstStyle/>
                    <a:p>
                      <a:pPr algn="ctr"/>
                      <a:r>
                        <a:rPr lang="en-IN"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Rajesh Khandekar</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92055">
                <a:tc>
                  <a:txBody>
                    <a:bodyPr/>
                    <a:lstStyle/>
                    <a:p>
                      <a:pPr algn="ctr"/>
                      <a:r>
                        <a:rPr lang="en-IN"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Kiran Shinde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92055">
                <a:tc>
                  <a:txBody>
                    <a:bodyPr/>
                    <a:lstStyle/>
                    <a:p>
                      <a:pPr algn="ctr"/>
                      <a:r>
                        <a:rPr lang="en-IN"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Vaishnavi</a:t>
                      </a:r>
                      <a:r>
                        <a:rPr lang="en-IN" baseline="0" dirty="0">
                          <a:latin typeface="Times New Roman" pitchFamily="18" charset="0"/>
                          <a:cs typeface="Times New Roman" pitchFamily="18" charset="0"/>
                        </a:rPr>
                        <a:t> Nikam</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92055">
                <a:tc>
                  <a:txBody>
                    <a:bodyPr/>
                    <a:lstStyle/>
                    <a:p>
                      <a:pPr algn="ctr"/>
                      <a:r>
                        <a:rPr lang="en-IN"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Tina Patil</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68760"/>
            <a:ext cx="8373616" cy="4320480"/>
          </a:xfrm>
        </p:spPr>
        <p:txBody>
          <a:bodyPr anchor="ctr"/>
          <a:lstStyle/>
          <a:p>
            <a:pPr marL="624078" indent="-514350">
              <a:buNone/>
            </a:pPr>
            <a:r>
              <a:rPr lang="en-IN" sz="2400" dirty="0">
                <a:solidFill>
                  <a:srgbClr val="000000"/>
                </a:solidFill>
              </a:rPr>
              <a:t>    </a:t>
            </a:r>
            <a:r>
              <a:rPr lang="en-IN" sz="2400" dirty="0">
                <a:solidFill>
                  <a:srgbClr val="000000"/>
                </a:solidFill>
                <a:latin typeface="Times New Roman" pitchFamily="18" charset="0"/>
                <a:cs typeface="Times New Roman" pitchFamily="18" charset="0"/>
              </a:rPr>
              <a:t>As we all know on internet , information is in huge amount of data. Its too hectic to fetch any specific data from huge information. So to avoid that problem we have built the chatbot which will help to find the data. As per our question to chatbot it will find the similarity from information and give the </a:t>
            </a:r>
            <a:r>
              <a:rPr lang="en-IN" sz="2400">
                <a:solidFill>
                  <a:srgbClr val="000000"/>
                </a:solidFill>
                <a:latin typeface="Times New Roman" pitchFamily="18" charset="0"/>
                <a:cs typeface="Times New Roman" pitchFamily="18" charset="0"/>
              </a:rPr>
              <a:t>response </a:t>
            </a:r>
            <a:r>
              <a:rPr lang="en-US" sz="2400">
                <a:solidFill>
                  <a:srgbClr val="000000"/>
                </a:solidFill>
                <a:latin typeface="Times New Roman" pitchFamily="18" charset="0"/>
                <a:cs typeface="Times New Roman" pitchFamily="18" charset="0"/>
              </a:rPr>
              <a:t>.</a:t>
            </a:r>
            <a:endParaRPr lang="en-IN" sz="2400" dirty="0">
              <a:solidFill>
                <a:srgbClr val="000000"/>
              </a:solidFill>
              <a:latin typeface="Times New Roman" pitchFamily="18" charset="0"/>
              <a:cs typeface="Times New Roman" pitchFamily="18" charset="0"/>
            </a:endParaRPr>
          </a:p>
          <a:p>
            <a:pPr marL="624078" indent="-514350">
              <a:buNone/>
            </a:pPr>
            <a:endParaRPr lang="en-IN" sz="2000" dirty="0">
              <a:solidFill>
                <a:srgbClr val="000000"/>
              </a:solidFill>
              <a:latin typeface="Times New Roman" pitchFamily="18" charset="0"/>
              <a:cs typeface="Times New Roman" pitchFamily="18" charset="0"/>
            </a:endParaRPr>
          </a:p>
          <a:p>
            <a:r>
              <a:rPr lang="en-US" sz="2000">
                <a:solidFill>
                  <a:srgbClr val="000000"/>
                </a:solidFill>
              </a:rPr>
              <a:t>Why we have to use chatbot ?</a:t>
            </a:r>
          </a:p>
          <a:p>
            <a:r>
              <a:rPr lang="en-US" sz="2000">
                <a:solidFill>
                  <a:srgbClr val="000000"/>
                </a:solidFill>
              </a:rPr>
              <a:t>What problems solved by using chatbot?</a:t>
            </a:r>
            <a:endParaRPr lang="en-IN" sz="2000" dirty="0">
              <a:solidFill>
                <a:srgbClr val="000000"/>
              </a:solidFill>
            </a:endParaRPr>
          </a:p>
          <a:p>
            <a:pPr marL="624078" indent="-514350">
              <a:buNone/>
            </a:pPr>
            <a:endParaRPr lang="en-IN" dirty="0">
              <a:solidFill>
                <a:srgbClr val="000000"/>
              </a:solidFill>
            </a:endParaRPr>
          </a:p>
          <a:p>
            <a:pPr marL="624078" indent="-514350">
              <a:buNone/>
            </a:pPr>
            <a:endParaRPr lang="en-US" dirty="0">
              <a:solidFill>
                <a:srgbClr val="000000"/>
              </a:solidFill>
            </a:endParaRPr>
          </a:p>
        </p:txBody>
      </p:sp>
      <p:sp>
        <p:nvSpPr>
          <p:cNvPr id="3" name="Title 2"/>
          <p:cNvSpPr>
            <a:spLocks noGrp="1"/>
          </p:cNvSpPr>
          <p:nvPr>
            <p:ph type="title"/>
          </p:nvPr>
        </p:nvSpPr>
        <p:spPr>
          <a:xfrm>
            <a:off x="323528" y="332656"/>
            <a:ext cx="8229600" cy="548680"/>
          </a:xfrm>
        </p:spPr>
        <p:txBody>
          <a:bodyPr>
            <a:noAutofit/>
          </a:bodyPr>
          <a:lstStyle/>
          <a:p>
            <a:r>
              <a:rPr lang="en-IN" sz="3200" dirty="0">
                <a:solidFill>
                  <a:schemeClr val="tx1"/>
                </a:solidFill>
                <a:latin typeface="Times New Roman" pitchFamily="18" charset="0"/>
                <a:cs typeface="Times New Roman" pitchFamily="18" charset="0"/>
              </a:rPr>
              <a:t>Problem Statement </a:t>
            </a:r>
            <a:endParaRPr lang="en-US" sz="3200" dirty="0">
              <a:solidFill>
                <a:schemeClr val="tx1"/>
              </a:solidFill>
              <a:latin typeface="Times New Roman" pitchFamily="18" charset="0"/>
              <a:cs typeface="Times New Roman" pitchFamily="18" charset="0"/>
            </a:endParaRPr>
          </a:p>
        </p:txBody>
      </p:sp>
      <p:pic>
        <p:nvPicPr>
          <p:cNvPr id="5122" name="Picture 2" descr="C:\Users\Pathare\Desktop\bot 2.jpg"/>
          <p:cNvPicPr>
            <a:picLocks noChangeAspect="1" noChangeArrowheads="1"/>
          </p:cNvPicPr>
          <p:nvPr/>
        </p:nvPicPr>
        <p:blipFill>
          <a:blip r:embed="rId2" cstate="print"/>
          <a:srcRect/>
          <a:stretch>
            <a:fillRect/>
          </a:stretch>
        </p:blipFill>
        <p:spPr bwMode="auto">
          <a:xfrm>
            <a:off x="5708073" y="3906982"/>
            <a:ext cx="3256415" cy="274270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22114"/>
          </a:xfrm>
        </p:spPr>
        <p:txBody>
          <a:bodyPr>
            <a:normAutofit/>
          </a:bodyPr>
          <a:lstStyle/>
          <a:p>
            <a:r>
              <a:rPr lang="en-IN" sz="3600" dirty="0">
                <a:solidFill>
                  <a:schemeClr val="tx1"/>
                </a:solidFill>
                <a:latin typeface="Times New Roman" pitchFamily="18" charset="0"/>
                <a:cs typeface="Times New Roman" pitchFamily="18" charset="0"/>
              </a:rPr>
              <a:t>Algorithms</a:t>
            </a:r>
            <a:endParaRPr lang="en-US" sz="3600" dirty="0">
              <a:solidFill>
                <a:schemeClr val="tx1"/>
              </a:solidFill>
              <a:latin typeface="Times New Roman" pitchFamily="18" charset="0"/>
              <a:cs typeface="Times New Roman" pitchFamily="18" charset="0"/>
            </a:endParaRPr>
          </a:p>
        </p:txBody>
      </p:sp>
      <p:sp>
        <p:nvSpPr>
          <p:cNvPr id="5" name="TextBox 4"/>
          <p:cNvSpPr txBox="1"/>
          <p:nvPr/>
        </p:nvSpPr>
        <p:spPr>
          <a:xfrm>
            <a:off x="395536" y="1268760"/>
            <a:ext cx="8208912" cy="4062651"/>
          </a:xfrm>
          <a:prstGeom prst="rect">
            <a:avLst/>
          </a:prstGeom>
          <a:noFill/>
        </p:spPr>
        <p:txBody>
          <a:bodyPr wrap="square" rtlCol="0">
            <a:spAutoFit/>
          </a:bodyPr>
          <a:lstStyle/>
          <a:p>
            <a:pPr marL="342900" indent="-342900">
              <a:buFontTx/>
              <a:buAutoNum type="arabicPeriod"/>
            </a:pPr>
            <a:r>
              <a:rPr lang="en-IN" sz="2400" dirty="0">
                <a:latin typeface="Times New Roman" pitchFamily="18" charset="0"/>
                <a:cs typeface="Times New Roman" pitchFamily="18" charset="0"/>
              </a:rPr>
              <a:t>Downloaded pip </a:t>
            </a:r>
            <a:r>
              <a:rPr lang="en-IN" sz="2400">
                <a:latin typeface="Times New Roman" pitchFamily="18" charset="0"/>
                <a:cs typeface="Times New Roman" pitchFamily="18" charset="0"/>
              </a:rPr>
              <a:t>install </a:t>
            </a:r>
            <a:r>
              <a:rPr lang="en-US" sz="2400">
                <a:latin typeface="Times New Roman" pitchFamily="18" charset="0"/>
                <a:cs typeface="Times New Roman" pitchFamily="18" charset="0"/>
              </a:rPr>
              <a:t>nltk</a:t>
            </a:r>
            <a:r>
              <a:rPr lang="en-IN" sz="2400">
                <a:latin typeface="Times New Roman" pitchFamily="18" charset="0"/>
                <a:cs typeface="Times New Roman" pitchFamily="18" charset="0"/>
              </a:rPr>
              <a:t> </a:t>
            </a:r>
            <a:r>
              <a:rPr lang="en-IN" sz="2400" dirty="0">
                <a:latin typeface="Times New Roman" pitchFamily="18" charset="0"/>
                <a:cs typeface="Times New Roman" pitchFamily="18" charset="0"/>
              </a:rPr>
              <a:t>and pip </a:t>
            </a:r>
            <a:r>
              <a:rPr lang="en-IN" sz="2400">
                <a:latin typeface="Times New Roman" pitchFamily="18" charset="0"/>
                <a:cs typeface="Times New Roman" pitchFamily="18" charset="0"/>
              </a:rPr>
              <a:t>install newspaper</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buAutoNum type="arabicPeriod"/>
            </a:pPr>
            <a:r>
              <a:rPr lang="en-IN" sz="2400" dirty="0">
                <a:latin typeface="Times New Roman" pitchFamily="18" charset="0"/>
                <a:cs typeface="Times New Roman" pitchFamily="18" charset="0"/>
              </a:rPr>
              <a:t>Import libraries </a:t>
            </a:r>
            <a:r>
              <a:rPr lang="en-IN" sz="2400">
                <a:latin typeface="Times New Roman" pitchFamily="18" charset="0"/>
                <a:cs typeface="Times New Roman" pitchFamily="18" charset="0"/>
              </a:rPr>
              <a:t>from newspaper</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buAutoNum type="arabicPeriod"/>
            </a:pPr>
            <a:r>
              <a:rPr lang="en-IN" sz="2400">
                <a:latin typeface="Times New Roman" pitchFamily="18" charset="0"/>
                <a:cs typeface="Times New Roman" pitchFamily="18" charset="0"/>
              </a:rPr>
              <a:t>Download </a:t>
            </a:r>
            <a:r>
              <a:rPr lang="en-US" sz="2400">
                <a:latin typeface="Times New Roman" pitchFamily="18" charset="0"/>
                <a:cs typeface="Times New Roman" pitchFamily="18" charset="0"/>
              </a:rPr>
              <a:t>punkt</a:t>
            </a:r>
            <a:r>
              <a:rPr lang="en-IN" sz="2400">
                <a:latin typeface="Times New Roman" pitchFamily="18" charset="0"/>
                <a:cs typeface="Times New Roman" pitchFamily="18" charset="0"/>
              </a:rPr>
              <a:t> package</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buAutoNum type="arabicPeriod"/>
            </a:pPr>
            <a:r>
              <a:rPr lang="en-IN" sz="2400" dirty="0">
                <a:latin typeface="Times New Roman" pitchFamily="18" charset="0"/>
                <a:cs typeface="Times New Roman" pitchFamily="18" charset="0"/>
              </a:rPr>
              <a:t>Add </a:t>
            </a:r>
            <a:r>
              <a:rPr lang="en-IN" sz="2400">
                <a:latin typeface="Times New Roman" pitchFamily="18" charset="0"/>
                <a:cs typeface="Times New Roman" pitchFamily="18" charset="0"/>
              </a:rPr>
              <a:t>article website</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buAutoNum type="arabicPeriod"/>
            </a:pPr>
            <a:r>
              <a:rPr lang="en-IN" sz="2400" dirty="0">
                <a:latin typeface="Times New Roman" pitchFamily="18" charset="0"/>
                <a:cs typeface="Times New Roman" pitchFamily="18" charset="0"/>
              </a:rPr>
              <a:t>Article is converted into </a:t>
            </a:r>
            <a:r>
              <a:rPr lang="en-IN" sz="2400">
                <a:latin typeface="Times New Roman" pitchFamily="18" charset="0"/>
                <a:cs typeface="Times New Roman" pitchFamily="18" charset="0"/>
              </a:rPr>
              <a:t>text format</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buFontTx/>
              <a:buAutoNum type="arabicPeriod"/>
            </a:pPr>
            <a:r>
              <a:rPr lang="en-IN" sz="2400" dirty="0">
                <a:latin typeface="Times New Roman" pitchFamily="18" charset="0"/>
                <a:cs typeface="Times New Roman" pitchFamily="18" charset="0"/>
              </a:rPr>
              <a:t>Using tokenization convert text format into list </a:t>
            </a:r>
            <a:r>
              <a:rPr lang="en-IN" sz="2400">
                <a:latin typeface="Times New Roman" pitchFamily="18" charset="0"/>
                <a:cs typeface="Times New Roman" pitchFamily="18" charset="0"/>
              </a:rPr>
              <a:t>of sentence</a:t>
            </a:r>
            <a:r>
              <a:rPr lang="en-US" sz="240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r>
              <a:rPr lang="en-US" sz="2400" dirty="0"/>
              <a:t>7. </a:t>
            </a:r>
            <a:r>
              <a:rPr lang="en-US" sz="2400" dirty="0">
                <a:latin typeface="Times New Roman" pitchFamily="18" charset="0"/>
                <a:cs typeface="Times New Roman" pitchFamily="18" charset="0"/>
              </a:rPr>
              <a:t>Sending random greeting response to users </a:t>
            </a:r>
            <a:r>
              <a:rPr lang="en-US" sz="2400">
                <a:latin typeface="Times New Roman" pitchFamily="18" charset="0"/>
                <a:cs typeface="Times New Roman" pitchFamily="18" charset="0"/>
              </a:rPr>
              <a:t>greeting response.</a:t>
            </a:r>
            <a:endParaRPr lang="en-IN" sz="2400" dirty="0">
              <a:latin typeface="Times New Roman" pitchFamily="18" charset="0"/>
              <a:cs typeface="Times New Roman" pitchFamily="18" charset="0"/>
            </a:endParaRPr>
          </a:p>
          <a:p>
            <a:pPr marL="342900" indent="-342900"/>
            <a:r>
              <a:rPr lang="en-IN" sz="2400" dirty="0"/>
              <a:t>8</a:t>
            </a:r>
            <a:r>
              <a:rPr lang="en-IN" sz="2400">
                <a:latin typeface="Times New Roman" pitchFamily="18" charset="0"/>
                <a:cs typeface="Times New Roman" pitchFamily="18" charset="0"/>
              </a:rPr>
              <a:t>.</a:t>
            </a:r>
            <a:r>
              <a:rPr lang="en-US" sz="2400">
                <a:latin typeface="Times New Roman" pitchFamily="18" charset="0"/>
                <a:cs typeface="Times New Roman" pitchFamily="18" charset="0"/>
              </a:rPr>
              <a:t> Create a bot </a:t>
            </a:r>
            <a:r>
              <a:rPr lang="en-US" sz="2400" dirty="0">
                <a:latin typeface="Times New Roman" pitchFamily="18" charset="0"/>
                <a:cs typeface="Times New Roman" pitchFamily="18" charset="0"/>
              </a:rPr>
              <a:t>response using cosine </a:t>
            </a:r>
            <a:r>
              <a:rPr lang="en-US" sz="2400">
                <a:latin typeface="Times New Roman" pitchFamily="18" charset="0"/>
                <a:cs typeface="Times New Roman" pitchFamily="18" charset="0"/>
              </a:rPr>
              <a:t>similarity function.</a:t>
            </a:r>
            <a:endParaRPr lang="en-IN" sz="2400" dirty="0">
              <a:latin typeface="Times New Roman" pitchFamily="18" charset="0"/>
              <a:cs typeface="Times New Roman" pitchFamily="18" charset="0"/>
            </a:endParaRPr>
          </a:p>
          <a:p>
            <a:pPr marL="342900" indent="-342900"/>
            <a:r>
              <a:rPr lang="en-IN" sz="2400" dirty="0"/>
              <a:t>9</a:t>
            </a:r>
            <a:r>
              <a:rPr lang="en-IN" sz="2400"/>
              <a:t>.</a:t>
            </a:r>
            <a:r>
              <a:rPr lang="en-US" sz="2400"/>
              <a:t> </a:t>
            </a:r>
            <a:r>
              <a:rPr lang="en-US" sz="2400">
                <a:latin typeface="Times New Roman" pitchFamily="18" charset="0"/>
                <a:cs typeface="Times New Roman" pitchFamily="18" charset="0"/>
              </a:rPr>
              <a:t>Create </a:t>
            </a:r>
            <a:r>
              <a:rPr lang="en-US" sz="2400" dirty="0">
                <a:latin typeface="Times New Roman" pitchFamily="18" charset="0"/>
                <a:cs typeface="Times New Roman" pitchFamily="18" charset="0"/>
              </a:rPr>
              <a:t>a list for </a:t>
            </a:r>
            <a:r>
              <a:rPr lang="en-US" sz="2400">
                <a:latin typeface="Times New Roman" pitchFamily="18" charset="0"/>
                <a:cs typeface="Times New Roman" pitchFamily="18" charset="0"/>
              </a:rPr>
              <a:t>exit response.</a:t>
            </a:r>
            <a:endParaRPr lang="en-IN" sz="2400" dirty="0">
              <a:latin typeface="Times New Roman" pitchFamily="18" charset="0"/>
              <a:cs typeface="Times New Roman" pitchFamily="18" charset="0"/>
            </a:endParaRPr>
          </a:p>
          <a:p>
            <a:endParaRPr lang="en-IN" sz="2400" dirty="0"/>
          </a:p>
          <a:p>
            <a:endParaRPr lang="en-US" dirty="0"/>
          </a:p>
        </p:txBody>
      </p:sp>
      <p:pic>
        <p:nvPicPr>
          <p:cNvPr id="2" name="Picture 3">
            <a:extLst>
              <a:ext uri="{FF2B5EF4-FFF2-40B4-BE49-F238E27FC236}">
                <a16:creationId xmlns:a16="http://schemas.microsoft.com/office/drawing/2014/main" id="{02CC445E-0F8D-C94B-8B2A-6ADAF2073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4" y="4283653"/>
            <a:ext cx="2401456" cy="22812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332656"/>
            <a:ext cx="8229600" cy="998984"/>
          </a:xfrm>
        </p:spPr>
        <p:txBody>
          <a:bodyPr>
            <a:normAutofit/>
          </a:bodyPr>
          <a:lstStyle/>
          <a:p>
            <a:r>
              <a:rPr lang="en-IN" sz="3600" dirty="0">
                <a:solidFill>
                  <a:schemeClr val="tx1"/>
                </a:solidFill>
                <a:latin typeface="Times New Roman" pitchFamily="18" charset="0"/>
                <a:cs typeface="Times New Roman" pitchFamily="18" charset="0"/>
              </a:rPr>
              <a:t>Resources</a:t>
            </a:r>
            <a:endParaRPr lang="en-US" sz="3600" dirty="0">
              <a:solidFill>
                <a:schemeClr val="tx1"/>
              </a:solidFill>
              <a:latin typeface="Times New Roman" pitchFamily="18" charset="0"/>
              <a:cs typeface="Times New Roman" pitchFamily="18" charset="0"/>
            </a:endParaRPr>
          </a:p>
        </p:txBody>
      </p:sp>
      <p:sp>
        <p:nvSpPr>
          <p:cNvPr id="5" name="TextBox 4"/>
          <p:cNvSpPr txBox="1"/>
          <p:nvPr/>
        </p:nvSpPr>
        <p:spPr>
          <a:xfrm>
            <a:off x="683568" y="1340768"/>
            <a:ext cx="7776864" cy="1569660"/>
          </a:xfrm>
          <a:prstGeom prst="rect">
            <a:avLst/>
          </a:prstGeom>
          <a:noFill/>
        </p:spPr>
        <p:txBody>
          <a:bodyPr wrap="square" rtlCol="0">
            <a:spAutoFit/>
          </a:bodyPr>
          <a:lstStyle/>
          <a:p>
            <a:pPr>
              <a:buFont typeface="Arial" pitchFamily="34" charset="0"/>
              <a:buChar char="•"/>
            </a:pPr>
            <a:r>
              <a:rPr lang="en-IN" sz="2400" dirty="0"/>
              <a:t> </a:t>
            </a:r>
            <a:r>
              <a:rPr lang="en-IN" sz="2400" dirty="0">
                <a:latin typeface="Times New Roman" pitchFamily="18" charset="0"/>
                <a:cs typeface="Times New Roman" pitchFamily="18" charset="0"/>
              </a:rPr>
              <a:t>Anaconda software </a:t>
            </a:r>
          </a:p>
          <a:p>
            <a:pPr>
              <a:buFont typeface="Arial" pitchFamily="34" charset="0"/>
              <a:buChar char="•"/>
            </a:pPr>
            <a:r>
              <a:rPr lang="en-IN" sz="2400" dirty="0">
                <a:latin typeface="Times New Roman" pitchFamily="18" charset="0"/>
                <a:cs typeface="Times New Roman" pitchFamily="18" charset="0"/>
              </a:rPr>
              <a:t> Jupyter book</a:t>
            </a:r>
          </a:p>
          <a:p>
            <a:pPr>
              <a:buFont typeface="Arial" pitchFamily="34" charset="0"/>
              <a:buChar char="•"/>
            </a:pPr>
            <a:r>
              <a:rPr lang="en-IN" sz="2400" dirty="0">
                <a:latin typeface="Times New Roman" pitchFamily="18" charset="0"/>
                <a:cs typeface="Times New Roman" pitchFamily="18" charset="0"/>
              </a:rPr>
              <a:t> spider</a:t>
            </a:r>
          </a:p>
          <a:p>
            <a:pPr>
              <a:buFont typeface="Arial" pitchFamily="34" charset="0"/>
              <a:buChar char="•"/>
            </a:pPr>
            <a:r>
              <a:rPr lang="en-IN" sz="2400" dirty="0">
                <a:latin typeface="Times New Roman" pitchFamily="18" charset="0"/>
                <a:cs typeface="Times New Roman" pitchFamily="18" charset="0"/>
              </a:rPr>
              <a:t> Python v3.8.9</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lstStyle/>
          <a:p>
            <a:r>
              <a:rPr lang="en-IN" dirty="0">
                <a:solidFill>
                  <a:schemeClr val="tx1"/>
                </a:solidFill>
              </a:rPr>
              <a:t>Flowchart</a:t>
            </a:r>
            <a:endParaRPr lang="en-US" dirty="0">
              <a:solidFill>
                <a:schemeClr val="tx1"/>
              </a:solidFill>
            </a:endParaRPr>
          </a:p>
        </p:txBody>
      </p:sp>
      <p:pic>
        <p:nvPicPr>
          <p:cNvPr id="1026" name="Picture 2" descr="C:\Users\Pathare\Desktop\flowchart.jpg"/>
          <p:cNvPicPr>
            <a:picLocks noGrp="1" noChangeAspect="1" noChangeArrowheads="1"/>
          </p:cNvPicPr>
          <p:nvPr>
            <p:ph idx="1"/>
          </p:nvPr>
        </p:nvPicPr>
        <p:blipFill>
          <a:blip r:embed="rId2" cstate="print"/>
          <a:srcRect/>
          <a:stretch>
            <a:fillRect/>
          </a:stretch>
        </p:blipFill>
        <p:spPr bwMode="auto">
          <a:xfrm>
            <a:off x="1115616" y="1124743"/>
            <a:ext cx="6840760" cy="51159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720080"/>
          </a:xfrm>
        </p:spPr>
        <p:txBody>
          <a:bodyPr>
            <a:normAutofit/>
          </a:bodyPr>
          <a:lstStyle/>
          <a:p>
            <a:r>
              <a:rPr lang="en-IN" sz="3600" dirty="0">
                <a:solidFill>
                  <a:schemeClr val="tx1"/>
                </a:solidFill>
                <a:latin typeface="Times New Roman" pitchFamily="18" charset="0"/>
                <a:cs typeface="Times New Roman" pitchFamily="18" charset="0"/>
              </a:rPr>
              <a:t>Conclusion</a:t>
            </a:r>
            <a:endParaRPr lang="en-US" sz="3600" dirty="0">
              <a:solidFill>
                <a:schemeClr val="tx1"/>
              </a:solidFill>
              <a:latin typeface="Times New Roman" pitchFamily="18" charset="0"/>
              <a:cs typeface="Times New Roman" pitchFamily="18" charset="0"/>
            </a:endParaRPr>
          </a:p>
        </p:txBody>
      </p:sp>
      <p:pic>
        <p:nvPicPr>
          <p:cNvPr id="1026" name="Picture 2" descr="C:\Users\Pathare\Desktop\pratham.jpg"/>
          <p:cNvPicPr>
            <a:picLocks noGrp="1" noChangeAspect="1" noChangeArrowheads="1"/>
          </p:cNvPicPr>
          <p:nvPr>
            <p:ph idx="1"/>
          </p:nvPr>
        </p:nvPicPr>
        <p:blipFill>
          <a:blip r:embed="rId2" cstate="print"/>
          <a:srcRect/>
          <a:stretch>
            <a:fillRect/>
          </a:stretch>
        </p:blipFill>
        <p:spPr bwMode="auto">
          <a:xfrm>
            <a:off x="251520" y="980728"/>
            <a:ext cx="8532440" cy="554461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athare\Desktop\ipl 3.jpg"/>
          <p:cNvPicPr>
            <a:picLocks noGrp="1" noChangeAspect="1" noChangeArrowheads="1"/>
          </p:cNvPicPr>
          <p:nvPr>
            <p:ph idx="1"/>
          </p:nvPr>
        </p:nvPicPr>
        <p:blipFill>
          <a:blip r:embed="rId2" cstate="print"/>
          <a:srcRect/>
          <a:stretch>
            <a:fillRect/>
          </a:stretch>
        </p:blipFill>
        <p:spPr bwMode="auto">
          <a:xfrm>
            <a:off x="323528" y="260648"/>
            <a:ext cx="8568952" cy="574645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457200" y="1653308"/>
            <a:ext cx="8229600" cy="3205019"/>
          </a:xfrm>
        </p:spPr>
        <p:txBody>
          <a:bodyPr/>
          <a:lstStyle/>
          <a:p>
            <a:pPr marL="342900" indent="-342900">
              <a:buAutoNum type="arabicPeriod"/>
            </a:pPr>
            <a:r>
              <a:rPr lang="en-IN" sz="2400" dirty="0">
                <a:latin typeface="Times New Roman" pitchFamily="18" charset="0"/>
                <a:cs typeface="Times New Roman" pitchFamily="18" charset="0"/>
              </a:rPr>
              <a:t>Support on any data given to program</a:t>
            </a:r>
          </a:p>
          <a:p>
            <a:pPr marL="342900" indent="-342900">
              <a:buAutoNum type="arabicPeriod"/>
            </a:pPr>
            <a:r>
              <a:rPr lang="en-IN" sz="2400" dirty="0">
                <a:latin typeface="Times New Roman" pitchFamily="18" charset="0"/>
                <a:cs typeface="Times New Roman" pitchFamily="18" charset="0"/>
              </a:rPr>
              <a:t>Flexible chatbot according to data</a:t>
            </a:r>
          </a:p>
          <a:p>
            <a:pPr marL="342900" indent="-342900">
              <a:buAutoNum type="arabicPeriod"/>
            </a:pPr>
            <a:r>
              <a:rPr lang="en-IN" sz="2400" dirty="0">
                <a:latin typeface="Times New Roman" pitchFamily="18" charset="0"/>
                <a:cs typeface="Times New Roman" pitchFamily="18" charset="0"/>
              </a:rPr>
              <a:t>Can implement on any websites even if the website who don’t have chatbot system implemented</a:t>
            </a:r>
          </a:p>
          <a:p>
            <a:pPr marL="342900" indent="-342900">
              <a:buAutoNum type="arabicPeriod"/>
            </a:pPr>
            <a:r>
              <a:rPr lang="en-IN" sz="2400" dirty="0">
                <a:latin typeface="Times New Roman" pitchFamily="18" charset="0"/>
                <a:cs typeface="Times New Roman" pitchFamily="18" charset="0"/>
              </a:rPr>
              <a:t>User choice dependent and adaptable according to user demand</a:t>
            </a: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228</TotalTime>
  <Words>204</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     Chatbot</vt:lpstr>
      <vt:lpstr>Problem Statement </vt:lpstr>
      <vt:lpstr>Algorithms</vt:lpstr>
      <vt:lpstr>Resources</vt:lpstr>
      <vt:lpstr>Flowchart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Windows User</dc:creator>
  <cp:lastModifiedBy>Tina Patil</cp:lastModifiedBy>
  <cp:revision>23</cp:revision>
  <dcterms:created xsi:type="dcterms:W3CDTF">2021-04-14T17:14:29Z</dcterms:created>
  <dcterms:modified xsi:type="dcterms:W3CDTF">2021-04-15T08:32:54Z</dcterms:modified>
</cp:coreProperties>
</file>