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7"/>
  </p:notesMasterIdLst>
  <p:handoutMasterIdLst>
    <p:handoutMasterId r:id="rId78"/>
  </p:handoutMasterIdLst>
  <p:sldIdLst>
    <p:sldId id="482" r:id="rId2"/>
    <p:sldId id="312" r:id="rId3"/>
    <p:sldId id="473" r:id="rId4"/>
    <p:sldId id="485" r:id="rId5"/>
    <p:sldId id="313" r:id="rId6"/>
    <p:sldId id="410" r:id="rId7"/>
    <p:sldId id="474" r:id="rId8"/>
    <p:sldId id="475" r:id="rId9"/>
    <p:sldId id="476" r:id="rId10"/>
    <p:sldId id="477" r:id="rId11"/>
    <p:sldId id="478" r:id="rId12"/>
    <p:sldId id="479" r:id="rId13"/>
    <p:sldId id="411" r:id="rId14"/>
    <p:sldId id="381" r:id="rId15"/>
    <p:sldId id="380" r:id="rId16"/>
    <p:sldId id="382" r:id="rId17"/>
    <p:sldId id="480" r:id="rId18"/>
    <p:sldId id="383"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3" r:id="rId37"/>
    <p:sldId id="404" r:id="rId38"/>
    <p:sldId id="412" r:id="rId39"/>
    <p:sldId id="413" r:id="rId40"/>
    <p:sldId id="414" r:id="rId41"/>
    <p:sldId id="415" r:id="rId42"/>
    <p:sldId id="416" r:id="rId43"/>
    <p:sldId id="405" r:id="rId44"/>
    <p:sldId id="406" r:id="rId45"/>
    <p:sldId id="407" r:id="rId46"/>
    <p:sldId id="483" r:id="rId47"/>
    <p:sldId id="408" r:id="rId48"/>
    <p:sldId id="417" r:id="rId49"/>
    <p:sldId id="418" r:id="rId50"/>
    <p:sldId id="419" r:id="rId51"/>
    <p:sldId id="409" r:id="rId52"/>
    <p:sldId id="420" r:id="rId53"/>
    <p:sldId id="421" r:id="rId54"/>
    <p:sldId id="422" r:id="rId55"/>
    <p:sldId id="423" r:id="rId56"/>
    <p:sldId id="424" r:id="rId57"/>
    <p:sldId id="425" r:id="rId58"/>
    <p:sldId id="426" r:id="rId59"/>
    <p:sldId id="427" r:id="rId60"/>
    <p:sldId id="428" r:id="rId61"/>
    <p:sldId id="429" r:id="rId62"/>
    <p:sldId id="430" r:id="rId63"/>
    <p:sldId id="431" r:id="rId64"/>
    <p:sldId id="432" r:id="rId65"/>
    <p:sldId id="433" r:id="rId66"/>
    <p:sldId id="434" r:id="rId67"/>
    <p:sldId id="435" r:id="rId68"/>
    <p:sldId id="436" r:id="rId69"/>
    <p:sldId id="437" r:id="rId70"/>
    <p:sldId id="438" r:id="rId71"/>
    <p:sldId id="439" r:id="rId72"/>
    <p:sldId id="440" r:id="rId73"/>
    <p:sldId id="310" r:id="rId74"/>
    <p:sldId id="481" r:id="rId75"/>
    <p:sldId id="484" r:id="rId76"/>
  </p:sldIdLst>
  <p:sldSz cx="9144000" cy="6858000" type="letter"/>
  <p:notesSz cx="6858000" cy="9190038"/>
  <p:defaultTex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000"/>
    <a:srgbClr val="FFCC99"/>
    <a:srgbClr val="CCFF99"/>
    <a:srgbClr val="CCECFF"/>
    <a:srgbClr val="99FFCC"/>
    <a:srgbClr val="0099FF"/>
    <a:srgbClr val="0066CC"/>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74" d="100"/>
          <a:sy n="74" d="100"/>
        </p:scale>
        <p:origin x="-1698"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64" y="-60"/>
      </p:cViewPr>
      <p:guideLst>
        <p:guide orient="horz" pos="2160"/>
        <p:guide pos="288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1.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8.xml"/><Relationship Id="rId9"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endParaRPr lang="en-US"/>
          </a:p>
        </p:txBody>
      </p:sp>
      <p:sp>
        <p:nvSpPr>
          <p:cNvPr id="4099" name="Rectangle 3"/>
          <p:cNvSpPr>
            <a:spLocks noGrp="1" noChangeArrowheads="1"/>
          </p:cNvSpPr>
          <p:nvPr>
            <p:ph type="dt" sz="quarter" idx="1"/>
          </p:nvPr>
        </p:nvSpPr>
        <p:spPr bwMode="auto">
          <a:xfrm>
            <a:off x="388620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endParaRPr lang="en-US"/>
          </a:p>
        </p:txBody>
      </p:sp>
      <p:sp>
        <p:nvSpPr>
          <p:cNvPr id="4100" name="Rectangle 4"/>
          <p:cNvSpPr>
            <a:spLocks noGrp="1" noChangeArrowheads="1"/>
          </p:cNvSpPr>
          <p:nvPr>
            <p:ph type="ftr" sz="quarter" idx="2"/>
          </p:nvPr>
        </p:nvSpPr>
        <p:spPr bwMode="auto">
          <a:xfrm>
            <a:off x="0" y="8729663"/>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endParaRPr lang="en-US"/>
          </a:p>
        </p:txBody>
      </p:sp>
      <p:sp>
        <p:nvSpPr>
          <p:cNvPr id="4101" name="Rectangle 5"/>
          <p:cNvSpPr>
            <a:spLocks noGrp="1" noChangeArrowheads="1"/>
          </p:cNvSpPr>
          <p:nvPr>
            <p:ph type="sldNum" sz="quarter" idx="3"/>
          </p:nvPr>
        </p:nvSpPr>
        <p:spPr bwMode="auto">
          <a:xfrm>
            <a:off x="3886200" y="8729663"/>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EB17611E-575C-4675-AF42-4D9316BF3C4B}" type="slidenum">
              <a:rPr lang="en-US"/>
              <a:pPr/>
              <a:t>‹#›</a:t>
            </a:fld>
            <a:endParaRPr lang="en-US"/>
          </a:p>
        </p:txBody>
      </p:sp>
      <p:sp>
        <p:nvSpPr>
          <p:cNvPr id="4102" name="Rectangle 6"/>
          <p:cNvSpPr>
            <a:spLocks noChangeArrowheads="1"/>
          </p:cNvSpPr>
          <p:nvPr/>
        </p:nvSpPr>
        <p:spPr bwMode="auto">
          <a:xfrm>
            <a:off x="6388100" y="8791575"/>
            <a:ext cx="401638" cy="304800"/>
          </a:xfrm>
          <a:prstGeom prst="rect">
            <a:avLst/>
          </a:prstGeom>
          <a:noFill/>
          <a:ln w="9525">
            <a:noFill/>
            <a:miter lim="800000"/>
            <a:headEnd/>
            <a:tailEnd/>
          </a:ln>
          <a:effectLst/>
        </p:spPr>
        <p:txBody>
          <a:bodyPr wrap="none" lIns="92075" tIns="46038" rIns="92075" bIns="46038" anchor="ctr">
            <a:spAutoFit/>
          </a:bodyPr>
          <a:lstStyle/>
          <a:p>
            <a:pPr algn="r"/>
            <a:fld id="{2B7E555E-5172-4FD8-8FF4-4DFBBDC80442}" type="slidenum">
              <a:rPr lang="en-US" sz="1400"/>
              <a:pPr algn="r"/>
              <a:t>‹#›</a:t>
            </a:fld>
            <a:endParaRPr lang="en-US" sz="14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atin typeface="Times New Roman" charset="0"/>
              </a:defRPr>
            </a:lvl1pPr>
          </a:lstStyle>
          <a:p>
            <a:endParaRPr lang="en-US"/>
          </a:p>
        </p:txBody>
      </p:sp>
      <p:sp>
        <p:nvSpPr>
          <p:cNvPr id="2051" name="Rectangle 3"/>
          <p:cNvSpPr>
            <a:spLocks noGrp="1" noChangeArrowheads="1"/>
          </p:cNvSpPr>
          <p:nvPr>
            <p:ph type="dt" idx="1"/>
          </p:nvPr>
        </p:nvSpPr>
        <p:spPr bwMode="auto">
          <a:xfrm>
            <a:off x="3886200" y="-1588"/>
            <a:ext cx="2971800" cy="460376"/>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8729663"/>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3886200" y="8729663"/>
            <a:ext cx="2971800" cy="460375"/>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atin typeface="Times New Roman" charset="0"/>
              </a:defRPr>
            </a:lvl1pPr>
          </a:lstStyle>
          <a:p>
            <a:fld id="{59C9B62D-C991-41B6-AC85-31D866BC4E05}" type="slidenum">
              <a:rPr lang="en-US"/>
              <a:pPr/>
              <a:t>‹#›</a:t>
            </a:fld>
            <a:endParaRPr lang="en-US"/>
          </a:p>
        </p:txBody>
      </p:sp>
      <p:sp>
        <p:nvSpPr>
          <p:cNvPr id="2054" name="Rectangle 6"/>
          <p:cNvSpPr>
            <a:spLocks noGrp="1" noChangeArrowheads="1"/>
          </p:cNvSpPr>
          <p:nvPr>
            <p:ph type="body" sz="quarter" idx="3"/>
          </p:nvPr>
        </p:nvSpPr>
        <p:spPr bwMode="auto">
          <a:xfrm>
            <a:off x="914400" y="4364038"/>
            <a:ext cx="5029200" cy="4135437"/>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notes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ChangeArrowheads="1" noTextEdit="1"/>
          </p:cNvSpPr>
          <p:nvPr>
            <p:ph type="sldImg" idx="2"/>
          </p:nvPr>
        </p:nvSpPr>
        <p:spPr bwMode="auto">
          <a:xfrm>
            <a:off x="1138238" y="695325"/>
            <a:ext cx="4581525" cy="3433763"/>
          </a:xfrm>
          <a:prstGeom prst="rect">
            <a:avLst/>
          </a:prstGeom>
          <a:noFill/>
          <a:ln w="12699">
            <a:solidFill>
              <a:schemeClr val="tx1"/>
            </a:solidFill>
            <a:miter lim="800000"/>
            <a:headEnd/>
            <a:tailEnd/>
          </a:ln>
          <a:effectLst/>
        </p:spPr>
      </p:sp>
      <p:sp>
        <p:nvSpPr>
          <p:cNvPr id="2056" name="Rectangle 8"/>
          <p:cNvSpPr>
            <a:spLocks noChangeArrowheads="1"/>
          </p:cNvSpPr>
          <p:nvPr/>
        </p:nvSpPr>
        <p:spPr bwMode="auto">
          <a:xfrm>
            <a:off x="6389688" y="8791575"/>
            <a:ext cx="400050" cy="304800"/>
          </a:xfrm>
          <a:prstGeom prst="rect">
            <a:avLst/>
          </a:prstGeom>
          <a:noFill/>
          <a:ln w="9525">
            <a:noFill/>
            <a:miter lim="800000"/>
            <a:headEnd/>
            <a:tailEnd/>
          </a:ln>
          <a:effectLst/>
        </p:spPr>
        <p:txBody>
          <a:bodyPr wrap="none" lIns="92075" tIns="46038" rIns="92075" bIns="46038" anchor="ctr">
            <a:spAutoFit/>
          </a:bodyPr>
          <a:lstStyle/>
          <a:p>
            <a:pPr algn="r"/>
            <a:fld id="{1D19F452-1364-425C-AE5B-22CF74D2AF7D}" type="slidenum">
              <a:rPr lang="en-US" sz="1400"/>
              <a:pPr algn="r"/>
              <a:t>‹#›</a:t>
            </a:fld>
            <a:endParaRPr lang="en-US" sz="140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ED39655-D793-4F0C-BC35-CB8C2B2D87C7}" type="slidenum">
              <a:rPr lang="en-US"/>
              <a:pPr/>
              <a:t>1</a:t>
            </a:fld>
            <a:endParaRPr lang="en-US"/>
          </a:p>
        </p:txBody>
      </p:sp>
      <p:sp>
        <p:nvSpPr>
          <p:cNvPr id="269314" name="Rectangle 1026"/>
          <p:cNvSpPr>
            <a:spLocks noChangeArrowheads="1" noTextEdit="1"/>
          </p:cNvSpPr>
          <p:nvPr>
            <p:ph type="sldImg"/>
          </p:nvPr>
        </p:nvSpPr>
        <p:spPr>
          <a:xfrm>
            <a:off x="1139825" y="695325"/>
            <a:ext cx="4578350" cy="3433763"/>
          </a:xfrm>
          <a:ln cap="flat"/>
        </p:spPr>
      </p:sp>
      <p:sp>
        <p:nvSpPr>
          <p:cNvPr id="269315" name="Rectangle 1027"/>
          <p:cNvSpPr>
            <a:spLocks noGrp="1" noChangeArrowheads="1"/>
          </p:cNvSpPr>
          <p:nvPr>
            <p:ph type="body" idx="1"/>
          </p:nvPr>
        </p:nvSpPr>
        <p:spPr>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621F9D9-ABF1-4AC7-95C9-3BA00E22B6AD}" type="slidenum">
              <a:rPr lang="en-US"/>
              <a:pPr/>
              <a:t>2</a:t>
            </a:fld>
            <a:endParaRPr lang="en-US"/>
          </a:p>
        </p:txBody>
      </p:sp>
      <p:sp>
        <p:nvSpPr>
          <p:cNvPr id="6146" name="Rectangle 2"/>
          <p:cNvSpPr>
            <a:spLocks noChangeArrowheads="1" noTextEdit="1"/>
          </p:cNvSpPr>
          <p:nvPr>
            <p:ph type="sldImg"/>
          </p:nvPr>
        </p:nvSpPr>
        <p:spPr>
          <a:xfrm>
            <a:off x="1139825" y="695325"/>
            <a:ext cx="4578350" cy="3433763"/>
          </a:xfrm>
          <a:ln cap="flat"/>
        </p:spPr>
      </p:sp>
      <p:sp>
        <p:nvSpPr>
          <p:cNvPr id="6147"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074995A-F252-48C6-B883-79A33659E11E}" type="slidenum">
              <a:rPr lang="en-US"/>
              <a:pPr/>
              <a:t>5</a:t>
            </a:fld>
            <a:endParaRPr lang="en-US"/>
          </a:p>
        </p:txBody>
      </p:sp>
      <p:sp>
        <p:nvSpPr>
          <p:cNvPr id="8194" name="Rectangle 2"/>
          <p:cNvSpPr>
            <a:spLocks noChangeArrowheads="1" noTextEdit="1"/>
          </p:cNvSpPr>
          <p:nvPr>
            <p:ph type="sldImg"/>
          </p:nvPr>
        </p:nvSpPr>
        <p:spPr>
          <a:xfrm>
            <a:off x="1139825" y="695325"/>
            <a:ext cx="4578350" cy="3433763"/>
          </a:xfrm>
          <a:ln cap="flat"/>
        </p:spPr>
      </p:sp>
      <p:sp>
        <p:nvSpPr>
          <p:cNvPr id="8195"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9B10631-98FB-4363-A108-E21E79AD0B61}" type="slidenum">
              <a:rPr lang="en-US"/>
              <a:pPr/>
              <a:t>73</a:t>
            </a:fld>
            <a:endParaRPr lang="en-US"/>
          </a:p>
        </p:txBody>
      </p:sp>
      <p:sp>
        <p:nvSpPr>
          <p:cNvPr id="87042" name="Rectangle 2"/>
          <p:cNvSpPr>
            <a:spLocks noGrp="1" noChangeArrowheads="1"/>
          </p:cNvSpPr>
          <p:nvPr>
            <p:ph type="body" idx="1"/>
          </p:nvPr>
        </p:nvSpPr>
        <p:spPr>
          <a:noFill/>
          <a:ln/>
        </p:spPr>
        <p:txBody>
          <a:bodyPr/>
          <a:lstStyle/>
          <a:p>
            <a:r>
              <a:rPr lang="en-US"/>
              <a:t>Any additional comments or concerns? What have we missed?</a:t>
            </a:r>
          </a:p>
        </p:txBody>
      </p:sp>
      <p:sp>
        <p:nvSpPr>
          <p:cNvPr id="87043" name="Rectangle 3"/>
          <p:cNvSpPr>
            <a:spLocks noChangeArrowheads="1" noTextEdit="1"/>
          </p:cNvSpPr>
          <p:nvPr>
            <p:ph type="sldImg"/>
          </p:nvPr>
        </p:nvSpPr>
        <p:spPr>
          <a:xfrm>
            <a:off x="1139825" y="695325"/>
            <a:ext cx="4578350" cy="3433763"/>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75B4FC3-9CFA-478A-8A87-503BAA681A15}" type="slidenum">
              <a:rPr lang="en-US"/>
              <a:pPr/>
              <a:t>74</a:t>
            </a:fld>
            <a:endParaRPr lang="en-US"/>
          </a:p>
        </p:txBody>
      </p:sp>
      <p:sp>
        <p:nvSpPr>
          <p:cNvPr id="267266" name="Rectangle 2"/>
          <p:cNvSpPr>
            <a:spLocks noGrp="1" noChangeArrowheads="1"/>
          </p:cNvSpPr>
          <p:nvPr>
            <p:ph type="body" idx="1"/>
          </p:nvPr>
        </p:nvSpPr>
        <p:spPr>
          <a:noFill/>
          <a:ln/>
        </p:spPr>
        <p:txBody>
          <a:bodyPr/>
          <a:lstStyle/>
          <a:p>
            <a:r>
              <a:rPr lang="en-US"/>
              <a:t>Any additional comments or concerns? What have we missed?</a:t>
            </a:r>
          </a:p>
        </p:txBody>
      </p:sp>
      <p:sp>
        <p:nvSpPr>
          <p:cNvPr id="267267" name="Rectangle 3"/>
          <p:cNvSpPr>
            <a:spLocks noChangeArrowheads="1" noTextEdit="1"/>
          </p:cNvSpPr>
          <p:nvPr>
            <p:ph type="sldImg"/>
          </p:nvPr>
        </p:nvSpPr>
        <p:spPr>
          <a:xfrm>
            <a:off x="1139825" y="695325"/>
            <a:ext cx="4578350" cy="3433763"/>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F887089-C967-47D5-849D-452ADF9E54F3}" type="slidenum">
              <a:rPr lang="en-US"/>
              <a:pPr/>
              <a:t>75</a:t>
            </a:fld>
            <a:endParaRPr lang="en-US"/>
          </a:p>
        </p:txBody>
      </p:sp>
      <p:sp>
        <p:nvSpPr>
          <p:cNvPr id="272386" name="Rectangle 2"/>
          <p:cNvSpPr>
            <a:spLocks noGrp="1" noChangeArrowheads="1"/>
          </p:cNvSpPr>
          <p:nvPr>
            <p:ph type="body" idx="1"/>
          </p:nvPr>
        </p:nvSpPr>
        <p:spPr>
          <a:noFill/>
          <a:ln/>
        </p:spPr>
        <p:txBody>
          <a:bodyPr/>
          <a:lstStyle/>
          <a:p>
            <a:r>
              <a:rPr lang="en-US"/>
              <a:t>Any additional comments or concerns? What have we missed?</a:t>
            </a:r>
          </a:p>
        </p:txBody>
      </p:sp>
      <p:sp>
        <p:nvSpPr>
          <p:cNvPr id="272387" name="Rectangle 3"/>
          <p:cNvSpPr>
            <a:spLocks noChangeArrowheads="1" noTextEdit="1"/>
          </p:cNvSpPr>
          <p:nvPr>
            <p:ph type="sldImg"/>
          </p:nvPr>
        </p:nvSpPr>
        <p:spPr>
          <a:xfrm>
            <a:off x="1139825" y="695325"/>
            <a:ext cx="4578350" cy="3433763"/>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none" lIns="92075" tIns="46038" rIns="92075" bIns="46038" numCol="1" anchor="ctr" anchorCtr="0" compatLnSpc="1">
            <a:prstTxWarp prst="textNoShape">
              <a:avLst/>
            </a:prstTxWarp>
          </a:bodyPr>
          <a:lstStyle>
            <a:lvl1pPr>
              <a:defRPr sz="1400">
                <a:latin typeface="Times New Roman" charset="0"/>
              </a:defRPr>
            </a:lvl1pPr>
          </a:lstStyle>
          <a:p>
            <a:endParaRPr lang="en-US"/>
          </a:p>
        </p:txBody>
      </p:sp>
      <p:sp>
        <p:nvSpPr>
          <p:cNvPr id="3075" name="Rectangle 3"/>
          <p:cNvSpPr>
            <a:spLocks noGrp="1" noChangeArrowheads="1"/>
          </p:cNvSpPr>
          <p:nvPr>
            <p:ph type="ftr" sz="quarter" idx="3"/>
          </p:nvPr>
        </p:nvSpPr>
        <p:spPr>
          <a:xfrm>
            <a:off x="3124200" y="6248400"/>
            <a:ext cx="2895600" cy="457200"/>
          </a:xfrm>
        </p:spPr>
        <p:txBody>
          <a:bodyPr/>
          <a:lstStyle>
            <a:lvl1pPr algn="ctr">
              <a:defRPr sz="1400">
                <a:solidFill>
                  <a:schemeClr val="tx1"/>
                </a:solidFill>
                <a:latin typeface="Times New Roman" charset="0"/>
              </a:defRPr>
            </a:lvl1pPr>
          </a:lstStyle>
          <a:p>
            <a:endParaRPr lang="en-US"/>
          </a:p>
        </p:txBody>
      </p:sp>
      <p:grpSp>
        <p:nvGrpSpPr>
          <p:cNvPr id="3078" name="Group 6"/>
          <p:cNvGrpSpPr>
            <a:grpSpLocks/>
          </p:cNvGrpSpPr>
          <p:nvPr/>
        </p:nvGrpSpPr>
        <p:grpSpPr bwMode="auto">
          <a:xfrm>
            <a:off x="0" y="1428750"/>
            <a:ext cx="9132888" cy="152400"/>
            <a:chOff x="0" y="900"/>
            <a:chExt cx="5753" cy="96"/>
          </a:xfrm>
        </p:grpSpPr>
        <p:sp>
          <p:nvSpPr>
            <p:cNvPr id="3076" name="Rectangle 4"/>
            <p:cNvSpPr>
              <a:spLocks noChangeArrowheads="1"/>
            </p:cNvSpPr>
            <p:nvPr/>
          </p:nvSpPr>
          <p:spPr bwMode="auto">
            <a:xfrm>
              <a:off x="0" y="900"/>
              <a:ext cx="5753" cy="47"/>
            </a:xfrm>
            <a:prstGeom prst="rect">
              <a:avLst/>
            </a:prstGeom>
            <a:gradFill rotWithShape="0">
              <a:gsLst>
                <a:gs pos="0">
                  <a:srgbClr val="00C0C0">
                    <a:gamma/>
                    <a:shade val="49804"/>
                    <a:invGamma/>
                  </a:srgbClr>
                </a:gs>
                <a:gs pos="50000">
                  <a:srgbClr val="00C0C0"/>
                </a:gs>
                <a:gs pos="100000">
                  <a:srgbClr val="00C0C0">
                    <a:gamma/>
                    <a:shade val="49804"/>
                    <a:invGamma/>
                  </a:srgbClr>
                </a:gs>
              </a:gsLst>
              <a:lin ang="0" scaled="1"/>
            </a:gradFill>
            <a:ln w="9525">
              <a:noFill/>
              <a:miter lim="800000"/>
              <a:headEnd/>
              <a:tailEnd/>
            </a:ln>
            <a:effectLst/>
          </p:spPr>
          <p:txBody>
            <a:bodyPr wrap="none" anchor="ctr"/>
            <a:lstStyle/>
            <a:p>
              <a:endParaRPr lang="en-US"/>
            </a:p>
          </p:txBody>
        </p:sp>
        <p:sp>
          <p:nvSpPr>
            <p:cNvPr id="3077" name="Rectangle 5"/>
            <p:cNvSpPr>
              <a:spLocks noChangeArrowheads="1"/>
            </p:cNvSpPr>
            <p:nvPr/>
          </p:nvSpPr>
          <p:spPr bwMode="auto">
            <a:xfrm>
              <a:off x="0" y="972"/>
              <a:ext cx="5753" cy="24"/>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9525">
              <a:noFill/>
              <a:miter lim="800000"/>
              <a:headEnd/>
              <a:tailEnd/>
            </a:ln>
            <a:effectLst/>
          </p:spPr>
          <p:txBody>
            <a:bodyPr wrap="none" anchor="ctr"/>
            <a:lstStyle/>
            <a:p>
              <a:endParaRPr lang="en-US"/>
            </a:p>
          </p:txBody>
        </p:sp>
      </p:grpSp>
      <p:sp>
        <p:nvSpPr>
          <p:cNvPr id="3079" name="Rectangle 7"/>
          <p:cNvSpPr>
            <a:spLocks noGrp="1" noChangeArrowheads="1"/>
          </p:cNvSpPr>
          <p:nvPr>
            <p:ph type="ctrTitle" sz="quarter"/>
          </p:nvPr>
        </p:nvSpPr>
        <p:spPr>
          <a:xfrm>
            <a:off x="685800" y="2286000"/>
            <a:ext cx="7772400" cy="1143000"/>
          </a:xfrm>
        </p:spPr>
        <p:txBody>
          <a:bodyPr/>
          <a:lstStyle>
            <a:lvl1pPr>
              <a:defRPr/>
            </a:lvl1pPr>
          </a:lstStyle>
          <a:p>
            <a:r>
              <a:rPr lang="en-US"/>
              <a:t>Click to edit Master title style</a:t>
            </a:r>
          </a:p>
        </p:txBody>
      </p:sp>
      <p:sp>
        <p:nvSpPr>
          <p:cNvPr id="3080" name="Rectangle 8"/>
          <p:cNvSpPr>
            <a:spLocks noGrp="1" noChangeArrowheads="1"/>
          </p:cNvSpPr>
          <p:nvPr>
            <p:ph type="subTitle" sz="quarter"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3081" name="Rectangle 9"/>
          <p:cNvSpPr>
            <a:spLocks noChangeArrowheads="1"/>
          </p:cNvSpPr>
          <p:nvPr/>
        </p:nvSpPr>
        <p:spPr bwMode="auto">
          <a:xfrm>
            <a:off x="265113" y="6392863"/>
            <a:ext cx="8774112" cy="261937"/>
          </a:xfrm>
          <a:prstGeom prst="rect">
            <a:avLst/>
          </a:prstGeom>
          <a:noFill/>
          <a:ln w="9525">
            <a:noFill/>
            <a:miter lim="800000"/>
            <a:headEnd/>
            <a:tailEnd/>
          </a:ln>
          <a:effectLst/>
        </p:spPr>
        <p:txBody>
          <a:bodyPr wrap="none" anchor="ctr"/>
          <a:lstStyle/>
          <a:p>
            <a:endParaRPr lang="en-US"/>
          </a:p>
        </p:txBody>
      </p:sp>
      <p:sp>
        <p:nvSpPr>
          <p:cNvPr id="3082" name="Rectangle 10"/>
          <p:cNvSpPr>
            <a:spLocks noGrp="1" noChangeArrowheads="1"/>
          </p:cNvSpPr>
          <p:nvPr>
            <p:ph type="sldNum" sz="quarter" idx="4"/>
          </p:nvPr>
        </p:nvSpPr>
        <p:spPr>
          <a:xfrm>
            <a:off x="7848600" y="6477000"/>
            <a:ext cx="914400" cy="228600"/>
          </a:xfrm>
        </p:spPr>
        <p:txBody>
          <a:bodyPr/>
          <a:lstStyle>
            <a:lvl1pPr algn="r">
              <a:defRPr sz="1400">
                <a:solidFill>
                  <a:schemeClr val="tx1"/>
                </a:solidFill>
              </a:defRPr>
            </a:lvl1pPr>
          </a:lstStyle>
          <a:p>
            <a:fld id="{57F8D5BD-78B6-483C-96D1-53C1235FD2A3}" type="slidenum">
              <a:rPr lang="en-US"/>
              <a:pPr/>
              <a:t>‹#›</a:t>
            </a:fld>
            <a:endParaRPr lang="en-US"/>
          </a:p>
        </p:txBody>
      </p:sp>
      <p:sp>
        <p:nvSpPr>
          <p:cNvPr id="3084" name="Rectangle 12"/>
          <p:cNvSpPr>
            <a:spLocks noChangeArrowheads="1"/>
          </p:cNvSpPr>
          <p:nvPr userDrawn="1"/>
        </p:nvSpPr>
        <p:spPr bwMode="auto">
          <a:xfrm>
            <a:off x="4210050" y="3067050"/>
            <a:ext cx="9144000" cy="0"/>
          </a:xfrm>
          <a:prstGeom prst="rect">
            <a:avLst/>
          </a:prstGeom>
          <a:noFill/>
          <a:ln w="12699">
            <a:noFill/>
            <a:miter lim="800000"/>
            <a:headEnd type="none" w="sm" len="sm"/>
            <a:tailEnd type="none" w="sm" len="sm"/>
          </a:ln>
          <a:effectLst/>
        </p:spPr>
        <p:txBody>
          <a:bodyPr>
            <a:spAutoFit/>
          </a:bodyPr>
          <a:lstStyle/>
          <a:p>
            <a:endParaRPr lang="en-US"/>
          </a:p>
        </p:txBody>
      </p:sp>
      <p:pic>
        <p:nvPicPr>
          <p:cNvPr id="3083" name="Picture 11"/>
          <p:cNvPicPr>
            <a:picLocks noChangeAspect="1" noChangeArrowheads="1"/>
          </p:cNvPicPr>
          <p:nvPr userDrawn="1"/>
        </p:nvPicPr>
        <p:blipFill>
          <a:blip r:embed="rId2" cstate="print"/>
          <a:srcRect/>
          <a:stretch>
            <a:fillRect/>
          </a:stretch>
        </p:blipFill>
        <p:spPr bwMode="auto">
          <a:xfrm>
            <a:off x="0" y="304800"/>
            <a:ext cx="914400" cy="914400"/>
          </a:xfrm>
          <a:prstGeom prst="rect">
            <a:avLst/>
          </a:prstGeom>
          <a:noFill/>
        </p:spPr>
      </p:pic>
      <p:sp>
        <p:nvSpPr>
          <p:cNvPr id="3085" name="Text Box 13"/>
          <p:cNvSpPr txBox="1">
            <a:spLocks noChangeArrowheads="1"/>
          </p:cNvSpPr>
          <p:nvPr userDrawn="1"/>
        </p:nvSpPr>
        <p:spPr bwMode="auto">
          <a:xfrm>
            <a:off x="0" y="1219200"/>
            <a:ext cx="1219200" cy="214313"/>
          </a:xfrm>
          <a:prstGeom prst="rect">
            <a:avLst/>
          </a:prstGeom>
          <a:noFill/>
          <a:ln w="12699">
            <a:noFill/>
            <a:miter lim="800000"/>
            <a:headEnd type="none" w="sm" len="sm"/>
            <a:tailEnd type="none" w="sm" len="sm"/>
          </a:ln>
          <a:effectLst/>
        </p:spPr>
        <p:txBody>
          <a:bodyPr>
            <a:spAutoFit/>
          </a:bodyPr>
          <a:lstStyle/>
          <a:p>
            <a:r>
              <a:rPr lang="en-US" sz="800">
                <a:solidFill>
                  <a:srgbClr val="0066CC"/>
                </a:solidFill>
                <a:latin typeface="Times New Roman" charset="0"/>
              </a:rPr>
              <a:t>Sri Jagannath Center</a:t>
            </a: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lvl1pPr>
              <a:defRPr/>
            </a:lvl1pPr>
          </a:lstStyle>
          <a:p>
            <a:fld id="{98C317EC-230C-4FBC-B018-6627F29DAF4B}" type="slidenum">
              <a:rPr lang="en-US"/>
              <a:pPr/>
              <a:t>‹#›</a:t>
            </a:fld>
            <a:endParaRPr lang="en-US">
              <a:solidFill>
                <a:schemeClr val="tx1"/>
              </a:solidFill>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lvl1pPr>
              <a:defRPr/>
            </a:lvl1pPr>
          </a:lstStyle>
          <a:p>
            <a:fld id="{73C5F3FB-2F2C-4322-AB7C-93FF80F2D6DE}" type="slidenum">
              <a:rPr lang="en-US"/>
              <a:pPr/>
              <a:t>‹#›</a:t>
            </a:fld>
            <a:endParaRPr lang="en-US">
              <a:solidFill>
                <a:schemeClr val="tx1"/>
              </a:solidFill>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lvl1pPr>
              <a:defRPr/>
            </a:lvl1pPr>
          </a:lstStyle>
          <a:p>
            <a:fld id="{88E74BE0-D37A-44ED-B95E-FE80DD3DCEC3}" type="slidenum">
              <a:rPr lang="en-US"/>
              <a:pPr/>
              <a:t>‹#›</a:t>
            </a:fld>
            <a:endParaRPr lang="en-US">
              <a:solidFill>
                <a:schemeClr val="tx1"/>
              </a:solidFill>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lvl1pPr>
              <a:defRPr/>
            </a:lvl1pPr>
          </a:lstStyle>
          <a:p>
            <a:fld id="{A3F32F16-01DB-41C3-A75A-C1CE87128E4A}" type="slidenum">
              <a:rPr lang="en-US"/>
              <a:pPr/>
              <a:t>‹#›</a:t>
            </a:fld>
            <a:endParaRPr lang="en-US">
              <a:solidFill>
                <a:schemeClr val="tx1"/>
              </a:solidFill>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6" name="Slide Number Placeholder 5"/>
          <p:cNvSpPr>
            <a:spLocks noGrp="1"/>
          </p:cNvSpPr>
          <p:nvPr>
            <p:ph type="sldNum" sz="quarter" idx="11"/>
          </p:nvPr>
        </p:nvSpPr>
        <p:spPr/>
        <p:txBody>
          <a:bodyPr/>
          <a:lstStyle>
            <a:lvl1pPr>
              <a:defRPr/>
            </a:lvl1pPr>
          </a:lstStyle>
          <a:p>
            <a:fld id="{2190427F-0FFD-48F8-89E6-30D9AA4A2C59}" type="slidenum">
              <a:rPr lang="en-US"/>
              <a:pPr/>
              <a:t>‹#›</a:t>
            </a:fld>
            <a:endParaRPr lang="en-US">
              <a:solidFill>
                <a:schemeClr val="tx1"/>
              </a:solidFill>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8" name="Slide Number Placeholder 7"/>
          <p:cNvSpPr>
            <a:spLocks noGrp="1"/>
          </p:cNvSpPr>
          <p:nvPr>
            <p:ph type="sldNum" sz="quarter" idx="11"/>
          </p:nvPr>
        </p:nvSpPr>
        <p:spPr/>
        <p:txBody>
          <a:bodyPr/>
          <a:lstStyle>
            <a:lvl1pPr>
              <a:defRPr/>
            </a:lvl1pPr>
          </a:lstStyle>
          <a:p>
            <a:fld id="{9D3ABDE4-4313-4D26-AC3C-3050F23C6AF6}" type="slidenum">
              <a:rPr lang="en-US"/>
              <a:pPr/>
              <a:t>‹#›</a:t>
            </a:fld>
            <a:endParaRPr lang="en-US">
              <a:solidFill>
                <a:schemeClr val="tx1"/>
              </a:solidFill>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4" name="Slide Number Placeholder 3"/>
          <p:cNvSpPr>
            <a:spLocks noGrp="1"/>
          </p:cNvSpPr>
          <p:nvPr>
            <p:ph type="sldNum" sz="quarter" idx="11"/>
          </p:nvPr>
        </p:nvSpPr>
        <p:spPr/>
        <p:txBody>
          <a:bodyPr/>
          <a:lstStyle>
            <a:lvl1pPr>
              <a:defRPr/>
            </a:lvl1pPr>
          </a:lstStyle>
          <a:p>
            <a:fld id="{BE51650F-0BF7-4F6D-88A7-840BBA7B71ED}" type="slidenum">
              <a:rPr lang="en-US"/>
              <a:pPr/>
              <a:t>‹#›</a:t>
            </a:fld>
            <a:endParaRPr lang="en-US">
              <a:solidFill>
                <a:schemeClr val="tx1"/>
              </a:solidFill>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3" name="Slide Number Placeholder 2"/>
          <p:cNvSpPr>
            <a:spLocks noGrp="1"/>
          </p:cNvSpPr>
          <p:nvPr>
            <p:ph type="sldNum" sz="quarter" idx="11"/>
          </p:nvPr>
        </p:nvSpPr>
        <p:spPr/>
        <p:txBody>
          <a:bodyPr/>
          <a:lstStyle>
            <a:lvl1pPr>
              <a:defRPr/>
            </a:lvl1pPr>
          </a:lstStyle>
          <a:p>
            <a:fld id="{04D3D817-871B-41C6-9DD8-BB54A3294D70}" type="slidenum">
              <a:rPr lang="en-US"/>
              <a:pPr/>
              <a:t>‹#›</a:t>
            </a:fld>
            <a:endParaRPr lang="en-US">
              <a:solidFill>
                <a:schemeClr val="tx1"/>
              </a:solidFill>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6" name="Slide Number Placeholder 5"/>
          <p:cNvSpPr>
            <a:spLocks noGrp="1"/>
          </p:cNvSpPr>
          <p:nvPr>
            <p:ph type="sldNum" sz="quarter" idx="11"/>
          </p:nvPr>
        </p:nvSpPr>
        <p:spPr/>
        <p:txBody>
          <a:bodyPr/>
          <a:lstStyle>
            <a:lvl1pPr>
              <a:defRPr/>
            </a:lvl1pPr>
          </a:lstStyle>
          <a:p>
            <a:fld id="{B8280F63-9E7A-4616-811A-B069B5B71208}" type="slidenum">
              <a:rPr lang="en-US"/>
              <a:pPr/>
              <a:t>‹#›</a:t>
            </a:fld>
            <a:endParaRPr lang="en-US">
              <a:solidFill>
                <a:schemeClr val="tx1"/>
              </a:solidFill>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Raghunatha Rao Nemani of SJC</a:t>
            </a:r>
            <a:endParaRPr lang="en-US">
              <a:solidFill>
                <a:schemeClr val="tx1"/>
              </a:solidFill>
            </a:endParaRPr>
          </a:p>
        </p:txBody>
      </p:sp>
      <p:sp>
        <p:nvSpPr>
          <p:cNvPr id="6" name="Slide Number Placeholder 5"/>
          <p:cNvSpPr>
            <a:spLocks noGrp="1"/>
          </p:cNvSpPr>
          <p:nvPr>
            <p:ph type="sldNum" sz="quarter" idx="11"/>
          </p:nvPr>
        </p:nvSpPr>
        <p:spPr/>
        <p:txBody>
          <a:bodyPr/>
          <a:lstStyle>
            <a:lvl1pPr>
              <a:defRPr/>
            </a:lvl1pPr>
          </a:lstStyle>
          <a:p>
            <a:fld id="{555BBDA2-293B-4723-9525-F8A9E620116A}" type="slidenum">
              <a:rPr lang="en-US"/>
              <a:pPr/>
              <a:t>‹#›</a:t>
            </a:fld>
            <a:endParaRPr lang="en-US">
              <a:solidFill>
                <a:schemeClr val="tx1"/>
              </a:solidFill>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ftr" sz="quarter" idx="3"/>
          </p:nvPr>
        </p:nvSpPr>
        <p:spPr bwMode="auto">
          <a:xfrm>
            <a:off x="5791200" y="6553200"/>
            <a:ext cx="22860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0066CC"/>
                </a:solidFill>
              </a:defRPr>
            </a:lvl1pPr>
          </a:lstStyle>
          <a:p>
            <a:r>
              <a:rPr lang="en-US"/>
              <a:t>Raghunatha Rao Nemani of SJC</a:t>
            </a:r>
          </a:p>
        </p:txBody>
      </p:sp>
      <p:grpSp>
        <p:nvGrpSpPr>
          <p:cNvPr id="1030" name="Group 6"/>
          <p:cNvGrpSpPr>
            <a:grpSpLocks/>
          </p:cNvGrpSpPr>
          <p:nvPr/>
        </p:nvGrpSpPr>
        <p:grpSpPr bwMode="auto">
          <a:xfrm>
            <a:off x="0" y="1428750"/>
            <a:ext cx="9132888" cy="152400"/>
            <a:chOff x="0" y="900"/>
            <a:chExt cx="5753" cy="96"/>
          </a:xfrm>
        </p:grpSpPr>
        <p:sp>
          <p:nvSpPr>
            <p:cNvPr id="1028" name="Rectangle 4"/>
            <p:cNvSpPr>
              <a:spLocks noChangeArrowheads="1"/>
            </p:cNvSpPr>
            <p:nvPr/>
          </p:nvSpPr>
          <p:spPr bwMode="auto">
            <a:xfrm>
              <a:off x="0" y="900"/>
              <a:ext cx="5753" cy="47"/>
            </a:xfrm>
            <a:prstGeom prst="rect">
              <a:avLst/>
            </a:prstGeom>
            <a:gradFill rotWithShape="0">
              <a:gsLst>
                <a:gs pos="0">
                  <a:srgbClr val="00C0C0">
                    <a:gamma/>
                    <a:shade val="49804"/>
                    <a:invGamma/>
                  </a:srgbClr>
                </a:gs>
                <a:gs pos="50000">
                  <a:srgbClr val="00C0C0"/>
                </a:gs>
                <a:gs pos="100000">
                  <a:srgbClr val="00C0C0">
                    <a:gamma/>
                    <a:shade val="49804"/>
                    <a:invGamma/>
                  </a:srgbClr>
                </a:gs>
              </a:gsLst>
              <a:lin ang="0" scaled="1"/>
            </a:gradFill>
            <a:ln w="9525">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972"/>
              <a:ext cx="5753" cy="24"/>
            </a:xfrm>
            <a:prstGeom prst="rect">
              <a:avLst/>
            </a:prstGeom>
            <a:gradFill rotWithShape="0">
              <a:gsLst>
                <a:gs pos="0">
                  <a:srgbClr val="FF00FF">
                    <a:gamma/>
                    <a:shade val="69804"/>
                    <a:invGamma/>
                  </a:srgbClr>
                </a:gs>
                <a:gs pos="50000">
                  <a:srgbClr val="FF00FF"/>
                </a:gs>
                <a:gs pos="100000">
                  <a:srgbClr val="FF00FF">
                    <a:gamma/>
                    <a:shade val="69804"/>
                    <a:invGamma/>
                  </a:srgbClr>
                </a:gs>
              </a:gsLst>
              <a:lin ang="0" scaled="1"/>
            </a:gradFill>
            <a:ln w="9525">
              <a:noFill/>
              <a:miter lim="800000"/>
              <a:headEnd/>
              <a:tailEnd/>
            </a:ln>
            <a:effectLst/>
          </p:spPr>
          <p:txBody>
            <a:bodyPr wrap="none" anchor="ctr"/>
            <a:lstStyle/>
            <a:p>
              <a:endParaRPr lang="en-US"/>
            </a:p>
          </p:txBody>
        </p:sp>
      </p:grpSp>
      <p:sp>
        <p:nvSpPr>
          <p:cNvPr id="1031" name="Rectangle 7"/>
          <p:cNvSpPr>
            <a:spLocks noGrp="1" noChangeArrowheads="1"/>
          </p:cNvSpPr>
          <p:nvPr>
            <p:ph type="title"/>
          </p:nvPr>
        </p:nvSpPr>
        <p:spPr bwMode="auto">
          <a:xfrm>
            <a:off x="685800" y="762000"/>
            <a:ext cx="7772400" cy="6096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smtClean="0"/>
              <a:t>Click to edit Master title style</a:t>
            </a:r>
          </a:p>
        </p:txBody>
      </p:sp>
      <p:sp>
        <p:nvSpPr>
          <p:cNvPr id="1032" name="Rectangle 8"/>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 name="Rectangle 10"/>
          <p:cNvSpPr>
            <a:spLocks noGrp="1" noChangeArrowheads="1"/>
          </p:cNvSpPr>
          <p:nvPr>
            <p:ph type="sldNum" sz="quarter" idx="4"/>
          </p:nvPr>
        </p:nvSpPr>
        <p:spPr bwMode="auto">
          <a:xfrm>
            <a:off x="8229600" y="6553200"/>
            <a:ext cx="9144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0066CC"/>
                </a:solidFill>
              </a:defRPr>
            </a:lvl1pPr>
          </a:lstStyle>
          <a:p>
            <a:fld id="{287D73B2-0BDD-4FDB-905A-F4AE0C4A23DA}" type="slidenum">
              <a:rPr lang="en-US"/>
              <a:pPr/>
              <a:t>‹#›</a:t>
            </a:fld>
            <a:endParaRPr lang="en-US"/>
          </a:p>
        </p:txBody>
      </p:sp>
      <p:sp>
        <p:nvSpPr>
          <p:cNvPr id="1037" name="Rectangle 13"/>
          <p:cNvSpPr>
            <a:spLocks noChangeArrowheads="1"/>
          </p:cNvSpPr>
          <p:nvPr userDrawn="1"/>
        </p:nvSpPr>
        <p:spPr bwMode="auto">
          <a:xfrm>
            <a:off x="4210050" y="3067050"/>
            <a:ext cx="9144000" cy="0"/>
          </a:xfrm>
          <a:prstGeom prst="rect">
            <a:avLst/>
          </a:prstGeom>
          <a:noFill/>
          <a:ln w="12699">
            <a:noFill/>
            <a:miter lim="800000"/>
            <a:headEnd type="none" w="sm" len="sm"/>
            <a:tailEnd type="none" w="sm" len="sm"/>
          </a:ln>
          <a:effectLst/>
        </p:spPr>
        <p:txBody>
          <a:bodyPr>
            <a:spAutoFit/>
          </a:bodyPr>
          <a:lstStyle/>
          <a:p>
            <a:endParaRPr lang="en-US"/>
          </a:p>
        </p:txBody>
      </p:sp>
      <p:pic>
        <p:nvPicPr>
          <p:cNvPr id="1036" name="Picture 12"/>
          <p:cNvPicPr>
            <a:picLocks noChangeAspect="1" noChangeArrowheads="1"/>
          </p:cNvPicPr>
          <p:nvPr userDrawn="1"/>
        </p:nvPicPr>
        <p:blipFill>
          <a:blip r:embed="rId13" cstate="print"/>
          <a:srcRect/>
          <a:stretch>
            <a:fillRect/>
          </a:stretch>
        </p:blipFill>
        <p:spPr bwMode="auto">
          <a:xfrm>
            <a:off x="0" y="304800"/>
            <a:ext cx="914400" cy="914400"/>
          </a:xfrm>
          <a:prstGeom prst="rect">
            <a:avLst/>
          </a:prstGeom>
          <a:noFill/>
        </p:spPr>
      </p:pic>
      <p:sp>
        <p:nvSpPr>
          <p:cNvPr id="1039" name="Text Box 15"/>
          <p:cNvSpPr txBox="1">
            <a:spLocks noChangeArrowheads="1"/>
          </p:cNvSpPr>
          <p:nvPr userDrawn="1"/>
        </p:nvSpPr>
        <p:spPr bwMode="auto">
          <a:xfrm>
            <a:off x="0" y="1219200"/>
            <a:ext cx="1143000" cy="214313"/>
          </a:xfrm>
          <a:prstGeom prst="rect">
            <a:avLst/>
          </a:prstGeom>
          <a:noFill/>
          <a:ln w="12699">
            <a:noFill/>
            <a:miter lim="800000"/>
            <a:headEnd type="none" w="sm" len="sm"/>
            <a:tailEnd type="none" w="sm" len="sm"/>
          </a:ln>
          <a:effectLst/>
        </p:spPr>
        <p:txBody>
          <a:bodyPr>
            <a:spAutoFit/>
          </a:bodyPr>
          <a:lstStyle/>
          <a:p>
            <a:r>
              <a:rPr lang="en-US" sz="800">
                <a:solidFill>
                  <a:srgbClr val="0066CC"/>
                </a:solidFill>
                <a:latin typeface="Times New Roman" charset="0"/>
              </a:rPr>
              <a:t>Sri Jagannath Center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Book Antiqua" pitchFamily="18" charset="0"/>
        </a:defRPr>
      </a:lvl2pPr>
      <a:lvl3pPr algn="ctr" rtl="0" eaLnBrk="0" fontAlgn="base" hangingPunct="0">
        <a:spcBef>
          <a:spcPct val="0"/>
        </a:spcBef>
        <a:spcAft>
          <a:spcPct val="0"/>
        </a:spcAft>
        <a:defRPr sz="4400">
          <a:solidFill>
            <a:schemeClr val="tx2"/>
          </a:solidFill>
          <a:latin typeface="Book Antiqua" pitchFamily="18" charset="0"/>
        </a:defRPr>
      </a:lvl3pPr>
      <a:lvl4pPr algn="ctr" rtl="0" eaLnBrk="0" fontAlgn="base" hangingPunct="0">
        <a:spcBef>
          <a:spcPct val="0"/>
        </a:spcBef>
        <a:spcAft>
          <a:spcPct val="0"/>
        </a:spcAft>
        <a:defRPr sz="4400">
          <a:solidFill>
            <a:schemeClr val="tx2"/>
          </a:solidFill>
          <a:latin typeface="Book Antiqua" pitchFamily="18" charset="0"/>
        </a:defRPr>
      </a:lvl4pPr>
      <a:lvl5pPr algn="ctr" rtl="0" eaLnBrk="0" fontAlgn="base" hangingPunct="0">
        <a:spcBef>
          <a:spcPct val="0"/>
        </a:spcBef>
        <a:spcAft>
          <a:spcPct val="0"/>
        </a:spcAft>
        <a:defRPr sz="4400">
          <a:solidFill>
            <a:schemeClr val="tx2"/>
          </a:solidFill>
          <a:latin typeface="Book Antiqua" pitchFamily="18" charset="0"/>
        </a:defRPr>
      </a:lvl5pPr>
      <a:lvl6pPr marL="457200" algn="ctr" rtl="0" eaLnBrk="0" fontAlgn="base" hangingPunct="0">
        <a:spcBef>
          <a:spcPct val="0"/>
        </a:spcBef>
        <a:spcAft>
          <a:spcPct val="0"/>
        </a:spcAft>
        <a:defRPr sz="4400">
          <a:solidFill>
            <a:schemeClr val="tx2"/>
          </a:solidFill>
          <a:latin typeface="Book Antiqua" pitchFamily="18" charset="0"/>
        </a:defRPr>
      </a:lvl6pPr>
      <a:lvl7pPr marL="914400" algn="ctr" rtl="0" eaLnBrk="0" fontAlgn="base" hangingPunct="0">
        <a:spcBef>
          <a:spcPct val="0"/>
        </a:spcBef>
        <a:spcAft>
          <a:spcPct val="0"/>
        </a:spcAft>
        <a:defRPr sz="4400">
          <a:solidFill>
            <a:schemeClr val="tx2"/>
          </a:solidFill>
          <a:latin typeface="Book Antiqua" pitchFamily="18" charset="0"/>
        </a:defRPr>
      </a:lvl7pPr>
      <a:lvl8pPr marL="1371600" algn="ctr" rtl="0" eaLnBrk="0" fontAlgn="base" hangingPunct="0">
        <a:spcBef>
          <a:spcPct val="0"/>
        </a:spcBef>
        <a:spcAft>
          <a:spcPct val="0"/>
        </a:spcAft>
        <a:defRPr sz="4400">
          <a:solidFill>
            <a:schemeClr val="tx2"/>
          </a:solidFill>
          <a:latin typeface="Book Antiqua" pitchFamily="18" charset="0"/>
        </a:defRPr>
      </a:lvl8pPr>
      <a:lvl9pPr marL="1828800" algn="ctr" rtl="0" eaLnBrk="0" fontAlgn="base" hangingPunct="0">
        <a:spcBef>
          <a:spcPct val="0"/>
        </a:spcBef>
        <a:spcAft>
          <a:spcPct val="0"/>
        </a:spcAft>
        <a:defRPr sz="4400">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rgbClr val="6460FE"/>
        </a:buClr>
        <a:buSzPct val="130000"/>
        <a:buFont typeface="Monotype Sorts" pitchFamily="2" charset="2"/>
        <a:buChar char="é"/>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6460FE"/>
        </a:buClr>
        <a:buSzPct val="130000"/>
        <a:buFont typeface="Monotype Sorts" pitchFamily="2" charset="2"/>
        <a:buChar char="é"/>
        <a:defRPr sz="2000">
          <a:solidFill>
            <a:schemeClr val="tx1"/>
          </a:solidFill>
          <a:latin typeface="+mn-lt"/>
        </a:defRPr>
      </a:lvl2pPr>
      <a:lvl3pPr marL="1085850" indent="-228600" algn="l" rtl="0" eaLnBrk="0" fontAlgn="base" hangingPunct="0">
        <a:spcBef>
          <a:spcPct val="20000"/>
        </a:spcBef>
        <a:spcAft>
          <a:spcPct val="0"/>
        </a:spcAft>
        <a:buClr>
          <a:srgbClr val="6460FE"/>
        </a:buClr>
        <a:buSzPct val="130000"/>
        <a:buFont typeface="Monotype Sorts" pitchFamily="2" charset="2"/>
        <a:buChar char="é"/>
        <a:defRPr>
          <a:solidFill>
            <a:schemeClr val="tx1"/>
          </a:solidFill>
          <a:latin typeface="+mn-lt"/>
        </a:defRPr>
      </a:lvl3pPr>
      <a:lvl4pPr marL="1428750" indent="-228600" algn="l" rtl="0" eaLnBrk="0" fontAlgn="base" hangingPunct="0">
        <a:spcBef>
          <a:spcPct val="20000"/>
        </a:spcBef>
        <a:spcAft>
          <a:spcPct val="0"/>
        </a:spcAft>
        <a:buClr>
          <a:srgbClr val="6460FE"/>
        </a:buClr>
        <a:buSzPct val="130000"/>
        <a:buFont typeface="Monotype Sorts" pitchFamily="2" charset="2"/>
        <a:buChar char="é"/>
        <a:defRPr sz="1600">
          <a:solidFill>
            <a:schemeClr val="tx1"/>
          </a:solidFill>
          <a:latin typeface="+mn-lt"/>
        </a:defRPr>
      </a:lvl4pPr>
      <a:lvl5pPr marL="1771650" indent="-228600" algn="l" rtl="0" eaLnBrk="0" fontAlgn="base" hangingPunct="0">
        <a:spcBef>
          <a:spcPct val="20000"/>
        </a:spcBef>
        <a:spcAft>
          <a:spcPct val="0"/>
        </a:spcAft>
        <a:buClr>
          <a:srgbClr val="6460FE"/>
        </a:buClr>
        <a:buSzPct val="130000"/>
        <a:buFont typeface="Monotype Sorts" pitchFamily="2" charset="2"/>
        <a:buChar char="é"/>
        <a:defRPr sz="1600">
          <a:solidFill>
            <a:schemeClr val="tx1"/>
          </a:solidFill>
          <a:latin typeface="+mn-lt"/>
        </a:defRPr>
      </a:lvl5pPr>
      <a:lvl6pPr marL="2228850" indent="-228600" algn="l" rtl="0" eaLnBrk="0" fontAlgn="base" hangingPunct="0">
        <a:spcBef>
          <a:spcPct val="20000"/>
        </a:spcBef>
        <a:spcAft>
          <a:spcPct val="0"/>
        </a:spcAft>
        <a:buClr>
          <a:srgbClr val="6460FE"/>
        </a:buClr>
        <a:buSzPct val="130000"/>
        <a:buFont typeface="Monotype Sorts" pitchFamily="2" charset="2"/>
        <a:buChar char="é"/>
        <a:defRPr sz="1600">
          <a:solidFill>
            <a:schemeClr val="tx1"/>
          </a:solidFill>
          <a:latin typeface="+mn-lt"/>
        </a:defRPr>
      </a:lvl6pPr>
      <a:lvl7pPr marL="2686050" indent="-228600" algn="l" rtl="0" eaLnBrk="0" fontAlgn="base" hangingPunct="0">
        <a:spcBef>
          <a:spcPct val="20000"/>
        </a:spcBef>
        <a:spcAft>
          <a:spcPct val="0"/>
        </a:spcAft>
        <a:buClr>
          <a:srgbClr val="6460FE"/>
        </a:buClr>
        <a:buSzPct val="130000"/>
        <a:buFont typeface="Monotype Sorts" pitchFamily="2" charset="2"/>
        <a:buChar char="é"/>
        <a:defRPr sz="1600">
          <a:solidFill>
            <a:schemeClr val="tx1"/>
          </a:solidFill>
          <a:latin typeface="+mn-lt"/>
        </a:defRPr>
      </a:lvl7pPr>
      <a:lvl8pPr marL="3143250" indent="-228600" algn="l" rtl="0" eaLnBrk="0" fontAlgn="base" hangingPunct="0">
        <a:spcBef>
          <a:spcPct val="20000"/>
        </a:spcBef>
        <a:spcAft>
          <a:spcPct val="0"/>
        </a:spcAft>
        <a:buClr>
          <a:srgbClr val="6460FE"/>
        </a:buClr>
        <a:buSzPct val="130000"/>
        <a:buFont typeface="Monotype Sorts" pitchFamily="2" charset="2"/>
        <a:buChar char="é"/>
        <a:defRPr sz="1600">
          <a:solidFill>
            <a:schemeClr val="tx1"/>
          </a:solidFill>
          <a:latin typeface="+mn-lt"/>
        </a:defRPr>
      </a:lvl8pPr>
      <a:lvl9pPr marL="3600450" indent="-228600" algn="l" rtl="0" eaLnBrk="0" fontAlgn="base" hangingPunct="0">
        <a:spcBef>
          <a:spcPct val="20000"/>
        </a:spcBef>
        <a:spcAft>
          <a:spcPct val="0"/>
        </a:spcAft>
        <a:buClr>
          <a:srgbClr val="6460FE"/>
        </a:buClr>
        <a:buSzPct val="130000"/>
        <a:buFont typeface="Monotype Sorts" pitchFamily="2" charset="2"/>
        <a:buChar char="é"/>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sldNum" sz="quarter" idx="4"/>
          </p:nvPr>
        </p:nvSpPr>
        <p:spPr/>
        <p:txBody>
          <a:bodyPr/>
          <a:lstStyle/>
          <a:p>
            <a:fld id="{C5679F8B-FEF3-4AB0-9D50-FF6BFA4F9C56}" type="slidenum">
              <a:rPr lang="en-US"/>
              <a:pPr/>
              <a:t>1</a:t>
            </a:fld>
            <a:endParaRPr lang="en-US"/>
          </a:p>
        </p:txBody>
      </p:sp>
      <p:sp>
        <p:nvSpPr>
          <p:cNvPr id="268290" name="Rectangle 2"/>
          <p:cNvSpPr>
            <a:spLocks noGrp="1" noChangeArrowheads="1"/>
          </p:cNvSpPr>
          <p:nvPr>
            <p:ph type="ctrTitle"/>
          </p:nvPr>
        </p:nvSpPr>
        <p:spPr>
          <a:noFill/>
          <a:ln/>
        </p:spPr>
        <p:txBody>
          <a:bodyPr/>
          <a:lstStyle/>
          <a:p>
            <a:r>
              <a:rPr lang="en-US"/>
              <a:t/>
            </a:r>
            <a:br>
              <a:rPr lang="en-US"/>
            </a:br>
            <a:endParaRPr lang="en-US"/>
          </a:p>
        </p:txBody>
      </p:sp>
      <p:sp>
        <p:nvSpPr>
          <p:cNvPr id="268292" name="Rectangle 4"/>
          <p:cNvSpPr>
            <a:spLocks noChangeArrowheads="1"/>
          </p:cNvSpPr>
          <p:nvPr/>
        </p:nvSpPr>
        <p:spPr bwMode="auto">
          <a:xfrm>
            <a:off x="5778500" y="6197600"/>
            <a:ext cx="3149600" cy="615950"/>
          </a:xfrm>
          <a:prstGeom prst="rect">
            <a:avLst/>
          </a:prstGeom>
          <a:solidFill>
            <a:schemeClr val="bg1"/>
          </a:solidFill>
          <a:ln w="12699">
            <a:solidFill>
              <a:schemeClr val="bg1"/>
            </a:solidFill>
            <a:miter lim="800000"/>
            <a:headEnd/>
            <a:tailEnd/>
          </a:ln>
          <a:effectLst/>
        </p:spPr>
        <p:txBody>
          <a:bodyPr wrap="none" anchor="ctr"/>
          <a:lstStyle/>
          <a:p>
            <a:endParaRPr lang="en-US"/>
          </a:p>
        </p:txBody>
      </p:sp>
      <p:sp>
        <p:nvSpPr>
          <p:cNvPr id="268293" name="Rectangle 5"/>
          <p:cNvSpPr>
            <a:spLocks noChangeArrowheads="1"/>
          </p:cNvSpPr>
          <p:nvPr/>
        </p:nvSpPr>
        <p:spPr bwMode="auto">
          <a:xfrm>
            <a:off x="2057400" y="533400"/>
            <a:ext cx="4838700" cy="762000"/>
          </a:xfrm>
          <a:prstGeom prst="rect">
            <a:avLst/>
          </a:prstGeom>
          <a:noFill/>
          <a:ln w="12699">
            <a:noFill/>
            <a:miter lim="800000"/>
            <a:headEnd type="none" w="sm" len="sm"/>
            <a:tailEnd type="none" w="sm" len="sm"/>
          </a:ln>
          <a:effectLst/>
        </p:spPr>
        <p:txBody>
          <a:bodyPr wrap="none">
            <a:spAutoFit/>
          </a:bodyPr>
          <a:lstStyle/>
          <a:p>
            <a:pPr algn="ctr"/>
            <a:r>
              <a:rPr lang="en-US" sz="4400">
                <a:solidFill>
                  <a:srgbClr val="0066CC"/>
                </a:solidFill>
                <a:latin typeface="Times New Roman" charset="0"/>
              </a:rPr>
              <a:t>Sri Jagannath Center</a:t>
            </a:r>
            <a:endParaRPr lang="en-US" sz="4400">
              <a:latin typeface="Times New Roman" charset="0"/>
            </a:endParaRPr>
          </a:p>
        </p:txBody>
      </p:sp>
      <p:pic>
        <p:nvPicPr>
          <p:cNvPr id="268295" name="Picture 7" descr="C:\VA-Dynamic\New\Shiva-Parvati-3.jpg"/>
          <p:cNvPicPr>
            <a:picLocks noChangeAspect="1" noChangeArrowheads="1"/>
          </p:cNvPicPr>
          <p:nvPr/>
        </p:nvPicPr>
        <p:blipFill>
          <a:blip r:embed="rId4" cstate="print"/>
          <a:srcRect/>
          <a:stretch>
            <a:fillRect/>
          </a:stretch>
        </p:blipFill>
        <p:spPr bwMode="auto">
          <a:xfrm>
            <a:off x="3016250" y="1600200"/>
            <a:ext cx="3641725" cy="5105400"/>
          </a:xfrm>
          <a:prstGeom prst="rect">
            <a:avLst/>
          </a:prstGeom>
          <a:noFill/>
        </p:spPr>
      </p:pic>
    </p:spTree>
  </p:cSld>
  <p:clrMapOvr>
    <a:overrideClrMapping bg1="lt1" tx1="dk1" bg2="lt2" tx2="dk2" accent1="accent1" accent2="accent2" accent3="accent3" accent4="accent4" accent5="accent5" accent6="accent6" hlink="hlink" folHlink="folHlink"/>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F0793F68-AEA5-429B-A920-E89C49FCEA33}" type="slidenum">
              <a:rPr lang="en-US"/>
              <a:pPr/>
              <a:t>10</a:t>
            </a:fld>
            <a:endParaRPr lang="en-US">
              <a:solidFill>
                <a:schemeClr val="tx1"/>
              </a:solidFill>
            </a:endParaRPr>
          </a:p>
        </p:txBody>
      </p:sp>
      <p:sp>
        <p:nvSpPr>
          <p:cNvPr id="259074" name="Rectangle 1026"/>
          <p:cNvSpPr>
            <a:spLocks noGrp="1" noChangeArrowheads="1"/>
          </p:cNvSpPr>
          <p:nvPr>
            <p:ph type="title"/>
          </p:nvPr>
        </p:nvSpPr>
        <p:spPr>
          <a:noFill/>
          <a:ln/>
        </p:spPr>
        <p:txBody>
          <a:bodyPr/>
          <a:lstStyle/>
          <a:p>
            <a:r>
              <a:rPr lang="en-US" sz="3200" b="1">
                <a:latin typeface="Arial" charset="0"/>
                <a:cs typeface="Times New Roman" charset="0"/>
              </a:rPr>
              <a:t>Additional D-Charts emphasized </a:t>
            </a:r>
            <a:br>
              <a:rPr lang="en-US" sz="3200" b="1">
                <a:latin typeface="Arial" charset="0"/>
                <a:cs typeface="Times New Roman" charset="0"/>
              </a:rPr>
            </a:br>
            <a:r>
              <a:rPr lang="en-US" sz="3200" b="1">
                <a:latin typeface="Arial" charset="0"/>
                <a:cs typeface="Times New Roman" charset="0"/>
              </a:rPr>
              <a:t>by Jaimini</a:t>
            </a:r>
            <a:r>
              <a:rPr lang="en-US" sz="3200">
                <a:latin typeface="Arial" charset="0"/>
              </a:rPr>
              <a:t> </a:t>
            </a:r>
          </a:p>
        </p:txBody>
      </p:sp>
      <p:pic>
        <p:nvPicPr>
          <p:cNvPr id="259077" name="Picture 1029"/>
          <p:cNvPicPr>
            <a:picLocks noChangeAspect="1" noChangeArrowheads="1"/>
          </p:cNvPicPr>
          <p:nvPr/>
        </p:nvPicPr>
        <p:blipFill>
          <a:blip r:embed="rId2" cstate="print"/>
          <a:srcRect/>
          <a:stretch>
            <a:fillRect/>
          </a:stretch>
        </p:blipFill>
        <p:spPr bwMode="auto">
          <a:xfrm>
            <a:off x="838200" y="2286000"/>
            <a:ext cx="7581900" cy="2665413"/>
          </a:xfrm>
          <a:prstGeom prst="rect">
            <a:avLst/>
          </a:prstGeom>
          <a:noFill/>
          <a:ln w="12699">
            <a:noFill/>
            <a:miter lim="800000"/>
            <a:headEnd type="none" w="sm" len="sm"/>
            <a:tailEnd type="none" w="sm" len="sm"/>
          </a:ln>
          <a:effectLst/>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BA6D58F9-6C18-4823-BE9C-C4672F3ABC54}" type="slidenum">
              <a:rPr lang="en-US"/>
              <a:pPr/>
              <a:t>11</a:t>
            </a:fld>
            <a:endParaRPr lang="en-US">
              <a:solidFill>
                <a:schemeClr val="tx1"/>
              </a:solidFill>
            </a:endParaRPr>
          </a:p>
        </p:txBody>
      </p:sp>
      <p:sp>
        <p:nvSpPr>
          <p:cNvPr id="260098" name="Rectangle 1026"/>
          <p:cNvSpPr>
            <a:spLocks noGrp="1" noChangeArrowheads="1"/>
          </p:cNvSpPr>
          <p:nvPr>
            <p:ph type="title"/>
          </p:nvPr>
        </p:nvSpPr>
        <p:spPr>
          <a:noFill/>
          <a:ln/>
        </p:spPr>
        <p:txBody>
          <a:bodyPr/>
          <a:lstStyle/>
          <a:p>
            <a:r>
              <a:rPr lang="en-US" sz="3600">
                <a:latin typeface="Arial" charset="0"/>
                <a:cs typeface="Times New Roman" charset="0"/>
              </a:rPr>
              <a:t>Houses and its Meanings</a:t>
            </a:r>
            <a:r>
              <a:rPr lang="en-US" sz="3200">
                <a:latin typeface="Arial" charset="0"/>
              </a:rPr>
              <a:t> </a:t>
            </a:r>
          </a:p>
        </p:txBody>
      </p:sp>
      <p:pic>
        <p:nvPicPr>
          <p:cNvPr id="260101" name="Picture 1029"/>
          <p:cNvPicPr>
            <a:picLocks noChangeAspect="1" noChangeArrowheads="1"/>
          </p:cNvPicPr>
          <p:nvPr/>
        </p:nvPicPr>
        <p:blipFill>
          <a:blip r:embed="rId2" cstate="print"/>
          <a:srcRect/>
          <a:stretch>
            <a:fillRect/>
          </a:stretch>
        </p:blipFill>
        <p:spPr bwMode="auto">
          <a:xfrm>
            <a:off x="838200" y="1905000"/>
            <a:ext cx="7419975" cy="3954463"/>
          </a:xfrm>
          <a:prstGeom prst="rect">
            <a:avLst/>
          </a:prstGeom>
          <a:noFill/>
          <a:ln w="12699">
            <a:noFill/>
            <a:miter lim="800000"/>
            <a:headEnd type="none" w="sm" len="sm"/>
            <a:tailEnd type="none" w="sm" len="sm"/>
          </a:ln>
          <a:effec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3696C1F4-5EFE-489A-BC20-9151FE0EC830}" type="slidenum">
              <a:rPr lang="en-US"/>
              <a:pPr/>
              <a:t>12</a:t>
            </a:fld>
            <a:endParaRPr lang="en-US">
              <a:solidFill>
                <a:schemeClr val="tx1"/>
              </a:solidFill>
            </a:endParaRPr>
          </a:p>
        </p:txBody>
      </p:sp>
      <p:sp>
        <p:nvSpPr>
          <p:cNvPr id="261122" name="Rectangle 1026"/>
          <p:cNvSpPr>
            <a:spLocks noGrp="1" noChangeArrowheads="1"/>
          </p:cNvSpPr>
          <p:nvPr>
            <p:ph type="title"/>
          </p:nvPr>
        </p:nvSpPr>
        <p:spPr>
          <a:noFill/>
          <a:ln/>
        </p:spPr>
        <p:txBody>
          <a:bodyPr/>
          <a:lstStyle/>
          <a:p>
            <a:r>
              <a:rPr lang="en-US" sz="3600">
                <a:latin typeface="Arial" charset="0"/>
                <a:cs typeface="Times New Roman" charset="0"/>
              </a:rPr>
              <a:t>Houses and its Meanings</a:t>
            </a:r>
          </a:p>
        </p:txBody>
      </p:sp>
      <p:pic>
        <p:nvPicPr>
          <p:cNvPr id="261123" name="Picture 1027"/>
          <p:cNvPicPr>
            <a:picLocks noChangeAspect="1" noChangeArrowheads="1"/>
          </p:cNvPicPr>
          <p:nvPr/>
        </p:nvPicPr>
        <p:blipFill>
          <a:blip r:embed="rId2" cstate="print"/>
          <a:srcRect/>
          <a:stretch>
            <a:fillRect/>
          </a:stretch>
        </p:blipFill>
        <p:spPr bwMode="auto">
          <a:xfrm>
            <a:off x="685800" y="1828800"/>
            <a:ext cx="7739063" cy="3365500"/>
          </a:xfrm>
          <a:prstGeom prst="rect">
            <a:avLst/>
          </a:prstGeom>
          <a:noFill/>
          <a:ln w="12699">
            <a:noFill/>
            <a:miter lim="800000"/>
            <a:headEnd type="none" w="sm" len="sm"/>
            <a:tailEnd type="none" w="sm" len="sm"/>
          </a:ln>
          <a:effectLst/>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C68877F3-9DC7-44BC-8BBB-586336C9EC34}" type="slidenum">
              <a:rPr lang="en-US"/>
              <a:pPr/>
              <a:t>13</a:t>
            </a:fld>
            <a:endParaRPr lang="en-US">
              <a:solidFill>
                <a:schemeClr val="tx1"/>
              </a:solidFill>
            </a:endParaRPr>
          </a:p>
        </p:txBody>
      </p:sp>
      <p:sp>
        <p:nvSpPr>
          <p:cNvPr id="135170" name="Rectangle 2"/>
          <p:cNvSpPr>
            <a:spLocks noGrp="1" noChangeArrowheads="1"/>
          </p:cNvSpPr>
          <p:nvPr>
            <p:ph type="title"/>
          </p:nvPr>
        </p:nvSpPr>
        <p:spPr>
          <a:noFill/>
          <a:ln/>
        </p:spPr>
        <p:txBody>
          <a:bodyPr/>
          <a:lstStyle/>
          <a:p>
            <a:r>
              <a:rPr lang="en-US" sz="3200">
                <a:latin typeface="Arial" charset="0"/>
                <a:cs typeface="Times New Roman" charset="0"/>
              </a:rPr>
              <a:t>Controlling House for D-Charts </a:t>
            </a:r>
          </a:p>
        </p:txBody>
      </p:sp>
      <p:pic>
        <p:nvPicPr>
          <p:cNvPr id="135177" name="Picture 9"/>
          <p:cNvPicPr>
            <a:picLocks noChangeAspect="1" noChangeArrowheads="1"/>
          </p:cNvPicPr>
          <p:nvPr/>
        </p:nvPicPr>
        <p:blipFill>
          <a:blip r:embed="rId2" cstate="print"/>
          <a:srcRect/>
          <a:stretch>
            <a:fillRect/>
          </a:stretch>
        </p:blipFill>
        <p:spPr bwMode="auto">
          <a:xfrm>
            <a:off x="2438400" y="1600200"/>
            <a:ext cx="4860925" cy="4972050"/>
          </a:xfrm>
          <a:prstGeom prst="rect">
            <a:avLst/>
          </a:prstGeom>
          <a:noFill/>
          <a:ln w="12699">
            <a:noFill/>
            <a:miter lim="800000"/>
            <a:headEnd type="none" w="sm" len="sm"/>
            <a:tailEnd type="none" w="sm" len="sm"/>
          </a:ln>
          <a:effec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22" name="Slide Number Placeholder 2"/>
          <p:cNvSpPr>
            <a:spLocks noGrp="1"/>
          </p:cNvSpPr>
          <p:nvPr>
            <p:ph type="sldNum" sz="quarter" idx="11"/>
          </p:nvPr>
        </p:nvSpPr>
        <p:spPr/>
        <p:txBody>
          <a:bodyPr/>
          <a:lstStyle/>
          <a:p>
            <a:fld id="{2550B3B9-6C01-4CB5-988A-8165E9E27549}" type="slidenum">
              <a:rPr lang="en-US"/>
              <a:pPr/>
              <a:t>14</a:t>
            </a:fld>
            <a:endParaRPr lang="en-US">
              <a:solidFill>
                <a:schemeClr val="tx1"/>
              </a:solidFill>
            </a:endParaRPr>
          </a:p>
        </p:txBody>
      </p:sp>
      <p:sp>
        <p:nvSpPr>
          <p:cNvPr id="101378" name="Rectangle 2"/>
          <p:cNvSpPr>
            <a:spLocks noChangeArrowheads="1"/>
          </p:cNvSpPr>
          <p:nvPr/>
        </p:nvSpPr>
        <p:spPr bwMode="auto">
          <a:xfrm>
            <a:off x="1524000" y="457200"/>
            <a:ext cx="6370638" cy="701675"/>
          </a:xfrm>
          <a:prstGeom prst="rect">
            <a:avLst/>
          </a:prstGeom>
          <a:noFill/>
          <a:ln w="12699">
            <a:noFill/>
            <a:miter lim="800000"/>
            <a:headEnd type="none" w="sm" len="sm"/>
            <a:tailEnd type="none" w="sm" len="sm"/>
          </a:ln>
          <a:effectLst/>
        </p:spPr>
        <p:txBody>
          <a:bodyPr wrap="none">
            <a:spAutoFit/>
          </a:bodyPr>
          <a:lstStyle/>
          <a:p>
            <a:r>
              <a:rPr lang="en-GB"/>
              <a:t>What are these, Confused?</a:t>
            </a:r>
            <a:endParaRPr lang="en-US" sz="2400"/>
          </a:p>
        </p:txBody>
      </p:sp>
      <p:sp>
        <p:nvSpPr>
          <p:cNvPr id="101381" name="Freeform 5"/>
          <p:cNvSpPr>
            <a:spLocks/>
          </p:cNvSpPr>
          <p:nvPr/>
        </p:nvSpPr>
        <p:spPr bwMode="auto">
          <a:xfrm>
            <a:off x="3505200" y="1752600"/>
            <a:ext cx="2371725" cy="969963"/>
          </a:xfrm>
          <a:custGeom>
            <a:avLst/>
            <a:gdLst/>
            <a:ahLst/>
            <a:cxnLst>
              <a:cxn ang="0">
                <a:pos x="244" y="0"/>
              </a:cxn>
              <a:cxn ang="0">
                <a:pos x="234" y="38"/>
              </a:cxn>
              <a:cxn ang="0">
                <a:pos x="254" y="77"/>
              </a:cxn>
              <a:cxn ang="0">
                <a:pos x="275" y="111"/>
              </a:cxn>
              <a:cxn ang="0">
                <a:pos x="287" y="150"/>
              </a:cxn>
              <a:cxn ang="0">
                <a:pos x="284" y="183"/>
              </a:cxn>
              <a:cxn ang="0">
                <a:pos x="269" y="214"/>
              </a:cxn>
              <a:cxn ang="0">
                <a:pos x="233" y="231"/>
              </a:cxn>
              <a:cxn ang="0">
                <a:pos x="189" y="219"/>
              </a:cxn>
              <a:cxn ang="0">
                <a:pos x="147" y="194"/>
              </a:cxn>
              <a:cxn ang="0">
                <a:pos x="113" y="175"/>
              </a:cxn>
              <a:cxn ang="0">
                <a:pos x="74" y="172"/>
              </a:cxn>
              <a:cxn ang="0">
                <a:pos x="38" y="192"/>
              </a:cxn>
              <a:cxn ang="0">
                <a:pos x="8" y="234"/>
              </a:cxn>
              <a:cxn ang="0">
                <a:pos x="1" y="281"/>
              </a:cxn>
              <a:cxn ang="0">
                <a:pos x="13" y="327"/>
              </a:cxn>
              <a:cxn ang="0">
                <a:pos x="42" y="364"/>
              </a:cxn>
              <a:cxn ang="0">
                <a:pos x="91" y="391"/>
              </a:cxn>
              <a:cxn ang="0">
                <a:pos x="163" y="397"/>
              </a:cxn>
              <a:cxn ang="0">
                <a:pos x="221" y="398"/>
              </a:cxn>
              <a:cxn ang="0">
                <a:pos x="252" y="433"/>
              </a:cxn>
              <a:cxn ang="0">
                <a:pos x="248" y="476"/>
              </a:cxn>
              <a:cxn ang="0">
                <a:pos x="224" y="526"/>
              </a:cxn>
              <a:cxn ang="0">
                <a:pos x="215" y="569"/>
              </a:cxn>
              <a:cxn ang="0">
                <a:pos x="279" y="577"/>
              </a:cxn>
              <a:cxn ang="0">
                <a:pos x="354" y="586"/>
              </a:cxn>
              <a:cxn ang="0">
                <a:pos x="460" y="586"/>
              </a:cxn>
              <a:cxn ang="0">
                <a:pos x="520" y="575"/>
              </a:cxn>
              <a:cxn ang="0">
                <a:pos x="554" y="552"/>
              </a:cxn>
              <a:cxn ang="0">
                <a:pos x="554" y="513"/>
              </a:cxn>
              <a:cxn ang="0">
                <a:pos x="542" y="467"/>
              </a:cxn>
              <a:cxn ang="0">
                <a:pos x="575" y="434"/>
              </a:cxn>
              <a:cxn ang="0">
                <a:pos x="631" y="418"/>
              </a:cxn>
              <a:cxn ang="0">
                <a:pos x="697" y="412"/>
              </a:cxn>
              <a:cxn ang="0">
                <a:pos x="754" y="423"/>
              </a:cxn>
              <a:cxn ang="0">
                <a:pos x="798" y="452"/>
              </a:cxn>
              <a:cxn ang="0">
                <a:pos x="803" y="489"/>
              </a:cxn>
              <a:cxn ang="0">
                <a:pos x="780" y="535"/>
              </a:cxn>
              <a:cxn ang="0">
                <a:pos x="780" y="579"/>
              </a:cxn>
              <a:cxn ang="0">
                <a:pos x="818" y="601"/>
              </a:cxn>
              <a:cxn ang="0">
                <a:pos x="880" y="610"/>
              </a:cxn>
              <a:cxn ang="0">
                <a:pos x="962" y="604"/>
              </a:cxn>
              <a:cxn ang="0">
                <a:pos x="1050" y="590"/>
              </a:cxn>
              <a:cxn ang="0">
                <a:pos x="1175" y="565"/>
              </a:cxn>
              <a:cxn ang="0">
                <a:pos x="1154" y="523"/>
              </a:cxn>
              <a:cxn ang="0">
                <a:pos x="1140" y="469"/>
              </a:cxn>
              <a:cxn ang="0">
                <a:pos x="1153" y="408"/>
              </a:cxn>
              <a:cxn ang="0">
                <a:pos x="1193" y="354"/>
              </a:cxn>
              <a:cxn ang="0">
                <a:pos x="1248" y="324"/>
              </a:cxn>
              <a:cxn ang="0">
                <a:pos x="1308" y="297"/>
              </a:cxn>
              <a:cxn ang="0">
                <a:pos x="1350" y="268"/>
              </a:cxn>
              <a:cxn ang="0">
                <a:pos x="1375" y="224"/>
              </a:cxn>
              <a:cxn ang="0">
                <a:pos x="1366" y="170"/>
              </a:cxn>
              <a:cxn ang="0">
                <a:pos x="1322" y="140"/>
              </a:cxn>
              <a:cxn ang="0">
                <a:pos x="1273" y="156"/>
              </a:cxn>
              <a:cxn ang="0">
                <a:pos x="1237" y="195"/>
              </a:cxn>
              <a:cxn ang="0">
                <a:pos x="1187" y="207"/>
              </a:cxn>
              <a:cxn ang="0">
                <a:pos x="1146" y="183"/>
              </a:cxn>
              <a:cxn ang="0">
                <a:pos x="1126" y="139"/>
              </a:cxn>
              <a:cxn ang="0">
                <a:pos x="1130" y="85"/>
              </a:cxn>
              <a:cxn ang="0">
                <a:pos x="1147" y="30"/>
              </a:cxn>
            </a:cxnLst>
            <a:rect l="0" t="0" r="r" b="b"/>
            <a:pathLst>
              <a:path w="1379" h="611">
                <a:moveTo>
                  <a:pt x="1154" y="16"/>
                </a:moveTo>
                <a:lnTo>
                  <a:pt x="1165" y="0"/>
                </a:lnTo>
                <a:lnTo>
                  <a:pt x="244" y="0"/>
                </a:lnTo>
                <a:lnTo>
                  <a:pt x="237" y="9"/>
                </a:lnTo>
                <a:lnTo>
                  <a:pt x="234" y="23"/>
                </a:lnTo>
                <a:lnTo>
                  <a:pt x="234" y="38"/>
                </a:lnTo>
                <a:lnTo>
                  <a:pt x="237" y="51"/>
                </a:lnTo>
                <a:lnTo>
                  <a:pt x="246" y="65"/>
                </a:lnTo>
                <a:lnTo>
                  <a:pt x="254" y="77"/>
                </a:lnTo>
                <a:lnTo>
                  <a:pt x="261" y="88"/>
                </a:lnTo>
                <a:lnTo>
                  <a:pt x="269" y="99"/>
                </a:lnTo>
                <a:lnTo>
                  <a:pt x="275" y="111"/>
                </a:lnTo>
                <a:lnTo>
                  <a:pt x="281" y="125"/>
                </a:lnTo>
                <a:lnTo>
                  <a:pt x="285" y="138"/>
                </a:lnTo>
                <a:lnTo>
                  <a:pt x="287" y="150"/>
                </a:lnTo>
                <a:lnTo>
                  <a:pt x="287" y="162"/>
                </a:lnTo>
                <a:lnTo>
                  <a:pt x="286" y="175"/>
                </a:lnTo>
                <a:lnTo>
                  <a:pt x="284" y="183"/>
                </a:lnTo>
                <a:lnTo>
                  <a:pt x="280" y="195"/>
                </a:lnTo>
                <a:lnTo>
                  <a:pt x="276" y="206"/>
                </a:lnTo>
                <a:lnTo>
                  <a:pt x="269" y="214"/>
                </a:lnTo>
                <a:lnTo>
                  <a:pt x="261" y="222"/>
                </a:lnTo>
                <a:lnTo>
                  <a:pt x="250" y="228"/>
                </a:lnTo>
                <a:lnTo>
                  <a:pt x="233" y="231"/>
                </a:lnTo>
                <a:lnTo>
                  <a:pt x="219" y="230"/>
                </a:lnTo>
                <a:lnTo>
                  <a:pt x="205" y="225"/>
                </a:lnTo>
                <a:lnTo>
                  <a:pt x="189" y="219"/>
                </a:lnTo>
                <a:lnTo>
                  <a:pt x="171" y="210"/>
                </a:lnTo>
                <a:lnTo>
                  <a:pt x="160" y="202"/>
                </a:lnTo>
                <a:lnTo>
                  <a:pt x="147" y="194"/>
                </a:lnTo>
                <a:lnTo>
                  <a:pt x="135" y="187"/>
                </a:lnTo>
                <a:lnTo>
                  <a:pt x="125" y="180"/>
                </a:lnTo>
                <a:lnTo>
                  <a:pt x="113" y="175"/>
                </a:lnTo>
                <a:lnTo>
                  <a:pt x="101" y="171"/>
                </a:lnTo>
                <a:lnTo>
                  <a:pt x="87" y="170"/>
                </a:lnTo>
                <a:lnTo>
                  <a:pt x="74" y="172"/>
                </a:lnTo>
                <a:lnTo>
                  <a:pt x="60" y="177"/>
                </a:lnTo>
                <a:lnTo>
                  <a:pt x="50" y="184"/>
                </a:lnTo>
                <a:lnTo>
                  <a:pt x="38" y="192"/>
                </a:lnTo>
                <a:lnTo>
                  <a:pt x="27" y="203"/>
                </a:lnTo>
                <a:lnTo>
                  <a:pt x="17" y="216"/>
                </a:lnTo>
                <a:lnTo>
                  <a:pt x="8" y="234"/>
                </a:lnTo>
                <a:lnTo>
                  <a:pt x="3" y="249"/>
                </a:lnTo>
                <a:lnTo>
                  <a:pt x="0" y="264"/>
                </a:lnTo>
                <a:lnTo>
                  <a:pt x="1" y="281"/>
                </a:lnTo>
                <a:lnTo>
                  <a:pt x="2" y="296"/>
                </a:lnTo>
                <a:lnTo>
                  <a:pt x="7" y="313"/>
                </a:lnTo>
                <a:lnTo>
                  <a:pt x="13" y="327"/>
                </a:lnTo>
                <a:lnTo>
                  <a:pt x="21" y="342"/>
                </a:lnTo>
                <a:lnTo>
                  <a:pt x="30" y="354"/>
                </a:lnTo>
                <a:lnTo>
                  <a:pt x="42" y="364"/>
                </a:lnTo>
                <a:lnTo>
                  <a:pt x="54" y="375"/>
                </a:lnTo>
                <a:lnTo>
                  <a:pt x="73" y="384"/>
                </a:lnTo>
                <a:lnTo>
                  <a:pt x="91" y="391"/>
                </a:lnTo>
                <a:lnTo>
                  <a:pt x="112" y="396"/>
                </a:lnTo>
                <a:lnTo>
                  <a:pt x="135" y="398"/>
                </a:lnTo>
                <a:lnTo>
                  <a:pt x="163" y="397"/>
                </a:lnTo>
                <a:lnTo>
                  <a:pt x="183" y="396"/>
                </a:lnTo>
                <a:lnTo>
                  <a:pt x="203" y="395"/>
                </a:lnTo>
                <a:lnTo>
                  <a:pt x="221" y="398"/>
                </a:lnTo>
                <a:lnTo>
                  <a:pt x="234" y="405"/>
                </a:lnTo>
                <a:lnTo>
                  <a:pt x="246" y="418"/>
                </a:lnTo>
                <a:lnTo>
                  <a:pt x="252" y="433"/>
                </a:lnTo>
                <a:lnTo>
                  <a:pt x="254" y="448"/>
                </a:lnTo>
                <a:lnTo>
                  <a:pt x="252" y="460"/>
                </a:lnTo>
                <a:lnTo>
                  <a:pt x="248" y="476"/>
                </a:lnTo>
                <a:lnTo>
                  <a:pt x="240" y="494"/>
                </a:lnTo>
                <a:lnTo>
                  <a:pt x="233" y="509"/>
                </a:lnTo>
                <a:lnTo>
                  <a:pt x="224" y="526"/>
                </a:lnTo>
                <a:lnTo>
                  <a:pt x="214" y="544"/>
                </a:lnTo>
                <a:lnTo>
                  <a:pt x="202" y="567"/>
                </a:lnTo>
                <a:lnTo>
                  <a:pt x="215" y="569"/>
                </a:lnTo>
                <a:lnTo>
                  <a:pt x="235" y="572"/>
                </a:lnTo>
                <a:lnTo>
                  <a:pt x="256" y="574"/>
                </a:lnTo>
                <a:lnTo>
                  <a:pt x="279" y="577"/>
                </a:lnTo>
                <a:lnTo>
                  <a:pt x="302" y="580"/>
                </a:lnTo>
                <a:lnTo>
                  <a:pt x="328" y="583"/>
                </a:lnTo>
                <a:lnTo>
                  <a:pt x="354" y="586"/>
                </a:lnTo>
                <a:lnTo>
                  <a:pt x="383" y="587"/>
                </a:lnTo>
                <a:lnTo>
                  <a:pt x="440" y="587"/>
                </a:lnTo>
                <a:lnTo>
                  <a:pt x="460" y="586"/>
                </a:lnTo>
                <a:lnTo>
                  <a:pt x="480" y="584"/>
                </a:lnTo>
                <a:lnTo>
                  <a:pt x="502" y="581"/>
                </a:lnTo>
                <a:lnTo>
                  <a:pt x="520" y="575"/>
                </a:lnTo>
                <a:lnTo>
                  <a:pt x="534" y="568"/>
                </a:lnTo>
                <a:lnTo>
                  <a:pt x="546" y="560"/>
                </a:lnTo>
                <a:lnTo>
                  <a:pt x="554" y="552"/>
                </a:lnTo>
                <a:lnTo>
                  <a:pt x="557" y="543"/>
                </a:lnTo>
                <a:lnTo>
                  <a:pt x="557" y="529"/>
                </a:lnTo>
                <a:lnTo>
                  <a:pt x="554" y="513"/>
                </a:lnTo>
                <a:lnTo>
                  <a:pt x="548" y="496"/>
                </a:lnTo>
                <a:lnTo>
                  <a:pt x="542" y="481"/>
                </a:lnTo>
                <a:lnTo>
                  <a:pt x="542" y="467"/>
                </a:lnTo>
                <a:lnTo>
                  <a:pt x="549" y="455"/>
                </a:lnTo>
                <a:lnTo>
                  <a:pt x="560" y="443"/>
                </a:lnTo>
                <a:lnTo>
                  <a:pt x="575" y="434"/>
                </a:lnTo>
                <a:lnTo>
                  <a:pt x="592" y="427"/>
                </a:lnTo>
                <a:lnTo>
                  <a:pt x="612" y="421"/>
                </a:lnTo>
                <a:lnTo>
                  <a:pt x="631" y="418"/>
                </a:lnTo>
                <a:lnTo>
                  <a:pt x="656" y="414"/>
                </a:lnTo>
                <a:lnTo>
                  <a:pt x="675" y="412"/>
                </a:lnTo>
                <a:lnTo>
                  <a:pt x="697" y="412"/>
                </a:lnTo>
                <a:lnTo>
                  <a:pt x="716" y="413"/>
                </a:lnTo>
                <a:lnTo>
                  <a:pt x="736" y="418"/>
                </a:lnTo>
                <a:lnTo>
                  <a:pt x="754" y="423"/>
                </a:lnTo>
                <a:lnTo>
                  <a:pt x="772" y="432"/>
                </a:lnTo>
                <a:lnTo>
                  <a:pt x="785" y="441"/>
                </a:lnTo>
                <a:lnTo>
                  <a:pt x="798" y="452"/>
                </a:lnTo>
                <a:lnTo>
                  <a:pt x="804" y="464"/>
                </a:lnTo>
                <a:lnTo>
                  <a:pt x="806" y="476"/>
                </a:lnTo>
                <a:lnTo>
                  <a:pt x="803" y="489"/>
                </a:lnTo>
                <a:lnTo>
                  <a:pt x="797" y="501"/>
                </a:lnTo>
                <a:lnTo>
                  <a:pt x="787" y="520"/>
                </a:lnTo>
                <a:lnTo>
                  <a:pt x="780" y="535"/>
                </a:lnTo>
                <a:lnTo>
                  <a:pt x="774" y="551"/>
                </a:lnTo>
                <a:lnTo>
                  <a:pt x="774" y="565"/>
                </a:lnTo>
                <a:lnTo>
                  <a:pt x="780" y="579"/>
                </a:lnTo>
                <a:lnTo>
                  <a:pt x="791" y="589"/>
                </a:lnTo>
                <a:lnTo>
                  <a:pt x="802" y="595"/>
                </a:lnTo>
                <a:lnTo>
                  <a:pt x="818" y="601"/>
                </a:lnTo>
                <a:lnTo>
                  <a:pt x="838" y="605"/>
                </a:lnTo>
                <a:lnTo>
                  <a:pt x="856" y="608"/>
                </a:lnTo>
                <a:lnTo>
                  <a:pt x="880" y="610"/>
                </a:lnTo>
                <a:lnTo>
                  <a:pt x="907" y="610"/>
                </a:lnTo>
                <a:lnTo>
                  <a:pt x="929" y="606"/>
                </a:lnTo>
                <a:lnTo>
                  <a:pt x="962" y="604"/>
                </a:lnTo>
                <a:lnTo>
                  <a:pt x="994" y="599"/>
                </a:lnTo>
                <a:lnTo>
                  <a:pt x="1022" y="595"/>
                </a:lnTo>
                <a:lnTo>
                  <a:pt x="1050" y="590"/>
                </a:lnTo>
                <a:lnTo>
                  <a:pt x="1082" y="583"/>
                </a:lnTo>
                <a:lnTo>
                  <a:pt x="1120" y="575"/>
                </a:lnTo>
                <a:lnTo>
                  <a:pt x="1175" y="565"/>
                </a:lnTo>
                <a:lnTo>
                  <a:pt x="1168" y="552"/>
                </a:lnTo>
                <a:lnTo>
                  <a:pt x="1161" y="538"/>
                </a:lnTo>
                <a:lnTo>
                  <a:pt x="1154" y="523"/>
                </a:lnTo>
                <a:lnTo>
                  <a:pt x="1148" y="508"/>
                </a:lnTo>
                <a:lnTo>
                  <a:pt x="1143" y="489"/>
                </a:lnTo>
                <a:lnTo>
                  <a:pt x="1140" y="469"/>
                </a:lnTo>
                <a:lnTo>
                  <a:pt x="1141" y="449"/>
                </a:lnTo>
                <a:lnTo>
                  <a:pt x="1145" y="429"/>
                </a:lnTo>
                <a:lnTo>
                  <a:pt x="1153" y="408"/>
                </a:lnTo>
                <a:lnTo>
                  <a:pt x="1164" y="388"/>
                </a:lnTo>
                <a:lnTo>
                  <a:pt x="1177" y="369"/>
                </a:lnTo>
                <a:lnTo>
                  <a:pt x="1193" y="354"/>
                </a:lnTo>
                <a:lnTo>
                  <a:pt x="1211" y="342"/>
                </a:lnTo>
                <a:lnTo>
                  <a:pt x="1229" y="333"/>
                </a:lnTo>
                <a:lnTo>
                  <a:pt x="1248" y="324"/>
                </a:lnTo>
                <a:lnTo>
                  <a:pt x="1266" y="317"/>
                </a:lnTo>
                <a:lnTo>
                  <a:pt x="1285" y="309"/>
                </a:lnTo>
                <a:lnTo>
                  <a:pt x="1308" y="297"/>
                </a:lnTo>
                <a:lnTo>
                  <a:pt x="1323" y="290"/>
                </a:lnTo>
                <a:lnTo>
                  <a:pt x="1337" y="280"/>
                </a:lnTo>
                <a:lnTo>
                  <a:pt x="1350" y="268"/>
                </a:lnTo>
                <a:lnTo>
                  <a:pt x="1361" y="256"/>
                </a:lnTo>
                <a:lnTo>
                  <a:pt x="1369" y="241"/>
                </a:lnTo>
                <a:lnTo>
                  <a:pt x="1375" y="224"/>
                </a:lnTo>
                <a:lnTo>
                  <a:pt x="1378" y="206"/>
                </a:lnTo>
                <a:lnTo>
                  <a:pt x="1374" y="188"/>
                </a:lnTo>
                <a:lnTo>
                  <a:pt x="1366" y="170"/>
                </a:lnTo>
                <a:lnTo>
                  <a:pt x="1354" y="156"/>
                </a:lnTo>
                <a:lnTo>
                  <a:pt x="1339" y="146"/>
                </a:lnTo>
                <a:lnTo>
                  <a:pt x="1322" y="140"/>
                </a:lnTo>
                <a:lnTo>
                  <a:pt x="1306" y="140"/>
                </a:lnTo>
                <a:lnTo>
                  <a:pt x="1289" y="146"/>
                </a:lnTo>
                <a:lnTo>
                  <a:pt x="1273" y="156"/>
                </a:lnTo>
                <a:lnTo>
                  <a:pt x="1262" y="169"/>
                </a:lnTo>
                <a:lnTo>
                  <a:pt x="1249" y="183"/>
                </a:lnTo>
                <a:lnTo>
                  <a:pt x="1237" y="195"/>
                </a:lnTo>
                <a:lnTo>
                  <a:pt x="1225" y="203"/>
                </a:lnTo>
                <a:lnTo>
                  <a:pt x="1208" y="207"/>
                </a:lnTo>
                <a:lnTo>
                  <a:pt x="1187" y="207"/>
                </a:lnTo>
                <a:lnTo>
                  <a:pt x="1170" y="203"/>
                </a:lnTo>
                <a:lnTo>
                  <a:pt x="1157" y="193"/>
                </a:lnTo>
                <a:lnTo>
                  <a:pt x="1146" y="183"/>
                </a:lnTo>
                <a:lnTo>
                  <a:pt x="1137" y="170"/>
                </a:lnTo>
                <a:lnTo>
                  <a:pt x="1130" y="154"/>
                </a:lnTo>
                <a:lnTo>
                  <a:pt x="1126" y="139"/>
                </a:lnTo>
                <a:lnTo>
                  <a:pt x="1125" y="121"/>
                </a:lnTo>
                <a:lnTo>
                  <a:pt x="1126" y="103"/>
                </a:lnTo>
                <a:lnTo>
                  <a:pt x="1130" y="85"/>
                </a:lnTo>
                <a:lnTo>
                  <a:pt x="1135" y="62"/>
                </a:lnTo>
                <a:lnTo>
                  <a:pt x="1142" y="43"/>
                </a:lnTo>
                <a:lnTo>
                  <a:pt x="1147" y="30"/>
                </a:lnTo>
                <a:lnTo>
                  <a:pt x="1154" y="16"/>
                </a:lnTo>
              </a:path>
            </a:pathLst>
          </a:custGeom>
          <a:solidFill>
            <a:srgbClr val="5F009F"/>
          </a:solidFill>
          <a:ln w="12700" cap="rnd" cmpd="sng">
            <a:solidFill>
              <a:srgbClr val="000000"/>
            </a:solidFill>
            <a:prstDash val="solid"/>
            <a:round/>
            <a:headEnd type="none" w="med" len="med"/>
            <a:tailEnd type="none" w="med" len="med"/>
          </a:ln>
          <a:effectLst/>
        </p:spPr>
        <p:txBody>
          <a:bodyPr/>
          <a:lstStyle/>
          <a:p>
            <a:endParaRPr lang="en-US"/>
          </a:p>
        </p:txBody>
      </p:sp>
      <p:sp>
        <p:nvSpPr>
          <p:cNvPr id="101382" name="Freeform 6"/>
          <p:cNvSpPr>
            <a:spLocks/>
          </p:cNvSpPr>
          <p:nvPr/>
        </p:nvSpPr>
        <p:spPr bwMode="auto">
          <a:xfrm>
            <a:off x="7010400" y="3124200"/>
            <a:ext cx="1897063" cy="1239838"/>
          </a:xfrm>
          <a:custGeom>
            <a:avLst/>
            <a:gdLst/>
            <a:ahLst/>
            <a:cxnLst>
              <a:cxn ang="0">
                <a:pos x="92" y="631"/>
              </a:cxn>
              <a:cxn ang="0">
                <a:pos x="158" y="643"/>
              </a:cxn>
              <a:cxn ang="0">
                <a:pos x="223" y="642"/>
              </a:cxn>
              <a:cxn ang="0">
                <a:pos x="288" y="618"/>
              </a:cxn>
              <a:cxn ang="0">
                <a:pos x="354" y="601"/>
              </a:cxn>
              <a:cxn ang="0">
                <a:pos x="409" y="625"/>
              </a:cxn>
              <a:cxn ang="0">
                <a:pos x="400" y="694"/>
              </a:cxn>
              <a:cxn ang="0">
                <a:pos x="414" y="756"/>
              </a:cxn>
              <a:cxn ang="0">
                <a:pos x="484" y="777"/>
              </a:cxn>
              <a:cxn ang="0">
                <a:pos x="574" y="774"/>
              </a:cxn>
              <a:cxn ang="0">
                <a:pos x="646" y="744"/>
              </a:cxn>
              <a:cxn ang="0">
                <a:pos x="675" y="679"/>
              </a:cxn>
              <a:cxn ang="0">
                <a:pos x="696" y="618"/>
              </a:cxn>
              <a:cxn ang="0">
                <a:pos x="758" y="586"/>
              </a:cxn>
              <a:cxn ang="0">
                <a:pos x="844" y="579"/>
              </a:cxn>
              <a:cxn ang="0">
                <a:pos x="925" y="586"/>
              </a:cxn>
              <a:cxn ang="0">
                <a:pos x="961" y="46"/>
              </a:cxn>
              <a:cxn ang="0">
                <a:pos x="891" y="14"/>
              </a:cxn>
              <a:cxn ang="0">
                <a:pos x="798" y="1"/>
              </a:cxn>
              <a:cxn ang="0">
                <a:pos x="688" y="2"/>
              </a:cxn>
              <a:cxn ang="0">
                <a:pos x="603" y="16"/>
              </a:cxn>
              <a:cxn ang="0">
                <a:pos x="565" y="46"/>
              </a:cxn>
              <a:cxn ang="0">
                <a:pos x="582" y="85"/>
              </a:cxn>
              <a:cxn ang="0">
                <a:pos x="552" y="134"/>
              </a:cxn>
              <a:cxn ang="0">
                <a:pos x="495" y="164"/>
              </a:cxn>
              <a:cxn ang="0">
                <a:pos x="433" y="177"/>
              </a:cxn>
              <a:cxn ang="0">
                <a:pos x="369" y="168"/>
              </a:cxn>
              <a:cxn ang="0">
                <a:pos x="330" y="139"/>
              </a:cxn>
              <a:cxn ang="0">
                <a:pos x="341" y="94"/>
              </a:cxn>
              <a:cxn ang="0">
                <a:pos x="370" y="50"/>
              </a:cxn>
              <a:cxn ang="0">
                <a:pos x="350" y="9"/>
              </a:cxn>
              <a:cxn ang="0">
                <a:pos x="263" y="0"/>
              </a:cxn>
              <a:cxn ang="0">
                <a:pos x="142" y="16"/>
              </a:cxn>
              <a:cxn ang="0">
                <a:pos x="54" y="36"/>
              </a:cxn>
              <a:cxn ang="0">
                <a:pos x="65" y="92"/>
              </a:cxn>
              <a:cxn ang="0">
                <a:pos x="50" y="146"/>
              </a:cxn>
              <a:cxn ang="0">
                <a:pos x="21" y="215"/>
              </a:cxn>
              <a:cxn ang="0">
                <a:pos x="2" y="280"/>
              </a:cxn>
              <a:cxn ang="0">
                <a:pos x="16" y="338"/>
              </a:cxn>
              <a:cxn ang="0">
                <a:pos x="75" y="348"/>
              </a:cxn>
              <a:cxn ang="0">
                <a:pos x="127" y="298"/>
              </a:cxn>
              <a:cxn ang="0">
                <a:pos x="156" y="244"/>
              </a:cxn>
              <a:cxn ang="0">
                <a:pos x="212" y="231"/>
              </a:cxn>
              <a:cxn ang="0">
                <a:pos x="269" y="257"/>
              </a:cxn>
              <a:cxn ang="0">
                <a:pos x="288" y="317"/>
              </a:cxn>
              <a:cxn ang="0">
                <a:pos x="254" y="383"/>
              </a:cxn>
              <a:cxn ang="0">
                <a:pos x="201" y="429"/>
              </a:cxn>
              <a:cxn ang="0">
                <a:pos x="139" y="444"/>
              </a:cxn>
              <a:cxn ang="0">
                <a:pos x="82" y="477"/>
              </a:cxn>
              <a:cxn ang="0">
                <a:pos x="43" y="531"/>
              </a:cxn>
              <a:cxn ang="0">
                <a:pos x="38" y="595"/>
              </a:cxn>
            </a:cxnLst>
            <a:rect l="0" t="0" r="r" b="b"/>
            <a:pathLst>
              <a:path w="1103" h="781">
                <a:moveTo>
                  <a:pt x="44" y="635"/>
                </a:moveTo>
                <a:lnTo>
                  <a:pt x="58" y="632"/>
                </a:lnTo>
                <a:lnTo>
                  <a:pt x="77" y="628"/>
                </a:lnTo>
                <a:lnTo>
                  <a:pt x="92" y="631"/>
                </a:lnTo>
                <a:lnTo>
                  <a:pt x="108" y="633"/>
                </a:lnTo>
                <a:lnTo>
                  <a:pt x="123" y="637"/>
                </a:lnTo>
                <a:lnTo>
                  <a:pt x="139" y="640"/>
                </a:lnTo>
                <a:lnTo>
                  <a:pt x="158" y="643"/>
                </a:lnTo>
                <a:lnTo>
                  <a:pt x="172" y="646"/>
                </a:lnTo>
                <a:lnTo>
                  <a:pt x="190" y="647"/>
                </a:lnTo>
                <a:lnTo>
                  <a:pt x="208" y="646"/>
                </a:lnTo>
                <a:lnTo>
                  <a:pt x="223" y="642"/>
                </a:lnTo>
                <a:lnTo>
                  <a:pt x="240" y="638"/>
                </a:lnTo>
                <a:lnTo>
                  <a:pt x="257" y="632"/>
                </a:lnTo>
                <a:lnTo>
                  <a:pt x="272" y="625"/>
                </a:lnTo>
                <a:lnTo>
                  <a:pt x="288" y="618"/>
                </a:lnTo>
                <a:lnTo>
                  <a:pt x="303" y="611"/>
                </a:lnTo>
                <a:lnTo>
                  <a:pt x="321" y="605"/>
                </a:lnTo>
                <a:lnTo>
                  <a:pt x="336" y="602"/>
                </a:lnTo>
                <a:lnTo>
                  <a:pt x="354" y="601"/>
                </a:lnTo>
                <a:lnTo>
                  <a:pt x="370" y="603"/>
                </a:lnTo>
                <a:lnTo>
                  <a:pt x="385" y="608"/>
                </a:lnTo>
                <a:lnTo>
                  <a:pt x="400" y="617"/>
                </a:lnTo>
                <a:lnTo>
                  <a:pt x="409" y="625"/>
                </a:lnTo>
                <a:lnTo>
                  <a:pt x="414" y="640"/>
                </a:lnTo>
                <a:lnTo>
                  <a:pt x="412" y="656"/>
                </a:lnTo>
                <a:lnTo>
                  <a:pt x="407" y="675"/>
                </a:lnTo>
                <a:lnTo>
                  <a:pt x="400" y="694"/>
                </a:lnTo>
                <a:lnTo>
                  <a:pt x="394" y="711"/>
                </a:lnTo>
                <a:lnTo>
                  <a:pt x="396" y="727"/>
                </a:lnTo>
                <a:lnTo>
                  <a:pt x="402" y="743"/>
                </a:lnTo>
                <a:lnTo>
                  <a:pt x="414" y="756"/>
                </a:lnTo>
                <a:lnTo>
                  <a:pt x="426" y="764"/>
                </a:lnTo>
                <a:lnTo>
                  <a:pt x="442" y="769"/>
                </a:lnTo>
                <a:lnTo>
                  <a:pt x="459" y="773"/>
                </a:lnTo>
                <a:lnTo>
                  <a:pt x="484" y="777"/>
                </a:lnTo>
                <a:lnTo>
                  <a:pt x="504" y="779"/>
                </a:lnTo>
                <a:lnTo>
                  <a:pt x="530" y="780"/>
                </a:lnTo>
                <a:lnTo>
                  <a:pt x="553" y="778"/>
                </a:lnTo>
                <a:lnTo>
                  <a:pt x="574" y="774"/>
                </a:lnTo>
                <a:lnTo>
                  <a:pt x="596" y="769"/>
                </a:lnTo>
                <a:lnTo>
                  <a:pt x="616" y="762"/>
                </a:lnTo>
                <a:lnTo>
                  <a:pt x="631" y="753"/>
                </a:lnTo>
                <a:lnTo>
                  <a:pt x="646" y="744"/>
                </a:lnTo>
                <a:lnTo>
                  <a:pt x="657" y="734"/>
                </a:lnTo>
                <a:lnTo>
                  <a:pt x="668" y="721"/>
                </a:lnTo>
                <a:lnTo>
                  <a:pt x="674" y="705"/>
                </a:lnTo>
                <a:lnTo>
                  <a:pt x="675" y="679"/>
                </a:lnTo>
                <a:lnTo>
                  <a:pt x="675" y="660"/>
                </a:lnTo>
                <a:lnTo>
                  <a:pt x="678" y="642"/>
                </a:lnTo>
                <a:lnTo>
                  <a:pt x="685" y="630"/>
                </a:lnTo>
                <a:lnTo>
                  <a:pt x="696" y="618"/>
                </a:lnTo>
                <a:lnTo>
                  <a:pt x="707" y="608"/>
                </a:lnTo>
                <a:lnTo>
                  <a:pt x="722" y="598"/>
                </a:lnTo>
                <a:lnTo>
                  <a:pt x="737" y="591"/>
                </a:lnTo>
                <a:lnTo>
                  <a:pt x="758" y="586"/>
                </a:lnTo>
                <a:lnTo>
                  <a:pt x="778" y="583"/>
                </a:lnTo>
                <a:lnTo>
                  <a:pt x="799" y="581"/>
                </a:lnTo>
                <a:lnTo>
                  <a:pt x="821" y="580"/>
                </a:lnTo>
                <a:lnTo>
                  <a:pt x="844" y="579"/>
                </a:lnTo>
                <a:lnTo>
                  <a:pt x="869" y="580"/>
                </a:lnTo>
                <a:lnTo>
                  <a:pt x="889" y="581"/>
                </a:lnTo>
                <a:lnTo>
                  <a:pt x="906" y="583"/>
                </a:lnTo>
                <a:lnTo>
                  <a:pt x="925" y="586"/>
                </a:lnTo>
                <a:lnTo>
                  <a:pt x="942" y="588"/>
                </a:lnTo>
                <a:lnTo>
                  <a:pt x="961" y="589"/>
                </a:lnTo>
                <a:lnTo>
                  <a:pt x="1102" y="593"/>
                </a:lnTo>
                <a:lnTo>
                  <a:pt x="961" y="46"/>
                </a:lnTo>
                <a:lnTo>
                  <a:pt x="941" y="36"/>
                </a:lnTo>
                <a:lnTo>
                  <a:pt x="927" y="28"/>
                </a:lnTo>
                <a:lnTo>
                  <a:pt x="911" y="21"/>
                </a:lnTo>
                <a:lnTo>
                  <a:pt x="891" y="14"/>
                </a:lnTo>
                <a:lnTo>
                  <a:pt x="871" y="9"/>
                </a:lnTo>
                <a:lnTo>
                  <a:pt x="849" y="6"/>
                </a:lnTo>
                <a:lnTo>
                  <a:pt x="822" y="2"/>
                </a:lnTo>
                <a:lnTo>
                  <a:pt x="798" y="1"/>
                </a:lnTo>
                <a:lnTo>
                  <a:pt x="773" y="0"/>
                </a:lnTo>
                <a:lnTo>
                  <a:pt x="745" y="0"/>
                </a:lnTo>
                <a:lnTo>
                  <a:pt x="713" y="0"/>
                </a:lnTo>
                <a:lnTo>
                  <a:pt x="688" y="2"/>
                </a:lnTo>
                <a:lnTo>
                  <a:pt x="662" y="4"/>
                </a:lnTo>
                <a:lnTo>
                  <a:pt x="640" y="7"/>
                </a:lnTo>
                <a:lnTo>
                  <a:pt x="619" y="11"/>
                </a:lnTo>
                <a:lnTo>
                  <a:pt x="603" y="16"/>
                </a:lnTo>
                <a:lnTo>
                  <a:pt x="589" y="22"/>
                </a:lnTo>
                <a:lnTo>
                  <a:pt x="577" y="29"/>
                </a:lnTo>
                <a:lnTo>
                  <a:pt x="569" y="36"/>
                </a:lnTo>
                <a:lnTo>
                  <a:pt x="565" y="46"/>
                </a:lnTo>
                <a:lnTo>
                  <a:pt x="565" y="57"/>
                </a:lnTo>
                <a:lnTo>
                  <a:pt x="570" y="67"/>
                </a:lnTo>
                <a:lnTo>
                  <a:pt x="577" y="76"/>
                </a:lnTo>
                <a:lnTo>
                  <a:pt x="582" y="85"/>
                </a:lnTo>
                <a:lnTo>
                  <a:pt x="582" y="99"/>
                </a:lnTo>
                <a:lnTo>
                  <a:pt x="575" y="111"/>
                </a:lnTo>
                <a:lnTo>
                  <a:pt x="566" y="123"/>
                </a:lnTo>
                <a:lnTo>
                  <a:pt x="552" y="134"/>
                </a:lnTo>
                <a:lnTo>
                  <a:pt x="538" y="145"/>
                </a:lnTo>
                <a:lnTo>
                  <a:pt x="524" y="151"/>
                </a:lnTo>
                <a:lnTo>
                  <a:pt x="510" y="157"/>
                </a:lnTo>
                <a:lnTo>
                  <a:pt x="495" y="164"/>
                </a:lnTo>
                <a:lnTo>
                  <a:pt x="479" y="169"/>
                </a:lnTo>
                <a:lnTo>
                  <a:pt x="463" y="172"/>
                </a:lnTo>
                <a:lnTo>
                  <a:pt x="447" y="175"/>
                </a:lnTo>
                <a:lnTo>
                  <a:pt x="433" y="177"/>
                </a:lnTo>
                <a:lnTo>
                  <a:pt x="414" y="177"/>
                </a:lnTo>
                <a:lnTo>
                  <a:pt x="398" y="175"/>
                </a:lnTo>
                <a:lnTo>
                  <a:pt x="383" y="172"/>
                </a:lnTo>
                <a:lnTo>
                  <a:pt x="369" y="168"/>
                </a:lnTo>
                <a:lnTo>
                  <a:pt x="354" y="162"/>
                </a:lnTo>
                <a:lnTo>
                  <a:pt x="341" y="155"/>
                </a:lnTo>
                <a:lnTo>
                  <a:pt x="333" y="147"/>
                </a:lnTo>
                <a:lnTo>
                  <a:pt x="330" y="139"/>
                </a:lnTo>
                <a:lnTo>
                  <a:pt x="328" y="131"/>
                </a:lnTo>
                <a:lnTo>
                  <a:pt x="330" y="119"/>
                </a:lnTo>
                <a:lnTo>
                  <a:pt x="333" y="107"/>
                </a:lnTo>
                <a:lnTo>
                  <a:pt x="341" y="94"/>
                </a:lnTo>
                <a:lnTo>
                  <a:pt x="352" y="81"/>
                </a:lnTo>
                <a:lnTo>
                  <a:pt x="360" y="70"/>
                </a:lnTo>
                <a:lnTo>
                  <a:pt x="365" y="62"/>
                </a:lnTo>
                <a:lnTo>
                  <a:pt x="370" y="50"/>
                </a:lnTo>
                <a:lnTo>
                  <a:pt x="374" y="37"/>
                </a:lnTo>
                <a:lnTo>
                  <a:pt x="370" y="26"/>
                </a:lnTo>
                <a:lnTo>
                  <a:pt x="363" y="17"/>
                </a:lnTo>
                <a:lnTo>
                  <a:pt x="350" y="9"/>
                </a:lnTo>
                <a:lnTo>
                  <a:pt x="336" y="6"/>
                </a:lnTo>
                <a:lnTo>
                  <a:pt x="323" y="2"/>
                </a:lnTo>
                <a:lnTo>
                  <a:pt x="303" y="0"/>
                </a:lnTo>
                <a:lnTo>
                  <a:pt x="263" y="0"/>
                </a:lnTo>
                <a:lnTo>
                  <a:pt x="234" y="2"/>
                </a:lnTo>
                <a:lnTo>
                  <a:pt x="208" y="6"/>
                </a:lnTo>
                <a:lnTo>
                  <a:pt x="173" y="10"/>
                </a:lnTo>
                <a:lnTo>
                  <a:pt x="142" y="16"/>
                </a:lnTo>
                <a:lnTo>
                  <a:pt x="107" y="22"/>
                </a:lnTo>
                <a:lnTo>
                  <a:pt x="84" y="26"/>
                </a:lnTo>
                <a:lnTo>
                  <a:pt x="64" y="31"/>
                </a:lnTo>
                <a:lnTo>
                  <a:pt x="54" y="36"/>
                </a:lnTo>
                <a:lnTo>
                  <a:pt x="57" y="46"/>
                </a:lnTo>
                <a:lnTo>
                  <a:pt x="62" y="63"/>
                </a:lnTo>
                <a:lnTo>
                  <a:pt x="64" y="80"/>
                </a:lnTo>
                <a:lnTo>
                  <a:pt x="65" y="92"/>
                </a:lnTo>
                <a:lnTo>
                  <a:pt x="63" y="107"/>
                </a:lnTo>
                <a:lnTo>
                  <a:pt x="60" y="120"/>
                </a:lnTo>
                <a:lnTo>
                  <a:pt x="55" y="134"/>
                </a:lnTo>
                <a:lnTo>
                  <a:pt x="50" y="146"/>
                </a:lnTo>
                <a:lnTo>
                  <a:pt x="44" y="163"/>
                </a:lnTo>
                <a:lnTo>
                  <a:pt x="38" y="180"/>
                </a:lnTo>
                <a:lnTo>
                  <a:pt x="31" y="198"/>
                </a:lnTo>
                <a:lnTo>
                  <a:pt x="21" y="215"/>
                </a:lnTo>
                <a:lnTo>
                  <a:pt x="16" y="231"/>
                </a:lnTo>
                <a:lnTo>
                  <a:pt x="11" y="245"/>
                </a:lnTo>
                <a:lnTo>
                  <a:pt x="6" y="260"/>
                </a:lnTo>
                <a:lnTo>
                  <a:pt x="2" y="280"/>
                </a:lnTo>
                <a:lnTo>
                  <a:pt x="0" y="297"/>
                </a:lnTo>
                <a:lnTo>
                  <a:pt x="3" y="312"/>
                </a:lnTo>
                <a:lnTo>
                  <a:pt x="7" y="327"/>
                </a:lnTo>
                <a:lnTo>
                  <a:pt x="16" y="338"/>
                </a:lnTo>
                <a:lnTo>
                  <a:pt x="26" y="347"/>
                </a:lnTo>
                <a:lnTo>
                  <a:pt x="40" y="352"/>
                </a:lnTo>
                <a:lnTo>
                  <a:pt x="55" y="352"/>
                </a:lnTo>
                <a:lnTo>
                  <a:pt x="75" y="348"/>
                </a:lnTo>
                <a:lnTo>
                  <a:pt x="92" y="340"/>
                </a:lnTo>
                <a:lnTo>
                  <a:pt x="107" y="331"/>
                </a:lnTo>
                <a:lnTo>
                  <a:pt x="119" y="316"/>
                </a:lnTo>
                <a:lnTo>
                  <a:pt x="127" y="298"/>
                </a:lnTo>
                <a:lnTo>
                  <a:pt x="129" y="281"/>
                </a:lnTo>
                <a:lnTo>
                  <a:pt x="135" y="267"/>
                </a:lnTo>
                <a:lnTo>
                  <a:pt x="144" y="254"/>
                </a:lnTo>
                <a:lnTo>
                  <a:pt x="156" y="244"/>
                </a:lnTo>
                <a:lnTo>
                  <a:pt x="170" y="236"/>
                </a:lnTo>
                <a:lnTo>
                  <a:pt x="185" y="232"/>
                </a:lnTo>
                <a:lnTo>
                  <a:pt x="197" y="231"/>
                </a:lnTo>
                <a:lnTo>
                  <a:pt x="212" y="231"/>
                </a:lnTo>
                <a:lnTo>
                  <a:pt x="230" y="234"/>
                </a:lnTo>
                <a:lnTo>
                  <a:pt x="244" y="238"/>
                </a:lnTo>
                <a:lnTo>
                  <a:pt x="257" y="245"/>
                </a:lnTo>
                <a:lnTo>
                  <a:pt x="269" y="257"/>
                </a:lnTo>
                <a:lnTo>
                  <a:pt x="279" y="268"/>
                </a:lnTo>
                <a:lnTo>
                  <a:pt x="287" y="286"/>
                </a:lnTo>
                <a:lnTo>
                  <a:pt x="289" y="302"/>
                </a:lnTo>
                <a:lnTo>
                  <a:pt x="288" y="317"/>
                </a:lnTo>
                <a:lnTo>
                  <a:pt x="283" y="334"/>
                </a:lnTo>
                <a:lnTo>
                  <a:pt x="276" y="352"/>
                </a:lnTo>
                <a:lnTo>
                  <a:pt x="267" y="367"/>
                </a:lnTo>
                <a:lnTo>
                  <a:pt x="254" y="383"/>
                </a:lnTo>
                <a:lnTo>
                  <a:pt x="243" y="396"/>
                </a:lnTo>
                <a:lnTo>
                  <a:pt x="228" y="410"/>
                </a:lnTo>
                <a:lnTo>
                  <a:pt x="215" y="420"/>
                </a:lnTo>
                <a:lnTo>
                  <a:pt x="201" y="429"/>
                </a:lnTo>
                <a:lnTo>
                  <a:pt x="188" y="434"/>
                </a:lnTo>
                <a:lnTo>
                  <a:pt x="170" y="439"/>
                </a:lnTo>
                <a:lnTo>
                  <a:pt x="156" y="441"/>
                </a:lnTo>
                <a:lnTo>
                  <a:pt x="139" y="444"/>
                </a:lnTo>
                <a:lnTo>
                  <a:pt x="126" y="449"/>
                </a:lnTo>
                <a:lnTo>
                  <a:pt x="108" y="457"/>
                </a:lnTo>
                <a:lnTo>
                  <a:pt x="93" y="466"/>
                </a:lnTo>
                <a:lnTo>
                  <a:pt x="82" y="477"/>
                </a:lnTo>
                <a:lnTo>
                  <a:pt x="69" y="490"/>
                </a:lnTo>
                <a:lnTo>
                  <a:pt x="60" y="501"/>
                </a:lnTo>
                <a:lnTo>
                  <a:pt x="49" y="517"/>
                </a:lnTo>
                <a:lnTo>
                  <a:pt x="43" y="531"/>
                </a:lnTo>
                <a:lnTo>
                  <a:pt x="38" y="547"/>
                </a:lnTo>
                <a:lnTo>
                  <a:pt x="35" y="564"/>
                </a:lnTo>
                <a:lnTo>
                  <a:pt x="35" y="577"/>
                </a:lnTo>
                <a:lnTo>
                  <a:pt x="38" y="595"/>
                </a:lnTo>
                <a:lnTo>
                  <a:pt x="41" y="616"/>
                </a:lnTo>
                <a:lnTo>
                  <a:pt x="44" y="635"/>
                </a:lnTo>
              </a:path>
            </a:pathLst>
          </a:custGeom>
          <a:solidFill>
            <a:srgbClr val="00FFFF"/>
          </a:solidFill>
          <a:ln w="12700" cap="rnd" cmpd="sng">
            <a:solidFill>
              <a:srgbClr val="000000"/>
            </a:solidFill>
            <a:prstDash val="solid"/>
            <a:round/>
            <a:headEnd type="none" w="med" len="med"/>
            <a:tailEnd type="none" w="med" len="med"/>
          </a:ln>
          <a:effectLst/>
        </p:spPr>
        <p:txBody>
          <a:bodyPr/>
          <a:lstStyle/>
          <a:p>
            <a:endParaRPr lang="en-US"/>
          </a:p>
        </p:txBody>
      </p:sp>
      <p:sp>
        <p:nvSpPr>
          <p:cNvPr id="101383" name="Freeform 7"/>
          <p:cNvSpPr>
            <a:spLocks/>
          </p:cNvSpPr>
          <p:nvPr/>
        </p:nvSpPr>
        <p:spPr bwMode="auto">
          <a:xfrm>
            <a:off x="3473450" y="2895600"/>
            <a:ext cx="2265363" cy="1319213"/>
          </a:xfrm>
          <a:custGeom>
            <a:avLst/>
            <a:gdLst/>
            <a:ahLst/>
            <a:cxnLst>
              <a:cxn ang="0">
                <a:pos x="1088" y="228"/>
              </a:cxn>
              <a:cxn ang="0">
                <a:pos x="1052" y="325"/>
              </a:cxn>
              <a:cxn ang="0">
                <a:pos x="1025" y="413"/>
              </a:cxn>
              <a:cxn ang="0">
                <a:pos x="1075" y="471"/>
              </a:cxn>
              <a:cxn ang="0">
                <a:pos x="1148" y="433"/>
              </a:cxn>
              <a:cxn ang="0">
                <a:pos x="1190" y="358"/>
              </a:cxn>
              <a:cxn ang="0">
                <a:pos x="1266" y="356"/>
              </a:cxn>
              <a:cxn ang="0">
                <a:pos x="1315" y="411"/>
              </a:cxn>
              <a:cxn ang="0">
                <a:pos x="1300" y="477"/>
              </a:cxn>
              <a:cxn ang="0">
                <a:pos x="1230" y="546"/>
              </a:cxn>
              <a:cxn ang="0">
                <a:pos x="1150" y="568"/>
              </a:cxn>
              <a:cxn ang="0">
                <a:pos x="1089" y="614"/>
              </a:cxn>
              <a:cxn ang="0">
                <a:pos x="1061" y="698"/>
              </a:cxn>
              <a:cxn ang="0">
                <a:pos x="1049" y="740"/>
              </a:cxn>
              <a:cxn ang="0">
                <a:pos x="971" y="736"/>
              </a:cxn>
              <a:cxn ang="0">
                <a:pos x="863" y="767"/>
              </a:cxn>
              <a:cxn ang="0">
                <a:pos x="755" y="809"/>
              </a:cxn>
              <a:cxn ang="0">
                <a:pos x="635" y="827"/>
              </a:cxn>
              <a:cxn ang="0">
                <a:pos x="569" y="782"/>
              </a:cxn>
              <a:cxn ang="0">
                <a:pos x="605" y="717"/>
              </a:cxn>
              <a:cxn ang="0">
                <a:pos x="697" y="679"/>
              </a:cxn>
              <a:cxn ang="0">
                <a:pos x="764" y="635"/>
              </a:cxn>
              <a:cxn ang="0">
                <a:pos x="719" y="593"/>
              </a:cxn>
              <a:cxn ang="0">
                <a:pos x="616" y="598"/>
              </a:cxn>
              <a:cxn ang="0">
                <a:pos x="521" y="634"/>
              </a:cxn>
              <a:cxn ang="0">
                <a:pos x="412" y="698"/>
              </a:cxn>
              <a:cxn ang="0">
                <a:pos x="285" y="736"/>
              </a:cxn>
              <a:cxn ang="0">
                <a:pos x="158" y="744"/>
              </a:cxn>
              <a:cxn ang="0">
                <a:pos x="220" y="669"/>
              </a:cxn>
              <a:cxn ang="0">
                <a:pos x="267" y="589"/>
              </a:cxn>
              <a:cxn ang="0">
                <a:pos x="247" y="521"/>
              </a:cxn>
              <a:cxn ang="0">
                <a:pos x="186" y="523"/>
              </a:cxn>
              <a:cxn ang="0">
                <a:pos x="136" y="583"/>
              </a:cxn>
              <a:cxn ang="0">
                <a:pos x="62" y="606"/>
              </a:cxn>
              <a:cxn ang="0">
                <a:pos x="4" y="553"/>
              </a:cxn>
              <a:cxn ang="0">
                <a:pos x="18" y="480"/>
              </a:cxn>
              <a:cxn ang="0">
                <a:pos x="97" y="431"/>
              </a:cxn>
              <a:cxn ang="0">
                <a:pos x="148" y="353"/>
              </a:cxn>
              <a:cxn ang="0">
                <a:pos x="117" y="252"/>
              </a:cxn>
              <a:cxn ang="0">
                <a:pos x="105" y="155"/>
              </a:cxn>
              <a:cxn ang="0">
                <a:pos x="206" y="167"/>
              </a:cxn>
              <a:cxn ang="0">
                <a:pos x="364" y="173"/>
              </a:cxn>
              <a:cxn ang="0">
                <a:pos x="449" y="148"/>
              </a:cxn>
              <a:cxn ang="0">
                <a:pos x="452" y="84"/>
              </a:cxn>
              <a:cxn ang="0">
                <a:pos x="478" y="22"/>
              </a:cxn>
              <a:cxn ang="0">
                <a:pos x="579" y="0"/>
              </a:cxn>
              <a:cxn ang="0">
                <a:pos x="675" y="19"/>
              </a:cxn>
              <a:cxn ang="0">
                <a:pos x="707" y="77"/>
              </a:cxn>
              <a:cxn ang="0">
                <a:pos x="678" y="152"/>
              </a:cxn>
              <a:cxn ang="0">
                <a:pos x="741" y="193"/>
              </a:cxn>
              <a:cxn ang="0">
                <a:pos x="865" y="192"/>
              </a:cxn>
              <a:cxn ang="0">
                <a:pos x="1024" y="163"/>
              </a:cxn>
            </a:cxnLst>
            <a:rect l="0" t="0" r="r" b="b"/>
            <a:pathLst>
              <a:path w="1317" h="831">
                <a:moveTo>
                  <a:pt x="1082" y="164"/>
                </a:moveTo>
                <a:lnTo>
                  <a:pt x="1087" y="185"/>
                </a:lnTo>
                <a:lnTo>
                  <a:pt x="1090" y="201"/>
                </a:lnTo>
                <a:lnTo>
                  <a:pt x="1091" y="214"/>
                </a:lnTo>
                <a:lnTo>
                  <a:pt x="1088" y="228"/>
                </a:lnTo>
                <a:lnTo>
                  <a:pt x="1082" y="247"/>
                </a:lnTo>
                <a:lnTo>
                  <a:pt x="1075" y="267"/>
                </a:lnTo>
                <a:lnTo>
                  <a:pt x="1068" y="286"/>
                </a:lnTo>
                <a:lnTo>
                  <a:pt x="1061" y="303"/>
                </a:lnTo>
                <a:lnTo>
                  <a:pt x="1052" y="325"/>
                </a:lnTo>
                <a:lnTo>
                  <a:pt x="1044" y="342"/>
                </a:lnTo>
                <a:lnTo>
                  <a:pt x="1038" y="357"/>
                </a:lnTo>
                <a:lnTo>
                  <a:pt x="1032" y="378"/>
                </a:lnTo>
                <a:lnTo>
                  <a:pt x="1026" y="395"/>
                </a:lnTo>
                <a:lnTo>
                  <a:pt x="1025" y="413"/>
                </a:lnTo>
                <a:lnTo>
                  <a:pt x="1029" y="431"/>
                </a:lnTo>
                <a:lnTo>
                  <a:pt x="1034" y="448"/>
                </a:lnTo>
                <a:lnTo>
                  <a:pt x="1046" y="461"/>
                </a:lnTo>
                <a:lnTo>
                  <a:pt x="1058" y="470"/>
                </a:lnTo>
                <a:lnTo>
                  <a:pt x="1075" y="471"/>
                </a:lnTo>
                <a:lnTo>
                  <a:pt x="1095" y="470"/>
                </a:lnTo>
                <a:lnTo>
                  <a:pt x="1109" y="464"/>
                </a:lnTo>
                <a:lnTo>
                  <a:pt x="1125" y="457"/>
                </a:lnTo>
                <a:lnTo>
                  <a:pt x="1138" y="446"/>
                </a:lnTo>
                <a:lnTo>
                  <a:pt x="1148" y="433"/>
                </a:lnTo>
                <a:lnTo>
                  <a:pt x="1154" y="416"/>
                </a:lnTo>
                <a:lnTo>
                  <a:pt x="1156" y="399"/>
                </a:lnTo>
                <a:lnTo>
                  <a:pt x="1164" y="383"/>
                </a:lnTo>
                <a:lnTo>
                  <a:pt x="1175" y="369"/>
                </a:lnTo>
                <a:lnTo>
                  <a:pt x="1190" y="358"/>
                </a:lnTo>
                <a:lnTo>
                  <a:pt x="1205" y="353"/>
                </a:lnTo>
                <a:lnTo>
                  <a:pt x="1221" y="350"/>
                </a:lnTo>
                <a:lnTo>
                  <a:pt x="1234" y="349"/>
                </a:lnTo>
                <a:lnTo>
                  <a:pt x="1250" y="351"/>
                </a:lnTo>
                <a:lnTo>
                  <a:pt x="1266" y="356"/>
                </a:lnTo>
                <a:lnTo>
                  <a:pt x="1281" y="362"/>
                </a:lnTo>
                <a:lnTo>
                  <a:pt x="1292" y="373"/>
                </a:lnTo>
                <a:lnTo>
                  <a:pt x="1301" y="385"/>
                </a:lnTo>
                <a:lnTo>
                  <a:pt x="1310" y="395"/>
                </a:lnTo>
                <a:lnTo>
                  <a:pt x="1315" y="411"/>
                </a:lnTo>
                <a:lnTo>
                  <a:pt x="1316" y="424"/>
                </a:lnTo>
                <a:lnTo>
                  <a:pt x="1314" y="439"/>
                </a:lnTo>
                <a:lnTo>
                  <a:pt x="1309" y="452"/>
                </a:lnTo>
                <a:lnTo>
                  <a:pt x="1306" y="463"/>
                </a:lnTo>
                <a:lnTo>
                  <a:pt x="1300" y="477"/>
                </a:lnTo>
                <a:lnTo>
                  <a:pt x="1287" y="494"/>
                </a:lnTo>
                <a:lnTo>
                  <a:pt x="1275" y="508"/>
                </a:lnTo>
                <a:lnTo>
                  <a:pt x="1261" y="522"/>
                </a:lnTo>
                <a:lnTo>
                  <a:pt x="1246" y="534"/>
                </a:lnTo>
                <a:lnTo>
                  <a:pt x="1230" y="546"/>
                </a:lnTo>
                <a:lnTo>
                  <a:pt x="1216" y="552"/>
                </a:lnTo>
                <a:lnTo>
                  <a:pt x="1201" y="555"/>
                </a:lnTo>
                <a:lnTo>
                  <a:pt x="1182" y="559"/>
                </a:lnTo>
                <a:lnTo>
                  <a:pt x="1168" y="562"/>
                </a:lnTo>
                <a:lnTo>
                  <a:pt x="1150" y="568"/>
                </a:lnTo>
                <a:lnTo>
                  <a:pt x="1135" y="575"/>
                </a:lnTo>
                <a:lnTo>
                  <a:pt x="1121" y="583"/>
                </a:lnTo>
                <a:lnTo>
                  <a:pt x="1111" y="593"/>
                </a:lnTo>
                <a:lnTo>
                  <a:pt x="1099" y="603"/>
                </a:lnTo>
                <a:lnTo>
                  <a:pt x="1089" y="614"/>
                </a:lnTo>
                <a:lnTo>
                  <a:pt x="1078" y="629"/>
                </a:lnTo>
                <a:lnTo>
                  <a:pt x="1070" y="646"/>
                </a:lnTo>
                <a:lnTo>
                  <a:pt x="1065" y="663"/>
                </a:lnTo>
                <a:lnTo>
                  <a:pt x="1061" y="681"/>
                </a:lnTo>
                <a:lnTo>
                  <a:pt x="1061" y="698"/>
                </a:lnTo>
                <a:lnTo>
                  <a:pt x="1065" y="716"/>
                </a:lnTo>
                <a:lnTo>
                  <a:pt x="1068" y="732"/>
                </a:lnTo>
                <a:lnTo>
                  <a:pt x="1070" y="750"/>
                </a:lnTo>
                <a:lnTo>
                  <a:pt x="1062" y="746"/>
                </a:lnTo>
                <a:lnTo>
                  <a:pt x="1049" y="740"/>
                </a:lnTo>
                <a:lnTo>
                  <a:pt x="1037" y="736"/>
                </a:lnTo>
                <a:lnTo>
                  <a:pt x="1023" y="734"/>
                </a:lnTo>
                <a:lnTo>
                  <a:pt x="1008" y="731"/>
                </a:lnTo>
                <a:lnTo>
                  <a:pt x="990" y="732"/>
                </a:lnTo>
                <a:lnTo>
                  <a:pt x="971" y="736"/>
                </a:lnTo>
                <a:lnTo>
                  <a:pt x="953" y="739"/>
                </a:lnTo>
                <a:lnTo>
                  <a:pt x="930" y="745"/>
                </a:lnTo>
                <a:lnTo>
                  <a:pt x="907" y="752"/>
                </a:lnTo>
                <a:lnTo>
                  <a:pt x="885" y="759"/>
                </a:lnTo>
                <a:lnTo>
                  <a:pt x="863" y="767"/>
                </a:lnTo>
                <a:lnTo>
                  <a:pt x="844" y="775"/>
                </a:lnTo>
                <a:lnTo>
                  <a:pt x="825" y="784"/>
                </a:lnTo>
                <a:lnTo>
                  <a:pt x="803" y="793"/>
                </a:lnTo>
                <a:lnTo>
                  <a:pt x="782" y="800"/>
                </a:lnTo>
                <a:lnTo>
                  <a:pt x="755" y="809"/>
                </a:lnTo>
                <a:lnTo>
                  <a:pt x="729" y="818"/>
                </a:lnTo>
                <a:lnTo>
                  <a:pt x="709" y="824"/>
                </a:lnTo>
                <a:lnTo>
                  <a:pt x="683" y="827"/>
                </a:lnTo>
                <a:lnTo>
                  <a:pt x="661" y="830"/>
                </a:lnTo>
                <a:lnTo>
                  <a:pt x="635" y="827"/>
                </a:lnTo>
                <a:lnTo>
                  <a:pt x="615" y="824"/>
                </a:lnTo>
                <a:lnTo>
                  <a:pt x="596" y="818"/>
                </a:lnTo>
                <a:lnTo>
                  <a:pt x="584" y="810"/>
                </a:lnTo>
                <a:lnTo>
                  <a:pt x="574" y="798"/>
                </a:lnTo>
                <a:lnTo>
                  <a:pt x="569" y="782"/>
                </a:lnTo>
                <a:lnTo>
                  <a:pt x="569" y="768"/>
                </a:lnTo>
                <a:lnTo>
                  <a:pt x="573" y="756"/>
                </a:lnTo>
                <a:lnTo>
                  <a:pt x="580" y="743"/>
                </a:lnTo>
                <a:lnTo>
                  <a:pt x="591" y="730"/>
                </a:lnTo>
                <a:lnTo>
                  <a:pt x="605" y="717"/>
                </a:lnTo>
                <a:lnTo>
                  <a:pt x="622" y="705"/>
                </a:lnTo>
                <a:lnTo>
                  <a:pt x="640" y="696"/>
                </a:lnTo>
                <a:lnTo>
                  <a:pt x="662" y="690"/>
                </a:lnTo>
                <a:lnTo>
                  <a:pt x="680" y="685"/>
                </a:lnTo>
                <a:lnTo>
                  <a:pt x="697" y="679"/>
                </a:lnTo>
                <a:lnTo>
                  <a:pt x="717" y="672"/>
                </a:lnTo>
                <a:lnTo>
                  <a:pt x="735" y="663"/>
                </a:lnTo>
                <a:lnTo>
                  <a:pt x="751" y="655"/>
                </a:lnTo>
                <a:lnTo>
                  <a:pt x="761" y="646"/>
                </a:lnTo>
                <a:lnTo>
                  <a:pt x="764" y="635"/>
                </a:lnTo>
                <a:lnTo>
                  <a:pt x="762" y="624"/>
                </a:lnTo>
                <a:lnTo>
                  <a:pt x="754" y="612"/>
                </a:lnTo>
                <a:lnTo>
                  <a:pt x="741" y="603"/>
                </a:lnTo>
                <a:lnTo>
                  <a:pt x="731" y="597"/>
                </a:lnTo>
                <a:lnTo>
                  <a:pt x="719" y="593"/>
                </a:lnTo>
                <a:lnTo>
                  <a:pt x="701" y="591"/>
                </a:lnTo>
                <a:lnTo>
                  <a:pt x="679" y="591"/>
                </a:lnTo>
                <a:lnTo>
                  <a:pt x="657" y="592"/>
                </a:lnTo>
                <a:lnTo>
                  <a:pt x="636" y="595"/>
                </a:lnTo>
                <a:lnTo>
                  <a:pt x="616" y="598"/>
                </a:lnTo>
                <a:lnTo>
                  <a:pt x="599" y="603"/>
                </a:lnTo>
                <a:lnTo>
                  <a:pt x="580" y="609"/>
                </a:lnTo>
                <a:lnTo>
                  <a:pt x="558" y="617"/>
                </a:lnTo>
                <a:lnTo>
                  <a:pt x="539" y="626"/>
                </a:lnTo>
                <a:lnTo>
                  <a:pt x="521" y="634"/>
                </a:lnTo>
                <a:lnTo>
                  <a:pt x="498" y="647"/>
                </a:lnTo>
                <a:lnTo>
                  <a:pt x="476" y="661"/>
                </a:lnTo>
                <a:lnTo>
                  <a:pt x="455" y="672"/>
                </a:lnTo>
                <a:lnTo>
                  <a:pt x="435" y="685"/>
                </a:lnTo>
                <a:lnTo>
                  <a:pt x="412" y="698"/>
                </a:lnTo>
                <a:lnTo>
                  <a:pt x="390" y="708"/>
                </a:lnTo>
                <a:lnTo>
                  <a:pt x="366" y="717"/>
                </a:lnTo>
                <a:lnTo>
                  <a:pt x="340" y="725"/>
                </a:lnTo>
                <a:lnTo>
                  <a:pt x="315" y="731"/>
                </a:lnTo>
                <a:lnTo>
                  <a:pt x="285" y="736"/>
                </a:lnTo>
                <a:lnTo>
                  <a:pt x="260" y="739"/>
                </a:lnTo>
                <a:lnTo>
                  <a:pt x="226" y="743"/>
                </a:lnTo>
                <a:lnTo>
                  <a:pt x="200" y="745"/>
                </a:lnTo>
                <a:lnTo>
                  <a:pt x="175" y="744"/>
                </a:lnTo>
                <a:lnTo>
                  <a:pt x="158" y="744"/>
                </a:lnTo>
                <a:lnTo>
                  <a:pt x="164" y="731"/>
                </a:lnTo>
                <a:lnTo>
                  <a:pt x="175" y="716"/>
                </a:lnTo>
                <a:lnTo>
                  <a:pt x="189" y="702"/>
                </a:lnTo>
                <a:lnTo>
                  <a:pt x="203" y="687"/>
                </a:lnTo>
                <a:lnTo>
                  <a:pt x="220" y="669"/>
                </a:lnTo>
                <a:lnTo>
                  <a:pt x="234" y="656"/>
                </a:lnTo>
                <a:lnTo>
                  <a:pt x="245" y="642"/>
                </a:lnTo>
                <a:lnTo>
                  <a:pt x="256" y="625"/>
                </a:lnTo>
                <a:lnTo>
                  <a:pt x="263" y="607"/>
                </a:lnTo>
                <a:lnTo>
                  <a:pt x="267" y="589"/>
                </a:lnTo>
                <a:lnTo>
                  <a:pt x="271" y="571"/>
                </a:lnTo>
                <a:lnTo>
                  <a:pt x="269" y="552"/>
                </a:lnTo>
                <a:lnTo>
                  <a:pt x="264" y="539"/>
                </a:lnTo>
                <a:lnTo>
                  <a:pt x="255" y="527"/>
                </a:lnTo>
                <a:lnTo>
                  <a:pt x="247" y="521"/>
                </a:lnTo>
                <a:lnTo>
                  <a:pt x="236" y="515"/>
                </a:lnTo>
                <a:lnTo>
                  <a:pt x="225" y="512"/>
                </a:lnTo>
                <a:lnTo>
                  <a:pt x="212" y="511"/>
                </a:lnTo>
                <a:lnTo>
                  <a:pt x="199" y="515"/>
                </a:lnTo>
                <a:lnTo>
                  <a:pt x="186" y="523"/>
                </a:lnTo>
                <a:lnTo>
                  <a:pt x="176" y="533"/>
                </a:lnTo>
                <a:lnTo>
                  <a:pt x="165" y="546"/>
                </a:lnTo>
                <a:lnTo>
                  <a:pt x="156" y="560"/>
                </a:lnTo>
                <a:lnTo>
                  <a:pt x="147" y="571"/>
                </a:lnTo>
                <a:lnTo>
                  <a:pt x="136" y="583"/>
                </a:lnTo>
                <a:lnTo>
                  <a:pt x="125" y="595"/>
                </a:lnTo>
                <a:lnTo>
                  <a:pt x="110" y="603"/>
                </a:lnTo>
                <a:lnTo>
                  <a:pt x="95" y="606"/>
                </a:lnTo>
                <a:lnTo>
                  <a:pt x="79" y="609"/>
                </a:lnTo>
                <a:lnTo>
                  <a:pt x="62" y="606"/>
                </a:lnTo>
                <a:lnTo>
                  <a:pt x="46" y="602"/>
                </a:lnTo>
                <a:lnTo>
                  <a:pt x="31" y="592"/>
                </a:lnTo>
                <a:lnTo>
                  <a:pt x="19" y="583"/>
                </a:lnTo>
                <a:lnTo>
                  <a:pt x="10" y="569"/>
                </a:lnTo>
                <a:lnTo>
                  <a:pt x="4" y="553"/>
                </a:lnTo>
                <a:lnTo>
                  <a:pt x="1" y="538"/>
                </a:lnTo>
                <a:lnTo>
                  <a:pt x="0" y="522"/>
                </a:lnTo>
                <a:lnTo>
                  <a:pt x="2" y="508"/>
                </a:lnTo>
                <a:lnTo>
                  <a:pt x="8" y="495"/>
                </a:lnTo>
                <a:lnTo>
                  <a:pt x="18" y="480"/>
                </a:lnTo>
                <a:lnTo>
                  <a:pt x="32" y="467"/>
                </a:lnTo>
                <a:lnTo>
                  <a:pt x="48" y="457"/>
                </a:lnTo>
                <a:lnTo>
                  <a:pt x="62" y="450"/>
                </a:lnTo>
                <a:lnTo>
                  <a:pt x="81" y="441"/>
                </a:lnTo>
                <a:lnTo>
                  <a:pt x="97" y="431"/>
                </a:lnTo>
                <a:lnTo>
                  <a:pt x="113" y="420"/>
                </a:lnTo>
                <a:lnTo>
                  <a:pt x="128" y="406"/>
                </a:lnTo>
                <a:lnTo>
                  <a:pt x="140" y="391"/>
                </a:lnTo>
                <a:lnTo>
                  <a:pt x="146" y="371"/>
                </a:lnTo>
                <a:lnTo>
                  <a:pt x="148" y="353"/>
                </a:lnTo>
                <a:lnTo>
                  <a:pt x="147" y="335"/>
                </a:lnTo>
                <a:lnTo>
                  <a:pt x="143" y="316"/>
                </a:lnTo>
                <a:lnTo>
                  <a:pt x="136" y="296"/>
                </a:lnTo>
                <a:lnTo>
                  <a:pt x="126" y="273"/>
                </a:lnTo>
                <a:lnTo>
                  <a:pt x="117" y="252"/>
                </a:lnTo>
                <a:lnTo>
                  <a:pt x="106" y="230"/>
                </a:lnTo>
                <a:lnTo>
                  <a:pt x="102" y="206"/>
                </a:lnTo>
                <a:lnTo>
                  <a:pt x="102" y="188"/>
                </a:lnTo>
                <a:lnTo>
                  <a:pt x="104" y="169"/>
                </a:lnTo>
                <a:lnTo>
                  <a:pt x="105" y="155"/>
                </a:lnTo>
                <a:lnTo>
                  <a:pt x="119" y="157"/>
                </a:lnTo>
                <a:lnTo>
                  <a:pt x="139" y="159"/>
                </a:lnTo>
                <a:lnTo>
                  <a:pt x="160" y="162"/>
                </a:lnTo>
                <a:lnTo>
                  <a:pt x="183" y="165"/>
                </a:lnTo>
                <a:lnTo>
                  <a:pt x="206" y="167"/>
                </a:lnTo>
                <a:lnTo>
                  <a:pt x="231" y="171"/>
                </a:lnTo>
                <a:lnTo>
                  <a:pt x="258" y="173"/>
                </a:lnTo>
                <a:lnTo>
                  <a:pt x="287" y="174"/>
                </a:lnTo>
                <a:lnTo>
                  <a:pt x="344" y="174"/>
                </a:lnTo>
                <a:lnTo>
                  <a:pt x="364" y="173"/>
                </a:lnTo>
                <a:lnTo>
                  <a:pt x="383" y="172"/>
                </a:lnTo>
                <a:lnTo>
                  <a:pt x="405" y="169"/>
                </a:lnTo>
                <a:lnTo>
                  <a:pt x="424" y="163"/>
                </a:lnTo>
                <a:lnTo>
                  <a:pt x="438" y="156"/>
                </a:lnTo>
                <a:lnTo>
                  <a:pt x="449" y="148"/>
                </a:lnTo>
                <a:lnTo>
                  <a:pt x="457" y="140"/>
                </a:lnTo>
                <a:lnTo>
                  <a:pt x="461" y="130"/>
                </a:lnTo>
                <a:lnTo>
                  <a:pt x="461" y="116"/>
                </a:lnTo>
                <a:lnTo>
                  <a:pt x="457" y="100"/>
                </a:lnTo>
                <a:lnTo>
                  <a:pt x="452" y="84"/>
                </a:lnTo>
                <a:lnTo>
                  <a:pt x="446" y="69"/>
                </a:lnTo>
                <a:lnTo>
                  <a:pt x="446" y="55"/>
                </a:lnTo>
                <a:lnTo>
                  <a:pt x="453" y="42"/>
                </a:lnTo>
                <a:lnTo>
                  <a:pt x="463" y="31"/>
                </a:lnTo>
                <a:lnTo>
                  <a:pt x="478" y="22"/>
                </a:lnTo>
                <a:lnTo>
                  <a:pt x="496" y="15"/>
                </a:lnTo>
                <a:lnTo>
                  <a:pt x="515" y="9"/>
                </a:lnTo>
                <a:lnTo>
                  <a:pt x="535" y="5"/>
                </a:lnTo>
                <a:lnTo>
                  <a:pt x="559" y="2"/>
                </a:lnTo>
                <a:lnTo>
                  <a:pt x="579" y="0"/>
                </a:lnTo>
                <a:lnTo>
                  <a:pt x="601" y="0"/>
                </a:lnTo>
                <a:lnTo>
                  <a:pt x="620" y="1"/>
                </a:lnTo>
                <a:lnTo>
                  <a:pt x="639" y="5"/>
                </a:lnTo>
                <a:lnTo>
                  <a:pt x="658" y="11"/>
                </a:lnTo>
                <a:lnTo>
                  <a:pt x="675" y="19"/>
                </a:lnTo>
                <a:lnTo>
                  <a:pt x="689" y="29"/>
                </a:lnTo>
                <a:lnTo>
                  <a:pt x="702" y="40"/>
                </a:lnTo>
                <a:lnTo>
                  <a:pt x="708" y="52"/>
                </a:lnTo>
                <a:lnTo>
                  <a:pt x="710" y="63"/>
                </a:lnTo>
                <a:lnTo>
                  <a:pt x="707" y="77"/>
                </a:lnTo>
                <a:lnTo>
                  <a:pt x="701" y="89"/>
                </a:lnTo>
                <a:lnTo>
                  <a:pt x="690" y="107"/>
                </a:lnTo>
                <a:lnTo>
                  <a:pt x="683" y="122"/>
                </a:lnTo>
                <a:lnTo>
                  <a:pt x="678" y="138"/>
                </a:lnTo>
                <a:lnTo>
                  <a:pt x="678" y="152"/>
                </a:lnTo>
                <a:lnTo>
                  <a:pt x="683" y="166"/>
                </a:lnTo>
                <a:lnTo>
                  <a:pt x="695" y="177"/>
                </a:lnTo>
                <a:lnTo>
                  <a:pt x="705" y="182"/>
                </a:lnTo>
                <a:lnTo>
                  <a:pt x="722" y="188"/>
                </a:lnTo>
                <a:lnTo>
                  <a:pt x="741" y="193"/>
                </a:lnTo>
                <a:lnTo>
                  <a:pt x="760" y="195"/>
                </a:lnTo>
                <a:lnTo>
                  <a:pt x="784" y="198"/>
                </a:lnTo>
                <a:lnTo>
                  <a:pt x="811" y="198"/>
                </a:lnTo>
                <a:lnTo>
                  <a:pt x="833" y="194"/>
                </a:lnTo>
                <a:lnTo>
                  <a:pt x="865" y="192"/>
                </a:lnTo>
                <a:lnTo>
                  <a:pt x="898" y="187"/>
                </a:lnTo>
                <a:lnTo>
                  <a:pt x="925" y="182"/>
                </a:lnTo>
                <a:lnTo>
                  <a:pt x="953" y="178"/>
                </a:lnTo>
                <a:lnTo>
                  <a:pt x="986" y="171"/>
                </a:lnTo>
                <a:lnTo>
                  <a:pt x="1024" y="163"/>
                </a:lnTo>
                <a:lnTo>
                  <a:pt x="1078" y="152"/>
                </a:lnTo>
                <a:lnTo>
                  <a:pt x="1082" y="164"/>
                </a:lnTo>
              </a:path>
            </a:pathLst>
          </a:custGeom>
          <a:solidFill>
            <a:srgbClr val="008000"/>
          </a:solidFill>
          <a:ln w="12700" cap="rnd" cmpd="sng">
            <a:solidFill>
              <a:srgbClr val="000000"/>
            </a:solidFill>
            <a:prstDash val="solid"/>
            <a:round/>
            <a:headEnd type="none" w="med" len="med"/>
            <a:tailEnd type="none" w="med" len="med"/>
          </a:ln>
          <a:effectLst/>
        </p:spPr>
        <p:txBody>
          <a:bodyPr/>
          <a:lstStyle/>
          <a:p>
            <a:endParaRPr lang="en-US"/>
          </a:p>
        </p:txBody>
      </p:sp>
      <p:sp>
        <p:nvSpPr>
          <p:cNvPr id="101384" name="Freeform 8"/>
          <p:cNvSpPr>
            <a:spLocks/>
          </p:cNvSpPr>
          <p:nvPr/>
        </p:nvSpPr>
        <p:spPr bwMode="auto">
          <a:xfrm>
            <a:off x="914400" y="1828800"/>
            <a:ext cx="1666875" cy="1169988"/>
          </a:xfrm>
          <a:custGeom>
            <a:avLst/>
            <a:gdLst/>
            <a:ahLst/>
            <a:cxnLst>
              <a:cxn ang="0">
                <a:pos x="925" y="0"/>
              </a:cxn>
              <a:cxn ang="0">
                <a:pos x="915" y="38"/>
              </a:cxn>
              <a:cxn ang="0">
                <a:pos x="935" y="77"/>
              </a:cxn>
              <a:cxn ang="0">
                <a:pos x="956" y="111"/>
              </a:cxn>
              <a:cxn ang="0">
                <a:pos x="968" y="150"/>
              </a:cxn>
              <a:cxn ang="0">
                <a:pos x="965" y="183"/>
              </a:cxn>
              <a:cxn ang="0">
                <a:pos x="950" y="214"/>
              </a:cxn>
              <a:cxn ang="0">
                <a:pos x="914" y="231"/>
              </a:cxn>
              <a:cxn ang="0">
                <a:pos x="870" y="219"/>
              </a:cxn>
              <a:cxn ang="0">
                <a:pos x="828" y="194"/>
              </a:cxn>
              <a:cxn ang="0">
                <a:pos x="794" y="175"/>
              </a:cxn>
              <a:cxn ang="0">
                <a:pos x="755" y="172"/>
              </a:cxn>
              <a:cxn ang="0">
                <a:pos x="719" y="192"/>
              </a:cxn>
              <a:cxn ang="0">
                <a:pos x="689" y="234"/>
              </a:cxn>
              <a:cxn ang="0">
                <a:pos x="682" y="281"/>
              </a:cxn>
              <a:cxn ang="0">
                <a:pos x="694" y="327"/>
              </a:cxn>
              <a:cxn ang="0">
                <a:pos x="723" y="364"/>
              </a:cxn>
              <a:cxn ang="0">
                <a:pos x="772" y="391"/>
              </a:cxn>
              <a:cxn ang="0">
                <a:pos x="844" y="397"/>
              </a:cxn>
              <a:cxn ang="0">
                <a:pos x="902" y="398"/>
              </a:cxn>
              <a:cxn ang="0">
                <a:pos x="933" y="433"/>
              </a:cxn>
              <a:cxn ang="0">
                <a:pos x="929" y="476"/>
              </a:cxn>
              <a:cxn ang="0">
                <a:pos x="905" y="526"/>
              </a:cxn>
              <a:cxn ang="0">
                <a:pos x="814" y="562"/>
              </a:cxn>
              <a:cxn ang="0">
                <a:pos x="730" y="555"/>
              </a:cxn>
              <a:cxn ang="0">
                <a:pos x="629" y="546"/>
              </a:cxn>
              <a:cxn ang="0">
                <a:pos x="573" y="555"/>
              </a:cxn>
              <a:cxn ang="0">
                <a:pos x="551" y="582"/>
              </a:cxn>
              <a:cxn ang="0">
                <a:pos x="566" y="618"/>
              </a:cxn>
              <a:cxn ang="0">
                <a:pos x="577" y="658"/>
              </a:cxn>
              <a:cxn ang="0">
                <a:pos x="556" y="697"/>
              </a:cxn>
              <a:cxn ang="0">
                <a:pos x="512" y="723"/>
              </a:cxn>
              <a:cxn ang="0">
                <a:pos x="461" y="734"/>
              </a:cxn>
              <a:cxn ang="0">
                <a:pos x="414" y="734"/>
              </a:cxn>
              <a:cxn ang="0">
                <a:pos x="377" y="724"/>
              </a:cxn>
              <a:cxn ang="0">
                <a:pos x="348" y="700"/>
              </a:cxn>
              <a:cxn ang="0">
                <a:pos x="322" y="667"/>
              </a:cxn>
              <a:cxn ang="0">
                <a:pos x="292" y="627"/>
              </a:cxn>
              <a:cxn ang="0">
                <a:pos x="252" y="597"/>
              </a:cxn>
              <a:cxn ang="0">
                <a:pos x="200" y="583"/>
              </a:cxn>
              <a:cxn ang="0">
                <a:pos x="139" y="581"/>
              </a:cxn>
              <a:cxn ang="0">
                <a:pos x="76" y="589"/>
              </a:cxn>
              <a:cxn ang="0">
                <a:pos x="0" y="604"/>
              </a:cxn>
            </a:cxnLst>
            <a:rect l="0" t="0" r="r" b="b"/>
            <a:pathLst>
              <a:path w="969" h="737">
                <a:moveTo>
                  <a:pt x="0" y="604"/>
                </a:moveTo>
                <a:lnTo>
                  <a:pt x="127" y="0"/>
                </a:lnTo>
                <a:lnTo>
                  <a:pt x="925" y="0"/>
                </a:lnTo>
                <a:lnTo>
                  <a:pt x="918" y="9"/>
                </a:lnTo>
                <a:lnTo>
                  <a:pt x="915" y="23"/>
                </a:lnTo>
                <a:lnTo>
                  <a:pt x="915" y="38"/>
                </a:lnTo>
                <a:lnTo>
                  <a:pt x="918" y="51"/>
                </a:lnTo>
                <a:lnTo>
                  <a:pt x="927" y="65"/>
                </a:lnTo>
                <a:lnTo>
                  <a:pt x="935" y="77"/>
                </a:lnTo>
                <a:lnTo>
                  <a:pt x="942" y="88"/>
                </a:lnTo>
                <a:lnTo>
                  <a:pt x="950" y="99"/>
                </a:lnTo>
                <a:lnTo>
                  <a:pt x="956" y="111"/>
                </a:lnTo>
                <a:lnTo>
                  <a:pt x="962" y="125"/>
                </a:lnTo>
                <a:lnTo>
                  <a:pt x="966" y="138"/>
                </a:lnTo>
                <a:lnTo>
                  <a:pt x="968" y="150"/>
                </a:lnTo>
                <a:lnTo>
                  <a:pt x="968" y="162"/>
                </a:lnTo>
                <a:lnTo>
                  <a:pt x="967" y="175"/>
                </a:lnTo>
                <a:lnTo>
                  <a:pt x="965" y="183"/>
                </a:lnTo>
                <a:lnTo>
                  <a:pt x="961" y="195"/>
                </a:lnTo>
                <a:lnTo>
                  <a:pt x="957" y="206"/>
                </a:lnTo>
                <a:lnTo>
                  <a:pt x="950" y="214"/>
                </a:lnTo>
                <a:lnTo>
                  <a:pt x="942" y="222"/>
                </a:lnTo>
                <a:lnTo>
                  <a:pt x="931" y="228"/>
                </a:lnTo>
                <a:lnTo>
                  <a:pt x="914" y="231"/>
                </a:lnTo>
                <a:lnTo>
                  <a:pt x="900" y="230"/>
                </a:lnTo>
                <a:lnTo>
                  <a:pt x="886" y="225"/>
                </a:lnTo>
                <a:lnTo>
                  <a:pt x="870" y="219"/>
                </a:lnTo>
                <a:lnTo>
                  <a:pt x="852" y="210"/>
                </a:lnTo>
                <a:lnTo>
                  <a:pt x="841" y="202"/>
                </a:lnTo>
                <a:lnTo>
                  <a:pt x="828" y="194"/>
                </a:lnTo>
                <a:lnTo>
                  <a:pt x="816" y="187"/>
                </a:lnTo>
                <a:lnTo>
                  <a:pt x="806" y="180"/>
                </a:lnTo>
                <a:lnTo>
                  <a:pt x="794" y="175"/>
                </a:lnTo>
                <a:lnTo>
                  <a:pt x="782" y="171"/>
                </a:lnTo>
                <a:lnTo>
                  <a:pt x="768" y="170"/>
                </a:lnTo>
                <a:lnTo>
                  <a:pt x="755" y="172"/>
                </a:lnTo>
                <a:lnTo>
                  <a:pt x="741" y="177"/>
                </a:lnTo>
                <a:lnTo>
                  <a:pt x="731" y="184"/>
                </a:lnTo>
                <a:lnTo>
                  <a:pt x="719" y="192"/>
                </a:lnTo>
                <a:lnTo>
                  <a:pt x="708" y="203"/>
                </a:lnTo>
                <a:lnTo>
                  <a:pt x="698" y="216"/>
                </a:lnTo>
                <a:lnTo>
                  <a:pt x="689" y="234"/>
                </a:lnTo>
                <a:lnTo>
                  <a:pt x="684" y="249"/>
                </a:lnTo>
                <a:lnTo>
                  <a:pt x="681" y="264"/>
                </a:lnTo>
                <a:lnTo>
                  <a:pt x="682" y="281"/>
                </a:lnTo>
                <a:lnTo>
                  <a:pt x="683" y="296"/>
                </a:lnTo>
                <a:lnTo>
                  <a:pt x="688" y="313"/>
                </a:lnTo>
                <a:lnTo>
                  <a:pt x="694" y="327"/>
                </a:lnTo>
                <a:lnTo>
                  <a:pt x="702" y="342"/>
                </a:lnTo>
                <a:lnTo>
                  <a:pt x="711" y="354"/>
                </a:lnTo>
                <a:lnTo>
                  <a:pt x="723" y="364"/>
                </a:lnTo>
                <a:lnTo>
                  <a:pt x="735" y="375"/>
                </a:lnTo>
                <a:lnTo>
                  <a:pt x="754" y="384"/>
                </a:lnTo>
                <a:lnTo>
                  <a:pt x="772" y="391"/>
                </a:lnTo>
                <a:lnTo>
                  <a:pt x="793" y="396"/>
                </a:lnTo>
                <a:lnTo>
                  <a:pt x="816" y="398"/>
                </a:lnTo>
                <a:lnTo>
                  <a:pt x="844" y="397"/>
                </a:lnTo>
                <a:lnTo>
                  <a:pt x="864" y="396"/>
                </a:lnTo>
                <a:lnTo>
                  <a:pt x="884" y="395"/>
                </a:lnTo>
                <a:lnTo>
                  <a:pt x="902" y="398"/>
                </a:lnTo>
                <a:lnTo>
                  <a:pt x="915" y="405"/>
                </a:lnTo>
                <a:lnTo>
                  <a:pt x="927" y="418"/>
                </a:lnTo>
                <a:lnTo>
                  <a:pt x="933" y="433"/>
                </a:lnTo>
                <a:lnTo>
                  <a:pt x="935" y="448"/>
                </a:lnTo>
                <a:lnTo>
                  <a:pt x="933" y="460"/>
                </a:lnTo>
                <a:lnTo>
                  <a:pt x="929" y="476"/>
                </a:lnTo>
                <a:lnTo>
                  <a:pt x="921" y="494"/>
                </a:lnTo>
                <a:lnTo>
                  <a:pt x="914" y="509"/>
                </a:lnTo>
                <a:lnTo>
                  <a:pt x="905" y="526"/>
                </a:lnTo>
                <a:lnTo>
                  <a:pt x="895" y="544"/>
                </a:lnTo>
                <a:lnTo>
                  <a:pt x="885" y="562"/>
                </a:lnTo>
                <a:lnTo>
                  <a:pt x="814" y="562"/>
                </a:lnTo>
                <a:lnTo>
                  <a:pt x="788" y="560"/>
                </a:lnTo>
                <a:lnTo>
                  <a:pt x="761" y="558"/>
                </a:lnTo>
                <a:lnTo>
                  <a:pt x="730" y="555"/>
                </a:lnTo>
                <a:lnTo>
                  <a:pt x="697" y="552"/>
                </a:lnTo>
                <a:lnTo>
                  <a:pt x="659" y="548"/>
                </a:lnTo>
                <a:lnTo>
                  <a:pt x="629" y="546"/>
                </a:lnTo>
                <a:lnTo>
                  <a:pt x="607" y="547"/>
                </a:lnTo>
                <a:lnTo>
                  <a:pt x="586" y="551"/>
                </a:lnTo>
                <a:lnTo>
                  <a:pt x="573" y="555"/>
                </a:lnTo>
                <a:lnTo>
                  <a:pt x="563" y="562"/>
                </a:lnTo>
                <a:lnTo>
                  <a:pt x="555" y="572"/>
                </a:lnTo>
                <a:lnTo>
                  <a:pt x="551" y="582"/>
                </a:lnTo>
                <a:lnTo>
                  <a:pt x="553" y="592"/>
                </a:lnTo>
                <a:lnTo>
                  <a:pt x="558" y="604"/>
                </a:lnTo>
                <a:lnTo>
                  <a:pt x="566" y="618"/>
                </a:lnTo>
                <a:lnTo>
                  <a:pt x="573" y="631"/>
                </a:lnTo>
                <a:lnTo>
                  <a:pt x="577" y="645"/>
                </a:lnTo>
                <a:lnTo>
                  <a:pt x="577" y="658"/>
                </a:lnTo>
                <a:lnTo>
                  <a:pt x="573" y="672"/>
                </a:lnTo>
                <a:lnTo>
                  <a:pt x="565" y="685"/>
                </a:lnTo>
                <a:lnTo>
                  <a:pt x="556" y="697"/>
                </a:lnTo>
                <a:lnTo>
                  <a:pt x="543" y="707"/>
                </a:lnTo>
                <a:lnTo>
                  <a:pt x="528" y="716"/>
                </a:lnTo>
                <a:lnTo>
                  <a:pt x="512" y="723"/>
                </a:lnTo>
                <a:lnTo>
                  <a:pt x="494" y="728"/>
                </a:lnTo>
                <a:lnTo>
                  <a:pt x="478" y="731"/>
                </a:lnTo>
                <a:lnTo>
                  <a:pt x="461" y="734"/>
                </a:lnTo>
                <a:lnTo>
                  <a:pt x="445" y="736"/>
                </a:lnTo>
                <a:lnTo>
                  <a:pt x="429" y="736"/>
                </a:lnTo>
                <a:lnTo>
                  <a:pt x="414" y="734"/>
                </a:lnTo>
                <a:lnTo>
                  <a:pt x="401" y="731"/>
                </a:lnTo>
                <a:lnTo>
                  <a:pt x="388" y="728"/>
                </a:lnTo>
                <a:lnTo>
                  <a:pt x="377" y="724"/>
                </a:lnTo>
                <a:lnTo>
                  <a:pt x="366" y="718"/>
                </a:lnTo>
                <a:lnTo>
                  <a:pt x="356" y="711"/>
                </a:lnTo>
                <a:lnTo>
                  <a:pt x="348" y="700"/>
                </a:lnTo>
                <a:lnTo>
                  <a:pt x="338" y="689"/>
                </a:lnTo>
                <a:lnTo>
                  <a:pt x="330" y="677"/>
                </a:lnTo>
                <a:lnTo>
                  <a:pt x="322" y="667"/>
                </a:lnTo>
                <a:lnTo>
                  <a:pt x="312" y="653"/>
                </a:lnTo>
                <a:lnTo>
                  <a:pt x="303" y="640"/>
                </a:lnTo>
                <a:lnTo>
                  <a:pt x="292" y="627"/>
                </a:lnTo>
                <a:lnTo>
                  <a:pt x="279" y="614"/>
                </a:lnTo>
                <a:lnTo>
                  <a:pt x="266" y="605"/>
                </a:lnTo>
                <a:lnTo>
                  <a:pt x="252" y="597"/>
                </a:lnTo>
                <a:lnTo>
                  <a:pt x="237" y="591"/>
                </a:lnTo>
                <a:lnTo>
                  <a:pt x="221" y="587"/>
                </a:lnTo>
                <a:lnTo>
                  <a:pt x="200" y="583"/>
                </a:lnTo>
                <a:lnTo>
                  <a:pt x="177" y="582"/>
                </a:lnTo>
                <a:lnTo>
                  <a:pt x="157" y="581"/>
                </a:lnTo>
                <a:lnTo>
                  <a:pt x="139" y="581"/>
                </a:lnTo>
                <a:lnTo>
                  <a:pt x="117" y="582"/>
                </a:lnTo>
                <a:lnTo>
                  <a:pt x="97" y="586"/>
                </a:lnTo>
                <a:lnTo>
                  <a:pt x="76" y="589"/>
                </a:lnTo>
                <a:lnTo>
                  <a:pt x="53" y="594"/>
                </a:lnTo>
                <a:lnTo>
                  <a:pt x="30" y="598"/>
                </a:lnTo>
                <a:lnTo>
                  <a:pt x="0" y="604"/>
                </a:lnTo>
              </a:path>
            </a:pathLst>
          </a:custGeom>
          <a:solidFill>
            <a:srgbClr val="00BF9F"/>
          </a:solidFill>
          <a:ln w="12700" cap="rnd" cmpd="sng">
            <a:solidFill>
              <a:srgbClr val="000000"/>
            </a:solidFill>
            <a:prstDash val="solid"/>
            <a:round/>
            <a:headEnd type="none" w="med" len="med"/>
            <a:tailEnd type="none" w="med" len="med"/>
          </a:ln>
          <a:effectLst/>
        </p:spPr>
        <p:txBody>
          <a:bodyPr/>
          <a:lstStyle/>
          <a:p>
            <a:endParaRPr lang="en-US"/>
          </a:p>
        </p:txBody>
      </p:sp>
      <p:sp>
        <p:nvSpPr>
          <p:cNvPr id="101385" name="Freeform 9"/>
          <p:cNvSpPr>
            <a:spLocks/>
          </p:cNvSpPr>
          <p:nvPr/>
        </p:nvSpPr>
        <p:spPr bwMode="auto">
          <a:xfrm>
            <a:off x="5867400" y="1676400"/>
            <a:ext cx="1647825" cy="1122363"/>
          </a:xfrm>
          <a:custGeom>
            <a:avLst/>
            <a:gdLst/>
            <a:ahLst/>
            <a:cxnLst>
              <a:cxn ang="0">
                <a:pos x="40" y="0"/>
              </a:cxn>
              <a:cxn ang="0">
                <a:pos x="957" y="575"/>
              </a:cxn>
              <a:cxn ang="0">
                <a:pos x="923" y="557"/>
              </a:cxn>
              <a:cxn ang="0">
                <a:pos x="887" y="543"/>
              </a:cxn>
              <a:cxn ang="0">
                <a:pos x="845" y="535"/>
              </a:cxn>
              <a:cxn ang="0">
                <a:pos x="794" y="530"/>
              </a:cxn>
              <a:cxn ang="0">
                <a:pos x="741" y="529"/>
              </a:cxn>
              <a:cxn ang="0">
                <a:pos x="684" y="531"/>
              </a:cxn>
              <a:cxn ang="0">
                <a:pos x="636" y="536"/>
              </a:cxn>
              <a:cxn ang="0">
                <a:pos x="599" y="545"/>
              </a:cxn>
              <a:cxn ang="0">
                <a:pos x="573" y="558"/>
              </a:cxn>
              <a:cxn ang="0">
                <a:pos x="561" y="575"/>
              </a:cxn>
              <a:cxn ang="0">
                <a:pos x="566" y="596"/>
              </a:cxn>
              <a:cxn ang="0">
                <a:pos x="578" y="614"/>
              </a:cxn>
              <a:cxn ang="0">
                <a:pos x="571" y="640"/>
              </a:cxn>
              <a:cxn ang="0">
                <a:pos x="548" y="663"/>
              </a:cxn>
              <a:cxn ang="0">
                <a:pos x="520" y="680"/>
              </a:cxn>
              <a:cxn ang="0">
                <a:pos x="491" y="693"/>
              </a:cxn>
              <a:cxn ang="0">
                <a:pos x="459" y="701"/>
              </a:cxn>
              <a:cxn ang="0">
                <a:pos x="429" y="706"/>
              </a:cxn>
              <a:cxn ang="0">
                <a:pos x="394" y="704"/>
              </a:cxn>
              <a:cxn ang="0">
                <a:pos x="365" y="697"/>
              </a:cxn>
              <a:cxn ang="0">
                <a:pos x="337" y="684"/>
              </a:cxn>
              <a:cxn ang="0">
                <a:pos x="326" y="668"/>
              </a:cxn>
              <a:cxn ang="0">
                <a:pos x="326" y="648"/>
              </a:cxn>
              <a:cxn ang="0">
                <a:pos x="337" y="623"/>
              </a:cxn>
              <a:cxn ang="0">
                <a:pos x="356" y="599"/>
              </a:cxn>
              <a:cxn ang="0">
                <a:pos x="366" y="579"/>
              </a:cxn>
              <a:cxn ang="0">
                <a:pos x="366" y="555"/>
              </a:cxn>
              <a:cxn ang="0">
                <a:pos x="346" y="538"/>
              </a:cxn>
              <a:cxn ang="0">
                <a:pos x="319" y="531"/>
              </a:cxn>
              <a:cxn ang="0">
                <a:pos x="259" y="529"/>
              </a:cxn>
              <a:cxn ang="0">
                <a:pos x="204" y="535"/>
              </a:cxn>
              <a:cxn ang="0">
                <a:pos x="138" y="545"/>
              </a:cxn>
              <a:cxn ang="0">
                <a:pos x="78" y="555"/>
              </a:cxn>
              <a:cxn ang="0">
                <a:pos x="50" y="565"/>
              </a:cxn>
              <a:cxn ang="0">
                <a:pos x="36" y="538"/>
              </a:cxn>
              <a:cxn ang="0">
                <a:pos x="23" y="508"/>
              </a:cxn>
              <a:cxn ang="0">
                <a:pos x="15" y="469"/>
              </a:cxn>
              <a:cxn ang="0">
                <a:pos x="20" y="429"/>
              </a:cxn>
              <a:cxn ang="0">
                <a:pos x="39" y="388"/>
              </a:cxn>
              <a:cxn ang="0">
                <a:pos x="68" y="354"/>
              </a:cxn>
              <a:cxn ang="0">
                <a:pos x="104" y="333"/>
              </a:cxn>
              <a:cxn ang="0">
                <a:pos x="141" y="317"/>
              </a:cxn>
              <a:cxn ang="0">
                <a:pos x="183" y="297"/>
              </a:cxn>
              <a:cxn ang="0">
                <a:pos x="212" y="280"/>
              </a:cxn>
              <a:cxn ang="0">
                <a:pos x="236" y="256"/>
              </a:cxn>
              <a:cxn ang="0">
                <a:pos x="250" y="224"/>
              </a:cxn>
              <a:cxn ang="0">
                <a:pos x="249" y="188"/>
              </a:cxn>
              <a:cxn ang="0">
                <a:pos x="229" y="156"/>
              </a:cxn>
              <a:cxn ang="0">
                <a:pos x="197" y="140"/>
              </a:cxn>
              <a:cxn ang="0">
                <a:pos x="164" y="146"/>
              </a:cxn>
              <a:cxn ang="0">
                <a:pos x="137" y="169"/>
              </a:cxn>
              <a:cxn ang="0">
                <a:pos x="112" y="195"/>
              </a:cxn>
              <a:cxn ang="0">
                <a:pos x="83" y="207"/>
              </a:cxn>
              <a:cxn ang="0">
                <a:pos x="45" y="203"/>
              </a:cxn>
              <a:cxn ang="0">
                <a:pos x="21" y="183"/>
              </a:cxn>
              <a:cxn ang="0">
                <a:pos x="5" y="154"/>
              </a:cxn>
              <a:cxn ang="0">
                <a:pos x="0" y="121"/>
              </a:cxn>
              <a:cxn ang="0">
                <a:pos x="5" y="85"/>
              </a:cxn>
              <a:cxn ang="0">
                <a:pos x="17" y="43"/>
              </a:cxn>
              <a:cxn ang="0">
                <a:pos x="29" y="16"/>
              </a:cxn>
            </a:cxnLst>
            <a:rect l="0" t="0" r="r" b="b"/>
            <a:pathLst>
              <a:path w="958" h="707">
                <a:moveTo>
                  <a:pt x="29" y="16"/>
                </a:moveTo>
                <a:lnTo>
                  <a:pt x="40" y="0"/>
                </a:lnTo>
                <a:lnTo>
                  <a:pt x="798" y="0"/>
                </a:lnTo>
                <a:lnTo>
                  <a:pt x="957" y="575"/>
                </a:lnTo>
                <a:lnTo>
                  <a:pt x="937" y="565"/>
                </a:lnTo>
                <a:lnTo>
                  <a:pt x="923" y="557"/>
                </a:lnTo>
                <a:lnTo>
                  <a:pt x="907" y="550"/>
                </a:lnTo>
                <a:lnTo>
                  <a:pt x="887" y="543"/>
                </a:lnTo>
                <a:lnTo>
                  <a:pt x="867" y="538"/>
                </a:lnTo>
                <a:lnTo>
                  <a:pt x="845" y="535"/>
                </a:lnTo>
                <a:lnTo>
                  <a:pt x="818" y="531"/>
                </a:lnTo>
                <a:lnTo>
                  <a:pt x="794" y="530"/>
                </a:lnTo>
                <a:lnTo>
                  <a:pt x="769" y="529"/>
                </a:lnTo>
                <a:lnTo>
                  <a:pt x="741" y="529"/>
                </a:lnTo>
                <a:lnTo>
                  <a:pt x="709" y="529"/>
                </a:lnTo>
                <a:lnTo>
                  <a:pt x="684" y="531"/>
                </a:lnTo>
                <a:lnTo>
                  <a:pt x="658" y="533"/>
                </a:lnTo>
                <a:lnTo>
                  <a:pt x="636" y="536"/>
                </a:lnTo>
                <a:lnTo>
                  <a:pt x="615" y="540"/>
                </a:lnTo>
                <a:lnTo>
                  <a:pt x="599" y="545"/>
                </a:lnTo>
                <a:lnTo>
                  <a:pt x="585" y="551"/>
                </a:lnTo>
                <a:lnTo>
                  <a:pt x="573" y="558"/>
                </a:lnTo>
                <a:lnTo>
                  <a:pt x="565" y="565"/>
                </a:lnTo>
                <a:lnTo>
                  <a:pt x="561" y="575"/>
                </a:lnTo>
                <a:lnTo>
                  <a:pt x="561" y="586"/>
                </a:lnTo>
                <a:lnTo>
                  <a:pt x="566" y="596"/>
                </a:lnTo>
                <a:lnTo>
                  <a:pt x="573" y="605"/>
                </a:lnTo>
                <a:lnTo>
                  <a:pt x="578" y="614"/>
                </a:lnTo>
                <a:lnTo>
                  <a:pt x="578" y="628"/>
                </a:lnTo>
                <a:lnTo>
                  <a:pt x="571" y="640"/>
                </a:lnTo>
                <a:lnTo>
                  <a:pt x="562" y="652"/>
                </a:lnTo>
                <a:lnTo>
                  <a:pt x="548" y="663"/>
                </a:lnTo>
                <a:lnTo>
                  <a:pt x="534" y="674"/>
                </a:lnTo>
                <a:lnTo>
                  <a:pt x="520" y="680"/>
                </a:lnTo>
                <a:lnTo>
                  <a:pt x="506" y="686"/>
                </a:lnTo>
                <a:lnTo>
                  <a:pt x="491" y="693"/>
                </a:lnTo>
                <a:lnTo>
                  <a:pt x="475" y="698"/>
                </a:lnTo>
                <a:lnTo>
                  <a:pt x="459" y="701"/>
                </a:lnTo>
                <a:lnTo>
                  <a:pt x="443" y="704"/>
                </a:lnTo>
                <a:lnTo>
                  <a:pt x="429" y="706"/>
                </a:lnTo>
                <a:lnTo>
                  <a:pt x="410" y="706"/>
                </a:lnTo>
                <a:lnTo>
                  <a:pt x="394" y="704"/>
                </a:lnTo>
                <a:lnTo>
                  <a:pt x="379" y="701"/>
                </a:lnTo>
                <a:lnTo>
                  <a:pt x="365" y="697"/>
                </a:lnTo>
                <a:lnTo>
                  <a:pt x="350" y="691"/>
                </a:lnTo>
                <a:lnTo>
                  <a:pt x="337" y="684"/>
                </a:lnTo>
                <a:lnTo>
                  <a:pt x="329" y="676"/>
                </a:lnTo>
                <a:lnTo>
                  <a:pt x="326" y="668"/>
                </a:lnTo>
                <a:lnTo>
                  <a:pt x="324" y="660"/>
                </a:lnTo>
                <a:lnTo>
                  <a:pt x="326" y="648"/>
                </a:lnTo>
                <a:lnTo>
                  <a:pt x="329" y="636"/>
                </a:lnTo>
                <a:lnTo>
                  <a:pt x="337" y="623"/>
                </a:lnTo>
                <a:lnTo>
                  <a:pt x="348" y="610"/>
                </a:lnTo>
                <a:lnTo>
                  <a:pt x="356" y="599"/>
                </a:lnTo>
                <a:lnTo>
                  <a:pt x="361" y="591"/>
                </a:lnTo>
                <a:lnTo>
                  <a:pt x="366" y="579"/>
                </a:lnTo>
                <a:lnTo>
                  <a:pt x="370" y="566"/>
                </a:lnTo>
                <a:lnTo>
                  <a:pt x="366" y="555"/>
                </a:lnTo>
                <a:lnTo>
                  <a:pt x="359" y="546"/>
                </a:lnTo>
                <a:lnTo>
                  <a:pt x="346" y="538"/>
                </a:lnTo>
                <a:lnTo>
                  <a:pt x="332" y="535"/>
                </a:lnTo>
                <a:lnTo>
                  <a:pt x="319" y="531"/>
                </a:lnTo>
                <a:lnTo>
                  <a:pt x="299" y="529"/>
                </a:lnTo>
                <a:lnTo>
                  <a:pt x="259" y="529"/>
                </a:lnTo>
                <a:lnTo>
                  <a:pt x="230" y="531"/>
                </a:lnTo>
                <a:lnTo>
                  <a:pt x="204" y="535"/>
                </a:lnTo>
                <a:lnTo>
                  <a:pt x="169" y="539"/>
                </a:lnTo>
                <a:lnTo>
                  <a:pt x="138" y="545"/>
                </a:lnTo>
                <a:lnTo>
                  <a:pt x="103" y="551"/>
                </a:lnTo>
                <a:lnTo>
                  <a:pt x="78" y="555"/>
                </a:lnTo>
                <a:lnTo>
                  <a:pt x="60" y="559"/>
                </a:lnTo>
                <a:lnTo>
                  <a:pt x="50" y="565"/>
                </a:lnTo>
                <a:lnTo>
                  <a:pt x="43" y="552"/>
                </a:lnTo>
                <a:lnTo>
                  <a:pt x="36" y="538"/>
                </a:lnTo>
                <a:lnTo>
                  <a:pt x="29" y="523"/>
                </a:lnTo>
                <a:lnTo>
                  <a:pt x="23" y="508"/>
                </a:lnTo>
                <a:lnTo>
                  <a:pt x="18" y="489"/>
                </a:lnTo>
                <a:lnTo>
                  <a:pt x="15" y="469"/>
                </a:lnTo>
                <a:lnTo>
                  <a:pt x="16" y="449"/>
                </a:lnTo>
                <a:lnTo>
                  <a:pt x="20" y="429"/>
                </a:lnTo>
                <a:lnTo>
                  <a:pt x="28" y="408"/>
                </a:lnTo>
                <a:lnTo>
                  <a:pt x="39" y="388"/>
                </a:lnTo>
                <a:lnTo>
                  <a:pt x="52" y="369"/>
                </a:lnTo>
                <a:lnTo>
                  <a:pt x="68" y="354"/>
                </a:lnTo>
                <a:lnTo>
                  <a:pt x="86" y="342"/>
                </a:lnTo>
                <a:lnTo>
                  <a:pt x="104" y="333"/>
                </a:lnTo>
                <a:lnTo>
                  <a:pt x="123" y="324"/>
                </a:lnTo>
                <a:lnTo>
                  <a:pt x="141" y="317"/>
                </a:lnTo>
                <a:lnTo>
                  <a:pt x="160" y="309"/>
                </a:lnTo>
                <a:lnTo>
                  <a:pt x="183" y="297"/>
                </a:lnTo>
                <a:lnTo>
                  <a:pt x="198" y="290"/>
                </a:lnTo>
                <a:lnTo>
                  <a:pt x="212" y="280"/>
                </a:lnTo>
                <a:lnTo>
                  <a:pt x="225" y="268"/>
                </a:lnTo>
                <a:lnTo>
                  <a:pt x="236" y="256"/>
                </a:lnTo>
                <a:lnTo>
                  <a:pt x="244" y="241"/>
                </a:lnTo>
                <a:lnTo>
                  <a:pt x="250" y="224"/>
                </a:lnTo>
                <a:lnTo>
                  <a:pt x="253" y="206"/>
                </a:lnTo>
                <a:lnTo>
                  <a:pt x="249" y="188"/>
                </a:lnTo>
                <a:lnTo>
                  <a:pt x="241" y="170"/>
                </a:lnTo>
                <a:lnTo>
                  <a:pt x="229" y="156"/>
                </a:lnTo>
                <a:lnTo>
                  <a:pt x="214" y="146"/>
                </a:lnTo>
                <a:lnTo>
                  <a:pt x="197" y="140"/>
                </a:lnTo>
                <a:lnTo>
                  <a:pt x="181" y="140"/>
                </a:lnTo>
                <a:lnTo>
                  <a:pt x="164" y="146"/>
                </a:lnTo>
                <a:lnTo>
                  <a:pt x="148" y="156"/>
                </a:lnTo>
                <a:lnTo>
                  <a:pt x="137" y="169"/>
                </a:lnTo>
                <a:lnTo>
                  <a:pt x="124" y="183"/>
                </a:lnTo>
                <a:lnTo>
                  <a:pt x="112" y="195"/>
                </a:lnTo>
                <a:lnTo>
                  <a:pt x="100" y="203"/>
                </a:lnTo>
                <a:lnTo>
                  <a:pt x="83" y="207"/>
                </a:lnTo>
                <a:lnTo>
                  <a:pt x="62" y="207"/>
                </a:lnTo>
                <a:lnTo>
                  <a:pt x="45" y="203"/>
                </a:lnTo>
                <a:lnTo>
                  <a:pt x="32" y="193"/>
                </a:lnTo>
                <a:lnTo>
                  <a:pt x="21" y="183"/>
                </a:lnTo>
                <a:lnTo>
                  <a:pt x="12" y="170"/>
                </a:lnTo>
                <a:lnTo>
                  <a:pt x="5" y="154"/>
                </a:lnTo>
                <a:lnTo>
                  <a:pt x="1" y="139"/>
                </a:lnTo>
                <a:lnTo>
                  <a:pt x="0" y="121"/>
                </a:lnTo>
                <a:lnTo>
                  <a:pt x="1" y="103"/>
                </a:lnTo>
                <a:lnTo>
                  <a:pt x="5" y="85"/>
                </a:lnTo>
                <a:lnTo>
                  <a:pt x="10" y="62"/>
                </a:lnTo>
                <a:lnTo>
                  <a:pt x="17" y="43"/>
                </a:lnTo>
                <a:lnTo>
                  <a:pt x="22" y="30"/>
                </a:lnTo>
                <a:lnTo>
                  <a:pt x="29" y="16"/>
                </a:lnTo>
              </a:path>
            </a:pathLst>
          </a:custGeom>
          <a:solidFill>
            <a:srgbClr val="FF5F00"/>
          </a:solidFill>
          <a:ln w="12700" cap="rnd" cmpd="sng">
            <a:solidFill>
              <a:srgbClr val="000000"/>
            </a:solidFill>
            <a:prstDash val="solid"/>
            <a:round/>
            <a:headEnd type="none" w="med" len="med"/>
            <a:tailEnd type="none" w="med" len="med"/>
          </a:ln>
          <a:effectLst/>
        </p:spPr>
        <p:txBody>
          <a:bodyPr/>
          <a:lstStyle/>
          <a:p>
            <a:endParaRPr lang="en-US"/>
          </a:p>
        </p:txBody>
      </p:sp>
      <p:sp>
        <p:nvSpPr>
          <p:cNvPr id="101386" name="Freeform 10"/>
          <p:cNvSpPr>
            <a:spLocks/>
          </p:cNvSpPr>
          <p:nvPr/>
        </p:nvSpPr>
        <p:spPr bwMode="auto">
          <a:xfrm>
            <a:off x="914400" y="3048000"/>
            <a:ext cx="2039938" cy="1273175"/>
          </a:xfrm>
          <a:custGeom>
            <a:avLst/>
            <a:gdLst/>
            <a:ahLst/>
            <a:cxnLst>
              <a:cxn ang="0">
                <a:pos x="17" y="653"/>
              </a:cxn>
              <a:cxn ang="0">
                <a:pos x="99" y="638"/>
              </a:cxn>
              <a:cxn ang="0">
                <a:pos x="205" y="611"/>
              </a:cxn>
              <a:cxn ang="0">
                <a:pos x="299" y="581"/>
              </a:cxn>
              <a:cxn ang="0">
                <a:pos x="355" y="577"/>
              </a:cxn>
              <a:cxn ang="0">
                <a:pos x="417" y="589"/>
              </a:cxn>
              <a:cxn ang="0">
                <a:pos x="446" y="617"/>
              </a:cxn>
              <a:cxn ang="0">
                <a:pos x="442" y="652"/>
              </a:cxn>
              <a:cxn ang="0">
                <a:pos x="412" y="704"/>
              </a:cxn>
              <a:cxn ang="0">
                <a:pos x="409" y="741"/>
              </a:cxn>
              <a:cxn ang="0">
                <a:pos x="439" y="780"/>
              </a:cxn>
              <a:cxn ang="0">
                <a:pos x="490" y="799"/>
              </a:cxn>
              <a:cxn ang="0">
                <a:pos x="538" y="796"/>
              </a:cxn>
              <a:cxn ang="0">
                <a:pos x="591" y="771"/>
              </a:cxn>
              <a:cxn ang="0">
                <a:pos x="629" y="738"/>
              </a:cxn>
              <a:cxn ang="0">
                <a:pos x="644" y="687"/>
              </a:cxn>
              <a:cxn ang="0">
                <a:pos x="665" y="657"/>
              </a:cxn>
              <a:cxn ang="0">
                <a:pos x="730" y="633"/>
              </a:cxn>
              <a:cxn ang="0">
                <a:pos x="808" y="615"/>
              </a:cxn>
              <a:cxn ang="0">
                <a:pos x="964" y="602"/>
              </a:cxn>
              <a:cxn ang="0">
                <a:pos x="1077" y="598"/>
              </a:cxn>
              <a:cxn ang="0">
                <a:pos x="1106" y="563"/>
              </a:cxn>
              <a:cxn ang="0">
                <a:pos x="1141" y="526"/>
              </a:cxn>
              <a:cxn ang="0">
                <a:pos x="1171" y="486"/>
              </a:cxn>
              <a:cxn ang="0">
                <a:pos x="1184" y="445"/>
              </a:cxn>
              <a:cxn ang="0">
                <a:pos x="1173" y="396"/>
              </a:cxn>
              <a:cxn ang="0">
                <a:pos x="1142" y="376"/>
              </a:cxn>
              <a:cxn ang="0">
                <a:pos x="1101" y="386"/>
              </a:cxn>
              <a:cxn ang="0">
                <a:pos x="1066" y="432"/>
              </a:cxn>
              <a:cxn ang="0">
                <a:pos x="1020" y="467"/>
              </a:cxn>
              <a:cxn ang="0">
                <a:pos x="973" y="469"/>
              </a:cxn>
              <a:cxn ang="0">
                <a:pos x="937" y="451"/>
              </a:cxn>
              <a:cxn ang="0">
                <a:pos x="918" y="418"/>
              </a:cxn>
              <a:cxn ang="0">
                <a:pos x="916" y="371"/>
              </a:cxn>
              <a:cxn ang="0">
                <a:pos x="944" y="331"/>
              </a:cxn>
              <a:cxn ang="0">
                <a:pos x="996" y="303"/>
              </a:cxn>
              <a:cxn ang="0">
                <a:pos x="1041" y="272"/>
              </a:cxn>
              <a:cxn ang="0">
                <a:pos x="1061" y="218"/>
              </a:cxn>
              <a:cxn ang="0">
                <a:pos x="1052" y="165"/>
              </a:cxn>
              <a:cxn ang="0">
                <a:pos x="1026" y="107"/>
              </a:cxn>
              <a:cxn ang="0">
                <a:pos x="1015" y="53"/>
              </a:cxn>
              <a:cxn ang="0">
                <a:pos x="984" y="15"/>
              </a:cxn>
              <a:cxn ang="0">
                <a:pos x="869" y="9"/>
              </a:cxn>
              <a:cxn ang="0">
                <a:pos x="768" y="0"/>
              </a:cxn>
              <a:cxn ang="0">
                <a:pos x="712" y="9"/>
              </a:cxn>
              <a:cxn ang="0">
                <a:pos x="690" y="36"/>
              </a:cxn>
              <a:cxn ang="0">
                <a:pos x="705" y="72"/>
              </a:cxn>
              <a:cxn ang="0">
                <a:pos x="716" y="112"/>
              </a:cxn>
              <a:cxn ang="0">
                <a:pos x="695" y="151"/>
              </a:cxn>
              <a:cxn ang="0">
                <a:pos x="651" y="177"/>
              </a:cxn>
              <a:cxn ang="0">
                <a:pos x="600" y="188"/>
              </a:cxn>
              <a:cxn ang="0">
                <a:pos x="553" y="188"/>
              </a:cxn>
              <a:cxn ang="0">
                <a:pos x="516" y="178"/>
              </a:cxn>
              <a:cxn ang="0">
                <a:pos x="487" y="154"/>
              </a:cxn>
              <a:cxn ang="0">
                <a:pos x="461" y="121"/>
              </a:cxn>
              <a:cxn ang="0">
                <a:pos x="431" y="81"/>
              </a:cxn>
              <a:cxn ang="0">
                <a:pos x="391" y="51"/>
              </a:cxn>
              <a:cxn ang="0">
                <a:pos x="339" y="37"/>
              </a:cxn>
              <a:cxn ang="0">
                <a:pos x="278" y="35"/>
              </a:cxn>
              <a:cxn ang="0">
                <a:pos x="215" y="43"/>
              </a:cxn>
              <a:cxn ang="0">
                <a:pos x="139" y="58"/>
              </a:cxn>
            </a:cxnLst>
            <a:rect l="0" t="0" r="r" b="b"/>
            <a:pathLst>
              <a:path w="1186" h="802">
                <a:moveTo>
                  <a:pt x="139" y="58"/>
                </a:moveTo>
                <a:lnTo>
                  <a:pt x="0" y="654"/>
                </a:lnTo>
                <a:lnTo>
                  <a:pt x="17" y="653"/>
                </a:lnTo>
                <a:lnTo>
                  <a:pt x="37" y="651"/>
                </a:lnTo>
                <a:lnTo>
                  <a:pt x="73" y="644"/>
                </a:lnTo>
                <a:lnTo>
                  <a:pt x="99" y="638"/>
                </a:lnTo>
                <a:lnTo>
                  <a:pt x="133" y="631"/>
                </a:lnTo>
                <a:lnTo>
                  <a:pt x="170" y="622"/>
                </a:lnTo>
                <a:lnTo>
                  <a:pt x="205" y="611"/>
                </a:lnTo>
                <a:lnTo>
                  <a:pt x="237" y="600"/>
                </a:lnTo>
                <a:lnTo>
                  <a:pt x="274" y="587"/>
                </a:lnTo>
                <a:lnTo>
                  <a:pt x="299" y="581"/>
                </a:lnTo>
                <a:lnTo>
                  <a:pt x="319" y="578"/>
                </a:lnTo>
                <a:lnTo>
                  <a:pt x="338" y="577"/>
                </a:lnTo>
                <a:lnTo>
                  <a:pt x="355" y="577"/>
                </a:lnTo>
                <a:lnTo>
                  <a:pt x="381" y="580"/>
                </a:lnTo>
                <a:lnTo>
                  <a:pt x="398" y="584"/>
                </a:lnTo>
                <a:lnTo>
                  <a:pt x="417" y="589"/>
                </a:lnTo>
                <a:lnTo>
                  <a:pt x="429" y="596"/>
                </a:lnTo>
                <a:lnTo>
                  <a:pt x="439" y="604"/>
                </a:lnTo>
                <a:lnTo>
                  <a:pt x="446" y="617"/>
                </a:lnTo>
                <a:lnTo>
                  <a:pt x="448" y="626"/>
                </a:lnTo>
                <a:lnTo>
                  <a:pt x="447" y="639"/>
                </a:lnTo>
                <a:lnTo>
                  <a:pt x="442" y="652"/>
                </a:lnTo>
                <a:lnTo>
                  <a:pt x="431" y="668"/>
                </a:lnTo>
                <a:lnTo>
                  <a:pt x="419" y="687"/>
                </a:lnTo>
                <a:lnTo>
                  <a:pt x="412" y="704"/>
                </a:lnTo>
                <a:lnTo>
                  <a:pt x="409" y="717"/>
                </a:lnTo>
                <a:lnTo>
                  <a:pt x="407" y="731"/>
                </a:lnTo>
                <a:lnTo>
                  <a:pt x="409" y="741"/>
                </a:lnTo>
                <a:lnTo>
                  <a:pt x="414" y="755"/>
                </a:lnTo>
                <a:lnTo>
                  <a:pt x="425" y="769"/>
                </a:lnTo>
                <a:lnTo>
                  <a:pt x="439" y="780"/>
                </a:lnTo>
                <a:lnTo>
                  <a:pt x="453" y="789"/>
                </a:lnTo>
                <a:lnTo>
                  <a:pt x="470" y="794"/>
                </a:lnTo>
                <a:lnTo>
                  <a:pt x="490" y="799"/>
                </a:lnTo>
                <a:lnTo>
                  <a:pt x="505" y="801"/>
                </a:lnTo>
                <a:lnTo>
                  <a:pt x="521" y="799"/>
                </a:lnTo>
                <a:lnTo>
                  <a:pt x="538" y="796"/>
                </a:lnTo>
                <a:lnTo>
                  <a:pt x="555" y="790"/>
                </a:lnTo>
                <a:lnTo>
                  <a:pt x="572" y="782"/>
                </a:lnTo>
                <a:lnTo>
                  <a:pt x="591" y="771"/>
                </a:lnTo>
                <a:lnTo>
                  <a:pt x="606" y="761"/>
                </a:lnTo>
                <a:lnTo>
                  <a:pt x="618" y="750"/>
                </a:lnTo>
                <a:lnTo>
                  <a:pt x="629" y="738"/>
                </a:lnTo>
                <a:lnTo>
                  <a:pt x="637" y="723"/>
                </a:lnTo>
                <a:lnTo>
                  <a:pt x="641" y="706"/>
                </a:lnTo>
                <a:lnTo>
                  <a:pt x="644" y="687"/>
                </a:lnTo>
                <a:lnTo>
                  <a:pt x="650" y="672"/>
                </a:lnTo>
                <a:lnTo>
                  <a:pt x="654" y="665"/>
                </a:lnTo>
                <a:lnTo>
                  <a:pt x="665" y="657"/>
                </a:lnTo>
                <a:lnTo>
                  <a:pt x="682" y="648"/>
                </a:lnTo>
                <a:lnTo>
                  <a:pt x="705" y="640"/>
                </a:lnTo>
                <a:lnTo>
                  <a:pt x="730" y="633"/>
                </a:lnTo>
                <a:lnTo>
                  <a:pt x="752" y="626"/>
                </a:lnTo>
                <a:lnTo>
                  <a:pt x="775" y="621"/>
                </a:lnTo>
                <a:lnTo>
                  <a:pt x="808" y="615"/>
                </a:lnTo>
                <a:lnTo>
                  <a:pt x="855" y="607"/>
                </a:lnTo>
                <a:lnTo>
                  <a:pt x="907" y="602"/>
                </a:lnTo>
                <a:lnTo>
                  <a:pt x="964" y="602"/>
                </a:lnTo>
                <a:lnTo>
                  <a:pt x="1019" y="602"/>
                </a:lnTo>
                <a:lnTo>
                  <a:pt x="1070" y="608"/>
                </a:lnTo>
                <a:lnTo>
                  <a:pt x="1077" y="598"/>
                </a:lnTo>
                <a:lnTo>
                  <a:pt x="1084" y="586"/>
                </a:lnTo>
                <a:lnTo>
                  <a:pt x="1093" y="576"/>
                </a:lnTo>
                <a:lnTo>
                  <a:pt x="1106" y="563"/>
                </a:lnTo>
                <a:lnTo>
                  <a:pt x="1115" y="554"/>
                </a:lnTo>
                <a:lnTo>
                  <a:pt x="1129" y="538"/>
                </a:lnTo>
                <a:lnTo>
                  <a:pt x="1141" y="526"/>
                </a:lnTo>
                <a:lnTo>
                  <a:pt x="1151" y="515"/>
                </a:lnTo>
                <a:lnTo>
                  <a:pt x="1162" y="503"/>
                </a:lnTo>
                <a:lnTo>
                  <a:pt x="1171" y="486"/>
                </a:lnTo>
                <a:lnTo>
                  <a:pt x="1174" y="476"/>
                </a:lnTo>
                <a:lnTo>
                  <a:pt x="1179" y="459"/>
                </a:lnTo>
                <a:lnTo>
                  <a:pt x="1184" y="445"/>
                </a:lnTo>
                <a:lnTo>
                  <a:pt x="1185" y="426"/>
                </a:lnTo>
                <a:lnTo>
                  <a:pt x="1180" y="411"/>
                </a:lnTo>
                <a:lnTo>
                  <a:pt x="1173" y="396"/>
                </a:lnTo>
                <a:lnTo>
                  <a:pt x="1165" y="387"/>
                </a:lnTo>
                <a:lnTo>
                  <a:pt x="1154" y="381"/>
                </a:lnTo>
                <a:lnTo>
                  <a:pt x="1142" y="376"/>
                </a:lnTo>
                <a:lnTo>
                  <a:pt x="1129" y="376"/>
                </a:lnTo>
                <a:lnTo>
                  <a:pt x="1117" y="376"/>
                </a:lnTo>
                <a:lnTo>
                  <a:pt x="1101" y="386"/>
                </a:lnTo>
                <a:lnTo>
                  <a:pt x="1090" y="398"/>
                </a:lnTo>
                <a:lnTo>
                  <a:pt x="1078" y="413"/>
                </a:lnTo>
                <a:lnTo>
                  <a:pt x="1066" y="432"/>
                </a:lnTo>
                <a:lnTo>
                  <a:pt x="1052" y="447"/>
                </a:lnTo>
                <a:lnTo>
                  <a:pt x="1038" y="459"/>
                </a:lnTo>
                <a:lnTo>
                  <a:pt x="1020" y="467"/>
                </a:lnTo>
                <a:lnTo>
                  <a:pt x="1001" y="473"/>
                </a:lnTo>
                <a:lnTo>
                  <a:pt x="988" y="473"/>
                </a:lnTo>
                <a:lnTo>
                  <a:pt x="973" y="469"/>
                </a:lnTo>
                <a:lnTo>
                  <a:pt x="961" y="466"/>
                </a:lnTo>
                <a:lnTo>
                  <a:pt x="950" y="461"/>
                </a:lnTo>
                <a:lnTo>
                  <a:pt x="937" y="451"/>
                </a:lnTo>
                <a:lnTo>
                  <a:pt x="929" y="441"/>
                </a:lnTo>
                <a:lnTo>
                  <a:pt x="922" y="430"/>
                </a:lnTo>
                <a:lnTo>
                  <a:pt x="918" y="418"/>
                </a:lnTo>
                <a:lnTo>
                  <a:pt x="914" y="400"/>
                </a:lnTo>
                <a:lnTo>
                  <a:pt x="913" y="383"/>
                </a:lnTo>
                <a:lnTo>
                  <a:pt x="916" y="371"/>
                </a:lnTo>
                <a:lnTo>
                  <a:pt x="924" y="357"/>
                </a:lnTo>
                <a:lnTo>
                  <a:pt x="931" y="345"/>
                </a:lnTo>
                <a:lnTo>
                  <a:pt x="944" y="331"/>
                </a:lnTo>
                <a:lnTo>
                  <a:pt x="961" y="322"/>
                </a:lnTo>
                <a:lnTo>
                  <a:pt x="974" y="315"/>
                </a:lnTo>
                <a:lnTo>
                  <a:pt x="996" y="303"/>
                </a:lnTo>
                <a:lnTo>
                  <a:pt x="1017" y="292"/>
                </a:lnTo>
                <a:lnTo>
                  <a:pt x="1030" y="281"/>
                </a:lnTo>
                <a:lnTo>
                  <a:pt x="1041" y="272"/>
                </a:lnTo>
                <a:lnTo>
                  <a:pt x="1054" y="255"/>
                </a:lnTo>
                <a:lnTo>
                  <a:pt x="1059" y="236"/>
                </a:lnTo>
                <a:lnTo>
                  <a:pt x="1061" y="218"/>
                </a:lnTo>
                <a:lnTo>
                  <a:pt x="1062" y="203"/>
                </a:lnTo>
                <a:lnTo>
                  <a:pt x="1057" y="181"/>
                </a:lnTo>
                <a:lnTo>
                  <a:pt x="1052" y="165"/>
                </a:lnTo>
                <a:lnTo>
                  <a:pt x="1044" y="146"/>
                </a:lnTo>
                <a:lnTo>
                  <a:pt x="1035" y="129"/>
                </a:lnTo>
                <a:lnTo>
                  <a:pt x="1026" y="107"/>
                </a:lnTo>
                <a:lnTo>
                  <a:pt x="1018" y="88"/>
                </a:lnTo>
                <a:lnTo>
                  <a:pt x="1016" y="71"/>
                </a:lnTo>
                <a:lnTo>
                  <a:pt x="1015" y="53"/>
                </a:lnTo>
                <a:lnTo>
                  <a:pt x="1017" y="36"/>
                </a:lnTo>
                <a:lnTo>
                  <a:pt x="1017" y="18"/>
                </a:lnTo>
                <a:lnTo>
                  <a:pt x="984" y="15"/>
                </a:lnTo>
                <a:lnTo>
                  <a:pt x="940" y="15"/>
                </a:lnTo>
                <a:lnTo>
                  <a:pt x="900" y="12"/>
                </a:lnTo>
                <a:lnTo>
                  <a:pt x="869" y="9"/>
                </a:lnTo>
                <a:lnTo>
                  <a:pt x="836" y="6"/>
                </a:lnTo>
                <a:lnTo>
                  <a:pt x="798" y="2"/>
                </a:lnTo>
                <a:lnTo>
                  <a:pt x="768" y="0"/>
                </a:lnTo>
                <a:lnTo>
                  <a:pt x="746" y="1"/>
                </a:lnTo>
                <a:lnTo>
                  <a:pt x="725" y="5"/>
                </a:lnTo>
                <a:lnTo>
                  <a:pt x="712" y="9"/>
                </a:lnTo>
                <a:lnTo>
                  <a:pt x="702" y="16"/>
                </a:lnTo>
                <a:lnTo>
                  <a:pt x="694" y="26"/>
                </a:lnTo>
                <a:lnTo>
                  <a:pt x="690" y="36"/>
                </a:lnTo>
                <a:lnTo>
                  <a:pt x="692" y="46"/>
                </a:lnTo>
                <a:lnTo>
                  <a:pt x="697" y="58"/>
                </a:lnTo>
                <a:lnTo>
                  <a:pt x="705" y="72"/>
                </a:lnTo>
                <a:lnTo>
                  <a:pt x="712" y="85"/>
                </a:lnTo>
                <a:lnTo>
                  <a:pt x="716" y="99"/>
                </a:lnTo>
                <a:lnTo>
                  <a:pt x="716" y="112"/>
                </a:lnTo>
                <a:lnTo>
                  <a:pt x="712" y="126"/>
                </a:lnTo>
                <a:lnTo>
                  <a:pt x="704" y="139"/>
                </a:lnTo>
                <a:lnTo>
                  <a:pt x="695" y="151"/>
                </a:lnTo>
                <a:lnTo>
                  <a:pt x="682" y="161"/>
                </a:lnTo>
                <a:lnTo>
                  <a:pt x="667" y="170"/>
                </a:lnTo>
                <a:lnTo>
                  <a:pt x="651" y="177"/>
                </a:lnTo>
                <a:lnTo>
                  <a:pt x="633" y="182"/>
                </a:lnTo>
                <a:lnTo>
                  <a:pt x="617" y="185"/>
                </a:lnTo>
                <a:lnTo>
                  <a:pt x="600" y="188"/>
                </a:lnTo>
                <a:lnTo>
                  <a:pt x="584" y="190"/>
                </a:lnTo>
                <a:lnTo>
                  <a:pt x="568" y="190"/>
                </a:lnTo>
                <a:lnTo>
                  <a:pt x="553" y="188"/>
                </a:lnTo>
                <a:lnTo>
                  <a:pt x="540" y="185"/>
                </a:lnTo>
                <a:lnTo>
                  <a:pt x="527" y="182"/>
                </a:lnTo>
                <a:lnTo>
                  <a:pt x="516" y="178"/>
                </a:lnTo>
                <a:lnTo>
                  <a:pt x="505" y="172"/>
                </a:lnTo>
                <a:lnTo>
                  <a:pt x="495" y="165"/>
                </a:lnTo>
                <a:lnTo>
                  <a:pt x="487" y="154"/>
                </a:lnTo>
                <a:lnTo>
                  <a:pt x="477" y="143"/>
                </a:lnTo>
                <a:lnTo>
                  <a:pt x="469" y="131"/>
                </a:lnTo>
                <a:lnTo>
                  <a:pt x="461" y="121"/>
                </a:lnTo>
                <a:lnTo>
                  <a:pt x="451" y="107"/>
                </a:lnTo>
                <a:lnTo>
                  <a:pt x="442" y="94"/>
                </a:lnTo>
                <a:lnTo>
                  <a:pt x="431" y="81"/>
                </a:lnTo>
                <a:lnTo>
                  <a:pt x="418" y="68"/>
                </a:lnTo>
                <a:lnTo>
                  <a:pt x="405" y="59"/>
                </a:lnTo>
                <a:lnTo>
                  <a:pt x="391" y="51"/>
                </a:lnTo>
                <a:lnTo>
                  <a:pt x="376" y="45"/>
                </a:lnTo>
                <a:lnTo>
                  <a:pt x="360" y="41"/>
                </a:lnTo>
                <a:lnTo>
                  <a:pt x="339" y="37"/>
                </a:lnTo>
                <a:lnTo>
                  <a:pt x="316" y="36"/>
                </a:lnTo>
                <a:lnTo>
                  <a:pt x="296" y="35"/>
                </a:lnTo>
                <a:lnTo>
                  <a:pt x="278" y="35"/>
                </a:lnTo>
                <a:lnTo>
                  <a:pt x="256" y="36"/>
                </a:lnTo>
                <a:lnTo>
                  <a:pt x="236" y="40"/>
                </a:lnTo>
                <a:lnTo>
                  <a:pt x="215" y="43"/>
                </a:lnTo>
                <a:lnTo>
                  <a:pt x="192" y="48"/>
                </a:lnTo>
                <a:lnTo>
                  <a:pt x="169" y="52"/>
                </a:lnTo>
                <a:lnTo>
                  <a:pt x="139" y="58"/>
                </a:lnTo>
              </a:path>
            </a:pathLst>
          </a:custGeom>
          <a:solidFill>
            <a:srgbClr val="FF00FF"/>
          </a:solidFill>
          <a:ln w="12700" cap="rnd" cmpd="sng">
            <a:solidFill>
              <a:srgbClr val="000000"/>
            </a:solidFill>
            <a:prstDash val="solid"/>
            <a:round/>
            <a:headEnd type="none" w="med" len="med"/>
            <a:tailEnd type="none" w="med" len="med"/>
          </a:ln>
          <a:effectLst/>
        </p:spPr>
        <p:txBody>
          <a:bodyPr/>
          <a:lstStyle/>
          <a:p>
            <a:endParaRPr lang="en-US"/>
          </a:p>
        </p:txBody>
      </p:sp>
      <p:sp>
        <p:nvSpPr>
          <p:cNvPr id="101388" name="Freeform 12"/>
          <p:cNvSpPr>
            <a:spLocks/>
          </p:cNvSpPr>
          <p:nvPr/>
        </p:nvSpPr>
        <p:spPr bwMode="auto">
          <a:xfrm>
            <a:off x="3962400" y="4800600"/>
            <a:ext cx="1963738" cy="1141413"/>
          </a:xfrm>
          <a:custGeom>
            <a:avLst/>
            <a:gdLst/>
            <a:ahLst/>
            <a:cxnLst>
              <a:cxn ang="0">
                <a:pos x="1014" y="140"/>
              </a:cxn>
              <a:cxn ang="0">
                <a:pos x="933" y="154"/>
              </a:cxn>
              <a:cxn ang="0">
                <a:pos x="843" y="187"/>
              </a:cxn>
              <a:cxn ang="0">
                <a:pos x="740" y="224"/>
              </a:cxn>
              <a:cxn ang="0">
                <a:pos x="650" y="239"/>
              </a:cxn>
              <a:cxn ang="0">
                <a:pos x="588" y="219"/>
              </a:cxn>
              <a:cxn ang="0">
                <a:pos x="570" y="182"/>
              </a:cxn>
              <a:cxn ang="0">
                <a:pos x="598" y="133"/>
              </a:cxn>
              <a:cxn ang="0">
                <a:pos x="662" y="99"/>
              </a:cxn>
              <a:cxn ang="0">
                <a:pos x="735" y="73"/>
              </a:cxn>
              <a:cxn ang="0">
                <a:pos x="764" y="31"/>
              </a:cxn>
              <a:cxn ang="0">
                <a:pos x="722" y="1"/>
              </a:cxn>
              <a:cxn ang="0">
                <a:pos x="632" y="4"/>
              </a:cxn>
              <a:cxn ang="0">
                <a:pos x="544" y="34"/>
              </a:cxn>
              <a:cxn ang="0">
                <a:pos x="447" y="88"/>
              </a:cxn>
              <a:cxn ang="0">
                <a:pos x="352" y="132"/>
              </a:cxn>
              <a:cxn ang="0">
                <a:pos x="247" y="151"/>
              </a:cxn>
              <a:cxn ang="0">
                <a:pos x="158" y="153"/>
              </a:cxn>
              <a:cxn ang="0">
                <a:pos x="184" y="249"/>
              </a:cxn>
              <a:cxn ang="0">
                <a:pos x="209" y="329"/>
              </a:cxn>
              <a:cxn ang="0">
                <a:pos x="188" y="378"/>
              </a:cxn>
              <a:cxn ang="0">
                <a:pos x="145" y="389"/>
              </a:cxn>
              <a:cxn ang="0">
                <a:pos x="99" y="371"/>
              </a:cxn>
              <a:cxn ang="0">
                <a:pos x="44" y="356"/>
              </a:cxn>
              <a:cxn ang="0">
                <a:pos x="9" y="390"/>
              </a:cxn>
              <a:cxn ang="0">
                <a:pos x="3" y="447"/>
              </a:cxn>
              <a:cxn ang="0">
                <a:pos x="34" y="511"/>
              </a:cxn>
              <a:cxn ang="0">
                <a:pos x="95" y="541"/>
              </a:cxn>
              <a:cxn ang="0">
                <a:pos x="174" y="541"/>
              </a:cxn>
              <a:cxn ang="0">
                <a:pos x="204" y="572"/>
              </a:cxn>
              <a:cxn ang="0">
                <a:pos x="177" y="642"/>
              </a:cxn>
              <a:cxn ang="0">
                <a:pos x="134" y="704"/>
              </a:cxn>
              <a:cxn ang="0">
                <a:pos x="1058" y="688"/>
              </a:cxn>
              <a:cxn ang="0">
                <a:pos x="1084" y="640"/>
              </a:cxn>
              <a:cxn ang="0">
                <a:pos x="1124" y="599"/>
              </a:cxn>
              <a:cxn ang="0">
                <a:pos x="1139" y="542"/>
              </a:cxn>
              <a:cxn ang="0">
                <a:pos x="1112" y="504"/>
              </a:cxn>
              <a:cxn ang="0">
                <a:pos x="1051" y="496"/>
              </a:cxn>
              <a:cxn ang="0">
                <a:pos x="981" y="512"/>
              </a:cxn>
              <a:cxn ang="0">
                <a:pos x="908" y="514"/>
              </a:cxn>
              <a:cxn ang="0">
                <a:pos x="859" y="479"/>
              </a:cxn>
              <a:cxn ang="0">
                <a:pos x="869" y="423"/>
              </a:cxn>
              <a:cxn ang="0">
                <a:pos x="917" y="386"/>
              </a:cxn>
              <a:cxn ang="0">
                <a:pos x="982" y="372"/>
              </a:cxn>
              <a:cxn ang="0">
                <a:pos x="1049" y="351"/>
              </a:cxn>
              <a:cxn ang="0">
                <a:pos x="1076" y="302"/>
              </a:cxn>
              <a:cxn ang="0">
                <a:pos x="1072" y="227"/>
              </a:cxn>
              <a:cxn ang="0">
                <a:pos x="1059" y="152"/>
              </a:cxn>
            </a:cxnLst>
            <a:rect l="0" t="0" r="r" b="b"/>
            <a:pathLst>
              <a:path w="1142" h="719">
                <a:moveTo>
                  <a:pt x="1059" y="152"/>
                </a:moveTo>
                <a:lnTo>
                  <a:pt x="1050" y="147"/>
                </a:lnTo>
                <a:lnTo>
                  <a:pt x="1032" y="143"/>
                </a:lnTo>
                <a:lnTo>
                  <a:pt x="1014" y="140"/>
                </a:lnTo>
                <a:lnTo>
                  <a:pt x="996" y="143"/>
                </a:lnTo>
                <a:lnTo>
                  <a:pt x="973" y="146"/>
                </a:lnTo>
                <a:lnTo>
                  <a:pt x="955" y="148"/>
                </a:lnTo>
                <a:lnTo>
                  <a:pt x="933" y="154"/>
                </a:lnTo>
                <a:lnTo>
                  <a:pt x="913" y="160"/>
                </a:lnTo>
                <a:lnTo>
                  <a:pt x="888" y="168"/>
                </a:lnTo>
                <a:lnTo>
                  <a:pt x="865" y="176"/>
                </a:lnTo>
                <a:lnTo>
                  <a:pt x="843" y="187"/>
                </a:lnTo>
                <a:lnTo>
                  <a:pt x="821" y="196"/>
                </a:lnTo>
                <a:lnTo>
                  <a:pt x="794" y="206"/>
                </a:lnTo>
                <a:lnTo>
                  <a:pt x="769" y="214"/>
                </a:lnTo>
                <a:lnTo>
                  <a:pt x="740" y="224"/>
                </a:lnTo>
                <a:lnTo>
                  <a:pt x="711" y="232"/>
                </a:lnTo>
                <a:lnTo>
                  <a:pt x="692" y="236"/>
                </a:lnTo>
                <a:lnTo>
                  <a:pt x="672" y="239"/>
                </a:lnTo>
                <a:lnTo>
                  <a:pt x="650" y="239"/>
                </a:lnTo>
                <a:lnTo>
                  <a:pt x="627" y="235"/>
                </a:lnTo>
                <a:lnTo>
                  <a:pt x="612" y="232"/>
                </a:lnTo>
                <a:lnTo>
                  <a:pt x="599" y="226"/>
                </a:lnTo>
                <a:lnTo>
                  <a:pt x="588" y="219"/>
                </a:lnTo>
                <a:lnTo>
                  <a:pt x="580" y="212"/>
                </a:lnTo>
                <a:lnTo>
                  <a:pt x="575" y="203"/>
                </a:lnTo>
                <a:lnTo>
                  <a:pt x="570" y="192"/>
                </a:lnTo>
                <a:lnTo>
                  <a:pt x="570" y="182"/>
                </a:lnTo>
                <a:lnTo>
                  <a:pt x="574" y="169"/>
                </a:lnTo>
                <a:lnTo>
                  <a:pt x="580" y="156"/>
                </a:lnTo>
                <a:lnTo>
                  <a:pt x="588" y="146"/>
                </a:lnTo>
                <a:lnTo>
                  <a:pt x="598" y="133"/>
                </a:lnTo>
                <a:lnTo>
                  <a:pt x="609" y="126"/>
                </a:lnTo>
                <a:lnTo>
                  <a:pt x="623" y="116"/>
                </a:lnTo>
                <a:lnTo>
                  <a:pt x="642" y="105"/>
                </a:lnTo>
                <a:lnTo>
                  <a:pt x="662" y="99"/>
                </a:lnTo>
                <a:lnTo>
                  <a:pt x="682" y="94"/>
                </a:lnTo>
                <a:lnTo>
                  <a:pt x="699" y="88"/>
                </a:lnTo>
                <a:lnTo>
                  <a:pt x="719" y="81"/>
                </a:lnTo>
                <a:lnTo>
                  <a:pt x="735" y="73"/>
                </a:lnTo>
                <a:lnTo>
                  <a:pt x="750" y="65"/>
                </a:lnTo>
                <a:lnTo>
                  <a:pt x="762" y="56"/>
                </a:lnTo>
                <a:lnTo>
                  <a:pt x="766" y="44"/>
                </a:lnTo>
                <a:lnTo>
                  <a:pt x="764" y="31"/>
                </a:lnTo>
                <a:lnTo>
                  <a:pt x="756" y="20"/>
                </a:lnTo>
                <a:lnTo>
                  <a:pt x="748" y="12"/>
                </a:lnTo>
                <a:lnTo>
                  <a:pt x="736" y="6"/>
                </a:lnTo>
                <a:lnTo>
                  <a:pt x="722" y="1"/>
                </a:lnTo>
                <a:lnTo>
                  <a:pt x="704" y="0"/>
                </a:lnTo>
                <a:lnTo>
                  <a:pt x="685" y="0"/>
                </a:lnTo>
                <a:lnTo>
                  <a:pt x="659" y="1"/>
                </a:lnTo>
                <a:lnTo>
                  <a:pt x="632" y="4"/>
                </a:lnTo>
                <a:lnTo>
                  <a:pt x="615" y="8"/>
                </a:lnTo>
                <a:lnTo>
                  <a:pt x="589" y="15"/>
                </a:lnTo>
                <a:lnTo>
                  <a:pt x="562" y="24"/>
                </a:lnTo>
                <a:lnTo>
                  <a:pt x="544" y="34"/>
                </a:lnTo>
                <a:lnTo>
                  <a:pt x="522" y="45"/>
                </a:lnTo>
                <a:lnTo>
                  <a:pt x="501" y="56"/>
                </a:lnTo>
                <a:lnTo>
                  <a:pt x="479" y="70"/>
                </a:lnTo>
                <a:lnTo>
                  <a:pt x="447" y="88"/>
                </a:lnTo>
                <a:lnTo>
                  <a:pt x="424" y="102"/>
                </a:lnTo>
                <a:lnTo>
                  <a:pt x="405" y="114"/>
                </a:lnTo>
                <a:lnTo>
                  <a:pt x="377" y="124"/>
                </a:lnTo>
                <a:lnTo>
                  <a:pt x="352" y="132"/>
                </a:lnTo>
                <a:lnTo>
                  <a:pt x="325" y="139"/>
                </a:lnTo>
                <a:lnTo>
                  <a:pt x="297" y="144"/>
                </a:lnTo>
                <a:lnTo>
                  <a:pt x="269" y="148"/>
                </a:lnTo>
                <a:lnTo>
                  <a:pt x="247" y="151"/>
                </a:lnTo>
                <a:lnTo>
                  <a:pt x="223" y="153"/>
                </a:lnTo>
                <a:lnTo>
                  <a:pt x="200" y="153"/>
                </a:lnTo>
                <a:lnTo>
                  <a:pt x="177" y="154"/>
                </a:lnTo>
                <a:lnTo>
                  <a:pt x="158" y="153"/>
                </a:lnTo>
                <a:lnTo>
                  <a:pt x="160" y="171"/>
                </a:lnTo>
                <a:lnTo>
                  <a:pt x="166" y="196"/>
                </a:lnTo>
                <a:lnTo>
                  <a:pt x="173" y="220"/>
                </a:lnTo>
                <a:lnTo>
                  <a:pt x="184" y="249"/>
                </a:lnTo>
                <a:lnTo>
                  <a:pt x="192" y="272"/>
                </a:lnTo>
                <a:lnTo>
                  <a:pt x="202" y="292"/>
                </a:lnTo>
                <a:lnTo>
                  <a:pt x="208" y="310"/>
                </a:lnTo>
                <a:lnTo>
                  <a:pt x="209" y="329"/>
                </a:lnTo>
                <a:lnTo>
                  <a:pt x="208" y="345"/>
                </a:lnTo>
                <a:lnTo>
                  <a:pt x="202" y="358"/>
                </a:lnTo>
                <a:lnTo>
                  <a:pt x="195" y="368"/>
                </a:lnTo>
                <a:lnTo>
                  <a:pt x="188" y="378"/>
                </a:lnTo>
                <a:lnTo>
                  <a:pt x="178" y="384"/>
                </a:lnTo>
                <a:lnTo>
                  <a:pt x="168" y="388"/>
                </a:lnTo>
                <a:lnTo>
                  <a:pt x="159" y="390"/>
                </a:lnTo>
                <a:lnTo>
                  <a:pt x="145" y="389"/>
                </a:lnTo>
                <a:lnTo>
                  <a:pt x="135" y="386"/>
                </a:lnTo>
                <a:lnTo>
                  <a:pt x="122" y="382"/>
                </a:lnTo>
                <a:lnTo>
                  <a:pt x="113" y="378"/>
                </a:lnTo>
                <a:lnTo>
                  <a:pt x="99" y="371"/>
                </a:lnTo>
                <a:lnTo>
                  <a:pt x="88" y="365"/>
                </a:lnTo>
                <a:lnTo>
                  <a:pt x="78" y="360"/>
                </a:lnTo>
                <a:lnTo>
                  <a:pt x="66" y="356"/>
                </a:lnTo>
                <a:lnTo>
                  <a:pt x="44" y="356"/>
                </a:lnTo>
                <a:lnTo>
                  <a:pt x="33" y="360"/>
                </a:lnTo>
                <a:lnTo>
                  <a:pt x="22" y="367"/>
                </a:lnTo>
                <a:lnTo>
                  <a:pt x="16" y="378"/>
                </a:lnTo>
                <a:lnTo>
                  <a:pt x="9" y="390"/>
                </a:lnTo>
                <a:lnTo>
                  <a:pt x="4" y="403"/>
                </a:lnTo>
                <a:lnTo>
                  <a:pt x="0" y="417"/>
                </a:lnTo>
                <a:lnTo>
                  <a:pt x="0" y="433"/>
                </a:lnTo>
                <a:lnTo>
                  <a:pt x="3" y="447"/>
                </a:lnTo>
                <a:lnTo>
                  <a:pt x="6" y="463"/>
                </a:lnTo>
                <a:lnTo>
                  <a:pt x="14" y="478"/>
                </a:lnTo>
                <a:lnTo>
                  <a:pt x="22" y="494"/>
                </a:lnTo>
                <a:lnTo>
                  <a:pt x="34" y="511"/>
                </a:lnTo>
                <a:lnTo>
                  <a:pt x="47" y="520"/>
                </a:lnTo>
                <a:lnTo>
                  <a:pt x="63" y="530"/>
                </a:lnTo>
                <a:lnTo>
                  <a:pt x="78" y="537"/>
                </a:lnTo>
                <a:lnTo>
                  <a:pt x="95" y="541"/>
                </a:lnTo>
                <a:lnTo>
                  <a:pt x="111" y="544"/>
                </a:lnTo>
                <a:lnTo>
                  <a:pt x="134" y="544"/>
                </a:lnTo>
                <a:lnTo>
                  <a:pt x="152" y="542"/>
                </a:lnTo>
                <a:lnTo>
                  <a:pt x="174" y="541"/>
                </a:lnTo>
                <a:lnTo>
                  <a:pt x="190" y="541"/>
                </a:lnTo>
                <a:lnTo>
                  <a:pt x="201" y="548"/>
                </a:lnTo>
                <a:lnTo>
                  <a:pt x="204" y="559"/>
                </a:lnTo>
                <a:lnTo>
                  <a:pt x="204" y="572"/>
                </a:lnTo>
                <a:lnTo>
                  <a:pt x="199" y="589"/>
                </a:lnTo>
                <a:lnTo>
                  <a:pt x="193" y="607"/>
                </a:lnTo>
                <a:lnTo>
                  <a:pt x="186" y="622"/>
                </a:lnTo>
                <a:lnTo>
                  <a:pt x="177" y="642"/>
                </a:lnTo>
                <a:lnTo>
                  <a:pt x="166" y="659"/>
                </a:lnTo>
                <a:lnTo>
                  <a:pt x="156" y="675"/>
                </a:lnTo>
                <a:lnTo>
                  <a:pt x="143" y="691"/>
                </a:lnTo>
                <a:lnTo>
                  <a:pt x="134" y="704"/>
                </a:lnTo>
                <a:lnTo>
                  <a:pt x="114" y="718"/>
                </a:lnTo>
                <a:lnTo>
                  <a:pt x="1054" y="717"/>
                </a:lnTo>
                <a:lnTo>
                  <a:pt x="1055" y="702"/>
                </a:lnTo>
                <a:lnTo>
                  <a:pt x="1058" y="688"/>
                </a:lnTo>
                <a:lnTo>
                  <a:pt x="1063" y="675"/>
                </a:lnTo>
                <a:lnTo>
                  <a:pt x="1068" y="665"/>
                </a:lnTo>
                <a:lnTo>
                  <a:pt x="1074" y="653"/>
                </a:lnTo>
                <a:lnTo>
                  <a:pt x="1084" y="640"/>
                </a:lnTo>
                <a:lnTo>
                  <a:pt x="1094" y="629"/>
                </a:lnTo>
                <a:lnTo>
                  <a:pt x="1103" y="620"/>
                </a:lnTo>
                <a:lnTo>
                  <a:pt x="1115" y="608"/>
                </a:lnTo>
                <a:lnTo>
                  <a:pt x="1124" y="599"/>
                </a:lnTo>
                <a:lnTo>
                  <a:pt x="1131" y="587"/>
                </a:lnTo>
                <a:lnTo>
                  <a:pt x="1137" y="576"/>
                </a:lnTo>
                <a:lnTo>
                  <a:pt x="1141" y="558"/>
                </a:lnTo>
                <a:lnTo>
                  <a:pt x="1139" y="542"/>
                </a:lnTo>
                <a:lnTo>
                  <a:pt x="1136" y="532"/>
                </a:lnTo>
                <a:lnTo>
                  <a:pt x="1130" y="521"/>
                </a:lnTo>
                <a:lnTo>
                  <a:pt x="1122" y="512"/>
                </a:lnTo>
                <a:lnTo>
                  <a:pt x="1112" y="504"/>
                </a:lnTo>
                <a:lnTo>
                  <a:pt x="1100" y="499"/>
                </a:lnTo>
                <a:lnTo>
                  <a:pt x="1085" y="496"/>
                </a:lnTo>
                <a:lnTo>
                  <a:pt x="1069" y="494"/>
                </a:lnTo>
                <a:lnTo>
                  <a:pt x="1051" y="496"/>
                </a:lnTo>
                <a:lnTo>
                  <a:pt x="1035" y="498"/>
                </a:lnTo>
                <a:lnTo>
                  <a:pt x="1019" y="501"/>
                </a:lnTo>
                <a:lnTo>
                  <a:pt x="998" y="507"/>
                </a:lnTo>
                <a:lnTo>
                  <a:pt x="981" y="512"/>
                </a:lnTo>
                <a:lnTo>
                  <a:pt x="962" y="515"/>
                </a:lnTo>
                <a:lnTo>
                  <a:pt x="940" y="518"/>
                </a:lnTo>
                <a:lnTo>
                  <a:pt x="923" y="518"/>
                </a:lnTo>
                <a:lnTo>
                  <a:pt x="908" y="514"/>
                </a:lnTo>
                <a:lnTo>
                  <a:pt x="891" y="510"/>
                </a:lnTo>
                <a:lnTo>
                  <a:pt x="879" y="503"/>
                </a:lnTo>
                <a:lnTo>
                  <a:pt x="867" y="493"/>
                </a:lnTo>
                <a:lnTo>
                  <a:pt x="859" y="479"/>
                </a:lnTo>
                <a:lnTo>
                  <a:pt x="856" y="464"/>
                </a:lnTo>
                <a:lnTo>
                  <a:pt x="858" y="449"/>
                </a:lnTo>
                <a:lnTo>
                  <a:pt x="864" y="434"/>
                </a:lnTo>
                <a:lnTo>
                  <a:pt x="869" y="423"/>
                </a:lnTo>
                <a:lnTo>
                  <a:pt x="880" y="411"/>
                </a:lnTo>
                <a:lnTo>
                  <a:pt x="891" y="401"/>
                </a:lnTo>
                <a:lnTo>
                  <a:pt x="903" y="394"/>
                </a:lnTo>
                <a:lnTo>
                  <a:pt x="917" y="386"/>
                </a:lnTo>
                <a:lnTo>
                  <a:pt x="931" y="381"/>
                </a:lnTo>
                <a:lnTo>
                  <a:pt x="946" y="378"/>
                </a:lnTo>
                <a:lnTo>
                  <a:pt x="962" y="375"/>
                </a:lnTo>
                <a:lnTo>
                  <a:pt x="982" y="372"/>
                </a:lnTo>
                <a:lnTo>
                  <a:pt x="1003" y="369"/>
                </a:lnTo>
                <a:lnTo>
                  <a:pt x="1020" y="366"/>
                </a:lnTo>
                <a:lnTo>
                  <a:pt x="1037" y="359"/>
                </a:lnTo>
                <a:lnTo>
                  <a:pt x="1049" y="351"/>
                </a:lnTo>
                <a:lnTo>
                  <a:pt x="1059" y="341"/>
                </a:lnTo>
                <a:lnTo>
                  <a:pt x="1068" y="329"/>
                </a:lnTo>
                <a:lnTo>
                  <a:pt x="1072" y="317"/>
                </a:lnTo>
                <a:lnTo>
                  <a:pt x="1076" y="302"/>
                </a:lnTo>
                <a:lnTo>
                  <a:pt x="1077" y="283"/>
                </a:lnTo>
                <a:lnTo>
                  <a:pt x="1074" y="268"/>
                </a:lnTo>
                <a:lnTo>
                  <a:pt x="1073" y="249"/>
                </a:lnTo>
                <a:lnTo>
                  <a:pt x="1072" y="227"/>
                </a:lnTo>
                <a:lnTo>
                  <a:pt x="1071" y="200"/>
                </a:lnTo>
                <a:lnTo>
                  <a:pt x="1071" y="175"/>
                </a:lnTo>
                <a:lnTo>
                  <a:pt x="1072" y="160"/>
                </a:lnTo>
                <a:lnTo>
                  <a:pt x="1059" y="152"/>
                </a:lnTo>
              </a:path>
            </a:pathLst>
          </a:custGeom>
          <a:solidFill>
            <a:srgbClr val="FFFF00"/>
          </a:solidFill>
          <a:ln w="12700" cap="rnd" cmpd="sng">
            <a:solidFill>
              <a:srgbClr val="000000"/>
            </a:solidFill>
            <a:prstDash val="solid"/>
            <a:round/>
            <a:headEnd type="none" w="med" len="med"/>
            <a:tailEnd type="none" w="med" len="med"/>
          </a:ln>
          <a:effectLst/>
        </p:spPr>
        <p:txBody>
          <a:bodyPr/>
          <a:lstStyle/>
          <a:p>
            <a:endParaRPr lang="en-US"/>
          </a:p>
        </p:txBody>
      </p:sp>
      <p:sp>
        <p:nvSpPr>
          <p:cNvPr id="101389" name="Freeform 13"/>
          <p:cNvSpPr>
            <a:spLocks/>
          </p:cNvSpPr>
          <p:nvPr/>
        </p:nvSpPr>
        <p:spPr bwMode="auto">
          <a:xfrm>
            <a:off x="990600" y="4876800"/>
            <a:ext cx="2122488" cy="952500"/>
          </a:xfrm>
          <a:custGeom>
            <a:avLst/>
            <a:gdLst/>
            <a:ahLst/>
            <a:cxnLst>
              <a:cxn ang="0">
                <a:pos x="111" y="77"/>
              </a:cxn>
              <a:cxn ang="0">
                <a:pos x="148" y="74"/>
              </a:cxn>
              <a:cxn ang="0">
                <a:pos x="211" y="61"/>
              </a:cxn>
              <a:cxn ang="0">
                <a:pos x="281" y="45"/>
              </a:cxn>
              <a:cxn ang="0">
                <a:pos x="350" y="23"/>
              </a:cxn>
              <a:cxn ang="0">
                <a:pos x="411" y="4"/>
              </a:cxn>
              <a:cxn ang="0">
                <a:pos x="450" y="0"/>
              </a:cxn>
              <a:cxn ang="0">
                <a:pos x="493" y="3"/>
              </a:cxn>
              <a:cxn ang="0">
                <a:pos x="529" y="12"/>
              </a:cxn>
              <a:cxn ang="0">
                <a:pos x="551" y="27"/>
              </a:cxn>
              <a:cxn ang="0">
                <a:pos x="561" y="49"/>
              </a:cxn>
              <a:cxn ang="0">
                <a:pos x="555" y="75"/>
              </a:cxn>
              <a:cxn ang="0">
                <a:pos x="532" y="111"/>
              </a:cxn>
              <a:cxn ang="0">
                <a:pos x="521" y="141"/>
              </a:cxn>
              <a:cxn ang="0">
                <a:pos x="521" y="165"/>
              </a:cxn>
              <a:cxn ang="0">
                <a:pos x="537" y="193"/>
              </a:cxn>
              <a:cxn ang="0">
                <a:pos x="565" y="214"/>
              </a:cxn>
              <a:cxn ang="0">
                <a:pos x="602" y="224"/>
              </a:cxn>
              <a:cxn ang="0">
                <a:pos x="635" y="224"/>
              </a:cxn>
              <a:cxn ang="0">
                <a:pos x="668" y="215"/>
              </a:cxn>
              <a:cxn ang="0">
                <a:pos x="704" y="195"/>
              </a:cxn>
              <a:cxn ang="0">
                <a:pos x="732" y="175"/>
              </a:cxn>
              <a:cxn ang="0">
                <a:pos x="751" y="147"/>
              </a:cxn>
              <a:cxn ang="0">
                <a:pos x="757" y="111"/>
              </a:cxn>
              <a:cxn ang="0">
                <a:pos x="768" y="88"/>
              </a:cxn>
              <a:cxn ang="0">
                <a:pos x="796" y="71"/>
              </a:cxn>
              <a:cxn ang="0">
                <a:pos x="843" y="56"/>
              </a:cxn>
              <a:cxn ang="0">
                <a:pos x="888" y="44"/>
              </a:cxn>
              <a:cxn ang="0">
                <a:pos x="970" y="30"/>
              </a:cxn>
              <a:cxn ang="0">
                <a:pos x="1078" y="25"/>
              </a:cxn>
              <a:cxn ang="0">
                <a:pos x="1185" y="31"/>
              </a:cxn>
              <a:cxn ang="0">
                <a:pos x="1191" y="65"/>
              </a:cxn>
              <a:cxn ang="0">
                <a:pos x="1208" y="119"/>
              </a:cxn>
              <a:cxn ang="0">
                <a:pos x="1226" y="169"/>
              </a:cxn>
              <a:cxn ang="0">
                <a:pos x="1233" y="206"/>
              </a:cxn>
              <a:cxn ang="0">
                <a:pos x="1227" y="232"/>
              </a:cxn>
              <a:cxn ang="0">
                <a:pos x="1214" y="251"/>
              </a:cxn>
              <a:cxn ang="0">
                <a:pos x="1194" y="262"/>
              </a:cxn>
              <a:cxn ang="0">
                <a:pos x="1164" y="260"/>
              </a:cxn>
              <a:cxn ang="0">
                <a:pos x="1134" y="249"/>
              </a:cxn>
              <a:cxn ang="0">
                <a:pos x="1110" y="236"/>
              </a:cxn>
              <a:cxn ang="0">
                <a:pos x="1081" y="229"/>
              </a:cxn>
              <a:cxn ang="0">
                <a:pos x="1056" y="236"/>
              </a:cxn>
              <a:cxn ang="0">
                <a:pos x="1038" y="257"/>
              </a:cxn>
              <a:cxn ang="0">
                <a:pos x="1027" y="283"/>
              </a:cxn>
              <a:cxn ang="0">
                <a:pos x="1024" y="311"/>
              </a:cxn>
              <a:cxn ang="0">
                <a:pos x="1032" y="348"/>
              </a:cxn>
              <a:cxn ang="0">
                <a:pos x="1052" y="379"/>
              </a:cxn>
              <a:cxn ang="0">
                <a:pos x="1070" y="399"/>
              </a:cxn>
              <a:cxn ang="0">
                <a:pos x="1102" y="419"/>
              </a:cxn>
              <a:cxn ang="0">
                <a:pos x="1139" y="427"/>
              </a:cxn>
              <a:cxn ang="0">
                <a:pos x="1180" y="426"/>
              </a:cxn>
              <a:cxn ang="0">
                <a:pos x="1214" y="423"/>
              </a:cxn>
              <a:cxn ang="0">
                <a:pos x="1227" y="436"/>
              </a:cxn>
              <a:cxn ang="0">
                <a:pos x="1227" y="452"/>
              </a:cxn>
              <a:cxn ang="0">
                <a:pos x="1216" y="482"/>
              </a:cxn>
              <a:cxn ang="0">
                <a:pos x="1199" y="520"/>
              </a:cxn>
              <a:cxn ang="0">
                <a:pos x="1176" y="557"/>
              </a:cxn>
              <a:cxn ang="0">
                <a:pos x="1150" y="590"/>
              </a:cxn>
              <a:cxn ang="0">
                <a:pos x="0" y="598"/>
              </a:cxn>
            </a:cxnLst>
            <a:rect l="0" t="0" r="r" b="b"/>
            <a:pathLst>
              <a:path w="1234" h="600">
                <a:moveTo>
                  <a:pt x="0" y="598"/>
                </a:moveTo>
                <a:lnTo>
                  <a:pt x="111" y="77"/>
                </a:lnTo>
                <a:lnTo>
                  <a:pt x="128" y="76"/>
                </a:lnTo>
                <a:lnTo>
                  <a:pt x="148" y="74"/>
                </a:lnTo>
                <a:lnTo>
                  <a:pt x="184" y="67"/>
                </a:lnTo>
                <a:lnTo>
                  <a:pt x="211" y="61"/>
                </a:lnTo>
                <a:lnTo>
                  <a:pt x="244" y="54"/>
                </a:lnTo>
                <a:lnTo>
                  <a:pt x="281" y="45"/>
                </a:lnTo>
                <a:lnTo>
                  <a:pt x="317" y="34"/>
                </a:lnTo>
                <a:lnTo>
                  <a:pt x="350" y="23"/>
                </a:lnTo>
                <a:lnTo>
                  <a:pt x="387" y="10"/>
                </a:lnTo>
                <a:lnTo>
                  <a:pt x="411" y="4"/>
                </a:lnTo>
                <a:lnTo>
                  <a:pt x="432" y="1"/>
                </a:lnTo>
                <a:lnTo>
                  <a:pt x="450" y="0"/>
                </a:lnTo>
                <a:lnTo>
                  <a:pt x="468" y="0"/>
                </a:lnTo>
                <a:lnTo>
                  <a:pt x="493" y="3"/>
                </a:lnTo>
                <a:lnTo>
                  <a:pt x="511" y="7"/>
                </a:lnTo>
                <a:lnTo>
                  <a:pt x="529" y="12"/>
                </a:lnTo>
                <a:lnTo>
                  <a:pt x="542" y="19"/>
                </a:lnTo>
                <a:lnTo>
                  <a:pt x="551" y="27"/>
                </a:lnTo>
                <a:lnTo>
                  <a:pt x="558" y="40"/>
                </a:lnTo>
                <a:lnTo>
                  <a:pt x="561" y="49"/>
                </a:lnTo>
                <a:lnTo>
                  <a:pt x="559" y="62"/>
                </a:lnTo>
                <a:lnTo>
                  <a:pt x="555" y="75"/>
                </a:lnTo>
                <a:lnTo>
                  <a:pt x="543" y="91"/>
                </a:lnTo>
                <a:lnTo>
                  <a:pt x="532" y="111"/>
                </a:lnTo>
                <a:lnTo>
                  <a:pt x="525" y="128"/>
                </a:lnTo>
                <a:lnTo>
                  <a:pt x="521" y="141"/>
                </a:lnTo>
                <a:lnTo>
                  <a:pt x="520" y="155"/>
                </a:lnTo>
                <a:lnTo>
                  <a:pt x="521" y="165"/>
                </a:lnTo>
                <a:lnTo>
                  <a:pt x="527" y="179"/>
                </a:lnTo>
                <a:lnTo>
                  <a:pt x="537" y="193"/>
                </a:lnTo>
                <a:lnTo>
                  <a:pt x="551" y="206"/>
                </a:lnTo>
                <a:lnTo>
                  <a:pt x="565" y="214"/>
                </a:lnTo>
                <a:lnTo>
                  <a:pt x="583" y="220"/>
                </a:lnTo>
                <a:lnTo>
                  <a:pt x="602" y="224"/>
                </a:lnTo>
                <a:lnTo>
                  <a:pt x="617" y="227"/>
                </a:lnTo>
                <a:lnTo>
                  <a:pt x="635" y="224"/>
                </a:lnTo>
                <a:lnTo>
                  <a:pt x="652" y="221"/>
                </a:lnTo>
                <a:lnTo>
                  <a:pt x="668" y="215"/>
                </a:lnTo>
                <a:lnTo>
                  <a:pt x="686" y="207"/>
                </a:lnTo>
                <a:lnTo>
                  <a:pt x="704" y="195"/>
                </a:lnTo>
                <a:lnTo>
                  <a:pt x="719" y="185"/>
                </a:lnTo>
                <a:lnTo>
                  <a:pt x="732" y="175"/>
                </a:lnTo>
                <a:lnTo>
                  <a:pt x="742" y="162"/>
                </a:lnTo>
                <a:lnTo>
                  <a:pt x="751" y="147"/>
                </a:lnTo>
                <a:lnTo>
                  <a:pt x="755" y="131"/>
                </a:lnTo>
                <a:lnTo>
                  <a:pt x="757" y="111"/>
                </a:lnTo>
                <a:lnTo>
                  <a:pt x="763" y="95"/>
                </a:lnTo>
                <a:lnTo>
                  <a:pt x="768" y="88"/>
                </a:lnTo>
                <a:lnTo>
                  <a:pt x="778" y="80"/>
                </a:lnTo>
                <a:lnTo>
                  <a:pt x="796" y="71"/>
                </a:lnTo>
                <a:lnTo>
                  <a:pt x="819" y="63"/>
                </a:lnTo>
                <a:lnTo>
                  <a:pt x="843" y="56"/>
                </a:lnTo>
                <a:lnTo>
                  <a:pt x="865" y="49"/>
                </a:lnTo>
                <a:lnTo>
                  <a:pt x="888" y="44"/>
                </a:lnTo>
                <a:lnTo>
                  <a:pt x="922" y="38"/>
                </a:lnTo>
                <a:lnTo>
                  <a:pt x="970" y="30"/>
                </a:lnTo>
                <a:lnTo>
                  <a:pt x="1022" y="25"/>
                </a:lnTo>
                <a:lnTo>
                  <a:pt x="1078" y="25"/>
                </a:lnTo>
                <a:lnTo>
                  <a:pt x="1134" y="25"/>
                </a:lnTo>
                <a:lnTo>
                  <a:pt x="1185" y="31"/>
                </a:lnTo>
                <a:lnTo>
                  <a:pt x="1187" y="46"/>
                </a:lnTo>
                <a:lnTo>
                  <a:pt x="1191" y="65"/>
                </a:lnTo>
                <a:lnTo>
                  <a:pt x="1198" y="90"/>
                </a:lnTo>
                <a:lnTo>
                  <a:pt x="1208" y="119"/>
                </a:lnTo>
                <a:lnTo>
                  <a:pt x="1219" y="148"/>
                </a:lnTo>
                <a:lnTo>
                  <a:pt x="1226" y="169"/>
                </a:lnTo>
                <a:lnTo>
                  <a:pt x="1230" y="188"/>
                </a:lnTo>
                <a:lnTo>
                  <a:pt x="1233" y="206"/>
                </a:lnTo>
                <a:lnTo>
                  <a:pt x="1231" y="219"/>
                </a:lnTo>
                <a:lnTo>
                  <a:pt x="1227" y="232"/>
                </a:lnTo>
                <a:lnTo>
                  <a:pt x="1220" y="244"/>
                </a:lnTo>
                <a:lnTo>
                  <a:pt x="1214" y="251"/>
                </a:lnTo>
                <a:lnTo>
                  <a:pt x="1206" y="257"/>
                </a:lnTo>
                <a:lnTo>
                  <a:pt x="1194" y="262"/>
                </a:lnTo>
                <a:lnTo>
                  <a:pt x="1179" y="264"/>
                </a:lnTo>
                <a:lnTo>
                  <a:pt x="1164" y="260"/>
                </a:lnTo>
                <a:lnTo>
                  <a:pt x="1150" y="256"/>
                </a:lnTo>
                <a:lnTo>
                  <a:pt x="1134" y="249"/>
                </a:lnTo>
                <a:lnTo>
                  <a:pt x="1121" y="241"/>
                </a:lnTo>
                <a:lnTo>
                  <a:pt x="1110" y="236"/>
                </a:lnTo>
                <a:lnTo>
                  <a:pt x="1096" y="231"/>
                </a:lnTo>
                <a:lnTo>
                  <a:pt x="1081" y="229"/>
                </a:lnTo>
                <a:lnTo>
                  <a:pt x="1069" y="230"/>
                </a:lnTo>
                <a:lnTo>
                  <a:pt x="1056" y="236"/>
                </a:lnTo>
                <a:lnTo>
                  <a:pt x="1046" y="245"/>
                </a:lnTo>
                <a:lnTo>
                  <a:pt x="1038" y="257"/>
                </a:lnTo>
                <a:lnTo>
                  <a:pt x="1031" y="272"/>
                </a:lnTo>
                <a:lnTo>
                  <a:pt x="1027" y="283"/>
                </a:lnTo>
                <a:lnTo>
                  <a:pt x="1025" y="295"/>
                </a:lnTo>
                <a:lnTo>
                  <a:pt x="1024" y="311"/>
                </a:lnTo>
                <a:lnTo>
                  <a:pt x="1026" y="330"/>
                </a:lnTo>
                <a:lnTo>
                  <a:pt x="1032" y="348"/>
                </a:lnTo>
                <a:lnTo>
                  <a:pt x="1041" y="364"/>
                </a:lnTo>
                <a:lnTo>
                  <a:pt x="1052" y="379"/>
                </a:lnTo>
                <a:lnTo>
                  <a:pt x="1058" y="388"/>
                </a:lnTo>
                <a:lnTo>
                  <a:pt x="1070" y="399"/>
                </a:lnTo>
                <a:lnTo>
                  <a:pt x="1084" y="411"/>
                </a:lnTo>
                <a:lnTo>
                  <a:pt x="1102" y="419"/>
                </a:lnTo>
                <a:lnTo>
                  <a:pt x="1121" y="425"/>
                </a:lnTo>
                <a:lnTo>
                  <a:pt x="1139" y="427"/>
                </a:lnTo>
                <a:lnTo>
                  <a:pt x="1160" y="428"/>
                </a:lnTo>
                <a:lnTo>
                  <a:pt x="1180" y="426"/>
                </a:lnTo>
                <a:lnTo>
                  <a:pt x="1198" y="425"/>
                </a:lnTo>
                <a:lnTo>
                  <a:pt x="1214" y="423"/>
                </a:lnTo>
                <a:lnTo>
                  <a:pt x="1223" y="428"/>
                </a:lnTo>
                <a:lnTo>
                  <a:pt x="1227" y="436"/>
                </a:lnTo>
                <a:lnTo>
                  <a:pt x="1228" y="444"/>
                </a:lnTo>
                <a:lnTo>
                  <a:pt x="1227" y="452"/>
                </a:lnTo>
                <a:lnTo>
                  <a:pt x="1222" y="469"/>
                </a:lnTo>
                <a:lnTo>
                  <a:pt x="1216" y="482"/>
                </a:lnTo>
                <a:lnTo>
                  <a:pt x="1209" y="500"/>
                </a:lnTo>
                <a:lnTo>
                  <a:pt x="1199" y="520"/>
                </a:lnTo>
                <a:lnTo>
                  <a:pt x="1187" y="539"/>
                </a:lnTo>
                <a:lnTo>
                  <a:pt x="1176" y="557"/>
                </a:lnTo>
                <a:lnTo>
                  <a:pt x="1162" y="576"/>
                </a:lnTo>
                <a:lnTo>
                  <a:pt x="1150" y="590"/>
                </a:lnTo>
                <a:lnTo>
                  <a:pt x="1138" y="599"/>
                </a:lnTo>
                <a:lnTo>
                  <a:pt x="0" y="598"/>
                </a:lnTo>
              </a:path>
            </a:pathLst>
          </a:custGeom>
          <a:solidFill>
            <a:srgbClr val="9F3FDF"/>
          </a:solidFill>
          <a:ln w="12700" cap="rnd" cmpd="sng">
            <a:solidFill>
              <a:srgbClr val="000000"/>
            </a:solidFill>
            <a:prstDash val="solid"/>
            <a:round/>
            <a:headEnd type="none" w="med" len="med"/>
            <a:tailEnd type="none" w="med" len="med"/>
          </a:ln>
          <a:effectLst/>
        </p:spPr>
        <p:txBody>
          <a:bodyPr/>
          <a:lstStyle/>
          <a:p>
            <a:endParaRPr lang="en-US"/>
          </a:p>
        </p:txBody>
      </p:sp>
      <p:sp>
        <p:nvSpPr>
          <p:cNvPr id="101390" name="Freeform 14"/>
          <p:cNvSpPr>
            <a:spLocks/>
          </p:cNvSpPr>
          <p:nvPr/>
        </p:nvSpPr>
        <p:spPr bwMode="auto">
          <a:xfrm>
            <a:off x="6553200" y="4648200"/>
            <a:ext cx="2482850" cy="973138"/>
          </a:xfrm>
          <a:custGeom>
            <a:avLst/>
            <a:gdLst/>
            <a:ahLst/>
            <a:cxnLst>
              <a:cxn ang="0">
                <a:pos x="251" y="49"/>
              </a:cxn>
              <a:cxn ang="0">
                <a:pos x="297" y="58"/>
              </a:cxn>
              <a:cxn ang="0">
                <a:pos x="346" y="67"/>
              </a:cxn>
              <a:cxn ang="0">
                <a:pos x="397" y="63"/>
              </a:cxn>
              <a:cxn ang="0">
                <a:pos x="446" y="46"/>
              </a:cxn>
              <a:cxn ang="0">
                <a:pos x="495" y="26"/>
              </a:cxn>
              <a:cxn ang="0">
                <a:pos x="544" y="24"/>
              </a:cxn>
              <a:cxn ang="0">
                <a:pos x="583" y="46"/>
              </a:cxn>
              <a:cxn ang="0">
                <a:pos x="581" y="96"/>
              </a:cxn>
              <a:cxn ang="0">
                <a:pos x="570" y="148"/>
              </a:cxn>
              <a:cxn ang="0">
                <a:pos x="600" y="185"/>
              </a:cxn>
              <a:cxn ang="0">
                <a:pos x="658" y="198"/>
              </a:cxn>
              <a:cxn ang="0">
                <a:pos x="727" y="199"/>
              </a:cxn>
              <a:cxn ang="0">
                <a:pos x="790" y="183"/>
              </a:cxn>
              <a:cxn ang="0">
                <a:pos x="831" y="155"/>
              </a:cxn>
              <a:cxn ang="0">
                <a:pos x="849" y="100"/>
              </a:cxn>
              <a:cxn ang="0">
                <a:pos x="859" y="51"/>
              </a:cxn>
              <a:cxn ang="0">
                <a:pos x="896" y="19"/>
              </a:cxn>
              <a:cxn ang="0">
                <a:pos x="952" y="4"/>
              </a:cxn>
              <a:cxn ang="0">
                <a:pos x="1018" y="0"/>
              </a:cxn>
              <a:cxn ang="0">
                <a:pos x="1080" y="4"/>
              </a:cxn>
              <a:cxn ang="0">
                <a:pos x="1135" y="10"/>
              </a:cxn>
              <a:cxn ang="0">
                <a:pos x="198" y="611"/>
              </a:cxn>
              <a:cxn ang="0">
                <a:pos x="207" y="568"/>
              </a:cxn>
              <a:cxn ang="0">
                <a:pos x="228" y="533"/>
              </a:cxn>
              <a:cxn ang="0">
                <a:pos x="259" y="501"/>
              </a:cxn>
              <a:cxn ang="0">
                <a:pos x="281" y="469"/>
              </a:cxn>
              <a:cxn ang="0">
                <a:pos x="280" y="425"/>
              </a:cxn>
              <a:cxn ang="0">
                <a:pos x="256" y="397"/>
              </a:cxn>
              <a:cxn ang="0">
                <a:pos x="213" y="387"/>
              </a:cxn>
              <a:cxn ang="0">
                <a:pos x="163" y="394"/>
              </a:cxn>
              <a:cxn ang="0">
                <a:pos x="106" y="408"/>
              </a:cxn>
              <a:cxn ang="0">
                <a:pos x="52" y="407"/>
              </a:cxn>
              <a:cxn ang="0">
                <a:pos x="11" y="386"/>
              </a:cxn>
              <a:cxn ang="0">
                <a:pos x="2" y="342"/>
              </a:cxn>
              <a:cxn ang="0">
                <a:pos x="24" y="304"/>
              </a:cxn>
              <a:cxn ang="0">
                <a:pos x="61" y="279"/>
              </a:cxn>
              <a:cxn ang="0">
                <a:pos x="106" y="268"/>
              </a:cxn>
              <a:cxn ang="0">
                <a:pos x="164" y="259"/>
              </a:cxn>
              <a:cxn ang="0">
                <a:pos x="203" y="234"/>
              </a:cxn>
              <a:cxn ang="0">
                <a:pos x="220" y="195"/>
              </a:cxn>
              <a:cxn ang="0">
                <a:pos x="218" y="140"/>
              </a:cxn>
              <a:cxn ang="0">
                <a:pos x="215" y="77"/>
              </a:cxn>
            </a:cxnLst>
            <a:rect l="0" t="0" r="r" b="b"/>
            <a:pathLst>
              <a:path w="1444" h="613">
                <a:moveTo>
                  <a:pt x="218" y="56"/>
                </a:moveTo>
                <a:lnTo>
                  <a:pt x="232" y="53"/>
                </a:lnTo>
                <a:lnTo>
                  <a:pt x="251" y="49"/>
                </a:lnTo>
                <a:lnTo>
                  <a:pt x="267" y="51"/>
                </a:lnTo>
                <a:lnTo>
                  <a:pt x="282" y="54"/>
                </a:lnTo>
                <a:lnTo>
                  <a:pt x="297" y="58"/>
                </a:lnTo>
                <a:lnTo>
                  <a:pt x="313" y="61"/>
                </a:lnTo>
                <a:lnTo>
                  <a:pt x="332" y="64"/>
                </a:lnTo>
                <a:lnTo>
                  <a:pt x="346" y="67"/>
                </a:lnTo>
                <a:lnTo>
                  <a:pt x="364" y="68"/>
                </a:lnTo>
                <a:lnTo>
                  <a:pt x="382" y="67"/>
                </a:lnTo>
                <a:lnTo>
                  <a:pt x="397" y="63"/>
                </a:lnTo>
                <a:lnTo>
                  <a:pt x="414" y="59"/>
                </a:lnTo>
                <a:lnTo>
                  <a:pt x="431" y="53"/>
                </a:lnTo>
                <a:lnTo>
                  <a:pt x="446" y="46"/>
                </a:lnTo>
                <a:lnTo>
                  <a:pt x="462" y="39"/>
                </a:lnTo>
                <a:lnTo>
                  <a:pt x="477" y="32"/>
                </a:lnTo>
                <a:lnTo>
                  <a:pt x="495" y="26"/>
                </a:lnTo>
                <a:lnTo>
                  <a:pt x="510" y="23"/>
                </a:lnTo>
                <a:lnTo>
                  <a:pt x="528" y="22"/>
                </a:lnTo>
                <a:lnTo>
                  <a:pt x="544" y="24"/>
                </a:lnTo>
                <a:lnTo>
                  <a:pt x="559" y="29"/>
                </a:lnTo>
                <a:lnTo>
                  <a:pt x="574" y="38"/>
                </a:lnTo>
                <a:lnTo>
                  <a:pt x="583" y="46"/>
                </a:lnTo>
                <a:lnTo>
                  <a:pt x="588" y="61"/>
                </a:lnTo>
                <a:lnTo>
                  <a:pt x="586" y="77"/>
                </a:lnTo>
                <a:lnTo>
                  <a:pt x="581" y="96"/>
                </a:lnTo>
                <a:lnTo>
                  <a:pt x="574" y="115"/>
                </a:lnTo>
                <a:lnTo>
                  <a:pt x="568" y="132"/>
                </a:lnTo>
                <a:lnTo>
                  <a:pt x="570" y="148"/>
                </a:lnTo>
                <a:lnTo>
                  <a:pt x="576" y="164"/>
                </a:lnTo>
                <a:lnTo>
                  <a:pt x="588" y="177"/>
                </a:lnTo>
                <a:lnTo>
                  <a:pt x="600" y="185"/>
                </a:lnTo>
                <a:lnTo>
                  <a:pt x="616" y="190"/>
                </a:lnTo>
                <a:lnTo>
                  <a:pt x="633" y="194"/>
                </a:lnTo>
                <a:lnTo>
                  <a:pt x="658" y="198"/>
                </a:lnTo>
                <a:lnTo>
                  <a:pt x="678" y="200"/>
                </a:lnTo>
                <a:lnTo>
                  <a:pt x="704" y="201"/>
                </a:lnTo>
                <a:lnTo>
                  <a:pt x="727" y="199"/>
                </a:lnTo>
                <a:lnTo>
                  <a:pt x="748" y="195"/>
                </a:lnTo>
                <a:lnTo>
                  <a:pt x="770" y="190"/>
                </a:lnTo>
                <a:lnTo>
                  <a:pt x="790" y="183"/>
                </a:lnTo>
                <a:lnTo>
                  <a:pt x="805" y="174"/>
                </a:lnTo>
                <a:lnTo>
                  <a:pt x="820" y="165"/>
                </a:lnTo>
                <a:lnTo>
                  <a:pt x="831" y="155"/>
                </a:lnTo>
                <a:lnTo>
                  <a:pt x="842" y="142"/>
                </a:lnTo>
                <a:lnTo>
                  <a:pt x="848" y="126"/>
                </a:lnTo>
                <a:lnTo>
                  <a:pt x="849" y="100"/>
                </a:lnTo>
                <a:lnTo>
                  <a:pt x="849" y="81"/>
                </a:lnTo>
                <a:lnTo>
                  <a:pt x="852" y="63"/>
                </a:lnTo>
                <a:lnTo>
                  <a:pt x="859" y="51"/>
                </a:lnTo>
                <a:lnTo>
                  <a:pt x="870" y="39"/>
                </a:lnTo>
                <a:lnTo>
                  <a:pt x="881" y="29"/>
                </a:lnTo>
                <a:lnTo>
                  <a:pt x="896" y="19"/>
                </a:lnTo>
                <a:lnTo>
                  <a:pt x="911" y="12"/>
                </a:lnTo>
                <a:lnTo>
                  <a:pt x="932" y="7"/>
                </a:lnTo>
                <a:lnTo>
                  <a:pt x="952" y="4"/>
                </a:lnTo>
                <a:lnTo>
                  <a:pt x="973" y="2"/>
                </a:lnTo>
                <a:lnTo>
                  <a:pt x="995" y="1"/>
                </a:lnTo>
                <a:lnTo>
                  <a:pt x="1018" y="0"/>
                </a:lnTo>
                <a:lnTo>
                  <a:pt x="1043" y="1"/>
                </a:lnTo>
                <a:lnTo>
                  <a:pt x="1063" y="2"/>
                </a:lnTo>
                <a:lnTo>
                  <a:pt x="1080" y="4"/>
                </a:lnTo>
                <a:lnTo>
                  <a:pt x="1099" y="7"/>
                </a:lnTo>
                <a:lnTo>
                  <a:pt x="1116" y="9"/>
                </a:lnTo>
                <a:lnTo>
                  <a:pt x="1135" y="10"/>
                </a:lnTo>
                <a:lnTo>
                  <a:pt x="1276" y="14"/>
                </a:lnTo>
                <a:lnTo>
                  <a:pt x="1443" y="612"/>
                </a:lnTo>
                <a:lnTo>
                  <a:pt x="198" y="611"/>
                </a:lnTo>
                <a:lnTo>
                  <a:pt x="199" y="595"/>
                </a:lnTo>
                <a:lnTo>
                  <a:pt x="202" y="581"/>
                </a:lnTo>
                <a:lnTo>
                  <a:pt x="207" y="568"/>
                </a:lnTo>
                <a:lnTo>
                  <a:pt x="212" y="558"/>
                </a:lnTo>
                <a:lnTo>
                  <a:pt x="218" y="546"/>
                </a:lnTo>
                <a:lnTo>
                  <a:pt x="228" y="533"/>
                </a:lnTo>
                <a:lnTo>
                  <a:pt x="238" y="522"/>
                </a:lnTo>
                <a:lnTo>
                  <a:pt x="247" y="513"/>
                </a:lnTo>
                <a:lnTo>
                  <a:pt x="259" y="501"/>
                </a:lnTo>
                <a:lnTo>
                  <a:pt x="268" y="492"/>
                </a:lnTo>
                <a:lnTo>
                  <a:pt x="275" y="480"/>
                </a:lnTo>
                <a:lnTo>
                  <a:pt x="281" y="469"/>
                </a:lnTo>
                <a:lnTo>
                  <a:pt x="285" y="451"/>
                </a:lnTo>
                <a:lnTo>
                  <a:pt x="283" y="435"/>
                </a:lnTo>
                <a:lnTo>
                  <a:pt x="280" y="425"/>
                </a:lnTo>
                <a:lnTo>
                  <a:pt x="274" y="414"/>
                </a:lnTo>
                <a:lnTo>
                  <a:pt x="266" y="405"/>
                </a:lnTo>
                <a:lnTo>
                  <a:pt x="256" y="397"/>
                </a:lnTo>
                <a:lnTo>
                  <a:pt x="244" y="392"/>
                </a:lnTo>
                <a:lnTo>
                  <a:pt x="229" y="389"/>
                </a:lnTo>
                <a:lnTo>
                  <a:pt x="213" y="387"/>
                </a:lnTo>
                <a:lnTo>
                  <a:pt x="195" y="389"/>
                </a:lnTo>
                <a:lnTo>
                  <a:pt x="179" y="391"/>
                </a:lnTo>
                <a:lnTo>
                  <a:pt x="163" y="394"/>
                </a:lnTo>
                <a:lnTo>
                  <a:pt x="142" y="400"/>
                </a:lnTo>
                <a:lnTo>
                  <a:pt x="125" y="405"/>
                </a:lnTo>
                <a:lnTo>
                  <a:pt x="106" y="408"/>
                </a:lnTo>
                <a:lnTo>
                  <a:pt x="84" y="411"/>
                </a:lnTo>
                <a:lnTo>
                  <a:pt x="67" y="411"/>
                </a:lnTo>
                <a:lnTo>
                  <a:pt x="52" y="407"/>
                </a:lnTo>
                <a:lnTo>
                  <a:pt x="35" y="403"/>
                </a:lnTo>
                <a:lnTo>
                  <a:pt x="23" y="396"/>
                </a:lnTo>
                <a:lnTo>
                  <a:pt x="11" y="386"/>
                </a:lnTo>
                <a:lnTo>
                  <a:pt x="3" y="372"/>
                </a:lnTo>
                <a:lnTo>
                  <a:pt x="0" y="357"/>
                </a:lnTo>
                <a:lnTo>
                  <a:pt x="2" y="342"/>
                </a:lnTo>
                <a:lnTo>
                  <a:pt x="8" y="327"/>
                </a:lnTo>
                <a:lnTo>
                  <a:pt x="13" y="316"/>
                </a:lnTo>
                <a:lnTo>
                  <a:pt x="24" y="304"/>
                </a:lnTo>
                <a:lnTo>
                  <a:pt x="35" y="294"/>
                </a:lnTo>
                <a:lnTo>
                  <a:pt x="47" y="287"/>
                </a:lnTo>
                <a:lnTo>
                  <a:pt x="61" y="279"/>
                </a:lnTo>
                <a:lnTo>
                  <a:pt x="75" y="274"/>
                </a:lnTo>
                <a:lnTo>
                  <a:pt x="90" y="271"/>
                </a:lnTo>
                <a:lnTo>
                  <a:pt x="106" y="268"/>
                </a:lnTo>
                <a:lnTo>
                  <a:pt x="126" y="265"/>
                </a:lnTo>
                <a:lnTo>
                  <a:pt x="147" y="262"/>
                </a:lnTo>
                <a:lnTo>
                  <a:pt x="164" y="259"/>
                </a:lnTo>
                <a:lnTo>
                  <a:pt x="181" y="252"/>
                </a:lnTo>
                <a:lnTo>
                  <a:pt x="193" y="244"/>
                </a:lnTo>
                <a:lnTo>
                  <a:pt x="203" y="234"/>
                </a:lnTo>
                <a:lnTo>
                  <a:pt x="212" y="222"/>
                </a:lnTo>
                <a:lnTo>
                  <a:pt x="216" y="210"/>
                </a:lnTo>
                <a:lnTo>
                  <a:pt x="220" y="195"/>
                </a:lnTo>
                <a:lnTo>
                  <a:pt x="221" y="176"/>
                </a:lnTo>
                <a:lnTo>
                  <a:pt x="220" y="158"/>
                </a:lnTo>
                <a:lnTo>
                  <a:pt x="218" y="140"/>
                </a:lnTo>
                <a:lnTo>
                  <a:pt x="217" y="120"/>
                </a:lnTo>
                <a:lnTo>
                  <a:pt x="216" y="97"/>
                </a:lnTo>
                <a:lnTo>
                  <a:pt x="215" y="77"/>
                </a:lnTo>
                <a:lnTo>
                  <a:pt x="216" y="64"/>
                </a:lnTo>
                <a:lnTo>
                  <a:pt x="218" y="56"/>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101391" name="Rectangle 15"/>
          <p:cNvSpPr>
            <a:spLocks noChangeArrowheads="1"/>
          </p:cNvSpPr>
          <p:nvPr/>
        </p:nvSpPr>
        <p:spPr bwMode="auto">
          <a:xfrm>
            <a:off x="914400" y="1752600"/>
            <a:ext cx="2438400" cy="1327150"/>
          </a:xfrm>
          <a:prstGeom prst="rect">
            <a:avLst/>
          </a:prstGeom>
          <a:noFill/>
          <a:ln w="12700">
            <a:noFill/>
            <a:miter lim="800000"/>
            <a:headEnd/>
            <a:tailEnd/>
          </a:ln>
          <a:effectLst/>
        </p:spPr>
        <p:txBody>
          <a:bodyPr lIns="90488" tIns="44450" rIns="90488" bIns="44450">
            <a:spAutoFit/>
          </a:bodyPr>
          <a:lstStyle/>
          <a:p>
            <a:pPr>
              <a:lnSpc>
                <a:spcPct val="90000"/>
              </a:lnSpc>
            </a:pPr>
            <a:r>
              <a:rPr lang="en-GB" sz="1800" b="1"/>
              <a:t>-What is Rasi</a:t>
            </a:r>
          </a:p>
          <a:p>
            <a:pPr>
              <a:lnSpc>
                <a:spcPct val="90000"/>
              </a:lnSpc>
            </a:pPr>
            <a:r>
              <a:rPr lang="en-GB" sz="1800" b="1"/>
              <a:t>-What is D-10</a:t>
            </a:r>
          </a:p>
          <a:p>
            <a:pPr>
              <a:lnSpc>
                <a:spcPct val="90000"/>
              </a:lnSpc>
            </a:pPr>
            <a:r>
              <a:rPr lang="en-GB" sz="1800" b="1"/>
              <a:t>-What are the </a:t>
            </a:r>
          </a:p>
          <a:p>
            <a:pPr>
              <a:lnSpc>
                <a:spcPct val="90000"/>
              </a:lnSpc>
            </a:pPr>
            <a:r>
              <a:rPr lang="en-GB" sz="1800" b="1"/>
              <a:t>- Special </a:t>
            </a:r>
          </a:p>
          <a:p>
            <a:pPr>
              <a:lnSpc>
                <a:spcPct val="90000"/>
              </a:lnSpc>
            </a:pPr>
            <a:r>
              <a:rPr lang="en-GB" sz="1800" b="1"/>
              <a:t>Lagnas</a:t>
            </a:r>
          </a:p>
        </p:txBody>
      </p:sp>
      <p:sp>
        <p:nvSpPr>
          <p:cNvPr id="101392" name="Rectangle 16"/>
          <p:cNvSpPr>
            <a:spLocks noChangeArrowheads="1"/>
          </p:cNvSpPr>
          <p:nvPr/>
        </p:nvSpPr>
        <p:spPr bwMode="auto">
          <a:xfrm>
            <a:off x="457200" y="3124200"/>
            <a:ext cx="2738438" cy="831850"/>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800" b="1"/>
              <a:t>-What is Artha Trikona</a:t>
            </a:r>
          </a:p>
          <a:p>
            <a:pPr>
              <a:lnSpc>
                <a:spcPct val="90000"/>
              </a:lnSpc>
            </a:pPr>
            <a:r>
              <a:rPr lang="en-GB" sz="1800" b="1"/>
              <a:t>-1</a:t>
            </a:r>
            <a:r>
              <a:rPr lang="en-GB" sz="1800" b="1" baseline="30000"/>
              <a:t>st</a:t>
            </a:r>
            <a:r>
              <a:rPr lang="en-GB" sz="1800" b="1"/>
              <a:t>, 5</a:t>
            </a:r>
            <a:r>
              <a:rPr lang="en-GB" sz="1800" b="1" baseline="30000"/>
              <a:t>th</a:t>
            </a:r>
            <a:r>
              <a:rPr lang="en-GB" sz="1800" b="1"/>
              <a:t> and 10</a:t>
            </a:r>
            <a:r>
              <a:rPr lang="en-GB" sz="1800" b="1" baseline="30000"/>
              <a:t>th</a:t>
            </a:r>
            <a:r>
              <a:rPr lang="en-GB" sz="1800" b="1"/>
              <a:t> Houses</a:t>
            </a:r>
          </a:p>
          <a:p>
            <a:pPr>
              <a:lnSpc>
                <a:spcPct val="90000"/>
              </a:lnSpc>
            </a:pPr>
            <a:r>
              <a:rPr lang="en-GB" sz="1800" b="1"/>
              <a:t>- Kaama Trikonas</a:t>
            </a:r>
          </a:p>
        </p:txBody>
      </p:sp>
      <p:sp>
        <p:nvSpPr>
          <p:cNvPr id="101393" name="Rectangle 17"/>
          <p:cNvSpPr>
            <a:spLocks noChangeArrowheads="1"/>
          </p:cNvSpPr>
          <p:nvPr/>
        </p:nvSpPr>
        <p:spPr bwMode="auto">
          <a:xfrm>
            <a:off x="3733800" y="3124200"/>
            <a:ext cx="2744788" cy="831850"/>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800" b="1">
                <a:solidFill>
                  <a:schemeClr val="hlink"/>
                </a:solidFill>
              </a:rPr>
              <a:t>-Service or Business</a:t>
            </a:r>
          </a:p>
          <a:p>
            <a:pPr>
              <a:lnSpc>
                <a:spcPct val="90000"/>
              </a:lnSpc>
            </a:pPr>
            <a:r>
              <a:rPr lang="en-GB" sz="1800" b="1">
                <a:solidFill>
                  <a:schemeClr val="hlink"/>
                </a:solidFill>
              </a:rPr>
              <a:t>-6</a:t>
            </a:r>
            <a:r>
              <a:rPr lang="en-GB" sz="1800" b="1" baseline="30000">
                <a:solidFill>
                  <a:schemeClr val="hlink"/>
                </a:solidFill>
              </a:rPr>
              <a:t>th</a:t>
            </a:r>
            <a:r>
              <a:rPr lang="en-GB" sz="1800" b="1">
                <a:solidFill>
                  <a:schemeClr val="hlink"/>
                </a:solidFill>
              </a:rPr>
              <a:t> and 7</a:t>
            </a:r>
            <a:r>
              <a:rPr lang="en-GB" sz="1800" b="1" baseline="30000">
                <a:solidFill>
                  <a:schemeClr val="hlink"/>
                </a:solidFill>
              </a:rPr>
              <a:t>th</a:t>
            </a:r>
            <a:r>
              <a:rPr lang="en-GB" sz="1800" b="1">
                <a:solidFill>
                  <a:schemeClr val="hlink"/>
                </a:solidFill>
              </a:rPr>
              <a:t> Houses</a:t>
            </a:r>
          </a:p>
          <a:p>
            <a:pPr>
              <a:lnSpc>
                <a:spcPct val="90000"/>
              </a:lnSpc>
            </a:pPr>
            <a:r>
              <a:rPr lang="en-GB" sz="1800" b="1">
                <a:solidFill>
                  <a:schemeClr val="hlink"/>
                </a:solidFill>
              </a:rPr>
              <a:t>-2</a:t>
            </a:r>
            <a:r>
              <a:rPr lang="en-GB" sz="1800" b="1" baseline="30000">
                <a:solidFill>
                  <a:schemeClr val="hlink"/>
                </a:solidFill>
              </a:rPr>
              <a:t>nd,</a:t>
            </a:r>
            <a:r>
              <a:rPr lang="en-GB" sz="1800" b="1">
                <a:solidFill>
                  <a:schemeClr val="hlink"/>
                </a:solidFill>
              </a:rPr>
              <a:t> 11</a:t>
            </a:r>
            <a:r>
              <a:rPr lang="en-GB" sz="1800" b="1" baseline="30000">
                <a:solidFill>
                  <a:schemeClr val="hlink"/>
                </a:solidFill>
              </a:rPr>
              <a:t>th</a:t>
            </a:r>
            <a:r>
              <a:rPr lang="en-GB" sz="1800" b="1">
                <a:solidFill>
                  <a:schemeClr val="hlink"/>
                </a:solidFill>
              </a:rPr>
              <a:t> and 8</a:t>
            </a:r>
            <a:r>
              <a:rPr lang="en-GB" sz="1800" b="1" baseline="30000">
                <a:solidFill>
                  <a:schemeClr val="hlink"/>
                </a:solidFill>
              </a:rPr>
              <a:t>th</a:t>
            </a:r>
            <a:r>
              <a:rPr lang="en-GB" sz="1800" b="1">
                <a:solidFill>
                  <a:schemeClr val="hlink"/>
                </a:solidFill>
              </a:rPr>
              <a:t> houses</a:t>
            </a:r>
          </a:p>
        </p:txBody>
      </p:sp>
      <p:sp>
        <p:nvSpPr>
          <p:cNvPr id="101394" name="Rectangle 18"/>
          <p:cNvSpPr>
            <a:spLocks noChangeArrowheads="1"/>
          </p:cNvSpPr>
          <p:nvPr/>
        </p:nvSpPr>
        <p:spPr bwMode="auto">
          <a:xfrm>
            <a:off x="609600" y="4876800"/>
            <a:ext cx="3179763" cy="1412875"/>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600" b="1"/>
              <a:t>-Combinations for </a:t>
            </a:r>
          </a:p>
          <a:p>
            <a:pPr lvl="1">
              <a:lnSpc>
                <a:spcPct val="90000"/>
              </a:lnSpc>
              <a:buFontTx/>
              <a:buChar char="-"/>
            </a:pPr>
            <a:r>
              <a:rPr lang="en-GB" sz="1600" b="1"/>
              <a:t>Good and Bad Career</a:t>
            </a:r>
          </a:p>
          <a:p>
            <a:pPr lvl="1">
              <a:lnSpc>
                <a:spcPct val="90000"/>
              </a:lnSpc>
              <a:buFontTx/>
              <a:buChar char="-"/>
            </a:pPr>
            <a:r>
              <a:rPr lang="en-GB" sz="1600" b="1"/>
              <a:t>Profession Determination</a:t>
            </a:r>
          </a:p>
          <a:p>
            <a:pPr>
              <a:lnSpc>
                <a:spcPct val="90000"/>
              </a:lnSpc>
            </a:pPr>
            <a:r>
              <a:rPr lang="en-GB" sz="1600" b="1"/>
              <a:t>-Arudha Lagna, Pada</a:t>
            </a:r>
          </a:p>
          <a:p>
            <a:pPr>
              <a:lnSpc>
                <a:spcPct val="90000"/>
              </a:lnSpc>
            </a:pPr>
            <a:r>
              <a:rPr lang="en-GB" sz="1600" b="1"/>
              <a:t>- Operating Dasas</a:t>
            </a:r>
          </a:p>
          <a:p>
            <a:pPr>
              <a:lnSpc>
                <a:spcPct val="90000"/>
              </a:lnSpc>
            </a:pPr>
            <a:r>
              <a:rPr lang="en-GB" sz="1600" b="1"/>
              <a:t>-Profession determination</a:t>
            </a:r>
          </a:p>
        </p:txBody>
      </p:sp>
      <p:sp>
        <p:nvSpPr>
          <p:cNvPr id="101395" name="Rectangle 19"/>
          <p:cNvSpPr>
            <a:spLocks noChangeArrowheads="1"/>
          </p:cNvSpPr>
          <p:nvPr/>
        </p:nvSpPr>
        <p:spPr bwMode="auto">
          <a:xfrm>
            <a:off x="3886200" y="1828800"/>
            <a:ext cx="1895475" cy="831850"/>
          </a:xfrm>
          <a:prstGeom prst="rect">
            <a:avLst/>
          </a:prstGeom>
          <a:noFill/>
          <a:ln w="12700">
            <a:noFill/>
            <a:miter lim="800000"/>
            <a:headEnd/>
            <a:tailEnd/>
          </a:ln>
          <a:effectLst/>
        </p:spPr>
        <p:txBody>
          <a:bodyPr wrap="none" lIns="90488" tIns="44450" rIns="90488" bIns="44450">
            <a:spAutoFit/>
          </a:bodyPr>
          <a:lstStyle/>
          <a:p>
            <a:pPr>
              <a:lnSpc>
                <a:spcPct val="90000"/>
              </a:lnSpc>
              <a:buFontTx/>
              <a:buChar char="-"/>
            </a:pPr>
            <a:r>
              <a:rPr lang="en-GB" sz="1800" b="1">
                <a:solidFill>
                  <a:srgbClr val="FAFD00"/>
                </a:solidFill>
              </a:rPr>
              <a:t>Paaka Lagna</a:t>
            </a:r>
          </a:p>
          <a:p>
            <a:pPr>
              <a:lnSpc>
                <a:spcPct val="90000"/>
              </a:lnSpc>
              <a:buFontTx/>
              <a:buChar char="-"/>
            </a:pPr>
            <a:r>
              <a:rPr lang="en-GB" sz="1800" b="1">
                <a:solidFill>
                  <a:srgbClr val="FAFD00"/>
                </a:solidFill>
              </a:rPr>
              <a:t>Narayana Dasa</a:t>
            </a:r>
          </a:p>
          <a:p>
            <a:pPr>
              <a:lnSpc>
                <a:spcPct val="90000"/>
              </a:lnSpc>
            </a:pPr>
            <a:endParaRPr lang="en-GB" sz="1800" b="1">
              <a:solidFill>
                <a:srgbClr val="FAFD00"/>
              </a:solidFill>
            </a:endParaRPr>
          </a:p>
        </p:txBody>
      </p:sp>
      <p:sp>
        <p:nvSpPr>
          <p:cNvPr id="101396" name="Rectangle 20"/>
          <p:cNvSpPr>
            <a:spLocks noChangeArrowheads="1"/>
          </p:cNvSpPr>
          <p:nvPr/>
        </p:nvSpPr>
        <p:spPr bwMode="auto">
          <a:xfrm>
            <a:off x="6186488" y="1752600"/>
            <a:ext cx="2957512" cy="831850"/>
          </a:xfrm>
          <a:prstGeom prst="rect">
            <a:avLst/>
          </a:prstGeom>
          <a:noFill/>
          <a:ln w="12700">
            <a:noFill/>
            <a:miter lim="800000"/>
            <a:headEnd/>
            <a:tailEnd/>
          </a:ln>
          <a:effectLst/>
        </p:spPr>
        <p:txBody>
          <a:bodyPr lIns="90488" tIns="44450" rIns="90488" bIns="44450">
            <a:spAutoFit/>
          </a:bodyPr>
          <a:lstStyle/>
          <a:p>
            <a:pPr>
              <a:lnSpc>
                <a:spcPct val="90000"/>
              </a:lnSpc>
            </a:pPr>
            <a:r>
              <a:rPr lang="en-GB" sz="1800" b="1"/>
              <a:t>-Planets in 10</a:t>
            </a:r>
            <a:r>
              <a:rPr lang="en-GB" sz="1800" b="1" baseline="30000"/>
              <a:t>th</a:t>
            </a:r>
            <a:r>
              <a:rPr lang="en-GB" sz="1800" b="1"/>
              <a:t> House</a:t>
            </a:r>
          </a:p>
          <a:p>
            <a:pPr>
              <a:lnSpc>
                <a:spcPct val="90000"/>
              </a:lnSpc>
            </a:pPr>
            <a:r>
              <a:rPr lang="en-GB" sz="1800" b="1"/>
              <a:t>-10</a:t>
            </a:r>
            <a:r>
              <a:rPr lang="en-GB" sz="1800" b="1" baseline="30000"/>
              <a:t>th</a:t>
            </a:r>
            <a:r>
              <a:rPr lang="en-GB" sz="1800" b="1"/>
              <a:t> Lord and its Placement</a:t>
            </a:r>
            <a:endParaRPr lang="en-GB" sz="1800" b="1">
              <a:solidFill>
                <a:srgbClr val="000099"/>
              </a:solidFill>
            </a:endParaRPr>
          </a:p>
        </p:txBody>
      </p:sp>
      <p:sp>
        <p:nvSpPr>
          <p:cNvPr id="101397" name="Rectangle 21"/>
          <p:cNvSpPr>
            <a:spLocks noChangeArrowheads="1"/>
          </p:cNvSpPr>
          <p:nvPr/>
        </p:nvSpPr>
        <p:spPr bwMode="auto">
          <a:xfrm>
            <a:off x="7086600" y="3200400"/>
            <a:ext cx="1933575" cy="1079500"/>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800" b="1"/>
              <a:t>-Yoga’s</a:t>
            </a:r>
          </a:p>
          <a:p>
            <a:pPr>
              <a:lnSpc>
                <a:spcPct val="90000"/>
              </a:lnSpc>
            </a:pPr>
            <a:r>
              <a:rPr lang="en-GB" sz="1800" b="1"/>
              <a:t>-Karakas</a:t>
            </a:r>
          </a:p>
          <a:p>
            <a:pPr>
              <a:lnSpc>
                <a:spcPct val="90000"/>
              </a:lnSpc>
            </a:pPr>
            <a:r>
              <a:rPr lang="en-GB" sz="1800" b="1"/>
              <a:t>-Rasi and Graha</a:t>
            </a:r>
          </a:p>
          <a:p>
            <a:pPr>
              <a:lnSpc>
                <a:spcPct val="90000"/>
              </a:lnSpc>
            </a:pPr>
            <a:r>
              <a:rPr lang="en-GB" sz="1800" b="1"/>
              <a:t>Drishti</a:t>
            </a:r>
          </a:p>
        </p:txBody>
      </p:sp>
      <p:sp>
        <p:nvSpPr>
          <p:cNvPr id="101398" name="Rectangle 22"/>
          <p:cNvSpPr>
            <a:spLocks noChangeArrowheads="1"/>
          </p:cNvSpPr>
          <p:nvPr/>
        </p:nvSpPr>
        <p:spPr bwMode="auto">
          <a:xfrm>
            <a:off x="7239000" y="4953000"/>
            <a:ext cx="1463675" cy="584200"/>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800" b="1">
                <a:solidFill>
                  <a:schemeClr val="bg1"/>
                </a:solidFill>
              </a:rPr>
              <a:t>-Rasi Tulya </a:t>
            </a:r>
          </a:p>
          <a:p>
            <a:pPr>
              <a:lnSpc>
                <a:spcPct val="90000"/>
              </a:lnSpc>
            </a:pPr>
            <a:r>
              <a:rPr lang="en-GB" sz="1800" b="1">
                <a:solidFill>
                  <a:schemeClr val="bg1"/>
                </a:solidFill>
              </a:rPr>
              <a:t>Dasamsa</a:t>
            </a:r>
          </a:p>
        </p:txBody>
      </p:sp>
      <p:sp>
        <p:nvSpPr>
          <p:cNvPr id="101399" name="Rectangle 23"/>
          <p:cNvSpPr>
            <a:spLocks noChangeArrowheads="1"/>
          </p:cNvSpPr>
          <p:nvPr/>
        </p:nvSpPr>
        <p:spPr bwMode="auto">
          <a:xfrm>
            <a:off x="4343400" y="5029200"/>
            <a:ext cx="2517775" cy="831850"/>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800" b="1"/>
              <a:t>- A10</a:t>
            </a:r>
          </a:p>
          <a:p>
            <a:pPr>
              <a:lnSpc>
                <a:spcPct val="90000"/>
              </a:lnSpc>
            </a:pPr>
            <a:r>
              <a:rPr lang="en-GB" sz="1800" b="1"/>
              <a:t>-Job Loss/Gain When</a:t>
            </a:r>
          </a:p>
          <a:p>
            <a:pPr>
              <a:lnSpc>
                <a:spcPct val="90000"/>
              </a:lnSpc>
            </a:pPr>
            <a:r>
              <a:rPr lang="en-GB" sz="1800" b="1"/>
              <a:t>-Promotion,Layoff</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1"/>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30" name="Slide Number Placeholder 2"/>
          <p:cNvSpPr>
            <a:spLocks noGrp="1"/>
          </p:cNvSpPr>
          <p:nvPr>
            <p:ph type="sldNum" sz="quarter" idx="11"/>
          </p:nvPr>
        </p:nvSpPr>
        <p:spPr/>
        <p:txBody>
          <a:bodyPr/>
          <a:lstStyle/>
          <a:p>
            <a:fld id="{29990154-899A-498B-AD7C-A910868EA43B}" type="slidenum">
              <a:rPr lang="en-US"/>
              <a:pPr/>
              <a:t>15</a:t>
            </a:fld>
            <a:endParaRPr lang="en-US">
              <a:solidFill>
                <a:schemeClr val="tx1"/>
              </a:solidFill>
            </a:endParaRPr>
          </a:p>
        </p:txBody>
      </p:sp>
      <p:sp>
        <p:nvSpPr>
          <p:cNvPr id="100354" name="Rectangle 2"/>
          <p:cNvSpPr>
            <a:spLocks noChangeArrowheads="1"/>
          </p:cNvSpPr>
          <p:nvPr/>
        </p:nvSpPr>
        <p:spPr bwMode="auto">
          <a:xfrm>
            <a:off x="1752600" y="454025"/>
            <a:ext cx="6597650" cy="701675"/>
          </a:xfrm>
          <a:prstGeom prst="rect">
            <a:avLst/>
          </a:prstGeom>
          <a:noFill/>
          <a:ln w="12699">
            <a:noFill/>
            <a:miter lim="800000"/>
            <a:headEnd type="none" w="sm" len="sm"/>
            <a:tailEnd type="none" w="sm" len="sm"/>
          </a:ln>
          <a:effectLst/>
        </p:spPr>
        <p:txBody>
          <a:bodyPr wrap="none">
            <a:spAutoFit/>
          </a:bodyPr>
          <a:lstStyle/>
          <a:p>
            <a:r>
              <a:rPr lang="en-GB"/>
              <a:t>Integrated Approach to D-10</a:t>
            </a:r>
            <a:endParaRPr lang="en-US" sz="2400"/>
          </a:p>
        </p:txBody>
      </p:sp>
      <p:sp>
        <p:nvSpPr>
          <p:cNvPr id="100355" name="Freeform 3"/>
          <p:cNvSpPr>
            <a:spLocks/>
          </p:cNvSpPr>
          <p:nvPr/>
        </p:nvSpPr>
        <p:spPr bwMode="auto">
          <a:xfrm>
            <a:off x="3571875" y="2244725"/>
            <a:ext cx="2371725" cy="969963"/>
          </a:xfrm>
          <a:custGeom>
            <a:avLst/>
            <a:gdLst/>
            <a:ahLst/>
            <a:cxnLst>
              <a:cxn ang="0">
                <a:pos x="244" y="0"/>
              </a:cxn>
              <a:cxn ang="0">
                <a:pos x="234" y="38"/>
              </a:cxn>
              <a:cxn ang="0">
                <a:pos x="254" y="77"/>
              </a:cxn>
              <a:cxn ang="0">
                <a:pos x="275" y="111"/>
              </a:cxn>
              <a:cxn ang="0">
                <a:pos x="287" y="150"/>
              </a:cxn>
              <a:cxn ang="0">
                <a:pos x="284" y="183"/>
              </a:cxn>
              <a:cxn ang="0">
                <a:pos x="269" y="214"/>
              </a:cxn>
              <a:cxn ang="0">
                <a:pos x="233" y="231"/>
              </a:cxn>
              <a:cxn ang="0">
                <a:pos x="189" y="219"/>
              </a:cxn>
              <a:cxn ang="0">
                <a:pos x="147" y="194"/>
              </a:cxn>
              <a:cxn ang="0">
                <a:pos x="113" y="175"/>
              </a:cxn>
              <a:cxn ang="0">
                <a:pos x="74" y="172"/>
              </a:cxn>
              <a:cxn ang="0">
                <a:pos x="38" y="192"/>
              </a:cxn>
              <a:cxn ang="0">
                <a:pos x="8" y="234"/>
              </a:cxn>
              <a:cxn ang="0">
                <a:pos x="1" y="281"/>
              </a:cxn>
              <a:cxn ang="0">
                <a:pos x="13" y="327"/>
              </a:cxn>
              <a:cxn ang="0">
                <a:pos x="42" y="364"/>
              </a:cxn>
              <a:cxn ang="0">
                <a:pos x="91" y="391"/>
              </a:cxn>
              <a:cxn ang="0">
                <a:pos x="163" y="397"/>
              </a:cxn>
              <a:cxn ang="0">
                <a:pos x="221" y="398"/>
              </a:cxn>
              <a:cxn ang="0">
                <a:pos x="252" y="433"/>
              </a:cxn>
              <a:cxn ang="0">
                <a:pos x="248" y="476"/>
              </a:cxn>
              <a:cxn ang="0">
                <a:pos x="224" y="526"/>
              </a:cxn>
              <a:cxn ang="0">
                <a:pos x="215" y="569"/>
              </a:cxn>
              <a:cxn ang="0">
                <a:pos x="279" y="577"/>
              </a:cxn>
              <a:cxn ang="0">
                <a:pos x="354" y="586"/>
              </a:cxn>
              <a:cxn ang="0">
                <a:pos x="460" y="586"/>
              </a:cxn>
              <a:cxn ang="0">
                <a:pos x="520" y="575"/>
              </a:cxn>
              <a:cxn ang="0">
                <a:pos x="554" y="552"/>
              </a:cxn>
              <a:cxn ang="0">
                <a:pos x="554" y="513"/>
              </a:cxn>
              <a:cxn ang="0">
                <a:pos x="542" y="467"/>
              </a:cxn>
              <a:cxn ang="0">
                <a:pos x="575" y="434"/>
              </a:cxn>
              <a:cxn ang="0">
                <a:pos x="631" y="418"/>
              </a:cxn>
              <a:cxn ang="0">
                <a:pos x="697" y="412"/>
              </a:cxn>
              <a:cxn ang="0">
                <a:pos x="754" y="423"/>
              </a:cxn>
              <a:cxn ang="0">
                <a:pos x="798" y="452"/>
              </a:cxn>
              <a:cxn ang="0">
                <a:pos x="803" y="489"/>
              </a:cxn>
              <a:cxn ang="0">
                <a:pos x="780" y="535"/>
              </a:cxn>
              <a:cxn ang="0">
                <a:pos x="780" y="579"/>
              </a:cxn>
              <a:cxn ang="0">
                <a:pos x="818" y="601"/>
              </a:cxn>
              <a:cxn ang="0">
                <a:pos x="880" y="610"/>
              </a:cxn>
              <a:cxn ang="0">
                <a:pos x="962" y="604"/>
              </a:cxn>
              <a:cxn ang="0">
                <a:pos x="1050" y="590"/>
              </a:cxn>
              <a:cxn ang="0">
                <a:pos x="1175" y="565"/>
              </a:cxn>
              <a:cxn ang="0">
                <a:pos x="1154" y="523"/>
              </a:cxn>
              <a:cxn ang="0">
                <a:pos x="1140" y="469"/>
              </a:cxn>
              <a:cxn ang="0">
                <a:pos x="1153" y="408"/>
              </a:cxn>
              <a:cxn ang="0">
                <a:pos x="1193" y="354"/>
              </a:cxn>
              <a:cxn ang="0">
                <a:pos x="1248" y="324"/>
              </a:cxn>
              <a:cxn ang="0">
                <a:pos x="1308" y="297"/>
              </a:cxn>
              <a:cxn ang="0">
                <a:pos x="1350" y="268"/>
              </a:cxn>
              <a:cxn ang="0">
                <a:pos x="1375" y="224"/>
              </a:cxn>
              <a:cxn ang="0">
                <a:pos x="1366" y="170"/>
              </a:cxn>
              <a:cxn ang="0">
                <a:pos x="1322" y="140"/>
              </a:cxn>
              <a:cxn ang="0">
                <a:pos x="1273" y="156"/>
              </a:cxn>
              <a:cxn ang="0">
                <a:pos x="1237" y="195"/>
              </a:cxn>
              <a:cxn ang="0">
                <a:pos x="1187" y="207"/>
              </a:cxn>
              <a:cxn ang="0">
                <a:pos x="1146" y="183"/>
              </a:cxn>
              <a:cxn ang="0">
                <a:pos x="1126" y="139"/>
              </a:cxn>
              <a:cxn ang="0">
                <a:pos x="1130" y="85"/>
              </a:cxn>
              <a:cxn ang="0">
                <a:pos x="1147" y="30"/>
              </a:cxn>
            </a:cxnLst>
            <a:rect l="0" t="0" r="r" b="b"/>
            <a:pathLst>
              <a:path w="1379" h="611">
                <a:moveTo>
                  <a:pt x="1154" y="16"/>
                </a:moveTo>
                <a:lnTo>
                  <a:pt x="1165" y="0"/>
                </a:lnTo>
                <a:lnTo>
                  <a:pt x="244" y="0"/>
                </a:lnTo>
                <a:lnTo>
                  <a:pt x="237" y="9"/>
                </a:lnTo>
                <a:lnTo>
                  <a:pt x="234" y="23"/>
                </a:lnTo>
                <a:lnTo>
                  <a:pt x="234" y="38"/>
                </a:lnTo>
                <a:lnTo>
                  <a:pt x="237" y="51"/>
                </a:lnTo>
                <a:lnTo>
                  <a:pt x="246" y="65"/>
                </a:lnTo>
                <a:lnTo>
                  <a:pt x="254" y="77"/>
                </a:lnTo>
                <a:lnTo>
                  <a:pt x="261" y="88"/>
                </a:lnTo>
                <a:lnTo>
                  <a:pt x="269" y="99"/>
                </a:lnTo>
                <a:lnTo>
                  <a:pt x="275" y="111"/>
                </a:lnTo>
                <a:lnTo>
                  <a:pt x="281" y="125"/>
                </a:lnTo>
                <a:lnTo>
                  <a:pt x="285" y="138"/>
                </a:lnTo>
                <a:lnTo>
                  <a:pt x="287" y="150"/>
                </a:lnTo>
                <a:lnTo>
                  <a:pt x="287" y="162"/>
                </a:lnTo>
                <a:lnTo>
                  <a:pt x="286" y="175"/>
                </a:lnTo>
                <a:lnTo>
                  <a:pt x="284" y="183"/>
                </a:lnTo>
                <a:lnTo>
                  <a:pt x="280" y="195"/>
                </a:lnTo>
                <a:lnTo>
                  <a:pt x="276" y="206"/>
                </a:lnTo>
                <a:lnTo>
                  <a:pt x="269" y="214"/>
                </a:lnTo>
                <a:lnTo>
                  <a:pt x="261" y="222"/>
                </a:lnTo>
                <a:lnTo>
                  <a:pt x="250" y="228"/>
                </a:lnTo>
                <a:lnTo>
                  <a:pt x="233" y="231"/>
                </a:lnTo>
                <a:lnTo>
                  <a:pt x="219" y="230"/>
                </a:lnTo>
                <a:lnTo>
                  <a:pt x="205" y="225"/>
                </a:lnTo>
                <a:lnTo>
                  <a:pt x="189" y="219"/>
                </a:lnTo>
                <a:lnTo>
                  <a:pt x="171" y="210"/>
                </a:lnTo>
                <a:lnTo>
                  <a:pt x="160" y="202"/>
                </a:lnTo>
                <a:lnTo>
                  <a:pt x="147" y="194"/>
                </a:lnTo>
                <a:lnTo>
                  <a:pt x="135" y="187"/>
                </a:lnTo>
                <a:lnTo>
                  <a:pt x="125" y="180"/>
                </a:lnTo>
                <a:lnTo>
                  <a:pt x="113" y="175"/>
                </a:lnTo>
                <a:lnTo>
                  <a:pt x="101" y="171"/>
                </a:lnTo>
                <a:lnTo>
                  <a:pt x="87" y="170"/>
                </a:lnTo>
                <a:lnTo>
                  <a:pt x="74" y="172"/>
                </a:lnTo>
                <a:lnTo>
                  <a:pt x="60" y="177"/>
                </a:lnTo>
                <a:lnTo>
                  <a:pt x="50" y="184"/>
                </a:lnTo>
                <a:lnTo>
                  <a:pt x="38" y="192"/>
                </a:lnTo>
                <a:lnTo>
                  <a:pt x="27" y="203"/>
                </a:lnTo>
                <a:lnTo>
                  <a:pt x="17" y="216"/>
                </a:lnTo>
                <a:lnTo>
                  <a:pt x="8" y="234"/>
                </a:lnTo>
                <a:lnTo>
                  <a:pt x="3" y="249"/>
                </a:lnTo>
                <a:lnTo>
                  <a:pt x="0" y="264"/>
                </a:lnTo>
                <a:lnTo>
                  <a:pt x="1" y="281"/>
                </a:lnTo>
                <a:lnTo>
                  <a:pt x="2" y="296"/>
                </a:lnTo>
                <a:lnTo>
                  <a:pt x="7" y="313"/>
                </a:lnTo>
                <a:lnTo>
                  <a:pt x="13" y="327"/>
                </a:lnTo>
                <a:lnTo>
                  <a:pt x="21" y="342"/>
                </a:lnTo>
                <a:lnTo>
                  <a:pt x="30" y="354"/>
                </a:lnTo>
                <a:lnTo>
                  <a:pt x="42" y="364"/>
                </a:lnTo>
                <a:lnTo>
                  <a:pt x="54" y="375"/>
                </a:lnTo>
                <a:lnTo>
                  <a:pt x="73" y="384"/>
                </a:lnTo>
                <a:lnTo>
                  <a:pt x="91" y="391"/>
                </a:lnTo>
                <a:lnTo>
                  <a:pt x="112" y="396"/>
                </a:lnTo>
                <a:lnTo>
                  <a:pt x="135" y="398"/>
                </a:lnTo>
                <a:lnTo>
                  <a:pt x="163" y="397"/>
                </a:lnTo>
                <a:lnTo>
                  <a:pt x="183" y="396"/>
                </a:lnTo>
                <a:lnTo>
                  <a:pt x="203" y="395"/>
                </a:lnTo>
                <a:lnTo>
                  <a:pt x="221" y="398"/>
                </a:lnTo>
                <a:lnTo>
                  <a:pt x="234" y="405"/>
                </a:lnTo>
                <a:lnTo>
                  <a:pt x="246" y="418"/>
                </a:lnTo>
                <a:lnTo>
                  <a:pt x="252" y="433"/>
                </a:lnTo>
                <a:lnTo>
                  <a:pt x="254" y="448"/>
                </a:lnTo>
                <a:lnTo>
                  <a:pt x="252" y="460"/>
                </a:lnTo>
                <a:lnTo>
                  <a:pt x="248" y="476"/>
                </a:lnTo>
                <a:lnTo>
                  <a:pt x="240" y="494"/>
                </a:lnTo>
                <a:lnTo>
                  <a:pt x="233" y="509"/>
                </a:lnTo>
                <a:lnTo>
                  <a:pt x="224" y="526"/>
                </a:lnTo>
                <a:lnTo>
                  <a:pt x="214" y="544"/>
                </a:lnTo>
                <a:lnTo>
                  <a:pt x="202" y="567"/>
                </a:lnTo>
                <a:lnTo>
                  <a:pt x="215" y="569"/>
                </a:lnTo>
                <a:lnTo>
                  <a:pt x="235" y="572"/>
                </a:lnTo>
                <a:lnTo>
                  <a:pt x="256" y="574"/>
                </a:lnTo>
                <a:lnTo>
                  <a:pt x="279" y="577"/>
                </a:lnTo>
                <a:lnTo>
                  <a:pt x="302" y="580"/>
                </a:lnTo>
                <a:lnTo>
                  <a:pt x="328" y="583"/>
                </a:lnTo>
                <a:lnTo>
                  <a:pt x="354" y="586"/>
                </a:lnTo>
                <a:lnTo>
                  <a:pt x="383" y="587"/>
                </a:lnTo>
                <a:lnTo>
                  <a:pt x="440" y="587"/>
                </a:lnTo>
                <a:lnTo>
                  <a:pt x="460" y="586"/>
                </a:lnTo>
                <a:lnTo>
                  <a:pt x="480" y="584"/>
                </a:lnTo>
                <a:lnTo>
                  <a:pt x="502" y="581"/>
                </a:lnTo>
                <a:lnTo>
                  <a:pt x="520" y="575"/>
                </a:lnTo>
                <a:lnTo>
                  <a:pt x="534" y="568"/>
                </a:lnTo>
                <a:lnTo>
                  <a:pt x="546" y="560"/>
                </a:lnTo>
                <a:lnTo>
                  <a:pt x="554" y="552"/>
                </a:lnTo>
                <a:lnTo>
                  <a:pt x="557" y="543"/>
                </a:lnTo>
                <a:lnTo>
                  <a:pt x="557" y="529"/>
                </a:lnTo>
                <a:lnTo>
                  <a:pt x="554" y="513"/>
                </a:lnTo>
                <a:lnTo>
                  <a:pt x="548" y="496"/>
                </a:lnTo>
                <a:lnTo>
                  <a:pt x="542" y="481"/>
                </a:lnTo>
                <a:lnTo>
                  <a:pt x="542" y="467"/>
                </a:lnTo>
                <a:lnTo>
                  <a:pt x="549" y="455"/>
                </a:lnTo>
                <a:lnTo>
                  <a:pt x="560" y="443"/>
                </a:lnTo>
                <a:lnTo>
                  <a:pt x="575" y="434"/>
                </a:lnTo>
                <a:lnTo>
                  <a:pt x="592" y="427"/>
                </a:lnTo>
                <a:lnTo>
                  <a:pt x="612" y="421"/>
                </a:lnTo>
                <a:lnTo>
                  <a:pt x="631" y="418"/>
                </a:lnTo>
                <a:lnTo>
                  <a:pt x="656" y="414"/>
                </a:lnTo>
                <a:lnTo>
                  <a:pt x="675" y="412"/>
                </a:lnTo>
                <a:lnTo>
                  <a:pt x="697" y="412"/>
                </a:lnTo>
                <a:lnTo>
                  <a:pt x="716" y="413"/>
                </a:lnTo>
                <a:lnTo>
                  <a:pt x="736" y="418"/>
                </a:lnTo>
                <a:lnTo>
                  <a:pt x="754" y="423"/>
                </a:lnTo>
                <a:lnTo>
                  <a:pt x="772" y="432"/>
                </a:lnTo>
                <a:lnTo>
                  <a:pt x="785" y="441"/>
                </a:lnTo>
                <a:lnTo>
                  <a:pt x="798" y="452"/>
                </a:lnTo>
                <a:lnTo>
                  <a:pt x="804" y="464"/>
                </a:lnTo>
                <a:lnTo>
                  <a:pt x="806" y="476"/>
                </a:lnTo>
                <a:lnTo>
                  <a:pt x="803" y="489"/>
                </a:lnTo>
                <a:lnTo>
                  <a:pt x="797" y="501"/>
                </a:lnTo>
                <a:lnTo>
                  <a:pt x="787" y="520"/>
                </a:lnTo>
                <a:lnTo>
                  <a:pt x="780" y="535"/>
                </a:lnTo>
                <a:lnTo>
                  <a:pt x="774" y="551"/>
                </a:lnTo>
                <a:lnTo>
                  <a:pt x="774" y="565"/>
                </a:lnTo>
                <a:lnTo>
                  <a:pt x="780" y="579"/>
                </a:lnTo>
                <a:lnTo>
                  <a:pt x="791" y="589"/>
                </a:lnTo>
                <a:lnTo>
                  <a:pt x="802" y="595"/>
                </a:lnTo>
                <a:lnTo>
                  <a:pt x="818" y="601"/>
                </a:lnTo>
                <a:lnTo>
                  <a:pt x="838" y="605"/>
                </a:lnTo>
                <a:lnTo>
                  <a:pt x="856" y="608"/>
                </a:lnTo>
                <a:lnTo>
                  <a:pt x="880" y="610"/>
                </a:lnTo>
                <a:lnTo>
                  <a:pt x="907" y="610"/>
                </a:lnTo>
                <a:lnTo>
                  <a:pt x="929" y="606"/>
                </a:lnTo>
                <a:lnTo>
                  <a:pt x="962" y="604"/>
                </a:lnTo>
                <a:lnTo>
                  <a:pt x="994" y="599"/>
                </a:lnTo>
                <a:lnTo>
                  <a:pt x="1022" y="595"/>
                </a:lnTo>
                <a:lnTo>
                  <a:pt x="1050" y="590"/>
                </a:lnTo>
                <a:lnTo>
                  <a:pt x="1082" y="583"/>
                </a:lnTo>
                <a:lnTo>
                  <a:pt x="1120" y="575"/>
                </a:lnTo>
                <a:lnTo>
                  <a:pt x="1175" y="565"/>
                </a:lnTo>
                <a:lnTo>
                  <a:pt x="1168" y="552"/>
                </a:lnTo>
                <a:lnTo>
                  <a:pt x="1161" y="538"/>
                </a:lnTo>
                <a:lnTo>
                  <a:pt x="1154" y="523"/>
                </a:lnTo>
                <a:lnTo>
                  <a:pt x="1148" y="508"/>
                </a:lnTo>
                <a:lnTo>
                  <a:pt x="1143" y="489"/>
                </a:lnTo>
                <a:lnTo>
                  <a:pt x="1140" y="469"/>
                </a:lnTo>
                <a:lnTo>
                  <a:pt x="1141" y="449"/>
                </a:lnTo>
                <a:lnTo>
                  <a:pt x="1145" y="429"/>
                </a:lnTo>
                <a:lnTo>
                  <a:pt x="1153" y="408"/>
                </a:lnTo>
                <a:lnTo>
                  <a:pt x="1164" y="388"/>
                </a:lnTo>
                <a:lnTo>
                  <a:pt x="1177" y="369"/>
                </a:lnTo>
                <a:lnTo>
                  <a:pt x="1193" y="354"/>
                </a:lnTo>
                <a:lnTo>
                  <a:pt x="1211" y="342"/>
                </a:lnTo>
                <a:lnTo>
                  <a:pt x="1229" y="333"/>
                </a:lnTo>
                <a:lnTo>
                  <a:pt x="1248" y="324"/>
                </a:lnTo>
                <a:lnTo>
                  <a:pt x="1266" y="317"/>
                </a:lnTo>
                <a:lnTo>
                  <a:pt x="1285" y="309"/>
                </a:lnTo>
                <a:lnTo>
                  <a:pt x="1308" y="297"/>
                </a:lnTo>
                <a:lnTo>
                  <a:pt x="1323" y="290"/>
                </a:lnTo>
                <a:lnTo>
                  <a:pt x="1337" y="280"/>
                </a:lnTo>
                <a:lnTo>
                  <a:pt x="1350" y="268"/>
                </a:lnTo>
                <a:lnTo>
                  <a:pt x="1361" y="256"/>
                </a:lnTo>
                <a:lnTo>
                  <a:pt x="1369" y="241"/>
                </a:lnTo>
                <a:lnTo>
                  <a:pt x="1375" y="224"/>
                </a:lnTo>
                <a:lnTo>
                  <a:pt x="1378" y="206"/>
                </a:lnTo>
                <a:lnTo>
                  <a:pt x="1374" y="188"/>
                </a:lnTo>
                <a:lnTo>
                  <a:pt x="1366" y="170"/>
                </a:lnTo>
                <a:lnTo>
                  <a:pt x="1354" y="156"/>
                </a:lnTo>
                <a:lnTo>
                  <a:pt x="1339" y="146"/>
                </a:lnTo>
                <a:lnTo>
                  <a:pt x="1322" y="140"/>
                </a:lnTo>
                <a:lnTo>
                  <a:pt x="1306" y="140"/>
                </a:lnTo>
                <a:lnTo>
                  <a:pt x="1289" y="146"/>
                </a:lnTo>
                <a:lnTo>
                  <a:pt x="1273" y="156"/>
                </a:lnTo>
                <a:lnTo>
                  <a:pt x="1262" y="169"/>
                </a:lnTo>
                <a:lnTo>
                  <a:pt x="1249" y="183"/>
                </a:lnTo>
                <a:lnTo>
                  <a:pt x="1237" y="195"/>
                </a:lnTo>
                <a:lnTo>
                  <a:pt x="1225" y="203"/>
                </a:lnTo>
                <a:lnTo>
                  <a:pt x="1208" y="207"/>
                </a:lnTo>
                <a:lnTo>
                  <a:pt x="1187" y="207"/>
                </a:lnTo>
                <a:lnTo>
                  <a:pt x="1170" y="203"/>
                </a:lnTo>
                <a:lnTo>
                  <a:pt x="1157" y="193"/>
                </a:lnTo>
                <a:lnTo>
                  <a:pt x="1146" y="183"/>
                </a:lnTo>
                <a:lnTo>
                  <a:pt x="1137" y="170"/>
                </a:lnTo>
                <a:lnTo>
                  <a:pt x="1130" y="154"/>
                </a:lnTo>
                <a:lnTo>
                  <a:pt x="1126" y="139"/>
                </a:lnTo>
                <a:lnTo>
                  <a:pt x="1125" y="121"/>
                </a:lnTo>
                <a:lnTo>
                  <a:pt x="1126" y="103"/>
                </a:lnTo>
                <a:lnTo>
                  <a:pt x="1130" y="85"/>
                </a:lnTo>
                <a:lnTo>
                  <a:pt x="1135" y="62"/>
                </a:lnTo>
                <a:lnTo>
                  <a:pt x="1142" y="43"/>
                </a:lnTo>
                <a:lnTo>
                  <a:pt x="1147" y="30"/>
                </a:lnTo>
                <a:lnTo>
                  <a:pt x="1154" y="16"/>
                </a:lnTo>
              </a:path>
            </a:pathLst>
          </a:custGeom>
          <a:solidFill>
            <a:srgbClr val="5F009F"/>
          </a:solidFill>
          <a:ln w="12700" cap="rnd" cmpd="sng">
            <a:solidFill>
              <a:srgbClr val="000000"/>
            </a:solidFill>
            <a:prstDash val="solid"/>
            <a:round/>
            <a:headEnd type="none" w="med" len="med"/>
            <a:tailEnd type="none" w="med" len="med"/>
          </a:ln>
          <a:effectLst/>
        </p:spPr>
        <p:txBody>
          <a:bodyPr/>
          <a:lstStyle/>
          <a:p>
            <a:endParaRPr lang="en-US"/>
          </a:p>
        </p:txBody>
      </p:sp>
      <p:sp>
        <p:nvSpPr>
          <p:cNvPr id="100356" name="Freeform 4"/>
          <p:cNvSpPr>
            <a:spLocks/>
          </p:cNvSpPr>
          <p:nvPr/>
        </p:nvSpPr>
        <p:spPr bwMode="auto">
          <a:xfrm>
            <a:off x="5500688" y="3084513"/>
            <a:ext cx="1895475" cy="1239837"/>
          </a:xfrm>
          <a:custGeom>
            <a:avLst/>
            <a:gdLst/>
            <a:ahLst/>
            <a:cxnLst>
              <a:cxn ang="0">
                <a:pos x="92" y="631"/>
              </a:cxn>
              <a:cxn ang="0">
                <a:pos x="158" y="643"/>
              </a:cxn>
              <a:cxn ang="0">
                <a:pos x="223" y="642"/>
              </a:cxn>
              <a:cxn ang="0">
                <a:pos x="288" y="618"/>
              </a:cxn>
              <a:cxn ang="0">
                <a:pos x="354" y="601"/>
              </a:cxn>
              <a:cxn ang="0">
                <a:pos x="409" y="625"/>
              </a:cxn>
              <a:cxn ang="0">
                <a:pos x="400" y="694"/>
              </a:cxn>
              <a:cxn ang="0">
                <a:pos x="414" y="756"/>
              </a:cxn>
              <a:cxn ang="0">
                <a:pos x="484" y="777"/>
              </a:cxn>
              <a:cxn ang="0">
                <a:pos x="574" y="774"/>
              </a:cxn>
              <a:cxn ang="0">
                <a:pos x="646" y="744"/>
              </a:cxn>
              <a:cxn ang="0">
                <a:pos x="675" y="679"/>
              </a:cxn>
              <a:cxn ang="0">
                <a:pos x="696" y="618"/>
              </a:cxn>
              <a:cxn ang="0">
                <a:pos x="758" y="586"/>
              </a:cxn>
              <a:cxn ang="0">
                <a:pos x="844" y="579"/>
              </a:cxn>
              <a:cxn ang="0">
                <a:pos x="925" y="586"/>
              </a:cxn>
              <a:cxn ang="0">
                <a:pos x="961" y="46"/>
              </a:cxn>
              <a:cxn ang="0">
                <a:pos x="891" y="14"/>
              </a:cxn>
              <a:cxn ang="0">
                <a:pos x="798" y="1"/>
              </a:cxn>
              <a:cxn ang="0">
                <a:pos x="688" y="2"/>
              </a:cxn>
              <a:cxn ang="0">
                <a:pos x="603" y="16"/>
              </a:cxn>
              <a:cxn ang="0">
                <a:pos x="565" y="46"/>
              </a:cxn>
              <a:cxn ang="0">
                <a:pos x="582" y="85"/>
              </a:cxn>
              <a:cxn ang="0">
                <a:pos x="552" y="134"/>
              </a:cxn>
              <a:cxn ang="0">
                <a:pos x="495" y="164"/>
              </a:cxn>
              <a:cxn ang="0">
                <a:pos x="433" y="177"/>
              </a:cxn>
              <a:cxn ang="0">
                <a:pos x="369" y="168"/>
              </a:cxn>
              <a:cxn ang="0">
                <a:pos x="330" y="139"/>
              </a:cxn>
              <a:cxn ang="0">
                <a:pos x="341" y="94"/>
              </a:cxn>
              <a:cxn ang="0">
                <a:pos x="370" y="50"/>
              </a:cxn>
              <a:cxn ang="0">
                <a:pos x="350" y="9"/>
              </a:cxn>
              <a:cxn ang="0">
                <a:pos x="263" y="0"/>
              </a:cxn>
              <a:cxn ang="0">
                <a:pos x="142" y="16"/>
              </a:cxn>
              <a:cxn ang="0">
                <a:pos x="54" y="36"/>
              </a:cxn>
              <a:cxn ang="0">
                <a:pos x="65" y="92"/>
              </a:cxn>
              <a:cxn ang="0">
                <a:pos x="50" y="146"/>
              </a:cxn>
              <a:cxn ang="0">
                <a:pos x="21" y="215"/>
              </a:cxn>
              <a:cxn ang="0">
                <a:pos x="2" y="280"/>
              </a:cxn>
              <a:cxn ang="0">
                <a:pos x="16" y="338"/>
              </a:cxn>
              <a:cxn ang="0">
                <a:pos x="75" y="348"/>
              </a:cxn>
              <a:cxn ang="0">
                <a:pos x="127" y="298"/>
              </a:cxn>
              <a:cxn ang="0">
                <a:pos x="156" y="244"/>
              </a:cxn>
              <a:cxn ang="0">
                <a:pos x="212" y="231"/>
              </a:cxn>
              <a:cxn ang="0">
                <a:pos x="269" y="257"/>
              </a:cxn>
              <a:cxn ang="0">
                <a:pos x="288" y="317"/>
              </a:cxn>
              <a:cxn ang="0">
                <a:pos x="254" y="383"/>
              </a:cxn>
              <a:cxn ang="0">
                <a:pos x="201" y="429"/>
              </a:cxn>
              <a:cxn ang="0">
                <a:pos x="139" y="444"/>
              </a:cxn>
              <a:cxn ang="0">
                <a:pos x="82" y="477"/>
              </a:cxn>
              <a:cxn ang="0">
                <a:pos x="43" y="531"/>
              </a:cxn>
              <a:cxn ang="0">
                <a:pos x="38" y="595"/>
              </a:cxn>
            </a:cxnLst>
            <a:rect l="0" t="0" r="r" b="b"/>
            <a:pathLst>
              <a:path w="1103" h="781">
                <a:moveTo>
                  <a:pt x="44" y="635"/>
                </a:moveTo>
                <a:lnTo>
                  <a:pt x="58" y="632"/>
                </a:lnTo>
                <a:lnTo>
                  <a:pt x="77" y="628"/>
                </a:lnTo>
                <a:lnTo>
                  <a:pt x="92" y="631"/>
                </a:lnTo>
                <a:lnTo>
                  <a:pt x="108" y="633"/>
                </a:lnTo>
                <a:lnTo>
                  <a:pt x="123" y="637"/>
                </a:lnTo>
                <a:lnTo>
                  <a:pt x="139" y="640"/>
                </a:lnTo>
                <a:lnTo>
                  <a:pt x="158" y="643"/>
                </a:lnTo>
                <a:lnTo>
                  <a:pt x="172" y="646"/>
                </a:lnTo>
                <a:lnTo>
                  <a:pt x="190" y="647"/>
                </a:lnTo>
                <a:lnTo>
                  <a:pt x="208" y="646"/>
                </a:lnTo>
                <a:lnTo>
                  <a:pt x="223" y="642"/>
                </a:lnTo>
                <a:lnTo>
                  <a:pt x="240" y="638"/>
                </a:lnTo>
                <a:lnTo>
                  <a:pt x="257" y="632"/>
                </a:lnTo>
                <a:lnTo>
                  <a:pt x="272" y="625"/>
                </a:lnTo>
                <a:lnTo>
                  <a:pt x="288" y="618"/>
                </a:lnTo>
                <a:lnTo>
                  <a:pt x="303" y="611"/>
                </a:lnTo>
                <a:lnTo>
                  <a:pt x="321" y="605"/>
                </a:lnTo>
                <a:lnTo>
                  <a:pt x="336" y="602"/>
                </a:lnTo>
                <a:lnTo>
                  <a:pt x="354" y="601"/>
                </a:lnTo>
                <a:lnTo>
                  <a:pt x="370" y="603"/>
                </a:lnTo>
                <a:lnTo>
                  <a:pt x="385" y="608"/>
                </a:lnTo>
                <a:lnTo>
                  <a:pt x="400" y="617"/>
                </a:lnTo>
                <a:lnTo>
                  <a:pt x="409" y="625"/>
                </a:lnTo>
                <a:lnTo>
                  <a:pt x="414" y="640"/>
                </a:lnTo>
                <a:lnTo>
                  <a:pt x="412" y="656"/>
                </a:lnTo>
                <a:lnTo>
                  <a:pt x="407" y="675"/>
                </a:lnTo>
                <a:lnTo>
                  <a:pt x="400" y="694"/>
                </a:lnTo>
                <a:lnTo>
                  <a:pt x="394" y="711"/>
                </a:lnTo>
                <a:lnTo>
                  <a:pt x="396" y="727"/>
                </a:lnTo>
                <a:lnTo>
                  <a:pt x="402" y="743"/>
                </a:lnTo>
                <a:lnTo>
                  <a:pt x="414" y="756"/>
                </a:lnTo>
                <a:lnTo>
                  <a:pt x="426" y="764"/>
                </a:lnTo>
                <a:lnTo>
                  <a:pt x="442" y="769"/>
                </a:lnTo>
                <a:lnTo>
                  <a:pt x="459" y="773"/>
                </a:lnTo>
                <a:lnTo>
                  <a:pt x="484" y="777"/>
                </a:lnTo>
                <a:lnTo>
                  <a:pt x="504" y="779"/>
                </a:lnTo>
                <a:lnTo>
                  <a:pt x="530" y="780"/>
                </a:lnTo>
                <a:lnTo>
                  <a:pt x="553" y="778"/>
                </a:lnTo>
                <a:lnTo>
                  <a:pt x="574" y="774"/>
                </a:lnTo>
                <a:lnTo>
                  <a:pt x="596" y="769"/>
                </a:lnTo>
                <a:lnTo>
                  <a:pt x="616" y="762"/>
                </a:lnTo>
                <a:lnTo>
                  <a:pt x="631" y="753"/>
                </a:lnTo>
                <a:lnTo>
                  <a:pt x="646" y="744"/>
                </a:lnTo>
                <a:lnTo>
                  <a:pt x="657" y="734"/>
                </a:lnTo>
                <a:lnTo>
                  <a:pt x="668" y="721"/>
                </a:lnTo>
                <a:lnTo>
                  <a:pt x="674" y="705"/>
                </a:lnTo>
                <a:lnTo>
                  <a:pt x="675" y="679"/>
                </a:lnTo>
                <a:lnTo>
                  <a:pt x="675" y="660"/>
                </a:lnTo>
                <a:lnTo>
                  <a:pt x="678" y="642"/>
                </a:lnTo>
                <a:lnTo>
                  <a:pt x="685" y="630"/>
                </a:lnTo>
                <a:lnTo>
                  <a:pt x="696" y="618"/>
                </a:lnTo>
                <a:lnTo>
                  <a:pt x="707" y="608"/>
                </a:lnTo>
                <a:lnTo>
                  <a:pt x="722" y="598"/>
                </a:lnTo>
                <a:lnTo>
                  <a:pt x="737" y="591"/>
                </a:lnTo>
                <a:lnTo>
                  <a:pt x="758" y="586"/>
                </a:lnTo>
                <a:lnTo>
                  <a:pt x="778" y="583"/>
                </a:lnTo>
                <a:lnTo>
                  <a:pt x="799" y="581"/>
                </a:lnTo>
                <a:lnTo>
                  <a:pt x="821" y="580"/>
                </a:lnTo>
                <a:lnTo>
                  <a:pt x="844" y="579"/>
                </a:lnTo>
                <a:lnTo>
                  <a:pt x="869" y="580"/>
                </a:lnTo>
                <a:lnTo>
                  <a:pt x="889" y="581"/>
                </a:lnTo>
                <a:lnTo>
                  <a:pt x="906" y="583"/>
                </a:lnTo>
                <a:lnTo>
                  <a:pt x="925" y="586"/>
                </a:lnTo>
                <a:lnTo>
                  <a:pt x="942" y="588"/>
                </a:lnTo>
                <a:lnTo>
                  <a:pt x="961" y="589"/>
                </a:lnTo>
                <a:lnTo>
                  <a:pt x="1102" y="593"/>
                </a:lnTo>
                <a:lnTo>
                  <a:pt x="961" y="46"/>
                </a:lnTo>
                <a:lnTo>
                  <a:pt x="941" y="36"/>
                </a:lnTo>
                <a:lnTo>
                  <a:pt x="927" y="28"/>
                </a:lnTo>
                <a:lnTo>
                  <a:pt x="911" y="21"/>
                </a:lnTo>
                <a:lnTo>
                  <a:pt x="891" y="14"/>
                </a:lnTo>
                <a:lnTo>
                  <a:pt x="871" y="9"/>
                </a:lnTo>
                <a:lnTo>
                  <a:pt x="849" y="6"/>
                </a:lnTo>
                <a:lnTo>
                  <a:pt x="822" y="2"/>
                </a:lnTo>
                <a:lnTo>
                  <a:pt x="798" y="1"/>
                </a:lnTo>
                <a:lnTo>
                  <a:pt x="773" y="0"/>
                </a:lnTo>
                <a:lnTo>
                  <a:pt x="745" y="0"/>
                </a:lnTo>
                <a:lnTo>
                  <a:pt x="713" y="0"/>
                </a:lnTo>
                <a:lnTo>
                  <a:pt x="688" y="2"/>
                </a:lnTo>
                <a:lnTo>
                  <a:pt x="662" y="4"/>
                </a:lnTo>
                <a:lnTo>
                  <a:pt x="640" y="7"/>
                </a:lnTo>
                <a:lnTo>
                  <a:pt x="619" y="11"/>
                </a:lnTo>
                <a:lnTo>
                  <a:pt x="603" y="16"/>
                </a:lnTo>
                <a:lnTo>
                  <a:pt x="589" y="22"/>
                </a:lnTo>
                <a:lnTo>
                  <a:pt x="577" y="29"/>
                </a:lnTo>
                <a:lnTo>
                  <a:pt x="569" y="36"/>
                </a:lnTo>
                <a:lnTo>
                  <a:pt x="565" y="46"/>
                </a:lnTo>
                <a:lnTo>
                  <a:pt x="565" y="57"/>
                </a:lnTo>
                <a:lnTo>
                  <a:pt x="570" y="67"/>
                </a:lnTo>
                <a:lnTo>
                  <a:pt x="577" y="76"/>
                </a:lnTo>
                <a:lnTo>
                  <a:pt x="582" y="85"/>
                </a:lnTo>
                <a:lnTo>
                  <a:pt x="582" y="99"/>
                </a:lnTo>
                <a:lnTo>
                  <a:pt x="575" y="111"/>
                </a:lnTo>
                <a:lnTo>
                  <a:pt x="566" y="123"/>
                </a:lnTo>
                <a:lnTo>
                  <a:pt x="552" y="134"/>
                </a:lnTo>
                <a:lnTo>
                  <a:pt x="538" y="145"/>
                </a:lnTo>
                <a:lnTo>
                  <a:pt x="524" y="151"/>
                </a:lnTo>
                <a:lnTo>
                  <a:pt x="510" y="157"/>
                </a:lnTo>
                <a:lnTo>
                  <a:pt x="495" y="164"/>
                </a:lnTo>
                <a:lnTo>
                  <a:pt x="479" y="169"/>
                </a:lnTo>
                <a:lnTo>
                  <a:pt x="463" y="172"/>
                </a:lnTo>
                <a:lnTo>
                  <a:pt x="447" y="175"/>
                </a:lnTo>
                <a:lnTo>
                  <a:pt x="433" y="177"/>
                </a:lnTo>
                <a:lnTo>
                  <a:pt x="414" y="177"/>
                </a:lnTo>
                <a:lnTo>
                  <a:pt x="398" y="175"/>
                </a:lnTo>
                <a:lnTo>
                  <a:pt x="383" y="172"/>
                </a:lnTo>
                <a:lnTo>
                  <a:pt x="369" y="168"/>
                </a:lnTo>
                <a:lnTo>
                  <a:pt x="354" y="162"/>
                </a:lnTo>
                <a:lnTo>
                  <a:pt x="341" y="155"/>
                </a:lnTo>
                <a:lnTo>
                  <a:pt x="333" y="147"/>
                </a:lnTo>
                <a:lnTo>
                  <a:pt x="330" y="139"/>
                </a:lnTo>
                <a:lnTo>
                  <a:pt x="328" y="131"/>
                </a:lnTo>
                <a:lnTo>
                  <a:pt x="330" y="119"/>
                </a:lnTo>
                <a:lnTo>
                  <a:pt x="333" y="107"/>
                </a:lnTo>
                <a:lnTo>
                  <a:pt x="341" y="94"/>
                </a:lnTo>
                <a:lnTo>
                  <a:pt x="352" y="81"/>
                </a:lnTo>
                <a:lnTo>
                  <a:pt x="360" y="70"/>
                </a:lnTo>
                <a:lnTo>
                  <a:pt x="365" y="62"/>
                </a:lnTo>
                <a:lnTo>
                  <a:pt x="370" y="50"/>
                </a:lnTo>
                <a:lnTo>
                  <a:pt x="374" y="37"/>
                </a:lnTo>
                <a:lnTo>
                  <a:pt x="370" y="26"/>
                </a:lnTo>
                <a:lnTo>
                  <a:pt x="363" y="17"/>
                </a:lnTo>
                <a:lnTo>
                  <a:pt x="350" y="9"/>
                </a:lnTo>
                <a:lnTo>
                  <a:pt x="336" y="6"/>
                </a:lnTo>
                <a:lnTo>
                  <a:pt x="323" y="2"/>
                </a:lnTo>
                <a:lnTo>
                  <a:pt x="303" y="0"/>
                </a:lnTo>
                <a:lnTo>
                  <a:pt x="263" y="0"/>
                </a:lnTo>
                <a:lnTo>
                  <a:pt x="234" y="2"/>
                </a:lnTo>
                <a:lnTo>
                  <a:pt x="208" y="6"/>
                </a:lnTo>
                <a:lnTo>
                  <a:pt x="173" y="10"/>
                </a:lnTo>
                <a:lnTo>
                  <a:pt x="142" y="16"/>
                </a:lnTo>
                <a:lnTo>
                  <a:pt x="107" y="22"/>
                </a:lnTo>
                <a:lnTo>
                  <a:pt x="84" y="26"/>
                </a:lnTo>
                <a:lnTo>
                  <a:pt x="64" y="31"/>
                </a:lnTo>
                <a:lnTo>
                  <a:pt x="54" y="36"/>
                </a:lnTo>
                <a:lnTo>
                  <a:pt x="57" y="46"/>
                </a:lnTo>
                <a:lnTo>
                  <a:pt x="62" y="63"/>
                </a:lnTo>
                <a:lnTo>
                  <a:pt x="64" y="80"/>
                </a:lnTo>
                <a:lnTo>
                  <a:pt x="65" y="92"/>
                </a:lnTo>
                <a:lnTo>
                  <a:pt x="63" y="107"/>
                </a:lnTo>
                <a:lnTo>
                  <a:pt x="60" y="120"/>
                </a:lnTo>
                <a:lnTo>
                  <a:pt x="55" y="134"/>
                </a:lnTo>
                <a:lnTo>
                  <a:pt x="50" y="146"/>
                </a:lnTo>
                <a:lnTo>
                  <a:pt x="44" y="163"/>
                </a:lnTo>
                <a:lnTo>
                  <a:pt x="38" y="180"/>
                </a:lnTo>
                <a:lnTo>
                  <a:pt x="31" y="198"/>
                </a:lnTo>
                <a:lnTo>
                  <a:pt x="21" y="215"/>
                </a:lnTo>
                <a:lnTo>
                  <a:pt x="16" y="231"/>
                </a:lnTo>
                <a:lnTo>
                  <a:pt x="11" y="245"/>
                </a:lnTo>
                <a:lnTo>
                  <a:pt x="6" y="260"/>
                </a:lnTo>
                <a:lnTo>
                  <a:pt x="2" y="280"/>
                </a:lnTo>
                <a:lnTo>
                  <a:pt x="0" y="297"/>
                </a:lnTo>
                <a:lnTo>
                  <a:pt x="3" y="312"/>
                </a:lnTo>
                <a:lnTo>
                  <a:pt x="7" y="327"/>
                </a:lnTo>
                <a:lnTo>
                  <a:pt x="16" y="338"/>
                </a:lnTo>
                <a:lnTo>
                  <a:pt x="26" y="347"/>
                </a:lnTo>
                <a:lnTo>
                  <a:pt x="40" y="352"/>
                </a:lnTo>
                <a:lnTo>
                  <a:pt x="55" y="352"/>
                </a:lnTo>
                <a:lnTo>
                  <a:pt x="75" y="348"/>
                </a:lnTo>
                <a:lnTo>
                  <a:pt x="92" y="340"/>
                </a:lnTo>
                <a:lnTo>
                  <a:pt x="107" y="331"/>
                </a:lnTo>
                <a:lnTo>
                  <a:pt x="119" y="316"/>
                </a:lnTo>
                <a:lnTo>
                  <a:pt x="127" y="298"/>
                </a:lnTo>
                <a:lnTo>
                  <a:pt x="129" y="281"/>
                </a:lnTo>
                <a:lnTo>
                  <a:pt x="135" y="267"/>
                </a:lnTo>
                <a:lnTo>
                  <a:pt x="144" y="254"/>
                </a:lnTo>
                <a:lnTo>
                  <a:pt x="156" y="244"/>
                </a:lnTo>
                <a:lnTo>
                  <a:pt x="170" y="236"/>
                </a:lnTo>
                <a:lnTo>
                  <a:pt x="185" y="232"/>
                </a:lnTo>
                <a:lnTo>
                  <a:pt x="197" y="231"/>
                </a:lnTo>
                <a:lnTo>
                  <a:pt x="212" y="231"/>
                </a:lnTo>
                <a:lnTo>
                  <a:pt x="230" y="234"/>
                </a:lnTo>
                <a:lnTo>
                  <a:pt x="244" y="238"/>
                </a:lnTo>
                <a:lnTo>
                  <a:pt x="257" y="245"/>
                </a:lnTo>
                <a:lnTo>
                  <a:pt x="269" y="257"/>
                </a:lnTo>
                <a:lnTo>
                  <a:pt x="279" y="268"/>
                </a:lnTo>
                <a:lnTo>
                  <a:pt x="287" y="286"/>
                </a:lnTo>
                <a:lnTo>
                  <a:pt x="289" y="302"/>
                </a:lnTo>
                <a:lnTo>
                  <a:pt x="288" y="317"/>
                </a:lnTo>
                <a:lnTo>
                  <a:pt x="283" y="334"/>
                </a:lnTo>
                <a:lnTo>
                  <a:pt x="276" y="352"/>
                </a:lnTo>
                <a:lnTo>
                  <a:pt x="267" y="367"/>
                </a:lnTo>
                <a:lnTo>
                  <a:pt x="254" y="383"/>
                </a:lnTo>
                <a:lnTo>
                  <a:pt x="243" y="396"/>
                </a:lnTo>
                <a:lnTo>
                  <a:pt x="228" y="410"/>
                </a:lnTo>
                <a:lnTo>
                  <a:pt x="215" y="420"/>
                </a:lnTo>
                <a:lnTo>
                  <a:pt x="201" y="429"/>
                </a:lnTo>
                <a:lnTo>
                  <a:pt x="188" y="434"/>
                </a:lnTo>
                <a:lnTo>
                  <a:pt x="170" y="439"/>
                </a:lnTo>
                <a:lnTo>
                  <a:pt x="156" y="441"/>
                </a:lnTo>
                <a:lnTo>
                  <a:pt x="139" y="444"/>
                </a:lnTo>
                <a:lnTo>
                  <a:pt x="126" y="449"/>
                </a:lnTo>
                <a:lnTo>
                  <a:pt x="108" y="457"/>
                </a:lnTo>
                <a:lnTo>
                  <a:pt x="93" y="466"/>
                </a:lnTo>
                <a:lnTo>
                  <a:pt x="82" y="477"/>
                </a:lnTo>
                <a:lnTo>
                  <a:pt x="69" y="490"/>
                </a:lnTo>
                <a:lnTo>
                  <a:pt x="60" y="501"/>
                </a:lnTo>
                <a:lnTo>
                  <a:pt x="49" y="517"/>
                </a:lnTo>
                <a:lnTo>
                  <a:pt x="43" y="531"/>
                </a:lnTo>
                <a:lnTo>
                  <a:pt x="38" y="547"/>
                </a:lnTo>
                <a:lnTo>
                  <a:pt x="35" y="564"/>
                </a:lnTo>
                <a:lnTo>
                  <a:pt x="35" y="577"/>
                </a:lnTo>
                <a:lnTo>
                  <a:pt x="38" y="595"/>
                </a:lnTo>
                <a:lnTo>
                  <a:pt x="41" y="616"/>
                </a:lnTo>
                <a:lnTo>
                  <a:pt x="44" y="635"/>
                </a:lnTo>
              </a:path>
            </a:pathLst>
          </a:custGeom>
          <a:solidFill>
            <a:srgbClr val="00FFFF"/>
          </a:solidFill>
          <a:ln w="12700" cap="rnd" cmpd="sng">
            <a:solidFill>
              <a:srgbClr val="000000"/>
            </a:solidFill>
            <a:prstDash val="solid"/>
            <a:round/>
            <a:headEnd type="none" w="med" len="med"/>
            <a:tailEnd type="none" w="med" len="med"/>
          </a:ln>
          <a:effectLst/>
        </p:spPr>
        <p:txBody>
          <a:bodyPr/>
          <a:lstStyle/>
          <a:p>
            <a:endParaRPr lang="en-US"/>
          </a:p>
        </p:txBody>
      </p:sp>
      <p:sp>
        <p:nvSpPr>
          <p:cNvPr id="100357" name="Freeform 5"/>
          <p:cNvSpPr>
            <a:spLocks/>
          </p:cNvSpPr>
          <p:nvPr/>
        </p:nvSpPr>
        <p:spPr bwMode="auto">
          <a:xfrm>
            <a:off x="3733800" y="2895600"/>
            <a:ext cx="2265363" cy="1319213"/>
          </a:xfrm>
          <a:custGeom>
            <a:avLst/>
            <a:gdLst/>
            <a:ahLst/>
            <a:cxnLst>
              <a:cxn ang="0">
                <a:pos x="1088" y="228"/>
              </a:cxn>
              <a:cxn ang="0">
                <a:pos x="1052" y="325"/>
              </a:cxn>
              <a:cxn ang="0">
                <a:pos x="1025" y="413"/>
              </a:cxn>
              <a:cxn ang="0">
                <a:pos x="1075" y="471"/>
              </a:cxn>
              <a:cxn ang="0">
                <a:pos x="1148" y="433"/>
              </a:cxn>
              <a:cxn ang="0">
                <a:pos x="1190" y="358"/>
              </a:cxn>
              <a:cxn ang="0">
                <a:pos x="1266" y="356"/>
              </a:cxn>
              <a:cxn ang="0">
                <a:pos x="1315" y="411"/>
              </a:cxn>
              <a:cxn ang="0">
                <a:pos x="1300" y="477"/>
              </a:cxn>
              <a:cxn ang="0">
                <a:pos x="1230" y="546"/>
              </a:cxn>
              <a:cxn ang="0">
                <a:pos x="1150" y="568"/>
              </a:cxn>
              <a:cxn ang="0">
                <a:pos x="1089" y="614"/>
              </a:cxn>
              <a:cxn ang="0">
                <a:pos x="1061" y="698"/>
              </a:cxn>
              <a:cxn ang="0">
                <a:pos x="1049" y="740"/>
              </a:cxn>
              <a:cxn ang="0">
                <a:pos x="971" y="736"/>
              </a:cxn>
              <a:cxn ang="0">
                <a:pos x="863" y="767"/>
              </a:cxn>
              <a:cxn ang="0">
                <a:pos x="755" y="809"/>
              </a:cxn>
              <a:cxn ang="0">
                <a:pos x="635" y="827"/>
              </a:cxn>
              <a:cxn ang="0">
                <a:pos x="569" y="782"/>
              </a:cxn>
              <a:cxn ang="0">
                <a:pos x="605" y="717"/>
              </a:cxn>
              <a:cxn ang="0">
                <a:pos x="697" y="679"/>
              </a:cxn>
              <a:cxn ang="0">
                <a:pos x="764" y="635"/>
              </a:cxn>
              <a:cxn ang="0">
                <a:pos x="719" y="593"/>
              </a:cxn>
              <a:cxn ang="0">
                <a:pos x="616" y="598"/>
              </a:cxn>
              <a:cxn ang="0">
                <a:pos x="521" y="634"/>
              </a:cxn>
              <a:cxn ang="0">
                <a:pos x="412" y="698"/>
              </a:cxn>
              <a:cxn ang="0">
                <a:pos x="285" y="736"/>
              </a:cxn>
              <a:cxn ang="0">
                <a:pos x="158" y="744"/>
              </a:cxn>
              <a:cxn ang="0">
                <a:pos x="220" y="669"/>
              </a:cxn>
              <a:cxn ang="0">
                <a:pos x="267" y="589"/>
              </a:cxn>
              <a:cxn ang="0">
                <a:pos x="247" y="521"/>
              </a:cxn>
              <a:cxn ang="0">
                <a:pos x="186" y="523"/>
              </a:cxn>
              <a:cxn ang="0">
                <a:pos x="136" y="583"/>
              </a:cxn>
              <a:cxn ang="0">
                <a:pos x="62" y="606"/>
              </a:cxn>
              <a:cxn ang="0">
                <a:pos x="4" y="553"/>
              </a:cxn>
              <a:cxn ang="0">
                <a:pos x="18" y="480"/>
              </a:cxn>
              <a:cxn ang="0">
                <a:pos x="97" y="431"/>
              </a:cxn>
              <a:cxn ang="0">
                <a:pos x="148" y="353"/>
              </a:cxn>
              <a:cxn ang="0">
                <a:pos x="117" y="252"/>
              </a:cxn>
              <a:cxn ang="0">
                <a:pos x="105" y="155"/>
              </a:cxn>
              <a:cxn ang="0">
                <a:pos x="206" y="167"/>
              </a:cxn>
              <a:cxn ang="0">
                <a:pos x="364" y="173"/>
              </a:cxn>
              <a:cxn ang="0">
                <a:pos x="449" y="148"/>
              </a:cxn>
              <a:cxn ang="0">
                <a:pos x="452" y="84"/>
              </a:cxn>
              <a:cxn ang="0">
                <a:pos x="478" y="22"/>
              </a:cxn>
              <a:cxn ang="0">
                <a:pos x="579" y="0"/>
              </a:cxn>
              <a:cxn ang="0">
                <a:pos x="675" y="19"/>
              </a:cxn>
              <a:cxn ang="0">
                <a:pos x="707" y="77"/>
              </a:cxn>
              <a:cxn ang="0">
                <a:pos x="678" y="152"/>
              </a:cxn>
              <a:cxn ang="0">
                <a:pos x="741" y="193"/>
              </a:cxn>
              <a:cxn ang="0">
                <a:pos x="865" y="192"/>
              </a:cxn>
              <a:cxn ang="0">
                <a:pos x="1024" y="163"/>
              </a:cxn>
            </a:cxnLst>
            <a:rect l="0" t="0" r="r" b="b"/>
            <a:pathLst>
              <a:path w="1317" h="831">
                <a:moveTo>
                  <a:pt x="1082" y="164"/>
                </a:moveTo>
                <a:lnTo>
                  <a:pt x="1087" y="185"/>
                </a:lnTo>
                <a:lnTo>
                  <a:pt x="1090" y="201"/>
                </a:lnTo>
                <a:lnTo>
                  <a:pt x="1091" y="214"/>
                </a:lnTo>
                <a:lnTo>
                  <a:pt x="1088" y="228"/>
                </a:lnTo>
                <a:lnTo>
                  <a:pt x="1082" y="247"/>
                </a:lnTo>
                <a:lnTo>
                  <a:pt x="1075" y="267"/>
                </a:lnTo>
                <a:lnTo>
                  <a:pt x="1068" y="286"/>
                </a:lnTo>
                <a:lnTo>
                  <a:pt x="1061" y="303"/>
                </a:lnTo>
                <a:lnTo>
                  <a:pt x="1052" y="325"/>
                </a:lnTo>
                <a:lnTo>
                  <a:pt x="1044" y="342"/>
                </a:lnTo>
                <a:lnTo>
                  <a:pt x="1038" y="357"/>
                </a:lnTo>
                <a:lnTo>
                  <a:pt x="1032" y="378"/>
                </a:lnTo>
                <a:lnTo>
                  <a:pt x="1026" y="395"/>
                </a:lnTo>
                <a:lnTo>
                  <a:pt x="1025" y="413"/>
                </a:lnTo>
                <a:lnTo>
                  <a:pt x="1029" y="431"/>
                </a:lnTo>
                <a:lnTo>
                  <a:pt x="1034" y="448"/>
                </a:lnTo>
                <a:lnTo>
                  <a:pt x="1046" y="461"/>
                </a:lnTo>
                <a:lnTo>
                  <a:pt x="1058" y="470"/>
                </a:lnTo>
                <a:lnTo>
                  <a:pt x="1075" y="471"/>
                </a:lnTo>
                <a:lnTo>
                  <a:pt x="1095" y="470"/>
                </a:lnTo>
                <a:lnTo>
                  <a:pt x="1109" y="464"/>
                </a:lnTo>
                <a:lnTo>
                  <a:pt x="1125" y="457"/>
                </a:lnTo>
                <a:lnTo>
                  <a:pt x="1138" y="446"/>
                </a:lnTo>
                <a:lnTo>
                  <a:pt x="1148" y="433"/>
                </a:lnTo>
                <a:lnTo>
                  <a:pt x="1154" y="416"/>
                </a:lnTo>
                <a:lnTo>
                  <a:pt x="1156" y="399"/>
                </a:lnTo>
                <a:lnTo>
                  <a:pt x="1164" y="383"/>
                </a:lnTo>
                <a:lnTo>
                  <a:pt x="1175" y="369"/>
                </a:lnTo>
                <a:lnTo>
                  <a:pt x="1190" y="358"/>
                </a:lnTo>
                <a:lnTo>
                  <a:pt x="1205" y="353"/>
                </a:lnTo>
                <a:lnTo>
                  <a:pt x="1221" y="350"/>
                </a:lnTo>
                <a:lnTo>
                  <a:pt x="1234" y="349"/>
                </a:lnTo>
                <a:lnTo>
                  <a:pt x="1250" y="351"/>
                </a:lnTo>
                <a:lnTo>
                  <a:pt x="1266" y="356"/>
                </a:lnTo>
                <a:lnTo>
                  <a:pt x="1281" y="362"/>
                </a:lnTo>
                <a:lnTo>
                  <a:pt x="1292" y="373"/>
                </a:lnTo>
                <a:lnTo>
                  <a:pt x="1301" y="385"/>
                </a:lnTo>
                <a:lnTo>
                  <a:pt x="1310" y="395"/>
                </a:lnTo>
                <a:lnTo>
                  <a:pt x="1315" y="411"/>
                </a:lnTo>
                <a:lnTo>
                  <a:pt x="1316" y="424"/>
                </a:lnTo>
                <a:lnTo>
                  <a:pt x="1314" y="439"/>
                </a:lnTo>
                <a:lnTo>
                  <a:pt x="1309" y="452"/>
                </a:lnTo>
                <a:lnTo>
                  <a:pt x="1306" y="463"/>
                </a:lnTo>
                <a:lnTo>
                  <a:pt x="1300" y="477"/>
                </a:lnTo>
                <a:lnTo>
                  <a:pt x="1287" y="494"/>
                </a:lnTo>
                <a:lnTo>
                  <a:pt x="1275" y="508"/>
                </a:lnTo>
                <a:lnTo>
                  <a:pt x="1261" y="522"/>
                </a:lnTo>
                <a:lnTo>
                  <a:pt x="1246" y="534"/>
                </a:lnTo>
                <a:lnTo>
                  <a:pt x="1230" y="546"/>
                </a:lnTo>
                <a:lnTo>
                  <a:pt x="1216" y="552"/>
                </a:lnTo>
                <a:lnTo>
                  <a:pt x="1201" y="555"/>
                </a:lnTo>
                <a:lnTo>
                  <a:pt x="1182" y="559"/>
                </a:lnTo>
                <a:lnTo>
                  <a:pt x="1168" y="562"/>
                </a:lnTo>
                <a:lnTo>
                  <a:pt x="1150" y="568"/>
                </a:lnTo>
                <a:lnTo>
                  <a:pt x="1135" y="575"/>
                </a:lnTo>
                <a:lnTo>
                  <a:pt x="1121" y="583"/>
                </a:lnTo>
                <a:lnTo>
                  <a:pt x="1111" y="593"/>
                </a:lnTo>
                <a:lnTo>
                  <a:pt x="1099" y="603"/>
                </a:lnTo>
                <a:lnTo>
                  <a:pt x="1089" y="614"/>
                </a:lnTo>
                <a:lnTo>
                  <a:pt x="1078" y="629"/>
                </a:lnTo>
                <a:lnTo>
                  <a:pt x="1070" y="646"/>
                </a:lnTo>
                <a:lnTo>
                  <a:pt x="1065" y="663"/>
                </a:lnTo>
                <a:lnTo>
                  <a:pt x="1061" y="681"/>
                </a:lnTo>
                <a:lnTo>
                  <a:pt x="1061" y="698"/>
                </a:lnTo>
                <a:lnTo>
                  <a:pt x="1065" y="716"/>
                </a:lnTo>
                <a:lnTo>
                  <a:pt x="1068" y="732"/>
                </a:lnTo>
                <a:lnTo>
                  <a:pt x="1070" y="750"/>
                </a:lnTo>
                <a:lnTo>
                  <a:pt x="1062" y="746"/>
                </a:lnTo>
                <a:lnTo>
                  <a:pt x="1049" y="740"/>
                </a:lnTo>
                <a:lnTo>
                  <a:pt x="1037" y="736"/>
                </a:lnTo>
                <a:lnTo>
                  <a:pt x="1023" y="734"/>
                </a:lnTo>
                <a:lnTo>
                  <a:pt x="1008" y="731"/>
                </a:lnTo>
                <a:lnTo>
                  <a:pt x="990" y="732"/>
                </a:lnTo>
                <a:lnTo>
                  <a:pt x="971" y="736"/>
                </a:lnTo>
                <a:lnTo>
                  <a:pt x="953" y="739"/>
                </a:lnTo>
                <a:lnTo>
                  <a:pt x="930" y="745"/>
                </a:lnTo>
                <a:lnTo>
                  <a:pt x="907" y="752"/>
                </a:lnTo>
                <a:lnTo>
                  <a:pt x="885" y="759"/>
                </a:lnTo>
                <a:lnTo>
                  <a:pt x="863" y="767"/>
                </a:lnTo>
                <a:lnTo>
                  <a:pt x="844" y="775"/>
                </a:lnTo>
                <a:lnTo>
                  <a:pt x="825" y="784"/>
                </a:lnTo>
                <a:lnTo>
                  <a:pt x="803" y="793"/>
                </a:lnTo>
                <a:lnTo>
                  <a:pt x="782" y="800"/>
                </a:lnTo>
                <a:lnTo>
                  <a:pt x="755" y="809"/>
                </a:lnTo>
                <a:lnTo>
                  <a:pt x="729" y="818"/>
                </a:lnTo>
                <a:lnTo>
                  <a:pt x="709" y="824"/>
                </a:lnTo>
                <a:lnTo>
                  <a:pt x="683" y="827"/>
                </a:lnTo>
                <a:lnTo>
                  <a:pt x="661" y="830"/>
                </a:lnTo>
                <a:lnTo>
                  <a:pt x="635" y="827"/>
                </a:lnTo>
                <a:lnTo>
                  <a:pt x="615" y="824"/>
                </a:lnTo>
                <a:lnTo>
                  <a:pt x="596" y="818"/>
                </a:lnTo>
                <a:lnTo>
                  <a:pt x="584" y="810"/>
                </a:lnTo>
                <a:lnTo>
                  <a:pt x="574" y="798"/>
                </a:lnTo>
                <a:lnTo>
                  <a:pt x="569" y="782"/>
                </a:lnTo>
                <a:lnTo>
                  <a:pt x="569" y="768"/>
                </a:lnTo>
                <a:lnTo>
                  <a:pt x="573" y="756"/>
                </a:lnTo>
                <a:lnTo>
                  <a:pt x="580" y="743"/>
                </a:lnTo>
                <a:lnTo>
                  <a:pt x="591" y="730"/>
                </a:lnTo>
                <a:lnTo>
                  <a:pt x="605" y="717"/>
                </a:lnTo>
                <a:lnTo>
                  <a:pt x="622" y="705"/>
                </a:lnTo>
                <a:lnTo>
                  <a:pt x="640" y="696"/>
                </a:lnTo>
                <a:lnTo>
                  <a:pt x="662" y="690"/>
                </a:lnTo>
                <a:lnTo>
                  <a:pt x="680" y="685"/>
                </a:lnTo>
                <a:lnTo>
                  <a:pt x="697" y="679"/>
                </a:lnTo>
                <a:lnTo>
                  <a:pt x="717" y="672"/>
                </a:lnTo>
                <a:lnTo>
                  <a:pt x="735" y="663"/>
                </a:lnTo>
                <a:lnTo>
                  <a:pt x="751" y="655"/>
                </a:lnTo>
                <a:lnTo>
                  <a:pt x="761" y="646"/>
                </a:lnTo>
                <a:lnTo>
                  <a:pt x="764" y="635"/>
                </a:lnTo>
                <a:lnTo>
                  <a:pt x="762" y="624"/>
                </a:lnTo>
                <a:lnTo>
                  <a:pt x="754" y="612"/>
                </a:lnTo>
                <a:lnTo>
                  <a:pt x="741" y="603"/>
                </a:lnTo>
                <a:lnTo>
                  <a:pt x="731" y="597"/>
                </a:lnTo>
                <a:lnTo>
                  <a:pt x="719" y="593"/>
                </a:lnTo>
                <a:lnTo>
                  <a:pt x="701" y="591"/>
                </a:lnTo>
                <a:lnTo>
                  <a:pt x="679" y="591"/>
                </a:lnTo>
                <a:lnTo>
                  <a:pt x="657" y="592"/>
                </a:lnTo>
                <a:lnTo>
                  <a:pt x="636" y="595"/>
                </a:lnTo>
                <a:lnTo>
                  <a:pt x="616" y="598"/>
                </a:lnTo>
                <a:lnTo>
                  <a:pt x="599" y="603"/>
                </a:lnTo>
                <a:lnTo>
                  <a:pt x="580" y="609"/>
                </a:lnTo>
                <a:lnTo>
                  <a:pt x="558" y="617"/>
                </a:lnTo>
                <a:lnTo>
                  <a:pt x="539" y="626"/>
                </a:lnTo>
                <a:lnTo>
                  <a:pt x="521" y="634"/>
                </a:lnTo>
                <a:lnTo>
                  <a:pt x="498" y="647"/>
                </a:lnTo>
                <a:lnTo>
                  <a:pt x="476" y="661"/>
                </a:lnTo>
                <a:lnTo>
                  <a:pt x="455" y="672"/>
                </a:lnTo>
                <a:lnTo>
                  <a:pt x="435" y="685"/>
                </a:lnTo>
                <a:lnTo>
                  <a:pt x="412" y="698"/>
                </a:lnTo>
                <a:lnTo>
                  <a:pt x="390" y="708"/>
                </a:lnTo>
                <a:lnTo>
                  <a:pt x="366" y="717"/>
                </a:lnTo>
                <a:lnTo>
                  <a:pt x="340" y="725"/>
                </a:lnTo>
                <a:lnTo>
                  <a:pt x="315" y="731"/>
                </a:lnTo>
                <a:lnTo>
                  <a:pt x="285" y="736"/>
                </a:lnTo>
                <a:lnTo>
                  <a:pt x="260" y="739"/>
                </a:lnTo>
                <a:lnTo>
                  <a:pt x="226" y="743"/>
                </a:lnTo>
                <a:lnTo>
                  <a:pt x="200" y="745"/>
                </a:lnTo>
                <a:lnTo>
                  <a:pt x="175" y="744"/>
                </a:lnTo>
                <a:lnTo>
                  <a:pt x="158" y="744"/>
                </a:lnTo>
                <a:lnTo>
                  <a:pt x="164" y="731"/>
                </a:lnTo>
                <a:lnTo>
                  <a:pt x="175" y="716"/>
                </a:lnTo>
                <a:lnTo>
                  <a:pt x="189" y="702"/>
                </a:lnTo>
                <a:lnTo>
                  <a:pt x="203" y="687"/>
                </a:lnTo>
                <a:lnTo>
                  <a:pt x="220" y="669"/>
                </a:lnTo>
                <a:lnTo>
                  <a:pt x="234" y="656"/>
                </a:lnTo>
                <a:lnTo>
                  <a:pt x="245" y="642"/>
                </a:lnTo>
                <a:lnTo>
                  <a:pt x="256" y="625"/>
                </a:lnTo>
                <a:lnTo>
                  <a:pt x="263" y="607"/>
                </a:lnTo>
                <a:lnTo>
                  <a:pt x="267" y="589"/>
                </a:lnTo>
                <a:lnTo>
                  <a:pt x="271" y="571"/>
                </a:lnTo>
                <a:lnTo>
                  <a:pt x="269" y="552"/>
                </a:lnTo>
                <a:lnTo>
                  <a:pt x="264" y="539"/>
                </a:lnTo>
                <a:lnTo>
                  <a:pt x="255" y="527"/>
                </a:lnTo>
                <a:lnTo>
                  <a:pt x="247" y="521"/>
                </a:lnTo>
                <a:lnTo>
                  <a:pt x="236" y="515"/>
                </a:lnTo>
                <a:lnTo>
                  <a:pt x="225" y="512"/>
                </a:lnTo>
                <a:lnTo>
                  <a:pt x="212" y="511"/>
                </a:lnTo>
                <a:lnTo>
                  <a:pt x="199" y="515"/>
                </a:lnTo>
                <a:lnTo>
                  <a:pt x="186" y="523"/>
                </a:lnTo>
                <a:lnTo>
                  <a:pt x="176" y="533"/>
                </a:lnTo>
                <a:lnTo>
                  <a:pt x="165" y="546"/>
                </a:lnTo>
                <a:lnTo>
                  <a:pt x="156" y="560"/>
                </a:lnTo>
                <a:lnTo>
                  <a:pt x="147" y="571"/>
                </a:lnTo>
                <a:lnTo>
                  <a:pt x="136" y="583"/>
                </a:lnTo>
                <a:lnTo>
                  <a:pt x="125" y="595"/>
                </a:lnTo>
                <a:lnTo>
                  <a:pt x="110" y="603"/>
                </a:lnTo>
                <a:lnTo>
                  <a:pt x="95" y="606"/>
                </a:lnTo>
                <a:lnTo>
                  <a:pt x="79" y="609"/>
                </a:lnTo>
                <a:lnTo>
                  <a:pt x="62" y="606"/>
                </a:lnTo>
                <a:lnTo>
                  <a:pt x="46" y="602"/>
                </a:lnTo>
                <a:lnTo>
                  <a:pt x="31" y="592"/>
                </a:lnTo>
                <a:lnTo>
                  <a:pt x="19" y="583"/>
                </a:lnTo>
                <a:lnTo>
                  <a:pt x="10" y="569"/>
                </a:lnTo>
                <a:lnTo>
                  <a:pt x="4" y="553"/>
                </a:lnTo>
                <a:lnTo>
                  <a:pt x="1" y="538"/>
                </a:lnTo>
                <a:lnTo>
                  <a:pt x="0" y="522"/>
                </a:lnTo>
                <a:lnTo>
                  <a:pt x="2" y="508"/>
                </a:lnTo>
                <a:lnTo>
                  <a:pt x="8" y="495"/>
                </a:lnTo>
                <a:lnTo>
                  <a:pt x="18" y="480"/>
                </a:lnTo>
                <a:lnTo>
                  <a:pt x="32" y="467"/>
                </a:lnTo>
                <a:lnTo>
                  <a:pt x="48" y="457"/>
                </a:lnTo>
                <a:lnTo>
                  <a:pt x="62" y="450"/>
                </a:lnTo>
                <a:lnTo>
                  <a:pt x="81" y="441"/>
                </a:lnTo>
                <a:lnTo>
                  <a:pt x="97" y="431"/>
                </a:lnTo>
                <a:lnTo>
                  <a:pt x="113" y="420"/>
                </a:lnTo>
                <a:lnTo>
                  <a:pt x="128" y="406"/>
                </a:lnTo>
                <a:lnTo>
                  <a:pt x="140" y="391"/>
                </a:lnTo>
                <a:lnTo>
                  <a:pt x="146" y="371"/>
                </a:lnTo>
                <a:lnTo>
                  <a:pt x="148" y="353"/>
                </a:lnTo>
                <a:lnTo>
                  <a:pt x="147" y="335"/>
                </a:lnTo>
                <a:lnTo>
                  <a:pt x="143" y="316"/>
                </a:lnTo>
                <a:lnTo>
                  <a:pt x="136" y="296"/>
                </a:lnTo>
                <a:lnTo>
                  <a:pt x="126" y="273"/>
                </a:lnTo>
                <a:lnTo>
                  <a:pt x="117" y="252"/>
                </a:lnTo>
                <a:lnTo>
                  <a:pt x="106" y="230"/>
                </a:lnTo>
                <a:lnTo>
                  <a:pt x="102" y="206"/>
                </a:lnTo>
                <a:lnTo>
                  <a:pt x="102" y="188"/>
                </a:lnTo>
                <a:lnTo>
                  <a:pt x="104" y="169"/>
                </a:lnTo>
                <a:lnTo>
                  <a:pt x="105" y="155"/>
                </a:lnTo>
                <a:lnTo>
                  <a:pt x="119" y="157"/>
                </a:lnTo>
                <a:lnTo>
                  <a:pt x="139" y="159"/>
                </a:lnTo>
                <a:lnTo>
                  <a:pt x="160" y="162"/>
                </a:lnTo>
                <a:lnTo>
                  <a:pt x="183" y="165"/>
                </a:lnTo>
                <a:lnTo>
                  <a:pt x="206" y="167"/>
                </a:lnTo>
                <a:lnTo>
                  <a:pt x="231" y="171"/>
                </a:lnTo>
                <a:lnTo>
                  <a:pt x="258" y="173"/>
                </a:lnTo>
                <a:lnTo>
                  <a:pt x="287" y="174"/>
                </a:lnTo>
                <a:lnTo>
                  <a:pt x="344" y="174"/>
                </a:lnTo>
                <a:lnTo>
                  <a:pt x="364" y="173"/>
                </a:lnTo>
                <a:lnTo>
                  <a:pt x="383" y="172"/>
                </a:lnTo>
                <a:lnTo>
                  <a:pt x="405" y="169"/>
                </a:lnTo>
                <a:lnTo>
                  <a:pt x="424" y="163"/>
                </a:lnTo>
                <a:lnTo>
                  <a:pt x="438" y="156"/>
                </a:lnTo>
                <a:lnTo>
                  <a:pt x="449" y="148"/>
                </a:lnTo>
                <a:lnTo>
                  <a:pt x="457" y="140"/>
                </a:lnTo>
                <a:lnTo>
                  <a:pt x="461" y="130"/>
                </a:lnTo>
                <a:lnTo>
                  <a:pt x="461" y="116"/>
                </a:lnTo>
                <a:lnTo>
                  <a:pt x="457" y="100"/>
                </a:lnTo>
                <a:lnTo>
                  <a:pt x="452" y="84"/>
                </a:lnTo>
                <a:lnTo>
                  <a:pt x="446" y="69"/>
                </a:lnTo>
                <a:lnTo>
                  <a:pt x="446" y="55"/>
                </a:lnTo>
                <a:lnTo>
                  <a:pt x="453" y="42"/>
                </a:lnTo>
                <a:lnTo>
                  <a:pt x="463" y="31"/>
                </a:lnTo>
                <a:lnTo>
                  <a:pt x="478" y="22"/>
                </a:lnTo>
                <a:lnTo>
                  <a:pt x="496" y="15"/>
                </a:lnTo>
                <a:lnTo>
                  <a:pt x="515" y="9"/>
                </a:lnTo>
                <a:lnTo>
                  <a:pt x="535" y="5"/>
                </a:lnTo>
                <a:lnTo>
                  <a:pt x="559" y="2"/>
                </a:lnTo>
                <a:lnTo>
                  <a:pt x="579" y="0"/>
                </a:lnTo>
                <a:lnTo>
                  <a:pt x="601" y="0"/>
                </a:lnTo>
                <a:lnTo>
                  <a:pt x="620" y="1"/>
                </a:lnTo>
                <a:lnTo>
                  <a:pt x="639" y="5"/>
                </a:lnTo>
                <a:lnTo>
                  <a:pt x="658" y="11"/>
                </a:lnTo>
                <a:lnTo>
                  <a:pt x="675" y="19"/>
                </a:lnTo>
                <a:lnTo>
                  <a:pt x="689" y="29"/>
                </a:lnTo>
                <a:lnTo>
                  <a:pt x="702" y="40"/>
                </a:lnTo>
                <a:lnTo>
                  <a:pt x="708" y="52"/>
                </a:lnTo>
                <a:lnTo>
                  <a:pt x="710" y="63"/>
                </a:lnTo>
                <a:lnTo>
                  <a:pt x="707" y="77"/>
                </a:lnTo>
                <a:lnTo>
                  <a:pt x="701" y="89"/>
                </a:lnTo>
                <a:lnTo>
                  <a:pt x="690" y="107"/>
                </a:lnTo>
                <a:lnTo>
                  <a:pt x="683" y="122"/>
                </a:lnTo>
                <a:lnTo>
                  <a:pt x="678" y="138"/>
                </a:lnTo>
                <a:lnTo>
                  <a:pt x="678" y="152"/>
                </a:lnTo>
                <a:lnTo>
                  <a:pt x="683" y="166"/>
                </a:lnTo>
                <a:lnTo>
                  <a:pt x="695" y="177"/>
                </a:lnTo>
                <a:lnTo>
                  <a:pt x="705" y="182"/>
                </a:lnTo>
                <a:lnTo>
                  <a:pt x="722" y="188"/>
                </a:lnTo>
                <a:lnTo>
                  <a:pt x="741" y="193"/>
                </a:lnTo>
                <a:lnTo>
                  <a:pt x="760" y="195"/>
                </a:lnTo>
                <a:lnTo>
                  <a:pt x="784" y="198"/>
                </a:lnTo>
                <a:lnTo>
                  <a:pt x="811" y="198"/>
                </a:lnTo>
                <a:lnTo>
                  <a:pt x="833" y="194"/>
                </a:lnTo>
                <a:lnTo>
                  <a:pt x="865" y="192"/>
                </a:lnTo>
                <a:lnTo>
                  <a:pt x="898" y="187"/>
                </a:lnTo>
                <a:lnTo>
                  <a:pt x="925" y="182"/>
                </a:lnTo>
                <a:lnTo>
                  <a:pt x="953" y="178"/>
                </a:lnTo>
                <a:lnTo>
                  <a:pt x="986" y="171"/>
                </a:lnTo>
                <a:lnTo>
                  <a:pt x="1024" y="163"/>
                </a:lnTo>
                <a:lnTo>
                  <a:pt x="1078" y="152"/>
                </a:lnTo>
                <a:lnTo>
                  <a:pt x="1082" y="164"/>
                </a:lnTo>
              </a:path>
            </a:pathLst>
          </a:custGeom>
          <a:solidFill>
            <a:srgbClr val="008000"/>
          </a:solidFill>
          <a:ln w="12700" cap="rnd" cmpd="sng">
            <a:solidFill>
              <a:srgbClr val="000000"/>
            </a:solidFill>
            <a:prstDash val="solid"/>
            <a:round/>
            <a:headEnd type="none" w="med" len="med"/>
            <a:tailEnd type="none" w="med" len="med"/>
          </a:ln>
          <a:effectLst/>
        </p:spPr>
        <p:txBody>
          <a:bodyPr/>
          <a:lstStyle/>
          <a:p>
            <a:endParaRPr lang="en-US"/>
          </a:p>
        </p:txBody>
      </p:sp>
      <p:sp>
        <p:nvSpPr>
          <p:cNvPr id="100358" name="Freeform 6"/>
          <p:cNvSpPr>
            <a:spLocks/>
          </p:cNvSpPr>
          <p:nvPr/>
        </p:nvSpPr>
        <p:spPr bwMode="auto">
          <a:xfrm>
            <a:off x="2400300" y="2244725"/>
            <a:ext cx="1666875" cy="1169988"/>
          </a:xfrm>
          <a:custGeom>
            <a:avLst/>
            <a:gdLst/>
            <a:ahLst/>
            <a:cxnLst>
              <a:cxn ang="0">
                <a:pos x="925" y="0"/>
              </a:cxn>
              <a:cxn ang="0">
                <a:pos x="915" y="38"/>
              </a:cxn>
              <a:cxn ang="0">
                <a:pos x="935" y="77"/>
              </a:cxn>
              <a:cxn ang="0">
                <a:pos x="956" y="111"/>
              </a:cxn>
              <a:cxn ang="0">
                <a:pos x="968" y="150"/>
              </a:cxn>
              <a:cxn ang="0">
                <a:pos x="965" y="183"/>
              </a:cxn>
              <a:cxn ang="0">
                <a:pos x="950" y="214"/>
              </a:cxn>
              <a:cxn ang="0">
                <a:pos x="914" y="231"/>
              </a:cxn>
              <a:cxn ang="0">
                <a:pos x="870" y="219"/>
              </a:cxn>
              <a:cxn ang="0">
                <a:pos x="828" y="194"/>
              </a:cxn>
              <a:cxn ang="0">
                <a:pos x="794" y="175"/>
              </a:cxn>
              <a:cxn ang="0">
                <a:pos x="755" y="172"/>
              </a:cxn>
              <a:cxn ang="0">
                <a:pos x="719" y="192"/>
              </a:cxn>
              <a:cxn ang="0">
                <a:pos x="689" y="234"/>
              </a:cxn>
              <a:cxn ang="0">
                <a:pos x="682" y="281"/>
              </a:cxn>
              <a:cxn ang="0">
                <a:pos x="694" y="327"/>
              </a:cxn>
              <a:cxn ang="0">
                <a:pos x="723" y="364"/>
              </a:cxn>
              <a:cxn ang="0">
                <a:pos x="772" y="391"/>
              </a:cxn>
              <a:cxn ang="0">
                <a:pos x="844" y="397"/>
              </a:cxn>
              <a:cxn ang="0">
                <a:pos x="902" y="398"/>
              </a:cxn>
              <a:cxn ang="0">
                <a:pos x="933" y="433"/>
              </a:cxn>
              <a:cxn ang="0">
                <a:pos x="929" y="476"/>
              </a:cxn>
              <a:cxn ang="0">
                <a:pos x="905" y="526"/>
              </a:cxn>
              <a:cxn ang="0">
                <a:pos x="814" y="562"/>
              </a:cxn>
              <a:cxn ang="0">
                <a:pos x="730" y="555"/>
              </a:cxn>
              <a:cxn ang="0">
                <a:pos x="629" y="546"/>
              </a:cxn>
              <a:cxn ang="0">
                <a:pos x="573" y="555"/>
              </a:cxn>
              <a:cxn ang="0">
                <a:pos x="551" y="582"/>
              </a:cxn>
              <a:cxn ang="0">
                <a:pos x="566" y="618"/>
              </a:cxn>
              <a:cxn ang="0">
                <a:pos x="577" y="658"/>
              </a:cxn>
              <a:cxn ang="0">
                <a:pos x="556" y="697"/>
              </a:cxn>
              <a:cxn ang="0">
                <a:pos x="512" y="723"/>
              </a:cxn>
              <a:cxn ang="0">
                <a:pos x="461" y="734"/>
              </a:cxn>
              <a:cxn ang="0">
                <a:pos x="414" y="734"/>
              </a:cxn>
              <a:cxn ang="0">
                <a:pos x="377" y="724"/>
              </a:cxn>
              <a:cxn ang="0">
                <a:pos x="348" y="700"/>
              </a:cxn>
              <a:cxn ang="0">
                <a:pos x="322" y="667"/>
              </a:cxn>
              <a:cxn ang="0">
                <a:pos x="292" y="627"/>
              </a:cxn>
              <a:cxn ang="0">
                <a:pos x="252" y="597"/>
              </a:cxn>
              <a:cxn ang="0">
                <a:pos x="200" y="583"/>
              </a:cxn>
              <a:cxn ang="0">
                <a:pos x="139" y="581"/>
              </a:cxn>
              <a:cxn ang="0">
                <a:pos x="76" y="589"/>
              </a:cxn>
              <a:cxn ang="0">
                <a:pos x="0" y="604"/>
              </a:cxn>
            </a:cxnLst>
            <a:rect l="0" t="0" r="r" b="b"/>
            <a:pathLst>
              <a:path w="969" h="737">
                <a:moveTo>
                  <a:pt x="0" y="604"/>
                </a:moveTo>
                <a:lnTo>
                  <a:pt x="127" y="0"/>
                </a:lnTo>
                <a:lnTo>
                  <a:pt x="925" y="0"/>
                </a:lnTo>
                <a:lnTo>
                  <a:pt x="918" y="9"/>
                </a:lnTo>
                <a:lnTo>
                  <a:pt x="915" y="23"/>
                </a:lnTo>
                <a:lnTo>
                  <a:pt x="915" y="38"/>
                </a:lnTo>
                <a:lnTo>
                  <a:pt x="918" y="51"/>
                </a:lnTo>
                <a:lnTo>
                  <a:pt x="927" y="65"/>
                </a:lnTo>
                <a:lnTo>
                  <a:pt x="935" y="77"/>
                </a:lnTo>
                <a:lnTo>
                  <a:pt x="942" y="88"/>
                </a:lnTo>
                <a:lnTo>
                  <a:pt x="950" y="99"/>
                </a:lnTo>
                <a:lnTo>
                  <a:pt x="956" y="111"/>
                </a:lnTo>
                <a:lnTo>
                  <a:pt x="962" y="125"/>
                </a:lnTo>
                <a:lnTo>
                  <a:pt x="966" y="138"/>
                </a:lnTo>
                <a:lnTo>
                  <a:pt x="968" y="150"/>
                </a:lnTo>
                <a:lnTo>
                  <a:pt x="968" y="162"/>
                </a:lnTo>
                <a:lnTo>
                  <a:pt x="967" y="175"/>
                </a:lnTo>
                <a:lnTo>
                  <a:pt x="965" y="183"/>
                </a:lnTo>
                <a:lnTo>
                  <a:pt x="961" y="195"/>
                </a:lnTo>
                <a:lnTo>
                  <a:pt x="957" y="206"/>
                </a:lnTo>
                <a:lnTo>
                  <a:pt x="950" y="214"/>
                </a:lnTo>
                <a:lnTo>
                  <a:pt x="942" y="222"/>
                </a:lnTo>
                <a:lnTo>
                  <a:pt x="931" y="228"/>
                </a:lnTo>
                <a:lnTo>
                  <a:pt x="914" y="231"/>
                </a:lnTo>
                <a:lnTo>
                  <a:pt x="900" y="230"/>
                </a:lnTo>
                <a:lnTo>
                  <a:pt x="886" y="225"/>
                </a:lnTo>
                <a:lnTo>
                  <a:pt x="870" y="219"/>
                </a:lnTo>
                <a:lnTo>
                  <a:pt x="852" y="210"/>
                </a:lnTo>
                <a:lnTo>
                  <a:pt x="841" y="202"/>
                </a:lnTo>
                <a:lnTo>
                  <a:pt x="828" y="194"/>
                </a:lnTo>
                <a:lnTo>
                  <a:pt x="816" y="187"/>
                </a:lnTo>
                <a:lnTo>
                  <a:pt x="806" y="180"/>
                </a:lnTo>
                <a:lnTo>
                  <a:pt x="794" y="175"/>
                </a:lnTo>
                <a:lnTo>
                  <a:pt x="782" y="171"/>
                </a:lnTo>
                <a:lnTo>
                  <a:pt x="768" y="170"/>
                </a:lnTo>
                <a:lnTo>
                  <a:pt x="755" y="172"/>
                </a:lnTo>
                <a:lnTo>
                  <a:pt x="741" y="177"/>
                </a:lnTo>
                <a:lnTo>
                  <a:pt x="731" y="184"/>
                </a:lnTo>
                <a:lnTo>
                  <a:pt x="719" y="192"/>
                </a:lnTo>
                <a:lnTo>
                  <a:pt x="708" y="203"/>
                </a:lnTo>
                <a:lnTo>
                  <a:pt x="698" y="216"/>
                </a:lnTo>
                <a:lnTo>
                  <a:pt x="689" y="234"/>
                </a:lnTo>
                <a:lnTo>
                  <a:pt x="684" y="249"/>
                </a:lnTo>
                <a:lnTo>
                  <a:pt x="681" y="264"/>
                </a:lnTo>
                <a:lnTo>
                  <a:pt x="682" y="281"/>
                </a:lnTo>
                <a:lnTo>
                  <a:pt x="683" y="296"/>
                </a:lnTo>
                <a:lnTo>
                  <a:pt x="688" y="313"/>
                </a:lnTo>
                <a:lnTo>
                  <a:pt x="694" y="327"/>
                </a:lnTo>
                <a:lnTo>
                  <a:pt x="702" y="342"/>
                </a:lnTo>
                <a:lnTo>
                  <a:pt x="711" y="354"/>
                </a:lnTo>
                <a:lnTo>
                  <a:pt x="723" y="364"/>
                </a:lnTo>
                <a:lnTo>
                  <a:pt x="735" y="375"/>
                </a:lnTo>
                <a:lnTo>
                  <a:pt x="754" y="384"/>
                </a:lnTo>
                <a:lnTo>
                  <a:pt x="772" y="391"/>
                </a:lnTo>
                <a:lnTo>
                  <a:pt x="793" y="396"/>
                </a:lnTo>
                <a:lnTo>
                  <a:pt x="816" y="398"/>
                </a:lnTo>
                <a:lnTo>
                  <a:pt x="844" y="397"/>
                </a:lnTo>
                <a:lnTo>
                  <a:pt x="864" y="396"/>
                </a:lnTo>
                <a:lnTo>
                  <a:pt x="884" y="395"/>
                </a:lnTo>
                <a:lnTo>
                  <a:pt x="902" y="398"/>
                </a:lnTo>
                <a:lnTo>
                  <a:pt x="915" y="405"/>
                </a:lnTo>
                <a:lnTo>
                  <a:pt x="927" y="418"/>
                </a:lnTo>
                <a:lnTo>
                  <a:pt x="933" y="433"/>
                </a:lnTo>
                <a:lnTo>
                  <a:pt x="935" y="448"/>
                </a:lnTo>
                <a:lnTo>
                  <a:pt x="933" y="460"/>
                </a:lnTo>
                <a:lnTo>
                  <a:pt x="929" y="476"/>
                </a:lnTo>
                <a:lnTo>
                  <a:pt x="921" y="494"/>
                </a:lnTo>
                <a:lnTo>
                  <a:pt x="914" y="509"/>
                </a:lnTo>
                <a:lnTo>
                  <a:pt x="905" y="526"/>
                </a:lnTo>
                <a:lnTo>
                  <a:pt x="895" y="544"/>
                </a:lnTo>
                <a:lnTo>
                  <a:pt x="885" y="562"/>
                </a:lnTo>
                <a:lnTo>
                  <a:pt x="814" y="562"/>
                </a:lnTo>
                <a:lnTo>
                  <a:pt x="788" y="560"/>
                </a:lnTo>
                <a:lnTo>
                  <a:pt x="761" y="558"/>
                </a:lnTo>
                <a:lnTo>
                  <a:pt x="730" y="555"/>
                </a:lnTo>
                <a:lnTo>
                  <a:pt x="697" y="552"/>
                </a:lnTo>
                <a:lnTo>
                  <a:pt x="659" y="548"/>
                </a:lnTo>
                <a:lnTo>
                  <a:pt x="629" y="546"/>
                </a:lnTo>
                <a:lnTo>
                  <a:pt x="607" y="547"/>
                </a:lnTo>
                <a:lnTo>
                  <a:pt x="586" y="551"/>
                </a:lnTo>
                <a:lnTo>
                  <a:pt x="573" y="555"/>
                </a:lnTo>
                <a:lnTo>
                  <a:pt x="563" y="562"/>
                </a:lnTo>
                <a:lnTo>
                  <a:pt x="555" y="572"/>
                </a:lnTo>
                <a:lnTo>
                  <a:pt x="551" y="582"/>
                </a:lnTo>
                <a:lnTo>
                  <a:pt x="553" y="592"/>
                </a:lnTo>
                <a:lnTo>
                  <a:pt x="558" y="604"/>
                </a:lnTo>
                <a:lnTo>
                  <a:pt x="566" y="618"/>
                </a:lnTo>
                <a:lnTo>
                  <a:pt x="573" y="631"/>
                </a:lnTo>
                <a:lnTo>
                  <a:pt x="577" y="645"/>
                </a:lnTo>
                <a:lnTo>
                  <a:pt x="577" y="658"/>
                </a:lnTo>
                <a:lnTo>
                  <a:pt x="573" y="672"/>
                </a:lnTo>
                <a:lnTo>
                  <a:pt x="565" y="685"/>
                </a:lnTo>
                <a:lnTo>
                  <a:pt x="556" y="697"/>
                </a:lnTo>
                <a:lnTo>
                  <a:pt x="543" y="707"/>
                </a:lnTo>
                <a:lnTo>
                  <a:pt x="528" y="716"/>
                </a:lnTo>
                <a:lnTo>
                  <a:pt x="512" y="723"/>
                </a:lnTo>
                <a:lnTo>
                  <a:pt x="494" y="728"/>
                </a:lnTo>
                <a:lnTo>
                  <a:pt x="478" y="731"/>
                </a:lnTo>
                <a:lnTo>
                  <a:pt x="461" y="734"/>
                </a:lnTo>
                <a:lnTo>
                  <a:pt x="445" y="736"/>
                </a:lnTo>
                <a:lnTo>
                  <a:pt x="429" y="736"/>
                </a:lnTo>
                <a:lnTo>
                  <a:pt x="414" y="734"/>
                </a:lnTo>
                <a:lnTo>
                  <a:pt x="401" y="731"/>
                </a:lnTo>
                <a:lnTo>
                  <a:pt x="388" y="728"/>
                </a:lnTo>
                <a:lnTo>
                  <a:pt x="377" y="724"/>
                </a:lnTo>
                <a:lnTo>
                  <a:pt x="366" y="718"/>
                </a:lnTo>
                <a:lnTo>
                  <a:pt x="356" y="711"/>
                </a:lnTo>
                <a:lnTo>
                  <a:pt x="348" y="700"/>
                </a:lnTo>
                <a:lnTo>
                  <a:pt x="338" y="689"/>
                </a:lnTo>
                <a:lnTo>
                  <a:pt x="330" y="677"/>
                </a:lnTo>
                <a:lnTo>
                  <a:pt x="322" y="667"/>
                </a:lnTo>
                <a:lnTo>
                  <a:pt x="312" y="653"/>
                </a:lnTo>
                <a:lnTo>
                  <a:pt x="303" y="640"/>
                </a:lnTo>
                <a:lnTo>
                  <a:pt x="292" y="627"/>
                </a:lnTo>
                <a:lnTo>
                  <a:pt x="279" y="614"/>
                </a:lnTo>
                <a:lnTo>
                  <a:pt x="266" y="605"/>
                </a:lnTo>
                <a:lnTo>
                  <a:pt x="252" y="597"/>
                </a:lnTo>
                <a:lnTo>
                  <a:pt x="237" y="591"/>
                </a:lnTo>
                <a:lnTo>
                  <a:pt x="221" y="587"/>
                </a:lnTo>
                <a:lnTo>
                  <a:pt x="200" y="583"/>
                </a:lnTo>
                <a:lnTo>
                  <a:pt x="177" y="582"/>
                </a:lnTo>
                <a:lnTo>
                  <a:pt x="157" y="581"/>
                </a:lnTo>
                <a:lnTo>
                  <a:pt x="139" y="581"/>
                </a:lnTo>
                <a:lnTo>
                  <a:pt x="117" y="582"/>
                </a:lnTo>
                <a:lnTo>
                  <a:pt x="97" y="586"/>
                </a:lnTo>
                <a:lnTo>
                  <a:pt x="76" y="589"/>
                </a:lnTo>
                <a:lnTo>
                  <a:pt x="53" y="594"/>
                </a:lnTo>
                <a:lnTo>
                  <a:pt x="30" y="598"/>
                </a:lnTo>
                <a:lnTo>
                  <a:pt x="0" y="604"/>
                </a:lnTo>
              </a:path>
            </a:pathLst>
          </a:custGeom>
          <a:solidFill>
            <a:srgbClr val="00BF9F"/>
          </a:solidFill>
          <a:ln w="12700" cap="rnd" cmpd="sng">
            <a:solidFill>
              <a:srgbClr val="000000"/>
            </a:solidFill>
            <a:prstDash val="solid"/>
            <a:round/>
            <a:headEnd type="none" w="med" len="med"/>
            <a:tailEnd type="none" w="med" len="med"/>
          </a:ln>
          <a:effectLst/>
        </p:spPr>
        <p:txBody>
          <a:bodyPr/>
          <a:lstStyle/>
          <a:p>
            <a:endParaRPr lang="en-US"/>
          </a:p>
        </p:txBody>
      </p:sp>
      <p:sp>
        <p:nvSpPr>
          <p:cNvPr id="100359" name="Freeform 7"/>
          <p:cNvSpPr>
            <a:spLocks/>
          </p:cNvSpPr>
          <p:nvPr/>
        </p:nvSpPr>
        <p:spPr bwMode="auto">
          <a:xfrm>
            <a:off x="5507038" y="2244725"/>
            <a:ext cx="1647825" cy="1122363"/>
          </a:xfrm>
          <a:custGeom>
            <a:avLst/>
            <a:gdLst/>
            <a:ahLst/>
            <a:cxnLst>
              <a:cxn ang="0">
                <a:pos x="40" y="0"/>
              </a:cxn>
              <a:cxn ang="0">
                <a:pos x="957" y="575"/>
              </a:cxn>
              <a:cxn ang="0">
                <a:pos x="923" y="557"/>
              </a:cxn>
              <a:cxn ang="0">
                <a:pos x="887" y="543"/>
              </a:cxn>
              <a:cxn ang="0">
                <a:pos x="845" y="535"/>
              </a:cxn>
              <a:cxn ang="0">
                <a:pos x="794" y="530"/>
              </a:cxn>
              <a:cxn ang="0">
                <a:pos x="741" y="529"/>
              </a:cxn>
              <a:cxn ang="0">
                <a:pos x="684" y="531"/>
              </a:cxn>
              <a:cxn ang="0">
                <a:pos x="636" y="536"/>
              </a:cxn>
              <a:cxn ang="0">
                <a:pos x="599" y="545"/>
              </a:cxn>
              <a:cxn ang="0">
                <a:pos x="573" y="558"/>
              </a:cxn>
              <a:cxn ang="0">
                <a:pos x="561" y="575"/>
              </a:cxn>
              <a:cxn ang="0">
                <a:pos x="566" y="596"/>
              </a:cxn>
              <a:cxn ang="0">
                <a:pos x="578" y="614"/>
              </a:cxn>
              <a:cxn ang="0">
                <a:pos x="571" y="640"/>
              </a:cxn>
              <a:cxn ang="0">
                <a:pos x="548" y="663"/>
              </a:cxn>
              <a:cxn ang="0">
                <a:pos x="520" y="680"/>
              </a:cxn>
              <a:cxn ang="0">
                <a:pos x="491" y="693"/>
              </a:cxn>
              <a:cxn ang="0">
                <a:pos x="459" y="701"/>
              </a:cxn>
              <a:cxn ang="0">
                <a:pos x="429" y="706"/>
              </a:cxn>
              <a:cxn ang="0">
                <a:pos x="394" y="704"/>
              </a:cxn>
              <a:cxn ang="0">
                <a:pos x="365" y="697"/>
              </a:cxn>
              <a:cxn ang="0">
                <a:pos x="337" y="684"/>
              </a:cxn>
              <a:cxn ang="0">
                <a:pos x="326" y="668"/>
              </a:cxn>
              <a:cxn ang="0">
                <a:pos x="326" y="648"/>
              </a:cxn>
              <a:cxn ang="0">
                <a:pos x="337" y="623"/>
              </a:cxn>
              <a:cxn ang="0">
                <a:pos x="356" y="599"/>
              </a:cxn>
              <a:cxn ang="0">
                <a:pos x="366" y="579"/>
              </a:cxn>
              <a:cxn ang="0">
                <a:pos x="366" y="555"/>
              </a:cxn>
              <a:cxn ang="0">
                <a:pos x="346" y="538"/>
              </a:cxn>
              <a:cxn ang="0">
                <a:pos x="319" y="531"/>
              </a:cxn>
              <a:cxn ang="0">
                <a:pos x="259" y="529"/>
              </a:cxn>
              <a:cxn ang="0">
                <a:pos x="204" y="535"/>
              </a:cxn>
              <a:cxn ang="0">
                <a:pos x="138" y="545"/>
              </a:cxn>
              <a:cxn ang="0">
                <a:pos x="78" y="555"/>
              </a:cxn>
              <a:cxn ang="0">
                <a:pos x="50" y="565"/>
              </a:cxn>
              <a:cxn ang="0">
                <a:pos x="36" y="538"/>
              </a:cxn>
              <a:cxn ang="0">
                <a:pos x="23" y="508"/>
              </a:cxn>
              <a:cxn ang="0">
                <a:pos x="15" y="469"/>
              </a:cxn>
              <a:cxn ang="0">
                <a:pos x="20" y="429"/>
              </a:cxn>
              <a:cxn ang="0">
                <a:pos x="39" y="388"/>
              </a:cxn>
              <a:cxn ang="0">
                <a:pos x="68" y="354"/>
              </a:cxn>
              <a:cxn ang="0">
                <a:pos x="104" y="333"/>
              </a:cxn>
              <a:cxn ang="0">
                <a:pos x="141" y="317"/>
              </a:cxn>
              <a:cxn ang="0">
                <a:pos x="183" y="297"/>
              </a:cxn>
              <a:cxn ang="0">
                <a:pos x="212" y="280"/>
              </a:cxn>
              <a:cxn ang="0">
                <a:pos x="236" y="256"/>
              </a:cxn>
              <a:cxn ang="0">
                <a:pos x="250" y="224"/>
              </a:cxn>
              <a:cxn ang="0">
                <a:pos x="249" y="188"/>
              </a:cxn>
              <a:cxn ang="0">
                <a:pos x="229" y="156"/>
              </a:cxn>
              <a:cxn ang="0">
                <a:pos x="197" y="140"/>
              </a:cxn>
              <a:cxn ang="0">
                <a:pos x="164" y="146"/>
              </a:cxn>
              <a:cxn ang="0">
                <a:pos x="137" y="169"/>
              </a:cxn>
              <a:cxn ang="0">
                <a:pos x="112" y="195"/>
              </a:cxn>
              <a:cxn ang="0">
                <a:pos x="83" y="207"/>
              </a:cxn>
              <a:cxn ang="0">
                <a:pos x="45" y="203"/>
              </a:cxn>
              <a:cxn ang="0">
                <a:pos x="21" y="183"/>
              </a:cxn>
              <a:cxn ang="0">
                <a:pos x="5" y="154"/>
              </a:cxn>
              <a:cxn ang="0">
                <a:pos x="0" y="121"/>
              </a:cxn>
              <a:cxn ang="0">
                <a:pos x="5" y="85"/>
              </a:cxn>
              <a:cxn ang="0">
                <a:pos x="17" y="43"/>
              </a:cxn>
              <a:cxn ang="0">
                <a:pos x="29" y="16"/>
              </a:cxn>
            </a:cxnLst>
            <a:rect l="0" t="0" r="r" b="b"/>
            <a:pathLst>
              <a:path w="958" h="707">
                <a:moveTo>
                  <a:pt x="29" y="16"/>
                </a:moveTo>
                <a:lnTo>
                  <a:pt x="40" y="0"/>
                </a:lnTo>
                <a:lnTo>
                  <a:pt x="798" y="0"/>
                </a:lnTo>
                <a:lnTo>
                  <a:pt x="957" y="575"/>
                </a:lnTo>
                <a:lnTo>
                  <a:pt x="937" y="565"/>
                </a:lnTo>
                <a:lnTo>
                  <a:pt x="923" y="557"/>
                </a:lnTo>
                <a:lnTo>
                  <a:pt x="907" y="550"/>
                </a:lnTo>
                <a:lnTo>
                  <a:pt x="887" y="543"/>
                </a:lnTo>
                <a:lnTo>
                  <a:pt x="867" y="538"/>
                </a:lnTo>
                <a:lnTo>
                  <a:pt x="845" y="535"/>
                </a:lnTo>
                <a:lnTo>
                  <a:pt x="818" y="531"/>
                </a:lnTo>
                <a:lnTo>
                  <a:pt x="794" y="530"/>
                </a:lnTo>
                <a:lnTo>
                  <a:pt x="769" y="529"/>
                </a:lnTo>
                <a:lnTo>
                  <a:pt x="741" y="529"/>
                </a:lnTo>
                <a:lnTo>
                  <a:pt x="709" y="529"/>
                </a:lnTo>
                <a:lnTo>
                  <a:pt x="684" y="531"/>
                </a:lnTo>
                <a:lnTo>
                  <a:pt x="658" y="533"/>
                </a:lnTo>
                <a:lnTo>
                  <a:pt x="636" y="536"/>
                </a:lnTo>
                <a:lnTo>
                  <a:pt x="615" y="540"/>
                </a:lnTo>
                <a:lnTo>
                  <a:pt x="599" y="545"/>
                </a:lnTo>
                <a:lnTo>
                  <a:pt x="585" y="551"/>
                </a:lnTo>
                <a:lnTo>
                  <a:pt x="573" y="558"/>
                </a:lnTo>
                <a:lnTo>
                  <a:pt x="565" y="565"/>
                </a:lnTo>
                <a:lnTo>
                  <a:pt x="561" y="575"/>
                </a:lnTo>
                <a:lnTo>
                  <a:pt x="561" y="586"/>
                </a:lnTo>
                <a:lnTo>
                  <a:pt x="566" y="596"/>
                </a:lnTo>
                <a:lnTo>
                  <a:pt x="573" y="605"/>
                </a:lnTo>
                <a:lnTo>
                  <a:pt x="578" y="614"/>
                </a:lnTo>
                <a:lnTo>
                  <a:pt x="578" y="628"/>
                </a:lnTo>
                <a:lnTo>
                  <a:pt x="571" y="640"/>
                </a:lnTo>
                <a:lnTo>
                  <a:pt x="562" y="652"/>
                </a:lnTo>
                <a:lnTo>
                  <a:pt x="548" y="663"/>
                </a:lnTo>
                <a:lnTo>
                  <a:pt x="534" y="674"/>
                </a:lnTo>
                <a:lnTo>
                  <a:pt x="520" y="680"/>
                </a:lnTo>
                <a:lnTo>
                  <a:pt x="506" y="686"/>
                </a:lnTo>
                <a:lnTo>
                  <a:pt x="491" y="693"/>
                </a:lnTo>
                <a:lnTo>
                  <a:pt x="475" y="698"/>
                </a:lnTo>
                <a:lnTo>
                  <a:pt x="459" y="701"/>
                </a:lnTo>
                <a:lnTo>
                  <a:pt x="443" y="704"/>
                </a:lnTo>
                <a:lnTo>
                  <a:pt x="429" y="706"/>
                </a:lnTo>
                <a:lnTo>
                  <a:pt x="410" y="706"/>
                </a:lnTo>
                <a:lnTo>
                  <a:pt x="394" y="704"/>
                </a:lnTo>
                <a:lnTo>
                  <a:pt x="379" y="701"/>
                </a:lnTo>
                <a:lnTo>
                  <a:pt x="365" y="697"/>
                </a:lnTo>
                <a:lnTo>
                  <a:pt x="350" y="691"/>
                </a:lnTo>
                <a:lnTo>
                  <a:pt x="337" y="684"/>
                </a:lnTo>
                <a:lnTo>
                  <a:pt x="329" y="676"/>
                </a:lnTo>
                <a:lnTo>
                  <a:pt x="326" y="668"/>
                </a:lnTo>
                <a:lnTo>
                  <a:pt x="324" y="660"/>
                </a:lnTo>
                <a:lnTo>
                  <a:pt x="326" y="648"/>
                </a:lnTo>
                <a:lnTo>
                  <a:pt x="329" y="636"/>
                </a:lnTo>
                <a:lnTo>
                  <a:pt x="337" y="623"/>
                </a:lnTo>
                <a:lnTo>
                  <a:pt x="348" y="610"/>
                </a:lnTo>
                <a:lnTo>
                  <a:pt x="356" y="599"/>
                </a:lnTo>
                <a:lnTo>
                  <a:pt x="361" y="591"/>
                </a:lnTo>
                <a:lnTo>
                  <a:pt x="366" y="579"/>
                </a:lnTo>
                <a:lnTo>
                  <a:pt x="370" y="566"/>
                </a:lnTo>
                <a:lnTo>
                  <a:pt x="366" y="555"/>
                </a:lnTo>
                <a:lnTo>
                  <a:pt x="359" y="546"/>
                </a:lnTo>
                <a:lnTo>
                  <a:pt x="346" y="538"/>
                </a:lnTo>
                <a:lnTo>
                  <a:pt x="332" y="535"/>
                </a:lnTo>
                <a:lnTo>
                  <a:pt x="319" y="531"/>
                </a:lnTo>
                <a:lnTo>
                  <a:pt x="299" y="529"/>
                </a:lnTo>
                <a:lnTo>
                  <a:pt x="259" y="529"/>
                </a:lnTo>
                <a:lnTo>
                  <a:pt x="230" y="531"/>
                </a:lnTo>
                <a:lnTo>
                  <a:pt x="204" y="535"/>
                </a:lnTo>
                <a:lnTo>
                  <a:pt x="169" y="539"/>
                </a:lnTo>
                <a:lnTo>
                  <a:pt x="138" y="545"/>
                </a:lnTo>
                <a:lnTo>
                  <a:pt x="103" y="551"/>
                </a:lnTo>
                <a:lnTo>
                  <a:pt x="78" y="555"/>
                </a:lnTo>
                <a:lnTo>
                  <a:pt x="60" y="559"/>
                </a:lnTo>
                <a:lnTo>
                  <a:pt x="50" y="565"/>
                </a:lnTo>
                <a:lnTo>
                  <a:pt x="43" y="552"/>
                </a:lnTo>
                <a:lnTo>
                  <a:pt x="36" y="538"/>
                </a:lnTo>
                <a:lnTo>
                  <a:pt x="29" y="523"/>
                </a:lnTo>
                <a:lnTo>
                  <a:pt x="23" y="508"/>
                </a:lnTo>
                <a:lnTo>
                  <a:pt x="18" y="489"/>
                </a:lnTo>
                <a:lnTo>
                  <a:pt x="15" y="469"/>
                </a:lnTo>
                <a:lnTo>
                  <a:pt x="16" y="449"/>
                </a:lnTo>
                <a:lnTo>
                  <a:pt x="20" y="429"/>
                </a:lnTo>
                <a:lnTo>
                  <a:pt x="28" y="408"/>
                </a:lnTo>
                <a:lnTo>
                  <a:pt x="39" y="388"/>
                </a:lnTo>
                <a:lnTo>
                  <a:pt x="52" y="369"/>
                </a:lnTo>
                <a:lnTo>
                  <a:pt x="68" y="354"/>
                </a:lnTo>
                <a:lnTo>
                  <a:pt x="86" y="342"/>
                </a:lnTo>
                <a:lnTo>
                  <a:pt x="104" y="333"/>
                </a:lnTo>
                <a:lnTo>
                  <a:pt x="123" y="324"/>
                </a:lnTo>
                <a:lnTo>
                  <a:pt x="141" y="317"/>
                </a:lnTo>
                <a:lnTo>
                  <a:pt x="160" y="309"/>
                </a:lnTo>
                <a:lnTo>
                  <a:pt x="183" y="297"/>
                </a:lnTo>
                <a:lnTo>
                  <a:pt x="198" y="290"/>
                </a:lnTo>
                <a:lnTo>
                  <a:pt x="212" y="280"/>
                </a:lnTo>
                <a:lnTo>
                  <a:pt x="225" y="268"/>
                </a:lnTo>
                <a:lnTo>
                  <a:pt x="236" y="256"/>
                </a:lnTo>
                <a:lnTo>
                  <a:pt x="244" y="241"/>
                </a:lnTo>
                <a:lnTo>
                  <a:pt x="250" y="224"/>
                </a:lnTo>
                <a:lnTo>
                  <a:pt x="253" y="206"/>
                </a:lnTo>
                <a:lnTo>
                  <a:pt x="249" y="188"/>
                </a:lnTo>
                <a:lnTo>
                  <a:pt x="241" y="170"/>
                </a:lnTo>
                <a:lnTo>
                  <a:pt x="229" y="156"/>
                </a:lnTo>
                <a:lnTo>
                  <a:pt x="214" y="146"/>
                </a:lnTo>
                <a:lnTo>
                  <a:pt x="197" y="140"/>
                </a:lnTo>
                <a:lnTo>
                  <a:pt x="181" y="140"/>
                </a:lnTo>
                <a:lnTo>
                  <a:pt x="164" y="146"/>
                </a:lnTo>
                <a:lnTo>
                  <a:pt x="148" y="156"/>
                </a:lnTo>
                <a:lnTo>
                  <a:pt x="137" y="169"/>
                </a:lnTo>
                <a:lnTo>
                  <a:pt x="124" y="183"/>
                </a:lnTo>
                <a:lnTo>
                  <a:pt x="112" y="195"/>
                </a:lnTo>
                <a:lnTo>
                  <a:pt x="100" y="203"/>
                </a:lnTo>
                <a:lnTo>
                  <a:pt x="83" y="207"/>
                </a:lnTo>
                <a:lnTo>
                  <a:pt x="62" y="207"/>
                </a:lnTo>
                <a:lnTo>
                  <a:pt x="45" y="203"/>
                </a:lnTo>
                <a:lnTo>
                  <a:pt x="32" y="193"/>
                </a:lnTo>
                <a:lnTo>
                  <a:pt x="21" y="183"/>
                </a:lnTo>
                <a:lnTo>
                  <a:pt x="12" y="170"/>
                </a:lnTo>
                <a:lnTo>
                  <a:pt x="5" y="154"/>
                </a:lnTo>
                <a:lnTo>
                  <a:pt x="1" y="139"/>
                </a:lnTo>
                <a:lnTo>
                  <a:pt x="0" y="121"/>
                </a:lnTo>
                <a:lnTo>
                  <a:pt x="1" y="103"/>
                </a:lnTo>
                <a:lnTo>
                  <a:pt x="5" y="85"/>
                </a:lnTo>
                <a:lnTo>
                  <a:pt x="10" y="62"/>
                </a:lnTo>
                <a:lnTo>
                  <a:pt x="17" y="43"/>
                </a:lnTo>
                <a:lnTo>
                  <a:pt x="22" y="30"/>
                </a:lnTo>
                <a:lnTo>
                  <a:pt x="29" y="16"/>
                </a:lnTo>
              </a:path>
            </a:pathLst>
          </a:custGeom>
          <a:solidFill>
            <a:srgbClr val="FF5F00"/>
          </a:solidFill>
          <a:ln w="12700" cap="rnd" cmpd="sng">
            <a:solidFill>
              <a:srgbClr val="000000"/>
            </a:solidFill>
            <a:prstDash val="solid"/>
            <a:round/>
            <a:headEnd type="none" w="med" len="med"/>
            <a:tailEnd type="none" w="med" len="med"/>
          </a:ln>
          <a:effectLst/>
        </p:spPr>
        <p:txBody>
          <a:bodyPr/>
          <a:lstStyle/>
          <a:p>
            <a:endParaRPr lang="en-US"/>
          </a:p>
        </p:txBody>
      </p:sp>
      <p:sp>
        <p:nvSpPr>
          <p:cNvPr id="100360" name="Freeform 8"/>
          <p:cNvSpPr>
            <a:spLocks/>
          </p:cNvSpPr>
          <p:nvPr/>
        </p:nvSpPr>
        <p:spPr bwMode="auto">
          <a:xfrm>
            <a:off x="2162175" y="3111500"/>
            <a:ext cx="2039938" cy="1273175"/>
          </a:xfrm>
          <a:custGeom>
            <a:avLst/>
            <a:gdLst/>
            <a:ahLst/>
            <a:cxnLst>
              <a:cxn ang="0">
                <a:pos x="17" y="653"/>
              </a:cxn>
              <a:cxn ang="0">
                <a:pos x="99" y="638"/>
              </a:cxn>
              <a:cxn ang="0">
                <a:pos x="205" y="611"/>
              </a:cxn>
              <a:cxn ang="0">
                <a:pos x="299" y="581"/>
              </a:cxn>
              <a:cxn ang="0">
                <a:pos x="355" y="577"/>
              </a:cxn>
              <a:cxn ang="0">
                <a:pos x="417" y="589"/>
              </a:cxn>
              <a:cxn ang="0">
                <a:pos x="446" y="617"/>
              </a:cxn>
              <a:cxn ang="0">
                <a:pos x="442" y="652"/>
              </a:cxn>
              <a:cxn ang="0">
                <a:pos x="412" y="704"/>
              </a:cxn>
              <a:cxn ang="0">
                <a:pos x="409" y="741"/>
              </a:cxn>
              <a:cxn ang="0">
                <a:pos x="439" y="780"/>
              </a:cxn>
              <a:cxn ang="0">
                <a:pos x="490" y="799"/>
              </a:cxn>
              <a:cxn ang="0">
                <a:pos x="538" y="796"/>
              </a:cxn>
              <a:cxn ang="0">
                <a:pos x="591" y="771"/>
              </a:cxn>
              <a:cxn ang="0">
                <a:pos x="629" y="738"/>
              </a:cxn>
              <a:cxn ang="0">
                <a:pos x="644" y="687"/>
              </a:cxn>
              <a:cxn ang="0">
                <a:pos x="665" y="657"/>
              </a:cxn>
              <a:cxn ang="0">
                <a:pos x="730" y="633"/>
              </a:cxn>
              <a:cxn ang="0">
                <a:pos x="808" y="615"/>
              </a:cxn>
              <a:cxn ang="0">
                <a:pos x="964" y="602"/>
              </a:cxn>
              <a:cxn ang="0">
                <a:pos x="1077" y="598"/>
              </a:cxn>
              <a:cxn ang="0">
                <a:pos x="1106" y="563"/>
              </a:cxn>
              <a:cxn ang="0">
                <a:pos x="1141" y="526"/>
              </a:cxn>
              <a:cxn ang="0">
                <a:pos x="1171" y="486"/>
              </a:cxn>
              <a:cxn ang="0">
                <a:pos x="1184" y="445"/>
              </a:cxn>
              <a:cxn ang="0">
                <a:pos x="1173" y="396"/>
              </a:cxn>
              <a:cxn ang="0">
                <a:pos x="1142" y="376"/>
              </a:cxn>
              <a:cxn ang="0">
                <a:pos x="1101" y="386"/>
              </a:cxn>
              <a:cxn ang="0">
                <a:pos x="1066" y="432"/>
              </a:cxn>
              <a:cxn ang="0">
                <a:pos x="1020" y="467"/>
              </a:cxn>
              <a:cxn ang="0">
                <a:pos x="973" y="469"/>
              </a:cxn>
              <a:cxn ang="0">
                <a:pos x="937" y="451"/>
              </a:cxn>
              <a:cxn ang="0">
                <a:pos x="918" y="418"/>
              </a:cxn>
              <a:cxn ang="0">
                <a:pos x="916" y="371"/>
              </a:cxn>
              <a:cxn ang="0">
                <a:pos x="944" y="331"/>
              </a:cxn>
              <a:cxn ang="0">
                <a:pos x="996" y="303"/>
              </a:cxn>
              <a:cxn ang="0">
                <a:pos x="1041" y="272"/>
              </a:cxn>
              <a:cxn ang="0">
                <a:pos x="1061" y="218"/>
              </a:cxn>
              <a:cxn ang="0">
                <a:pos x="1052" y="165"/>
              </a:cxn>
              <a:cxn ang="0">
                <a:pos x="1026" y="107"/>
              </a:cxn>
              <a:cxn ang="0">
                <a:pos x="1015" y="53"/>
              </a:cxn>
              <a:cxn ang="0">
                <a:pos x="984" y="15"/>
              </a:cxn>
              <a:cxn ang="0">
                <a:pos x="869" y="9"/>
              </a:cxn>
              <a:cxn ang="0">
                <a:pos x="768" y="0"/>
              </a:cxn>
              <a:cxn ang="0">
                <a:pos x="712" y="9"/>
              </a:cxn>
              <a:cxn ang="0">
                <a:pos x="690" y="36"/>
              </a:cxn>
              <a:cxn ang="0">
                <a:pos x="705" y="72"/>
              </a:cxn>
              <a:cxn ang="0">
                <a:pos x="716" y="112"/>
              </a:cxn>
              <a:cxn ang="0">
                <a:pos x="695" y="151"/>
              </a:cxn>
              <a:cxn ang="0">
                <a:pos x="651" y="177"/>
              </a:cxn>
              <a:cxn ang="0">
                <a:pos x="600" y="188"/>
              </a:cxn>
              <a:cxn ang="0">
                <a:pos x="553" y="188"/>
              </a:cxn>
              <a:cxn ang="0">
                <a:pos x="516" y="178"/>
              </a:cxn>
              <a:cxn ang="0">
                <a:pos x="487" y="154"/>
              </a:cxn>
              <a:cxn ang="0">
                <a:pos x="461" y="121"/>
              </a:cxn>
              <a:cxn ang="0">
                <a:pos x="431" y="81"/>
              </a:cxn>
              <a:cxn ang="0">
                <a:pos x="391" y="51"/>
              </a:cxn>
              <a:cxn ang="0">
                <a:pos x="339" y="37"/>
              </a:cxn>
              <a:cxn ang="0">
                <a:pos x="278" y="35"/>
              </a:cxn>
              <a:cxn ang="0">
                <a:pos x="215" y="43"/>
              </a:cxn>
              <a:cxn ang="0">
                <a:pos x="139" y="58"/>
              </a:cxn>
            </a:cxnLst>
            <a:rect l="0" t="0" r="r" b="b"/>
            <a:pathLst>
              <a:path w="1186" h="802">
                <a:moveTo>
                  <a:pt x="139" y="58"/>
                </a:moveTo>
                <a:lnTo>
                  <a:pt x="0" y="654"/>
                </a:lnTo>
                <a:lnTo>
                  <a:pt x="17" y="653"/>
                </a:lnTo>
                <a:lnTo>
                  <a:pt x="37" y="651"/>
                </a:lnTo>
                <a:lnTo>
                  <a:pt x="73" y="644"/>
                </a:lnTo>
                <a:lnTo>
                  <a:pt x="99" y="638"/>
                </a:lnTo>
                <a:lnTo>
                  <a:pt x="133" y="631"/>
                </a:lnTo>
                <a:lnTo>
                  <a:pt x="170" y="622"/>
                </a:lnTo>
                <a:lnTo>
                  <a:pt x="205" y="611"/>
                </a:lnTo>
                <a:lnTo>
                  <a:pt x="237" y="600"/>
                </a:lnTo>
                <a:lnTo>
                  <a:pt x="274" y="587"/>
                </a:lnTo>
                <a:lnTo>
                  <a:pt x="299" y="581"/>
                </a:lnTo>
                <a:lnTo>
                  <a:pt x="319" y="578"/>
                </a:lnTo>
                <a:lnTo>
                  <a:pt x="338" y="577"/>
                </a:lnTo>
                <a:lnTo>
                  <a:pt x="355" y="577"/>
                </a:lnTo>
                <a:lnTo>
                  <a:pt x="381" y="580"/>
                </a:lnTo>
                <a:lnTo>
                  <a:pt x="398" y="584"/>
                </a:lnTo>
                <a:lnTo>
                  <a:pt x="417" y="589"/>
                </a:lnTo>
                <a:lnTo>
                  <a:pt x="429" y="596"/>
                </a:lnTo>
                <a:lnTo>
                  <a:pt x="439" y="604"/>
                </a:lnTo>
                <a:lnTo>
                  <a:pt x="446" y="617"/>
                </a:lnTo>
                <a:lnTo>
                  <a:pt x="448" y="626"/>
                </a:lnTo>
                <a:lnTo>
                  <a:pt x="447" y="639"/>
                </a:lnTo>
                <a:lnTo>
                  <a:pt x="442" y="652"/>
                </a:lnTo>
                <a:lnTo>
                  <a:pt x="431" y="668"/>
                </a:lnTo>
                <a:lnTo>
                  <a:pt x="419" y="687"/>
                </a:lnTo>
                <a:lnTo>
                  <a:pt x="412" y="704"/>
                </a:lnTo>
                <a:lnTo>
                  <a:pt x="409" y="717"/>
                </a:lnTo>
                <a:lnTo>
                  <a:pt x="407" y="731"/>
                </a:lnTo>
                <a:lnTo>
                  <a:pt x="409" y="741"/>
                </a:lnTo>
                <a:lnTo>
                  <a:pt x="414" y="755"/>
                </a:lnTo>
                <a:lnTo>
                  <a:pt x="425" y="769"/>
                </a:lnTo>
                <a:lnTo>
                  <a:pt x="439" y="780"/>
                </a:lnTo>
                <a:lnTo>
                  <a:pt x="453" y="789"/>
                </a:lnTo>
                <a:lnTo>
                  <a:pt x="470" y="794"/>
                </a:lnTo>
                <a:lnTo>
                  <a:pt x="490" y="799"/>
                </a:lnTo>
                <a:lnTo>
                  <a:pt x="505" y="801"/>
                </a:lnTo>
                <a:lnTo>
                  <a:pt x="521" y="799"/>
                </a:lnTo>
                <a:lnTo>
                  <a:pt x="538" y="796"/>
                </a:lnTo>
                <a:lnTo>
                  <a:pt x="555" y="790"/>
                </a:lnTo>
                <a:lnTo>
                  <a:pt x="572" y="782"/>
                </a:lnTo>
                <a:lnTo>
                  <a:pt x="591" y="771"/>
                </a:lnTo>
                <a:lnTo>
                  <a:pt x="606" y="761"/>
                </a:lnTo>
                <a:lnTo>
                  <a:pt x="618" y="750"/>
                </a:lnTo>
                <a:lnTo>
                  <a:pt x="629" y="738"/>
                </a:lnTo>
                <a:lnTo>
                  <a:pt x="637" y="723"/>
                </a:lnTo>
                <a:lnTo>
                  <a:pt x="641" y="706"/>
                </a:lnTo>
                <a:lnTo>
                  <a:pt x="644" y="687"/>
                </a:lnTo>
                <a:lnTo>
                  <a:pt x="650" y="672"/>
                </a:lnTo>
                <a:lnTo>
                  <a:pt x="654" y="665"/>
                </a:lnTo>
                <a:lnTo>
                  <a:pt x="665" y="657"/>
                </a:lnTo>
                <a:lnTo>
                  <a:pt x="682" y="648"/>
                </a:lnTo>
                <a:lnTo>
                  <a:pt x="705" y="640"/>
                </a:lnTo>
                <a:lnTo>
                  <a:pt x="730" y="633"/>
                </a:lnTo>
                <a:lnTo>
                  <a:pt x="752" y="626"/>
                </a:lnTo>
                <a:lnTo>
                  <a:pt x="775" y="621"/>
                </a:lnTo>
                <a:lnTo>
                  <a:pt x="808" y="615"/>
                </a:lnTo>
                <a:lnTo>
                  <a:pt x="855" y="607"/>
                </a:lnTo>
                <a:lnTo>
                  <a:pt x="907" y="602"/>
                </a:lnTo>
                <a:lnTo>
                  <a:pt x="964" y="602"/>
                </a:lnTo>
                <a:lnTo>
                  <a:pt x="1019" y="602"/>
                </a:lnTo>
                <a:lnTo>
                  <a:pt x="1070" y="608"/>
                </a:lnTo>
                <a:lnTo>
                  <a:pt x="1077" y="598"/>
                </a:lnTo>
                <a:lnTo>
                  <a:pt x="1084" y="586"/>
                </a:lnTo>
                <a:lnTo>
                  <a:pt x="1093" y="576"/>
                </a:lnTo>
                <a:lnTo>
                  <a:pt x="1106" y="563"/>
                </a:lnTo>
                <a:lnTo>
                  <a:pt x="1115" y="554"/>
                </a:lnTo>
                <a:lnTo>
                  <a:pt x="1129" y="538"/>
                </a:lnTo>
                <a:lnTo>
                  <a:pt x="1141" y="526"/>
                </a:lnTo>
                <a:lnTo>
                  <a:pt x="1151" y="515"/>
                </a:lnTo>
                <a:lnTo>
                  <a:pt x="1162" y="503"/>
                </a:lnTo>
                <a:lnTo>
                  <a:pt x="1171" y="486"/>
                </a:lnTo>
                <a:lnTo>
                  <a:pt x="1174" y="476"/>
                </a:lnTo>
                <a:lnTo>
                  <a:pt x="1179" y="459"/>
                </a:lnTo>
                <a:lnTo>
                  <a:pt x="1184" y="445"/>
                </a:lnTo>
                <a:lnTo>
                  <a:pt x="1185" y="426"/>
                </a:lnTo>
                <a:lnTo>
                  <a:pt x="1180" y="411"/>
                </a:lnTo>
                <a:lnTo>
                  <a:pt x="1173" y="396"/>
                </a:lnTo>
                <a:lnTo>
                  <a:pt x="1165" y="387"/>
                </a:lnTo>
                <a:lnTo>
                  <a:pt x="1154" y="381"/>
                </a:lnTo>
                <a:lnTo>
                  <a:pt x="1142" y="376"/>
                </a:lnTo>
                <a:lnTo>
                  <a:pt x="1129" y="376"/>
                </a:lnTo>
                <a:lnTo>
                  <a:pt x="1117" y="376"/>
                </a:lnTo>
                <a:lnTo>
                  <a:pt x="1101" y="386"/>
                </a:lnTo>
                <a:lnTo>
                  <a:pt x="1090" y="398"/>
                </a:lnTo>
                <a:lnTo>
                  <a:pt x="1078" y="413"/>
                </a:lnTo>
                <a:lnTo>
                  <a:pt x="1066" y="432"/>
                </a:lnTo>
                <a:lnTo>
                  <a:pt x="1052" y="447"/>
                </a:lnTo>
                <a:lnTo>
                  <a:pt x="1038" y="459"/>
                </a:lnTo>
                <a:lnTo>
                  <a:pt x="1020" y="467"/>
                </a:lnTo>
                <a:lnTo>
                  <a:pt x="1001" y="473"/>
                </a:lnTo>
                <a:lnTo>
                  <a:pt x="988" y="473"/>
                </a:lnTo>
                <a:lnTo>
                  <a:pt x="973" y="469"/>
                </a:lnTo>
                <a:lnTo>
                  <a:pt x="961" y="466"/>
                </a:lnTo>
                <a:lnTo>
                  <a:pt x="950" y="461"/>
                </a:lnTo>
                <a:lnTo>
                  <a:pt x="937" y="451"/>
                </a:lnTo>
                <a:lnTo>
                  <a:pt x="929" y="441"/>
                </a:lnTo>
                <a:lnTo>
                  <a:pt x="922" y="430"/>
                </a:lnTo>
                <a:lnTo>
                  <a:pt x="918" y="418"/>
                </a:lnTo>
                <a:lnTo>
                  <a:pt x="914" y="400"/>
                </a:lnTo>
                <a:lnTo>
                  <a:pt x="913" y="383"/>
                </a:lnTo>
                <a:lnTo>
                  <a:pt x="916" y="371"/>
                </a:lnTo>
                <a:lnTo>
                  <a:pt x="924" y="357"/>
                </a:lnTo>
                <a:lnTo>
                  <a:pt x="931" y="345"/>
                </a:lnTo>
                <a:lnTo>
                  <a:pt x="944" y="331"/>
                </a:lnTo>
                <a:lnTo>
                  <a:pt x="961" y="322"/>
                </a:lnTo>
                <a:lnTo>
                  <a:pt x="974" y="315"/>
                </a:lnTo>
                <a:lnTo>
                  <a:pt x="996" y="303"/>
                </a:lnTo>
                <a:lnTo>
                  <a:pt x="1017" y="292"/>
                </a:lnTo>
                <a:lnTo>
                  <a:pt x="1030" y="281"/>
                </a:lnTo>
                <a:lnTo>
                  <a:pt x="1041" y="272"/>
                </a:lnTo>
                <a:lnTo>
                  <a:pt x="1054" y="255"/>
                </a:lnTo>
                <a:lnTo>
                  <a:pt x="1059" y="236"/>
                </a:lnTo>
                <a:lnTo>
                  <a:pt x="1061" y="218"/>
                </a:lnTo>
                <a:lnTo>
                  <a:pt x="1062" y="203"/>
                </a:lnTo>
                <a:lnTo>
                  <a:pt x="1057" y="181"/>
                </a:lnTo>
                <a:lnTo>
                  <a:pt x="1052" y="165"/>
                </a:lnTo>
                <a:lnTo>
                  <a:pt x="1044" y="146"/>
                </a:lnTo>
                <a:lnTo>
                  <a:pt x="1035" y="129"/>
                </a:lnTo>
                <a:lnTo>
                  <a:pt x="1026" y="107"/>
                </a:lnTo>
                <a:lnTo>
                  <a:pt x="1018" y="88"/>
                </a:lnTo>
                <a:lnTo>
                  <a:pt x="1016" y="71"/>
                </a:lnTo>
                <a:lnTo>
                  <a:pt x="1015" y="53"/>
                </a:lnTo>
                <a:lnTo>
                  <a:pt x="1017" y="36"/>
                </a:lnTo>
                <a:lnTo>
                  <a:pt x="1017" y="18"/>
                </a:lnTo>
                <a:lnTo>
                  <a:pt x="984" y="15"/>
                </a:lnTo>
                <a:lnTo>
                  <a:pt x="940" y="15"/>
                </a:lnTo>
                <a:lnTo>
                  <a:pt x="900" y="12"/>
                </a:lnTo>
                <a:lnTo>
                  <a:pt x="869" y="9"/>
                </a:lnTo>
                <a:lnTo>
                  <a:pt x="836" y="6"/>
                </a:lnTo>
                <a:lnTo>
                  <a:pt x="798" y="2"/>
                </a:lnTo>
                <a:lnTo>
                  <a:pt x="768" y="0"/>
                </a:lnTo>
                <a:lnTo>
                  <a:pt x="746" y="1"/>
                </a:lnTo>
                <a:lnTo>
                  <a:pt x="725" y="5"/>
                </a:lnTo>
                <a:lnTo>
                  <a:pt x="712" y="9"/>
                </a:lnTo>
                <a:lnTo>
                  <a:pt x="702" y="16"/>
                </a:lnTo>
                <a:lnTo>
                  <a:pt x="694" y="26"/>
                </a:lnTo>
                <a:lnTo>
                  <a:pt x="690" y="36"/>
                </a:lnTo>
                <a:lnTo>
                  <a:pt x="692" y="46"/>
                </a:lnTo>
                <a:lnTo>
                  <a:pt x="697" y="58"/>
                </a:lnTo>
                <a:lnTo>
                  <a:pt x="705" y="72"/>
                </a:lnTo>
                <a:lnTo>
                  <a:pt x="712" y="85"/>
                </a:lnTo>
                <a:lnTo>
                  <a:pt x="716" y="99"/>
                </a:lnTo>
                <a:lnTo>
                  <a:pt x="716" y="112"/>
                </a:lnTo>
                <a:lnTo>
                  <a:pt x="712" y="126"/>
                </a:lnTo>
                <a:lnTo>
                  <a:pt x="704" y="139"/>
                </a:lnTo>
                <a:lnTo>
                  <a:pt x="695" y="151"/>
                </a:lnTo>
                <a:lnTo>
                  <a:pt x="682" y="161"/>
                </a:lnTo>
                <a:lnTo>
                  <a:pt x="667" y="170"/>
                </a:lnTo>
                <a:lnTo>
                  <a:pt x="651" y="177"/>
                </a:lnTo>
                <a:lnTo>
                  <a:pt x="633" y="182"/>
                </a:lnTo>
                <a:lnTo>
                  <a:pt x="617" y="185"/>
                </a:lnTo>
                <a:lnTo>
                  <a:pt x="600" y="188"/>
                </a:lnTo>
                <a:lnTo>
                  <a:pt x="584" y="190"/>
                </a:lnTo>
                <a:lnTo>
                  <a:pt x="568" y="190"/>
                </a:lnTo>
                <a:lnTo>
                  <a:pt x="553" y="188"/>
                </a:lnTo>
                <a:lnTo>
                  <a:pt x="540" y="185"/>
                </a:lnTo>
                <a:lnTo>
                  <a:pt x="527" y="182"/>
                </a:lnTo>
                <a:lnTo>
                  <a:pt x="516" y="178"/>
                </a:lnTo>
                <a:lnTo>
                  <a:pt x="505" y="172"/>
                </a:lnTo>
                <a:lnTo>
                  <a:pt x="495" y="165"/>
                </a:lnTo>
                <a:lnTo>
                  <a:pt x="487" y="154"/>
                </a:lnTo>
                <a:lnTo>
                  <a:pt x="477" y="143"/>
                </a:lnTo>
                <a:lnTo>
                  <a:pt x="469" y="131"/>
                </a:lnTo>
                <a:lnTo>
                  <a:pt x="461" y="121"/>
                </a:lnTo>
                <a:lnTo>
                  <a:pt x="451" y="107"/>
                </a:lnTo>
                <a:lnTo>
                  <a:pt x="442" y="94"/>
                </a:lnTo>
                <a:lnTo>
                  <a:pt x="431" y="81"/>
                </a:lnTo>
                <a:lnTo>
                  <a:pt x="418" y="68"/>
                </a:lnTo>
                <a:lnTo>
                  <a:pt x="405" y="59"/>
                </a:lnTo>
                <a:lnTo>
                  <a:pt x="391" y="51"/>
                </a:lnTo>
                <a:lnTo>
                  <a:pt x="376" y="45"/>
                </a:lnTo>
                <a:lnTo>
                  <a:pt x="360" y="41"/>
                </a:lnTo>
                <a:lnTo>
                  <a:pt x="339" y="37"/>
                </a:lnTo>
                <a:lnTo>
                  <a:pt x="316" y="36"/>
                </a:lnTo>
                <a:lnTo>
                  <a:pt x="296" y="35"/>
                </a:lnTo>
                <a:lnTo>
                  <a:pt x="278" y="35"/>
                </a:lnTo>
                <a:lnTo>
                  <a:pt x="256" y="36"/>
                </a:lnTo>
                <a:lnTo>
                  <a:pt x="236" y="40"/>
                </a:lnTo>
                <a:lnTo>
                  <a:pt x="215" y="43"/>
                </a:lnTo>
                <a:lnTo>
                  <a:pt x="192" y="48"/>
                </a:lnTo>
                <a:lnTo>
                  <a:pt x="169" y="52"/>
                </a:lnTo>
                <a:lnTo>
                  <a:pt x="139" y="58"/>
                </a:lnTo>
              </a:path>
            </a:pathLst>
          </a:custGeom>
          <a:solidFill>
            <a:srgbClr val="FF00FF"/>
          </a:solidFill>
          <a:ln w="12700" cap="rnd" cmpd="sng">
            <a:solidFill>
              <a:srgbClr val="000000"/>
            </a:solidFill>
            <a:prstDash val="solid"/>
            <a:round/>
            <a:headEnd type="none" w="med" len="med"/>
            <a:tailEnd type="none" w="med" len="med"/>
          </a:ln>
          <a:effectLst/>
        </p:spPr>
        <p:txBody>
          <a:bodyPr/>
          <a:lstStyle/>
          <a:p>
            <a:endParaRPr lang="en-US"/>
          </a:p>
        </p:txBody>
      </p:sp>
      <p:grpSp>
        <p:nvGrpSpPr>
          <p:cNvPr id="100361" name="Group 9"/>
          <p:cNvGrpSpPr>
            <a:grpSpLocks/>
          </p:cNvGrpSpPr>
          <p:nvPr/>
        </p:nvGrpSpPr>
        <p:grpSpPr bwMode="auto">
          <a:xfrm>
            <a:off x="3729038" y="3833813"/>
            <a:ext cx="1963737" cy="1317625"/>
            <a:chOff x="2480" y="2262"/>
            <a:chExt cx="1142" cy="830"/>
          </a:xfrm>
        </p:grpSpPr>
        <p:sp>
          <p:nvSpPr>
            <p:cNvPr id="100362" name="Rectangle 10"/>
            <p:cNvSpPr>
              <a:spLocks noChangeArrowheads="1"/>
            </p:cNvSpPr>
            <p:nvPr/>
          </p:nvSpPr>
          <p:spPr bwMode="auto">
            <a:xfrm>
              <a:off x="2592" y="2983"/>
              <a:ext cx="934" cy="109"/>
            </a:xfrm>
            <a:prstGeom prst="rect">
              <a:avLst/>
            </a:prstGeom>
            <a:solidFill>
              <a:srgbClr val="808000"/>
            </a:solidFill>
            <a:ln w="12700">
              <a:solidFill>
                <a:srgbClr val="000000"/>
              </a:solidFill>
              <a:miter lim="800000"/>
              <a:headEnd/>
              <a:tailEnd/>
            </a:ln>
            <a:effectLst/>
          </p:spPr>
          <p:txBody>
            <a:bodyPr wrap="none" anchor="ctr"/>
            <a:lstStyle/>
            <a:p>
              <a:endParaRPr lang="en-US"/>
            </a:p>
          </p:txBody>
        </p:sp>
        <p:sp>
          <p:nvSpPr>
            <p:cNvPr id="100363" name="Freeform 11"/>
            <p:cNvSpPr>
              <a:spLocks/>
            </p:cNvSpPr>
            <p:nvPr/>
          </p:nvSpPr>
          <p:spPr bwMode="auto">
            <a:xfrm>
              <a:off x="2480" y="2262"/>
              <a:ext cx="1142" cy="719"/>
            </a:xfrm>
            <a:custGeom>
              <a:avLst/>
              <a:gdLst/>
              <a:ahLst/>
              <a:cxnLst>
                <a:cxn ang="0">
                  <a:pos x="1014" y="140"/>
                </a:cxn>
                <a:cxn ang="0">
                  <a:pos x="933" y="154"/>
                </a:cxn>
                <a:cxn ang="0">
                  <a:pos x="843" y="187"/>
                </a:cxn>
                <a:cxn ang="0">
                  <a:pos x="740" y="224"/>
                </a:cxn>
                <a:cxn ang="0">
                  <a:pos x="650" y="239"/>
                </a:cxn>
                <a:cxn ang="0">
                  <a:pos x="588" y="219"/>
                </a:cxn>
                <a:cxn ang="0">
                  <a:pos x="570" y="182"/>
                </a:cxn>
                <a:cxn ang="0">
                  <a:pos x="598" y="133"/>
                </a:cxn>
                <a:cxn ang="0">
                  <a:pos x="662" y="99"/>
                </a:cxn>
                <a:cxn ang="0">
                  <a:pos x="735" y="73"/>
                </a:cxn>
                <a:cxn ang="0">
                  <a:pos x="764" y="31"/>
                </a:cxn>
                <a:cxn ang="0">
                  <a:pos x="722" y="1"/>
                </a:cxn>
                <a:cxn ang="0">
                  <a:pos x="632" y="4"/>
                </a:cxn>
                <a:cxn ang="0">
                  <a:pos x="544" y="34"/>
                </a:cxn>
                <a:cxn ang="0">
                  <a:pos x="447" y="88"/>
                </a:cxn>
                <a:cxn ang="0">
                  <a:pos x="352" y="132"/>
                </a:cxn>
                <a:cxn ang="0">
                  <a:pos x="247" y="151"/>
                </a:cxn>
                <a:cxn ang="0">
                  <a:pos x="158" y="153"/>
                </a:cxn>
                <a:cxn ang="0">
                  <a:pos x="184" y="249"/>
                </a:cxn>
                <a:cxn ang="0">
                  <a:pos x="209" y="329"/>
                </a:cxn>
                <a:cxn ang="0">
                  <a:pos x="188" y="378"/>
                </a:cxn>
                <a:cxn ang="0">
                  <a:pos x="145" y="389"/>
                </a:cxn>
                <a:cxn ang="0">
                  <a:pos x="99" y="371"/>
                </a:cxn>
                <a:cxn ang="0">
                  <a:pos x="44" y="356"/>
                </a:cxn>
                <a:cxn ang="0">
                  <a:pos x="9" y="390"/>
                </a:cxn>
                <a:cxn ang="0">
                  <a:pos x="3" y="447"/>
                </a:cxn>
                <a:cxn ang="0">
                  <a:pos x="34" y="511"/>
                </a:cxn>
                <a:cxn ang="0">
                  <a:pos x="95" y="541"/>
                </a:cxn>
                <a:cxn ang="0">
                  <a:pos x="174" y="541"/>
                </a:cxn>
                <a:cxn ang="0">
                  <a:pos x="204" y="572"/>
                </a:cxn>
                <a:cxn ang="0">
                  <a:pos x="177" y="642"/>
                </a:cxn>
                <a:cxn ang="0">
                  <a:pos x="134" y="704"/>
                </a:cxn>
                <a:cxn ang="0">
                  <a:pos x="1058" y="688"/>
                </a:cxn>
                <a:cxn ang="0">
                  <a:pos x="1084" y="640"/>
                </a:cxn>
                <a:cxn ang="0">
                  <a:pos x="1124" y="599"/>
                </a:cxn>
                <a:cxn ang="0">
                  <a:pos x="1139" y="542"/>
                </a:cxn>
                <a:cxn ang="0">
                  <a:pos x="1112" y="504"/>
                </a:cxn>
                <a:cxn ang="0">
                  <a:pos x="1051" y="496"/>
                </a:cxn>
                <a:cxn ang="0">
                  <a:pos x="981" y="512"/>
                </a:cxn>
                <a:cxn ang="0">
                  <a:pos x="908" y="514"/>
                </a:cxn>
                <a:cxn ang="0">
                  <a:pos x="859" y="479"/>
                </a:cxn>
                <a:cxn ang="0">
                  <a:pos x="869" y="423"/>
                </a:cxn>
                <a:cxn ang="0">
                  <a:pos x="917" y="386"/>
                </a:cxn>
                <a:cxn ang="0">
                  <a:pos x="982" y="372"/>
                </a:cxn>
                <a:cxn ang="0">
                  <a:pos x="1049" y="351"/>
                </a:cxn>
                <a:cxn ang="0">
                  <a:pos x="1076" y="302"/>
                </a:cxn>
                <a:cxn ang="0">
                  <a:pos x="1072" y="227"/>
                </a:cxn>
                <a:cxn ang="0">
                  <a:pos x="1059" y="152"/>
                </a:cxn>
              </a:cxnLst>
              <a:rect l="0" t="0" r="r" b="b"/>
              <a:pathLst>
                <a:path w="1142" h="719">
                  <a:moveTo>
                    <a:pt x="1059" y="152"/>
                  </a:moveTo>
                  <a:lnTo>
                    <a:pt x="1050" y="147"/>
                  </a:lnTo>
                  <a:lnTo>
                    <a:pt x="1032" y="143"/>
                  </a:lnTo>
                  <a:lnTo>
                    <a:pt x="1014" y="140"/>
                  </a:lnTo>
                  <a:lnTo>
                    <a:pt x="996" y="143"/>
                  </a:lnTo>
                  <a:lnTo>
                    <a:pt x="973" y="146"/>
                  </a:lnTo>
                  <a:lnTo>
                    <a:pt x="955" y="148"/>
                  </a:lnTo>
                  <a:lnTo>
                    <a:pt x="933" y="154"/>
                  </a:lnTo>
                  <a:lnTo>
                    <a:pt x="913" y="160"/>
                  </a:lnTo>
                  <a:lnTo>
                    <a:pt x="888" y="168"/>
                  </a:lnTo>
                  <a:lnTo>
                    <a:pt x="865" y="176"/>
                  </a:lnTo>
                  <a:lnTo>
                    <a:pt x="843" y="187"/>
                  </a:lnTo>
                  <a:lnTo>
                    <a:pt x="821" y="196"/>
                  </a:lnTo>
                  <a:lnTo>
                    <a:pt x="794" y="206"/>
                  </a:lnTo>
                  <a:lnTo>
                    <a:pt x="769" y="214"/>
                  </a:lnTo>
                  <a:lnTo>
                    <a:pt x="740" y="224"/>
                  </a:lnTo>
                  <a:lnTo>
                    <a:pt x="711" y="232"/>
                  </a:lnTo>
                  <a:lnTo>
                    <a:pt x="692" y="236"/>
                  </a:lnTo>
                  <a:lnTo>
                    <a:pt x="672" y="239"/>
                  </a:lnTo>
                  <a:lnTo>
                    <a:pt x="650" y="239"/>
                  </a:lnTo>
                  <a:lnTo>
                    <a:pt x="627" y="235"/>
                  </a:lnTo>
                  <a:lnTo>
                    <a:pt x="612" y="232"/>
                  </a:lnTo>
                  <a:lnTo>
                    <a:pt x="599" y="226"/>
                  </a:lnTo>
                  <a:lnTo>
                    <a:pt x="588" y="219"/>
                  </a:lnTo>
                  <a:lnTo>
                    <a:pt x="580" y="212"/>
                  </a:lnTo>
                  <a:lnTo>
                    <a:pt x="575" y="203"/>
                  </a:lnTo>
                  <a:lnTo>
                    <a:pt x="570" y="192"/>
                  </a:lnTo>
                  <a:lnTo>
                    <a:pt x="570" y="182"/>
                  </a:lnTo>
                  <a:lnTo>
                    <a:pt x="574" y="169"/>
                  </a:lnTo>
                  <a:lnTo>
                    <a:pt x="580" y="156"/>
                  </a:lnTo>
                  <a:lnTo>
                    <a:pt x="588" y="146"/>
                  </a:lnTo>
                  <a:lnTo>
                    <a:pt x="598" y="133"/>
                  </a:lnTo>
                  <a:lnTo>
                    <a:pt x="609" y="126"/>
                  </a:lnTo>
                  <a:lnTo>
                    <a:pt x="623" y="116"/>
                  </a:lnTo>
                  <a:lnTo>
                    <a:pt x="642" y="105"/>
                  </a:lnTo>
                  <a:lnTo>
                    <a:pt x="662" y="99"/>
                  </a:lnTo>
                  <a:lnTo>
                    <a:pt x="682" y="94"/>
                  </a:lnTo>
                  <a:lnTo>
                    <a:pt x="699" y="88"/>
                  </a:lnTo>
                  <a:lnTo>
                    <a:pt x="719" y="81"/>
                  </a:lnTo>
                  <a:lnTo>
                    <a:pt x="735" y="73"/>
                  </a:lnTo>
                  <a:lnTo>
                    <a:pt x="750" y="65"/>
                  </a:lnTo>
                  <a:lnTo>
                    <a:pt x="762" y="56"/>
                  </a:lnTo>
                  <a:lnTo>
                    <a:pt x="766" y="44"/>
                  </a:lnTo>
                  <a:lnTo>
                    <a:pt x="764" y="31"/>
                  </a:lnTo>
                  <a:lnTo>
                    <a:pt x="756" y="20"/>
                  </a:lnTo>
                  <a:lnTo>
                    <a:pt x="748" y="12"/>
                  </a:lnTo>
                  <a:lnTo>
                    <a:pt x="736" y="6"/>
                  </a:lnTo>
                  <a:lnTo>
                    <a:pt x="722" y="1"/>
                  </a:lnTo>
                  <a:lnTo>
                    <a:pt x="704" y="0"/>
                  </a:lnTo>
                  <a:lnTo>
                    <a:pt x="685" y="0"/>
                  </a:lnTo>
                  <a:lnTo>
                    <a:pt x="659" y="1"/>
                  </a:lnTo>
                  <a:lnTo>
                    <a:pt x="632" y="4"/>
                  </a:lnTo>
                  <a:lnTo>
                    <a:pt x="615" y="8"/>
                  </a:lnTo>
                  <a:lnTo>
                    <a:pt x="589" y="15"/>
                  </a:lnTo>
                  <a:lnTo>
                    <a:pt x="562" y="24"/>
                  </a:lnTo>
                  <a:lnTo>
                    <a:pt x="544" y="34"/>
                  </a:lnTo>
                  <a:lnTo>
                    <a:pt x="522" y="45"/>
                  </a:lnTo>
                  <a:lnTo>
                    <a:pt x="501" y="56"/>
                  </a:lnTo>
                  <a:lnTo>
                    <a:pt x="479" y="70"/>
                  </a:lnTo>
                  <a:lnTo>
                    <a:pt x="447" y="88"/>
                  </a:lnTo>
                  <a:lnTo>
                    <a:pt x="424" y="102"/>
                  </a:lnTo>
                  <a:lnTo>
                    <a:pt x="405" y="114"/>
                  </a:lnTo>
                  <a:lnTo>
                    <a:pt x="377" y="124"/>
                  </a:lnTo>
                  <a:lnTo>
                    <a:pt x="352" y="132"/>
                  </a:lnTo>
                  <a:lnTo>
                    <a:pt x="325" y="139"/>
                  </a:lnTo>
                  <a:lnTo>
                    <a:pt x="297" y="144"/>
                  </a:lnTo>
                  <a:lnTo>
                    <a:pt x="269" y="148"/>
                  </a:lnTo>
                  <a:lnTo>
                    <a:pt x="247" y="151"/>
                  </a:lnTo>
                  <a:lnTo>
                    <a:pt x="223" y="153"/>
                  </a:lnTo>
                  <a:lnTo>
                    <a:pt x="200" y="153"/>
                  </a:lnTo>
                  <a:lnTo>
                    <a:pt x="177" y="154"/>
                  </a:lnTo>
                  <a:lnTo>
                    <a:pt x="158" y="153"/>
                  </a:lnTo>
                  <a:lnTo>
                    <a:pt x="160" y="171"/>
                  </a:lnTo>
                  <a:lnTo>
                    <a:pt x="166" y="196"/>
                  </a:lnTo>
                  <a:lnTo>
                    <a:pt x="173" y="220"/>
                  </a:lnTo>
                  <a:lnTo>
                    <a:pt x="184" y="249"/>
                  </a:lnTo>
                  <a:lnTo>
                    <a:pt x="192" y="272"/>
                  </a:lnTo>
                  <a:lnTo>
                    <a:pt x="202" y="292"/>
                  </a:lnTo>
                  <a:lnTo>
                    <a:pt x="208" y="310"/>
                  </a:lnTo>
                  <a:lnTo>
                    <a:pt x="209" y="329"/>
                  </a:lnTo>
                  <a:lnTo>
                    <a:pt x="208" y="345"/>
                  </a:lnTo>
                  <a:lnTo>
                    <a:pt x="202" y="358"/>
                  </a:lnTo>
                  <a:lnTo>
                    <a:pt x="195" y="368"/>
                  </a:lnTo>
                  <a:lnTo>
                    <a:pt x="188" y="378"/>
                  </a:lnTo>
                  <a:lnTo>
                    <a:pt x="178" y="384"/>
                  </a:lnTo>
                  <a:lnTo>
                    <a:pt x="168" y="388"/>
                  </a:lnTo>
                  <a:lnTo>
                    <a:pt x="159" y="390"/>
                  </a:lnTo>
                  <a:lnTo>
                    <a:pt x="145" y="389"/>
                  </a:lnTo>
                  <a:lnTo>
                    <a:pt x="135" y="386"/>
                  </a:lnTo>
                  <a:lnTo>
                    <a:pt x="122" y="382"/>
                  </a:lnTo>
                  <a:lnTo>
                    <a:pt x="113" y="378"/>
                  </a:lnTo>
                  <a:lnTo>
                    <a:pt x="99" y="371"/>
                  </a:lnTo>
                  <a:lnTo>
                    <a:pt x="88" y="365"/>
                  </a:lnTo>
                  <a:lnTo>
                    <a:pt x="78" y="360"/>
                  </a:lnTo>
                  <a:lnTo>
                    <a:pt x="66" y="356"/>
                  </a:lnTo>
                  <a:lnTo>
                    <a:pt x="44" y="356"/>
                  </a:lnTo>
                  <a:lnTo>
                    <a:pt x="33" y="360"/>
                  </a:lnTo>
                  <a:lnTo>
                    <a:pt x="22" y="367"/>
                  </a:lnTo>
                  <a:lnTo>
                    <a:pt x="16" y="378"/>
                  </a:lnTo>
                  <a:lnTo>
                    <a:pt x="9" y="390"/>
                  </a:lnTo>
                  <a:lnTo>
                    <a:pt x="4" y="403"/>
                  </a:lnTo>
                  <a:lnTo>
                    <a:pt x="0" y="417"/>
                  </a:lnTo>
                  <a:lnTo>
                    <a:pt x="0" y="433"/>
                  </a:lnTo>
                  <a:lnTo>
                    <a:pt x="3" y="447"/>
                  </a:lnTo>
                  <a:lnTo>
                    <a:pt x="6" y="463"/>
                  </a:lnTo>
                  <a:lnTo>
                    <a:pt x="14" y="478"/>
                  </a:lnTo>
                  <a:lnTo>
                    <a:pt x="22" y="494"/>
                  </a:lnTo>
                  <a:lnTo>
                    <a:pt x="34" y="511"/>
                  </a:lnTo>
                  <a:lnTo>
                    <a:pt x="47" y="520"/>
                  </a:lnTo>
                  <a:lnTo>
                    <a:pt x="63" y="530"/>
                  </a:lnTo>
                  <a:lnTo>
                    <a:pt x="78" y="537"/>
                  </a:lnTo>
                  <a:lnTo>
                    <a:pt x="95" y="541"/>
                  </a:lnTo>
                  <a:lnTo>
                    <a:pt x="111" y="544"/>
                  </a:lnTo>
                  <a:lnTo>
                    <a:pt x="134" y="544"/>
                  </a:lnTo>
                  <a:lnTo>
                    <a:pt x="152" y="542"/>
                  </a:lnTo>
                  <a:lnTo>
                    <a:pt x="174" y="541"/>
                  </a:lnTo>
                  <a:lnTo>
                    <a:pt x="190" y="541"/>
                  </a:lnTo>
                  <a:lnTo>
                    <a:pt x="201" y="548"/>
                  </a:lnTo>
                  <a:lnTo>
                    <a:pt x="204" y="559"/>
                  </a:lnTo>
                  <a:lnTo>
                    <a:pt x="204" y="572"/>
                  </a:lnTo>
                  <a:lnTo>
                    <a:pt x="199" y="589"/>
                  </a:lnTo>
                  <a:lnTo>
                    <a:pt x="193" y="607"/>
                  </a:lnTo>
                  <a:lnTo>
                    <a:pt x="186" y="622"/>
                  </a:lnTo>
                  <a:lnTo>
                    <a:pt x="177" y="642"/>
                  </a:lnTo>
                  <a:lnTo>
                    <a:pt x="166" y="659"/>
                  </a:lnTo>
                  <a:lnTo>
                    <a:pt x="156" y="675"/>
                  </a:lnTo>
                  <a:lnTo>
                    <a:pt x="143" y="691"/>
                  </a:lnTo>
                  <a:lnTo>
                    <a:pt x="134" y="704"/>
                  </a:lnTo>
                  <a:lnTo>
                    <a:pt x="114" y="718"/>
                  </a:lnTo>
                  <a:lnTo>
                    <a:pt x="1054" y="717"/>
                  </a:lnTo>
                  <a:lnTo>
                    <a:pt x="1055" y="702"/>
                  </a:lnTo>
                  <a:lnTo>
                    <a:pt x="1058" y="688"/>
                  </a:lnTo>
                  <a:lnTo>
                    <a:pt x="1063" y="675"/>
                  </a:lnTo>
                  <a:lnTo>
                    <a:pt x="1068" y="665"/>
                  </a:lnTo>
                  <a:lnTo>
                    <a:pt x="1074" y="653"/>
                  </a:lnTo>
                  <a:lnTo>
                    <a:pt x="1084" y="640"/>
                  </a:lnTo>
                  <a:lnTo>
                    <a:pt x="1094" y="629"/>
                  </a:lnTo>
                  <a:lnTo>
                    <a:pt x="1103" y="620"/>
                  </a:lnTo>
                  <a:lnTo>
                    <a:pt x="1115" y="608"/>
                  </a:lnTo>
                  <a:lnTo>
                    <a:pt x="1124" y="599"/>
                  </a:lnTo>
                  <a:lnTo>
                    <a:pt x="1131" y="587"/>
                  </a:lnTo>
                  <a:lnTo>
                    <a:pt x="1137" y="576"/>
                  </a:lnTo>
                  <a:lnTo>
                    <a:pt x="1141" y="558"/>
                  </a:lnTo>
                  <a:lnTo>
                    <a:pt x="1139" y="542"/>
                  </a:lnTo>
                  <a:lnTo>
                    <a:pt x="1136" y="532"/>
                  </a:lnTo>
                  <a:lnTo>
                    <a:pt x="1130" y="521"/>
                  </a:lnTo>
                  <a:lnTo>
                    <a:pt x="1122" y="512"/>
                  </a:lnTo>
                  <a:lnTo>
                    <a:pt x="1112" y="504"/>
                  </a:lnTo>
                  <a:lnTo>
                    <a:pt x="1100" y="499"/>
                  </a:lnTo>
                  <a:lnTo>
                    <a:pt x="1085" y="496"/>
                  </a:lnTo>
                  <a:lnTo>
                    <a:pt x="1069" y="494"/>
                  </a:lnTo>
                  <a:lnTo>
                    <a:pt x="1051" y="496"/>
                  </a:lnTo>
                  <a:lnTo>
                    <a:pt x="1035" y="498"/>
                  </a:lnTo>
                  <a:lnTo>
                    <a:pt x="1019" y="501"/>
                  </a:lnTo>
                  <a:lnTo>
                    <a:pt x="998" y="507"/>
                  </a:lnTo>
                  <a:lnTo>
                    <a:pt x="981" y="512"/>
                  </a:lnTo>
                  <a:lnTo>
                    <a:pt x="962" y="515"/>
                  </a:lnTo>
                  <a:lnTo>
                    <a:pt x="940" y="518"/>
                  </a:lnTo>
                  <a:lnTo>
                    <a:pt x="923" y="518"/>
                  </a:lnTo>
                  <a:lnTo>
                    <a:pt x="908" y="514"/>
                  </a:lnTo>
                  <a:lnTo>
                    <a:pt x="891" y="510"/>
                  </a:lnTo>
                  <a:lnTo>
                    <a:pt x="879" y="503"/>
                  </a:lnTo>
                  <a:lnTo>
                    <a:pt x="867" y="493"/>
                  </a:lnTo>
                  <a:lnTo>
                    <a:pt x="859" y="479"/>
                  </a:lnTo>
                  <a:lnTo>
                    <a:pt x="856" y="464"/>
                  </a:lnTo>
                  <a:lnTo>
                    <a:pt x="858" y="449"/>
                  </a:lnTo>
                  <a:lnTo>
                    <a:pt x="864" y="434"/>
                  </a:lnTo>
                  <a:lnTo>
                    <a:pt x="869" y="423"/>
                  </a:lnTo>
                  <a:lnTo>
                    <a:pt x="880" y="411"/>
                  </a:lnTo>
                  <a:lnTo>
                    <a:pt x="891" y="401"/>
                  </a:lnTo>
                  <a:lnTo>
                    <a:pt x="903" y="394"/>
                  </a:lnTo>
                  <a:lnTo>
                    <a:pt x="917" y="386"/>
                  </a:lnTo>
                  <a:lnTo>
                    <a:pt x="931" y="381"/>
                  </a:lnTo>
                  <a:lnTo>
                    <a:pt x="946" y="378"/>
                  </a:lnTo>
                  <a:lnTo>
                    <a:pt x="962" y="375"/>
                  </a:lnTo>
                  <a:lnTo>
                    <a:pt x="982" y="372"/>
                  </a:lnTo>
                  <a:lnTo>
                    <a:pt x="1003" y="369"/>
                  </a:lnTo>
                  <a:lnTo>
                    <a:pt x="1020" y="366"/>
                  </a:lnTo>
                  <a:lnTo>
                    <a:pt x="1037" y="359"/>
                  </a:lnTo>
                  <a:lnTo>
                    <a:pt x="1049" y="351"/>
                  </a:lnTo>
                  <a:lnTo>
                    <a:pt x="1059" y="341"/>
                  </a:lnTo>
                  <a:lnTo>
                    <a:pt x="1068" y="329"/>
                  </a:lnTo>
                  <a:lnTo>
                    <a:pt x="1072" y="317"/>
                  </a:lnTo>
                  <a:lnTo>
                    <a:pt x="1076" y="302"/>
                  </a:lnTo>
                  <a:lnTo>
                    <a:pt x="1077" y="283"/>
                  </a:lnTo>
                  <a:lnTo>
                    <a:pt x="1074" y="268"/>
                  </a:lnTo>
                  <a:lnTo>
                    <a:pt x="1073" y="249"/>
                  </a:lnTo>
                  <a:lnTo>
                    <a:pt x="1072" y="227"/>
                  </a:lnTo>
                  <a:lnTo>
                    <a:pt x="1071" y="200"/>
                  </a:lnTo>
                  <a:lnTo>
                    <a:pt x="1071" y="175"/>
                  </a:lnTo>
                  <a:lnTo>
                    <a:pt x="1072" y="160"/>
                  </a:lnTo>
                  <a:lnTo>
                    <a:pt x="1059" y="152"/>
                  </a:lnTo>
                </a:path>
              </a:pathLst>
            </a:custGeom>
            <a:solidFill>
              <a:srgbClr val="FFFF00"/>
            </a:solidFill>
            <a:ln w="12700" cap="rnd" cmpd="sng">
              <a:solidFill>
                <a:srgbClr val="000000"/>
              </a:solidFill>
              <a:prstDash val="solid"/>
              <a:round/>
              <a:headEnd type="none" w="med" len="med"/>
              <a:tailEnd type="none" w="med" len="med"/>
            </a:ln>
            <a:effectLst/>
          </p:spPr>
          <p:txBody>
            <a:bodyPr/>
            <a:lstStyle/>
            <a:p>
              <a:endParaRPr lang="en-US"/>
            </a:p>
          </p:txBody>
        </p:sp>
      </p:grpSp>
      <p:grpSp>
        <p:nvGrpSpPr>
          <p:cNvPr id="100364" name="Group 12"/>
          <p:cNvGrpSpPr>
            <a:grpSpLocks/>
          </p:cNvGrpSpPr>
          <p:nvPr/>
        </p:nvGrpSpPr>
        <p:grpSpPr bwMode="auto">
          <a:xfrm>
            <a:off x="1960563" y="4027488"/>
            <a:ext cx="2124075" cy="1122362"/>
            <a:chOff x="1452" y="2384"/>
            <a:chExt cx="1235" cy="707"/>
          </a:xfrm>
        </p:grpSpPr>
        <p:sp>
          <p:nvSpPr>
            <p:cNvPr id="100365" name="Freeform 13"/>
            <p:cNvSpPr>
              <a:spLocks/>
            </p:cNvSpPr>
            <p:nvPr/>
          </p:nvSpPr>
          <p:spPr bwMode="auto">
            <a:xfrm>
              <a:off x="1453" y="2384"/>
              <a:ext cx="1234" cy="600"/>
            </a:xfrm>
            <a:custGeom>
              <a:avLst/>
              <a:gdLst/>
              <a:ahLst/>
              <a:cxnLst>
                <a:cxn ang="0">
                  <a:pos x="111" y="77"/>
                </a:cxn>
                <a:cxn ang="0">
                  <a:pos x="148" y="74"/>
                </a:cxn>
                <a:cxn ang="0">
                  <a:pos x="211" y="61"/>
                </a:cxn>
                <a:cxn ang="0">
                  <a:pos x="281" y="45"/>
                </a:cxn>
                <a:cxn ang="0">
                  <a:pos x="350" y="23"/>
                </a:cxn>
                <a:cxn ang="0">
                  <a:pos x="411" y="4"/>
                </a:cxn>
                <a:cxn ang="0">
                  <a:pos x="450" y="0"/>
                </a:cxn>
                <a:cxn ang="0">
                  <a:pos x="493" y="3"/>
                </a:cxn>
                <a:cxn ang="0">
                  <a:pos x="529" y="12"/>
                </a:cxn>
                <a:cxn ang="0">
                  <a:pos x="551" y="27"/>
                </a:cxn>
                <a:cxn ang="0">
                  <a:pos x="561" y="49"/>
                </a:cxn>
                <a:cxn ang="0">
                  <a:pos x="555" y="75"/>
                </a:cxn>
                <a:cxn ang="0">
                  <a:pos x="532" y="111"/>
                </a:cxn>
                <a:cxn ang="0">
                  <a:pos x="521" y="141"/>
                </a:cxn>
                <a:cxn ang="0">
                  <a:pos x="521" y="165"/>
                </a:cxn>
                <a:cxn ang="0">
                  <a:pos x="537" y="193"/>
                </a:cxn>
                <a:cxn ang="0">
                  <a:pos x="565" y="214"/>
                </a:cxn>
                <a:cxn ang="0">
                  <a:pos x="602" y="224"/>
                </a:cxn>
                <a:cxn ang="0">
                  <a:pos x="635" y="224"/>
                </a:cxn>
                <a:cxn ang="0">
                  <a:pos x="668" y="215"/>
                </a:cxn>
                <a:cxn ang="0">
                  <a:pos x="704" y="195"/>
                </a:cxn>
                <a:cxn ang="0">
                  <a:pos x="732" y="175"/>
                </a:cxn>
                <a:cxn ang="0">
                  <a:pos x="751" y="147"/>
                </a:cxn>
                <a:cxn ang="0">
                  <a:pos x="757" y="111"/>
                </a:cxn>
                <a:cxn ang="0">
                  <a:pos x="768" y="88"/>
                </a:cxn>
                <a:cxn ang="0">
                  <a:pos x="796" y="71"/>
                </a:cxn>
                <a:cxn ang="0">
                  <a:pos x="843" y="56"/>
                </a:cxn>
                <a:cxn ang="0">
                  <a:pos x="888" y="44"/>
                </a:cxn>
                <a:cxn ang="0">
                  <a:pos x="970" y="30"/>
                </a:cxn>
                <a:cxn ang="0">
                  <a:pos x="1078" y="25"/>
                </a:cxn>
                <a:cxn ang="0">
                  <a:pos x="1185" y="31"/>
                </a:cxn>
                <a:cxn ang="0">
                  <a:pos x="1191" y="65"/>
                </a:cxn>
                <a:cxn ang="0">
                  <a:pos x="1208" y="119"/>
                </a:cxn>
                <a:cxn ang="0">
                  <a:pos x="1226" y="169"/>
                </a:cxn>
                <a:cxn ang="0">
                  <a:pos x="1233" y="206"/>
                </a:cxn>
                <a:cxn ang="0">
                  <a:pos x="1227" y="232"/>
                </a:cxn>
                <a:cxn ang="0">
                  <a:pos x="1214" y="251"/>
                </a:cxn>
                <a:cxn ang="0">
                  <a:pos x="1194" y="262"/>
                </a:cxn>
                <a:cxn ang="0">
                  <a:pos x="1164" y="260"/>
                </a:cxn>
                <a:cxn ang="0">
                  <a:pos x="1134" y="249"/>
                </a:cxn>
                <a:cxn ang="0">
                  <a:pos x="1110" y="236"/>
                </a:cxn>
                <a:cxn ang="0">
                  <a:pos x="1081" y="229"/>
                </a:cxn>
                <a:cxn ang="0">
                  <a:pos x="1056" y="236"/>
                </a:cxn>
                <a:cxn ang="0">
                  <a:pos x="1038" y="257"/>
                </a:cxn>
                <a:cxn ang="0">
                  <a:pos x="1027" y="283"/>
                </a:cxn>
                <a:cxn ang="0">
                  <a:pos x="1024" y="311"/>
                </a:cxn>
                <a:cxn ang="0">
                  <a:pos x="1032" y="348"/>
                </a:cxn>
                <a:cxn ang="0">
                  <a:pos x="1052" y="379"/>
                </a:cxn>
                <a:cxn ang="0">
                  <a:pos x="1070" y="399"/>
                </a:cxn>
                <a:cxn ang="0">
                  <a:pos x="1102" y="419"/>
                </a:cxn>
                <a:cxn ang="0">
                  <a:pos x="1139" y="427"/>
                </a:cxn>
                <a:cxn ang="0">
                  <a:pos x="1180" y="426"/>
                </a:cxn>
                <a:cxn ang="0">
                  <a:pos x="1214" y="423"/>
                </a:cxn>
                <a:cxn ang="0">
                  <a:pos x="1227" y="436"/>
                </a:cxn>
                <a:cxn ang="0">
                  <a:pos x="1227" y="452"/>
                </a:cxn>
                <a:cxn ang="0">
                  <a:pos x="1216" y="482"/>
                </a:cxn>
                <a:cxn ang="0">
                  <a:pos x="1199" y="520"/>
                </a:cxn>
                <a:cxn ang="0">
                  <a:pos x="1176" y="557"/>
                </a:cxn>
                <a:cxn ang="0">
                  <a:pos x="1150" y="590"/>
                </a:cxn>
                <a:cxn ang="0">
                  <a:pos x="0" y="598"/>
                </a:cxn>
              </a:cxnLst>
              <a:rect l="0" t="0" r="r" b="b"/>
              <a:pathLst>
                <a:path w="1234" h="600">
                  <a:moveTo>
                    <a:pt x="0" y="598"/>
                  </a:moveTo>
                  <a:lnTo>
                    <a:pt x="111" y="77"/>
                  </a:lnTo>
                  <a:lnTo>
                    <a:pt x="128" y="76"/>
                  </a:lnTo>
                  <a:lnTo>
                    <a:pt x="148" y="74"/>
                  </a:lnTo>
                  <a:lnTo>
                    <a:pt x="184" y="67"/>
                  </a:lnTo>
                  <a:lnTo>
                    <a:pt x="211" y="61"/>
                  </a:lnTo>
                  <a:lnTo>
                    <a:pt x="244" y="54"/>
                  </a:lnTo>
                  <a:lnTo>
                    <a:pt x="281" y="45"/>
                  </a:lnTo>
                  <a:lnTo>
                    <a:pt x="317" y="34"/>
                  </a:lnTo>
                  <a:lnTo>
                    <a:pt x="350" y="23"/>
                  </a:lnTo>
                  <a:lnTo>
                    <a:pt x="387" y="10"/>
                  </a:lnTo>
                  <a:lnTo>
                    <a:pt x="411" y="4"/>
                  </a:lnTo>
                  <a:lnTo>
                    <a:pt x="432" y="1"/>
                  </a:lnTo>
                  <a:lnTo>
                    <a:pt x="450" y="0"/>
                  </a:lnTo>
                  <a:lnTo>
                    <a:pt x="468" y="0"/>
                  </a:lnTo>
                  <a:lnTo>
                    <a:pt x="493" y="3"/>
                  </a:lnTo>
                  <a:lnTo>
                    <a:pt x="511" y="7"/>
                  </a:lnTo>
                  <a:lnTo>
                    <a:pt x="529" y="12"/>
                  </a:lnTo>
                  <a:lnTo>
                    <a:pt x="542" y="19"/>
                  </a:lnTo>
                  <a:lnTo>
                    <a:pt x="551" y="27"/>
                  </a:lnTo>
                  <a:lnTo>
                    <a:pt x="558" y="40"/>
                  </a:lnTo>
                  <a:lnTo>
                    <a:pt x="561" y="49"/>
                  </a:lnTo>
                  <a:lnTo>
                    <a:pt x="559" y="62"/>
                  </a:lnTo>
                  <a:lnTo>
                    <a:pt x="555" y="75"/>
                  </a:lnTo>
                  <a:lnTo>
                    <a:pt x="543" y="91"/>
                  </a:lnTo>
                  <a:lnTo>
                    <a:pt x="532" y="111"/>
                  </a:lnTo>
                  <a:lnTo>
                    <a:pt x="525" y="128"/>
                  </a:lnTo>
                  <a:lnTo>
                    <a:pt x="521" y="141"/>
                  </a:lnTo>
                  <a:lnTo>
                    <a:pt x="520" y="155"/>
                  </a:lnTo>
                  <a:lnTo>
                    <a:pt x="521" y="165"/>
                  </a:lnTo>
                  <a:lnTo>
                    <a:pt x="527" y="179"/>
                  </a:lnTo>
                  <a:lnTo>
                    <a:pt x="537" y="193"/>
                  </a:lnTo>
                  <a:lnTo>
                    <a:pt x="551" y="206"/>
                  </a:lnTo>
                  <a:lnTo>
                    <a:pt x="565" y="214"/>
                  </a:lnTo>
                  <a:lnTo>
                    <a:pt x="583" y="220"/>
                  </a:lnTo>
                  <a:lnTo>
                    <a:pt x="602" y="224"/>
                  </a:lnTo>
                  <a:lnTo>
                    <a:pt x="617" y="227"/>
                  </a:lnTo>
                  <a:lnTo>
                    <a:pt x="635" y="224"/>
                  </a:lnTo>
                  <a:lnTo>
                    <a:pt x="652" y="221"/>
                  </a:lnTo>
                  <a:lnTo>
                    <a:pt x="668" y="215"/>
                  </a:lnTo>
                  <a:lnTo>
                    <a:pt x="686" y="207"/>
                  </a:lnTo>
                  <a:lnTo>
                    <a:pt x="704" y="195"/>
                  </a:lnTo>
                  <a:lnTo>
                    <a:pt x="719" y="185"/>
                  </a:lnTo>
                  <a:lnTo>
                    <a:pt x="732" y="175"/>
                  </a:lnTo>
                  <a:lnTo>
                    <a:pt x="742" y="162"/>
                  </a:lnTo>
                  <a:lnTo>
                    <a:pt x="751" y="147"/>
                  </a:lnTo>
                  <a:lnTo>
                    <a:pt x="755" y="131"/>
                  </a:lnTo>
                  <a:lnTo>
                    <a:pt x="757" y="111"/>
                  </a:lnTo>
                  <a:lnTo>
                    <a:pt x="763" y="95"/>
                  </a:lnTo>
                  <a:lnTo>
                    <a:pt x="768" y="88"/>
                  </a:lnTo>
                  <a:lnTo>
                    <a:pt x="778" y="80"/>
                  </a:lnTo>
                  <a:lnTo>
                    <a:pt x="796" y="71"/>
                  </a:lnTo>
                  <a:lnTo>
                    <a:pt x="819" y="63"/>
                  </a:lnTo>
                  <a:lnTo>
                    <a:pt x="843" y="56"/>
                  </a:lnTo>
                  <a:lnTo>
                    <a:pt x="865" y="49"/>
                  </a:lnTo>
                  <a:lnTo>
                    <a:pt x="888" y="44"/>
                  </a:lnTo>
                  <a:lnTo>
                    <a:pt x="922" y="38"/>
                  </a:lnTo>
                  <a:lnTo>
                    <a:pt x="970" y="30"/>
                  </a:lnTo>
                  <a:lnTo>
                    <a:pt x="1022" y="25"/>
                  </a:lnTo>
                  <a:lnTo>
                    <a:pt x="1078" y="25"/>
                  </a:lnTo>
                  <a:lnTo>
                    <a:pt x="1134" y="25"/>
                  </a:lnTo>
                  <a:lnTo>
                    <a:pt x="1185" y="31"/>
                  </a:lnTo>
                  <a:lnTo>
                    <a:pt x="1187" y="46"/>
                  </a:lnTo>
                  <a:lnTo>
                    <a:pt x="1191" y="65"/>
                  </a:lnTo>
                  <a:lnTo>
                    <a:pt x="1198" y="90"/>
                  </a:lnTo>
                  <a:lnTo>
                    <a:pt x="1208" y="119"/>
                  </a:lnTo>
                  <a:lnTo>
                    <a:pt x="1219" y="148"/>
                  </a:lnTo>
                  <a:lnTo>
                    <a:pt x="1226" y="169"/>
                  </a:lnTo>
                  <a:lnTo>
                    <a:pt x="1230" y="188"/>
                  </a:lnTo>
                  <a:lnTo>
                    <a:pt x="1233" y="206"/>
                  </a:lnTo>
                  <a:lnTo>
                    <a:pt x="1231" y="219"/>
                  </a:lnTo>
                  <a:lnTo>
                    <a:pt x="1227" y="232"/>
                  </a:lnTo>
                  <a:lnTo>
                    <a:pt x="1220" y="244"/>
                  </a:lnTo>
                  <a:lnTo>
                    <a:pt x="1214" y="251"/>
                  </a:lnTo>
                  <a:lnTo>
                    <a:pt x="1206" y="257"/>
                  </a:lnTo>
                  <a:lnTo>
                    <a:pt x="1194" y="262"/>
                  </a:lnTo>
                  <a:lnTo>
                    <a:pt x="1179" y="264"/>
                  </a:lnTo>
                  <a:lnTo>
                    <a:pt x="1164" y="260"/>
                  </a:lnTo>
                  <a:lnTo>
                    <a:pt x="1150" y="256"/>
                  </a:lnTo>
                  <a:lnTo>
                    <a:pt x="1134" y="249"/>
                  </a:lnTo>
                  <a:lnTo>
                    <a:pt x="1121" y="241"/>
                  </a:lnTo>
                  <a:lnTo>
                    <a:pt x="1110" y="236"/>
                  </a:lnTo>
                  <a:lnTo>
                    <a:pt x="1096" y="231"/>
                  </a:lnTo>
                  <a:lnTo>
                    <a:pt x="1081" y="229"/>
                  </a:lnTo>
                  <a:lnTo>
                    <a:pt x="1069" y="230"/>
                  </a:lnTo>
                  <a:lnTo>
                    <a:pt x="1056" y="236"/>
                  </a:lnTo>
                  <a:lnTo>
                    <a:pt x="1046" y="245"/>
                  </a:lnTo>
                  <a:lnTo>
                    <a:pt x="1038" y="257"/>
                  </a:lnTo>
                  <a:lnTo>
                    <a:pt x="1031" y="272"/>
                  </a:lnTo>
                  <a:lnTo>
                    <a:pt x="1027" y="283"/>
                  </a:lnTo>
                  <a:lnTo>
                    <a:pt x="1025" y="295"/>
                  </a:lnTo>
                  <a:lnTo>
                    <a:pt x="1024" y="311"/>
                  </a:lnTo>
                  <a:lnTo>
                    <a:pt x="1026" y="330"/>
                  </a:lnTo>
                  <a:lnTo>
                    <a:pt x="1032" y="348"/>
                  </a:lnTo>
                  <a:lnTo>
                    <a:pt x="1041" y="364"/>
                  </a:lnTo>
                  <a:lnTo>
                    <a:pt x="1052" y="379"/>
                  </a:lnTo>
                  <a:lnTo>
                    <a:pt x="1058" y="388"/>
                  </a:lnTo>
                  <a:lnTo>
                    <a:pt x="1070" y="399"/>
                  </a:lnTo>
                  <a:lnTo>
                    <a:pt x="1084" y="411"/>
                  </a:lnTo>
                  <a:lnTo>
                    <a:pt x="1102" y="419"/>
                  </a:lnTo>
                  <a:lnTo>
                    <a:pt x="1121" y="425"/>
                  </a:lnTo>
                  <a:lnTo>
                    <a:pt x="1139" y="427"/>
                  </a:lnTo>
                  <a:lnTo>
                    <a:pt x="1160" y="428"/>
                  </a:lnTo>
                  <a:lnTo>
                    <a:pt x="1180" y="426"/>
                  </a:lnTo>
                  <a:lnTo>
                    <a:pt x="1198" y="425"/>
                  </a:lnTo>
                  <a:lnTo>
                    <a:pt x="1214" y="423"/>
                  </a:lnTo>
                  <a:lnTo>
                    <a:pt x="1223" y="428"/>
                  </a:lnTo>
                  <a:lnTo>
                    <a:pt x="1227" y="436"/>
                  </a:lnTo>
                  <a:lnTo>
                    <a:pt x="1228" y="444"/>
                  </a:lnTo>
                  <a:lnTo>
                    <a:pt x="1227" y="452"/>
                  </a:lnTo>
                  <a:lnTo>
                    <a:pt x="1222" y="469"/>
                  </a:lnTo>
                  <a:lnTo>
                    <a:pt x="1216" y="482"/>
                  </a:lnTo>
                  <a:lnTo>
                    <a:pt x="1209" y="500"/>
                  </a:lnTo>
                  <a:lnTo>
                    <a:pt x="1199" y="520"/>
                  </a:lnTo>
                  <a:lnTo>
                    <a:pt x="1187" y="539"/>
                  </a:lnTo>
                  <a:lnTo>
                    <a:pt x="1176" y="557"/>
                  </a:lnTo>
                  <a:lnTo>
                    <a:pt x="1162" y="576"/>
                  </a:lnTo>
                  <a:lnTo>
                    <a:pt x="1150" y="590"/>
                  </a:lnTo>
                  <a:lnTo>
                    <a:pt x="1138" y="599"/>
                  </a:lnTo>
                  <a:lnTo>
                    <a:pt x="0" y="598"/>
                  </a:lnTo>
                </a:path>
              </a:pathLst>
            </a:custGeom>
            <a:solidFill>
              <a:srgbClr val="9F3FDF"/>
            </a:solidFill>
            <a:ln w="12700" cap="rnd" cmpd="sng">
              <a:solidFill>
                <a:srgbClr val="000000"/>
              </a:solidFill>
              <a:prstDash val="solid"/>
              <a:round/>
              <a:headEnd type="none" w="med" len="med"/>
              <a:tailEnd type="none" w="med" len="med"/>
            </a:ln>
            <a:effectLst/>
          </p:spPr>
          <p:txBody>
            <a:bodyPr/>
            <a:lstStyle/>
            <a:p>
              <a:endParaRPr lang="en-US"/>
            </a:p>
          </p:txBody>
        </p:sp>
        <p:sp>
          <p:nvSpPr>
            <p:cNvPr id="100366" name="Rectangle 14"/>
            <p:cNvSpPr>
              <a:spLocks noChangeArrowheads="1"/>
            </p:cNvSpPr>
            <p:nvPr/>
          </p:nvSpPr>
          <p:spPr bwMode="auto">
            <a:xfrm>
              <a:off x="1452" y="2984"/>
              <a:ext cx="1140" cy="107"/>
            </a:xfrm>
            <a:prstGeom prst="rect">
              <a:avLst/>
            </a:prstGeom>
            <a:solidFill>
              <a:srgbClr val="5F009F"/>
            </a:solidFill>
            <a:ln w="12700">
              <a:solidFill>
                <a:srgbClr val="000000"/>
              </a:solidFill>
              <a:miter lim="800000"/>
              <a:headEnd/>
              <a:tailEnd/>
            </a:ln>
            <a:effectLst/>
          </p:spPr>
          <p:txBody>
            <a:bodyPr wrap="none" anchor="ctr"/>
            <a:lstStyle/>
            <a:p>
              <a:endParaRPr lang="en-US"/>
            </a:p>
          </p:txBody>
        </p:sp>
      </p:grpSp>
      <p:grpSp>
        <p:nvGrpSpPr>
          <p:cNvPr id="100367" name="Group 15"/>
          <p:cNvGrpSpPr>
            <a:grpSpLocks/>
          </p:cNvGrpSpPr>
          <p:nvPr/>
        </p:nvGrpSpPr>
        <p:grpSpPr bwMode="auto">
          <a:xfrm>
            <a:off x="5200650" y="4003675"/>
            <a:ext cx="2482850" cy="1147763"/>
            <a:chOff x="3336" y="2369"/>
            <a:chExt cx="1444" cy="723"/>
          </a:xfrm>
        </p:grpSpPr>
        <p:sp>
          <p:nvSpPr>
            <p:cNvPr id="100368" name="Freeform 16"/>
            <p:cNvSpPr>
              <a:spLocks/>
            </p:cNvSpPr>
            <p:nvPr/>
          </p:nvSpPr>
          <p:spPr bwMode="auto">
            <a:xfrm>
              <a:off x="3336" y="2369"/>
              <a:ext cx="1444" cy="613"/>
            </a:xfrm>
            <a:custGeom>
              <a:avLst/>
              <a:gdLst/>
              <a:ahLst/>
              <a:cxnLst>
                <a:cxn ang="0">
                  <a:pos x="251" y="49"/>
                </a:cxn>
                <a:cxn ang="0">
                  <a:pos x="297" y="58"/>
                </a:cxn>
                <a:cxn ang="0">
                  <a:pos x="346" y="67"/>
                </a:cxn>
                <a:cxn ang="0">
                  <a:pos x="397" y="63"/>
                </a:cxn>
                <a:cxn ang="0">
                  <a:pos x="446" y="46"/>
                </a:cxn>
                <a:cxn ang="0">
                  <a:pos x="495" y="26"/>
                </a:cxn>
                <a:cxn ang="0">
                  <a:pos x="544" y="24"/>
                </a:cxn>
                <a:cxn ang="0">
                  <a:pos x="583" y="46"/>
                </a:cxn>
                <a:cxn ang="0">
                  <a:pos x="581" y="96"/>
                </a:cxn>
                <a:cxn ang="0">
                  <a:pos x="570" y="148"/>
                </a:cxn>
                <a:cxn ang="0">
                  <a:pos x="600" y="185"/>
                </a:cxn>
                <a:cxn ang="0">
                  <a:pos x="658" y="198"/>
                </a:cxn>
                <a:cxn ang="0">
                  <a:pos x="727" y="199"/>
                </a:cxn>
                <a:cxn ang="0">
                  <a:pos x="790" y="183"/>
                </a:cxn>
                <a:cxn ang="0">
                  <a:pos x="831" y="155"/>
                </a:cxn>
                <a:cxn ang="0">
                  <a:pos x="849" y="100"/>
                </a:cxn>
                <a:cxn ang="0">
                  <a:pos x="859" y="51"/>
                </a:cxn>
                <a:cxn ang="0">
                  <a:pos x="896" y="19"/>
                </a:cxn>
                <a:cxn ang="0">
                  <a:pos x="952" y="4"/>
                </a:cxn>
                <a:cxn ang="0">
                  <a:pos x="1018" y="0"/>
                </a:cxn>
                <a:cxn ang="0">
                  <a:pos x="1080" y="4"/>
                </a:cxn>
                <a:cxn ang="0">
                  <a:pos x="1135" y="10"/>
                </a:cxn>
                <a:cxn ang="0">
                  <a:pos x="198" y="611"/>
                </a:cxn>
                <a:cxn ang="0">
                  <a:pos x="207" y="568"/>
                </a:cxn>
                <a:cxn ang="0">
                  <a:pos x="228" y="533"/>
                </a:cxn>
                <a:cxn ang="0">
                  <a:pos x="259" y="501"/>
                </a:cxn>
                <a:cxn ang="0">
                  <a:pos x="281" y="469"/>
                </a:cxn>
                <a:cxn ang="0">
                  <a:pos x="280" y="425"/>
                </a:cxn>
                <a:cxn ang="0">
                  <a:pos x="256" y="397"/>
                </a:cxn>
                <a:cxn ang="0">
                  <a:pos x="213" y="387"/>
                </a:cxn>
                <a:cxn ang="0">
                  <a:pos x="163" y="394"/>
                </a:cxn>
                <a:cxn ang="0">
                  <a:pos x="106" y="408"/>
                </a:cxn>
                <a:cxn ang="0">
                  <a:pos x="52" y="407"/>
                </a:cxn>
                <a:cxn ang="0">
                  <a:pos x="11" y="386"/>
                </a:cxn>
                <a:cxn ang="0">
                  <a:pos x="2" y="342"/>
                </a:cxn>
                <a:cxn ang="0">
                  <a:pos x="24" y="304"/>
                </a:cxn>
                <a:cxn ang="0">
                  <a:pos x="61" y="279"/>
                </a:cxn>
                <a:cxn ang="0">
                  <a:pos x="106" y="268"/>
                </a:cxn>
                <a:cxn ang="0">
                  <a:pos x="164" y="259"/>
                </a:cxn>
                <a:cxn ang="0">
                  <a:pos x="203" y="234"/>
                </a:cxn>
                <a:cxn ang="0">
                  <a:pos x="220" y="195"/>
                </a:cxn>
                <a:cxn ang="0">
                  <a:pos x="218" y="140"/>
                </a:cxn>
                <a:cxn ang="0">
                  <a:pos x="215" y="77"/>
                </a:cxn>
              </a:cxnLst>
              <a:rect l="0" t="0" r="r" b="b"/>
              <a:pathLst>
                <a:path w="1444" h="613">
                  <a:moveTo>
                    <a:pt x="218" y="56"/>
                  </a:moveTo>
                  <a:lnTo>
                    <a:pt x="232" y="53"/>
                  </a:lnTo>
                  <a:lnTo>
                    <a:pt x="251" y="49"/>
                  </a:lnTo>
                  <a:lnTo>
                    <a:pt x="267" y="51"/>
                  </a:lnTo>
                  <a:lnTo>
                    <a:pt x="282" y="54"/>
                  </a:lnTo>
                  <a:lnTo>
                    <a:pt x="297" y="58"/>
                  </a:lnTo>
                  <a:lnTo>
                    <a:pt x="313" y="61"/>
                  </a:lnTo>
                  <a:lnTo>
                    <a:pt x="332" y="64"/>
                  </a:lnTo>
                  <a:lnTo>
                    <a:pt x="346" y="67"/>
                  </a:lnTo>
                  <a:lnTo>
                    <a:pt x="364" y="68"/>
                  </a:lnTo>
                  <a:lnTo>
                    <a:pt x="382" y="67"/>
                  </a:lnTo>
                  <a:lnTo>
                    <a:pt x="397" y="63"/>
                  </a:lnTo>
                  <a:lnTo>
                    <a:pt x="414" y="59"/>
                  </a:lnTo>
                  <a:lnTo>
                    <a:pt x="431" y="53"/>
                  </a:lnTo>
                  <a:lnTo>
                    <a:pt x="446" y="46"/>
                  </a:lnTo>
                  <a:lnTo>
                    <a:pt x="462" y="39"/>
                  </a:lnTo>
                  <a:lnTo>
                    <a:pt x="477" y="32"/>
                  </a:lnTo>
                  <a:lnTo>
                    <a:pt x="495" y="26"/>
                  </a:lnTo>
                  <a:lnTo>
                    <a:pt x="510" y="23"/>
                  </a:lnTo>
                  <a:lnTo>
                    <a:pt x="528" y="22"/>
                  </a:lnTo>
                  <a:lnTo>
                    <a:pt x="544" y="24"/>
                  </a:lnTo>
                  <a:lnTo>
                    <a:pt x="559" y="29"/>
                  </a:lnTo>
                  <a:lnTo>
                    <a:pt x="574" y="38"/>
                  </a:lnTo>
                  <a:lnTo>
                    <a:pt x="583" y="46"/>
                  </a:lnTo>
                  <a:lnTo>
                    <a:pt x="588" y="61"/>
                  </a:lnTo>
                  <a:lnTo>
                    <a:pt x="586" y="77"/>
                  </a:lnTo>
                  <a:lnTo>
                    <a:pt x="581" y="96"/>
                  </a:lnTo>
                  <a:lnTo>
                    <a:pt x="574" y="115"/>
                  </a:lnTo>
                  <a:lnTo>
                    <a:pt x="568" y="132"/>
                  </a:lnTo>
                  <a:lnTo>
                    <a:pt x="570" y="148"/>
                  </a:lnTo>
                  <a:lnTo>
                    <a:pt x="576" y="164"/>
                  </a:lnTo>
                  <a:lnTo>
                    <a:pt x="588" y="177"/>
                  </a:lnTo>
                  <a:lnTo>
                    <a:pt x="600" y="185"/>
                  </a:lnTo>
                  <a:lnTo>
                    <a:pt x="616" y="190"/>
                  </a:lnTo>
                  <a:lnTo>
                    <a:pt x="633" y="194"/>
                  </a:lnTo>
                  <a:lnTo>
                    <a:pt x="658" y="198"/>
                  </a:lnTo>
                  <a:lnTo>
                    <a:pt x="678" y="200"/>
                  </a:lnTo>
                  <a:lnTo>
                    <a:pt x="704" y="201"/>
                  </a:lnTo>
                  <a:lnTo>
                    <a:pt x="727" y="199"/>
                  </a:lnTo>
                  <a:lnTo>
                    <a:pt x="748" y="195"/>
                  </a:lnTo>
                  <a:lnTo>
                    <a:pt x="770" y="190"/>
                  </a:lnTo>
                  <a:lnTo>
                    <a:pt x="790" y="183"/>
                  </a:lnTo>
                  <a:lnTo>
                    <a:pt x="805" y="174"/>
                  </a:lnTo>
                  <a:lnTo>
                    <a:pt x="820" y="165"/>
                  </a:lnTo>
                  <a:lnTo>
                    <a:pt x="831" y="155"/>
                  </a:lnTo>
                  <a:lnTo>
                    <a:pt x="842" y="142"/>
                  </a:lnTo>
                  <a:lnTo>
                    <a:pt x="848" y="126"/>
                  </a:lnTo>
                  <a:lnTo>
                    <a:pt x="849" y="100"/>
                  </a:lnTo>
                  <a:lnTo>
                    <a:pt x="849" y="81"/>
                  </a:lnTo>
                  <a:lnTo>
                    <a:pt x="852" y="63"/>
                  </a:lnTo>
                  <a:lnTo>
                    <a:pt x="859" y="51"/>
                  </a:lnTo>
                  <a:lnTo>
                    <a:pt x="870" y="39"/>
                  </a:lnTo>
                  <a:lnTo>
                    <a:pt x="881" y="29"/>
                  </a:lnTo>
                  <a:lnTo>
                    <a:pt x="896" y="19"/>
                  </a:lnTo>
                  <a:lnTo>
                    <a:pt x="911" y="12"/>
                  </a:lnTo>
                  <a:lnTo>
                    <a:pt x="932" y="7"/>
                  </a:lnTo>
                  <a:lnTo>
                    <a:pt x="952" y="4"/>
                  </a:lnTo>
                  <a:lnTo>
                    <a:pt x="973" y="2"/>
                  </a:lnTo>
                  <a:lnTo>
                    <a:pt x="995" y="1"/>
                  </a:lnTo>
                  <a:lnTo>
                    <a:pt x="1018" y="0"/>
                  </a:lnTo>
                  <a:lnTo>
                    <a:pt x="1043" y="1"/>
                  </a:lnTo>
                  <a:lnTo>
                    <a:pt x="1063" y="2"/>
                  </a:lnTo>
                  <a:lnTo>
                    <a:pt x="1080" y="4"/>
                  </a:lnTo>
                  <a:lnTo>
                    <a:pt x="1099" y="7"/>
                  </a:lnTo>
                  <a:lnTo>
                    <a:pt x="1116" y="9"/>
                  </a:lnTo>
                  <a:lnTo>
                    <a:pt x="1135" y="10"/>
                  </a:lnTo>
                  <a:lnTo>
                    <a:pt x="1276" y="14"/>
                  </a:lnTo>
                  <a:lnTo>
                    <a:pt x="1443" y="612"/>
                  </a:lnTo>
                  <a:lnTo>
                    <a:pt x="198" y="611"/>
                  </a:lnTo>
                  <a:lnTo>
                    <a:pt x="199" y="595"/>
                  </a:lnTo>
                  <a:lnTo>
                    <a:pt x="202" y="581"/>
                  </a:lnTo>
                  <a:lnTo>
                    <a:pt x="207" y="568"/>
                  </a:lnTo>
                  <a:lnTo>
                    <a:pt x="212" y="558"/>
                  </a:lnTo>
                  <a:lnTo>
                    <a:pt x="218" y="546"/>
                  </a:lnTo>
                  <a:lnTo>
                    <a:pt x="228" y="533"/>
                  </a:lnTo>
                  <a:lnTo>
                    <a:pt x="238" y="522"/>
                  </a:lnTo>
                  <a:lnTo>
                    <a:pt x="247" y="513"/>
                  </a:lnTo>
                  <a:lnTo>
                    <a:pt x="259" y="501"/>
                  </a:lnTo>
                  <a:lnTo>
                    <a:pt x="268" y="492"/>
                  </a:lnTo>
                  <a:lnTo>
                    <a:pt x="275" y="480"/>
                  </a:lnTo>
                  <a:lnTo>
                    <a:pt x="281" y="469"/>
                  </a:lnTo>
                  <a:lnTo>
                    <a:pt x="285" y="451"/>
                  </a:lnTo>
                  <a:lnTo>
                    <a:pt x="283" y="435"/>
                  </a:lnTo>
                  <a:lnTo>
                    <a:pt x="280" y="425"/>
                  </a:lnTo>
                  <a:lnTo>
                    <a:pt x="274" y="414"/>
                  </a:lnTo>
                  <a:lnTo>
                    <a:pt x="266" y="405"/>
                  </a:lnTo>
                  <a:lnTo>
                    <a:pt x="256" y="397"/>
                  </a:lnTo>
                  <a:lnTo>
                    <a:pt x="244" y="392"/>
                  </a:lnTo>
                  <a:lnTo>
                    <a:pt x="229" y="389"/>
                  </a:lnTo>
                  <a:lnTo>
                    <a:pt x="213" y="387"/>
                  </a:lnTo>
                  <a:lnTo>
                    <a:pt x="195" y="389"/>
                  </a:lnTo>
                  <a:lnTo>
                    <a:pt x="179" y="391"/>
                  </a:lnTo>
                  <a:lnTo>
                    <a:pt x="163" y="394"/>
                  </a:lnTo>
                  <a:lnTo>
                    <a:pt x="142" y="400"/>
                  </a:lnTo>
                  <a:lnTo>
                    <a:pt x="125" y="405"/>
                  </a:lnTo>
                  <a:lnTo>
                    <a:pt x="106" y="408"/>
                  </a:lnTo>
                  <a:lnTo>
                    <a:pt x="84" y="411"/>
                  </a:lnTo>
                  <a:lnTo>
                    <a:pt x="67" y="411"/>
                  </a:lnTo>
                  <a:lnTo>
                    <a:pt x="52" y="407"/>
                  </a:lnTo>
                  <a:lnTo>
                    <a:pt x="35" y="403"/>
                  </a:lnTo>
                  <a:lnTo>
                    <a:pt x="23" y="396"/>
                  </a:lnTo>
                  <a:lnTo>
                    <a:pt x="11" y="386"/>
                  </a:lnTo>
                  <a:lnTo>
                    <a:pt x="3" y="372"/>
                  </a:lnTo>
                  <a:lnTo>
                    <a:pt x="0" y="357"/>
                  </a:lnTo>
                  <a:lnTo>
                    <a:pt x="2" y="342"/>
                  </a:lnTo>
                  <a:lnTo>
                    <a:pt x="8" y="327"/>
                  </a:lnTo>
                  <a:lnTo>
                    <a:pt x="13" y="316"/>
                  </a:lnTo>
                  <a:lnTo>
                    <a:pt x="24" y="304"/>
                  </a:lnTo>
                  <a:lnTo>
                    <a:pt x="35" y="294"/>
                  </a:lnTo>
                  <a:lnTo>
                    <a:pt x="47" y="287"/>
                  </a:lnTo>
                  <a:lnTo>
                    <a:pt x="61" y="279"/>
                  </a:lnTo>
                  <a:lnTo>
                    <a:pt x="75" y="274"/>
                  </a:lnTo>
                  <a:lnTo>
                    <a:pt x="90" y="271"/>
                  </a:lnTo>
                  <a:lnTo>
                    <a:pt x="106" y="268"/>
                  </a:lnTo>
                  <a:lnTo>
                    <a:pt x="126" y="265"/>
                  </a:lnTo>
                  <a:lnTo>
                    <a:pt x="147" y="262"/>
                  </a:lnTo>
                  <a:lnTo>
                    <a:pt x="164" y="259"/>
                  </a:lnTo>
                  <a:lnTo>
                    <a:pt x="181" y="252"/>
                  </a:lnTo>
                  <a:lnTo>
                    <a:pt x="193" y="244"/>
                  </a:lnTo>
                  <a:lnTo>
                    <a:pt x="203" y="234"/>
                  </a:lnTo>
                  <a:lnTo>
                    <a:pt x="212" y="222"/>
                  </a:lnTo>
                  <a:lnTo>
                    <a:pt x="216" y="210"/>
                  </a:lnTo>
                  <a:lnTo>
                    <a:pt x="220" y="195"/>
                  </a:lnTo>
                  <a:lnTo>
                    <a:pt x="221" y="176"/>
                  </a:lnTo>
                  <a:lnTo>
                    <a:pt x="220" y="158"/>
                  </a:lnTo>
                  <a:lnTo>
                    <a:pt x="218" y="140"/>
                  </a:lnTo>
                  <a:lnTo>
                    <a:pt x="217" y="120"/>
                  </a:lnTo>
                  <a:lnTo>
                    <a:pt x="216" y="97"/>
                  </a:lnTo>
                  <a:lnTo>
                    <a:pt x="215" y="77"/>
                  </a:lnTo>
                  <a:lnTo>
                    <a:pt x="216" y="64"/>
                  </a:lnTo>
                  <a:lnTo>
                    <a:pt x="218" y="56"/>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a:p>
          </p:txBody>
        </p:sp>
        <p:sp>
          <p:nvSpPr>
            <p:cNvPr id="100369" name="Rectangle 17"/>
            <p:cNvSpPr>
              <a:spLocks noChangeArrowheads="1"/>
            </p:cNvSpPr>
            <p:nvPr/>
          </p:nvSpPr>
          <p:spPr bwMode="auto">
            <a:xfrm>
              <a:off x="3528" y="2982"/>
              <a:ext cx="1252" cy="110"/>
            </a:xfrm>
            <a:prstGeom prst="rect">
              <a:avLst/>
            </a:prstGeom>
            <a:solidFill>
              <a:srgbClr val="000080"/>
            </a:solidFill>
            <a:ln w="12700">
              <a:solidFill>
                <a:srgbClr val="000000"/>
              </a:solidFill>
              <a:miter lim="800000"/>
              <a:headEnd/>
              <a:tailEnd/>
            </a:ln>
            <a:effectLst/>
          </p:spPr>
          <p:txBody>
            <a:bodyPr wrap="none" anchor="ctr"/>
            <a:lstStyle/>
            <a:p>
              <a:endParaRPr lang="en-US"/>
            </a:p>
          </p:txBody>
        </p:sp>
      </p:grpSp>
      <p:sp>
        <p:nvSpPr>
          <p:cNvPr id="100370" name="Rectangle 18"/>
          <p:cNvSpPr>
            <a:spLocks noChangeArrowheads="1"/>
          </p:cNvSpPr>
          <p:nvPr/>
        </p:nvSpPr>
        <p:spPr bwMode="auto">
          <a:xfrm>
            <a:off x="914400" y="5486400"/>
            <a:ext cx="7643813" cy="576263"/>
          </a:xfrm>
          <a:prstGeom prst="rect">
            <a:avLst/>
          </a:prstGeom>
          <a:noFill/>
          <a:ln w="12700">
            <a:noFill/>
            <a:miter lim="800000"/>
            <a:headEnd/>
            <a:tailEnd/>
          </a:ln>
          <a:effectLst/>
        </p:spPr>
        <p:txBody>
          <a:bodyPr wrap="none" lIns="90488" tIns="44450" rIns="90488" bIns="44450">
            <a:spAutoFit/>
          </a:bodyPr>
          <a:lstStyle/>
          <a:p>
            <a:r>
              <a:rPr lang="en-GB" sz="3200" b="1"/>
              <a:t>More accurate Analysis and Prediction</a:t>
            </a:r>
            <a:endParaRPr lang="en-GB" sz="3200" b="1">
              <a:solidFill>
                <a:srgbClr val="000099"/>
              </a:solidFill>
            </a:endParaRPr>
          </a:p>
        </p:txBody>
      </p:sp>
      <p:sp>
        <p:nvSpPr>
          <p:cNvPr id="100371" name="Rectangle 19"/>
          <p:cNvSpPr>
            <a:spLocks noChangeArrowheads="1"/>
          </p:cNvSpPr>
          <p:nvPr/>
        </p:nvSpPr>
        <p:spPr bwMode="auto">
          <a:xfrm>
            <a:off x="4191000" y="3352800"/>
            <a:ext cx="1147763" cy="527050"/>
          </a:xfrm>
          <a:prstGeom prst="rect">
            <a:avLst/>
          </a:prstGeom>
          <a:noFill/>
          <a:ln w="12700">
            <a:noFill/>
            <a:miter lim="800000"/>
            <a:headEnd/>
            <a:tailEnd/>
          </a:ln>
          <a:effectLst/>
        </p:spPr>
        <p:txBody>
          <a:bodyPr lIns="90488" tIns="44450" rIns="90488" bIns="44450">
            <a:spAutoFit/>
          </a:bodyPr>
          <a:lstStyle/>
          <a:p>
            <a:pPr algn="ctr">
              <a:lnSpc>
                <a:spcPct val="90000"/>
              </a:lnSpc>
            </a:pPr>
            <a:r>
              <a:rPr lang="en-GB" sz="3200" b="1">
                <a:solidFill>
                  <a:schemeClr val="bg1"/>
                </a:solidFill>
              </a:rPr>
              <a:t>D-10</a:t>
            </a:r>
          </a:p>
        </p:txBody>
      </p:sp>
      <p:sp>
        <p:nvSpPr>
          <p:cNvPr id="100372" name="Rectangle 20"/>
          <p:cNvSpPr>
            <a:spLocks noChangeArrowheads="1"/>
          </p:cNvSpPr>
          <p:nvPr/>
        </p:nvSpPr>
        <p:spPr bwMode="auto">
          <a:xfrm>
            <a:off x="4191000" y="2362200"/>
            <a:ext cx="1209675" cy="584200"/>
          </a:xfrm>
          <a:prstGeom prst="rect">
            <a:avLst/>
          </a:prstGeom>
          <a:noFill/>
          <a:ln w="12700">
            <a:noFill/>
            <a:miter lim="800000"/>
            <a:headEnd/>
            <a:tailEnd/>
          </a:ln>
          <a:effectLst/>
        </p:spPr>
        <p:txBody>
          <a:bodyPr wrap="none" lIns="90488" tIns="44450" rIns="90488" bIns="44450">
            <a:spAutoFit/>
          </a:bodyPr>
          <a:lstStyle/>
          <a:p>
            <a:pPr algn="ctr">
              <a:lnSpc>
                <a:spcPct val="90000"/>
              </a:lnSpc>
            </a:pPr>
            <a:r>
              <a:rPr lang="en-GB" sz="1800" b="1">
                <a:solidFill>
                  <a:schemeClr val="accent1"/>
                </a:solidFill>
              </a:rPr>
              <a:t>Narayana</a:t>
            </a:r>
          </a:p>
          <a:p>
            <a:pPr algn="ctr">
              <a:lnSpc>
                <a:spcPct val="90000"/>
              </a:lnSpc>
            </a:pPr>
            <a:r>
              <a:rPr lang="en-GB" sz="1800" b="1">
                <a:solidFill>
                  <a:schemeClr val="accent1"/>
                </a:solidFill>
              </a:rPr>
              <a:t>Dasa</a:t>
            </a:r>
            <a:endParaRPr lang="en-GB" sz="1800" b="1"/>
          </a:p>
        </p:txBody>
      </p:sp>
      <p:sp>
        <p:nvSpPr>
          <p:cNvPr id="100373" name="Rectangle 21"/>
          <p:cNvSpPr>
            <a:spLocks noChangeArrowheads="1"/>
          </p:cNvSpPr>
          <p:nvPr/>
        </p:nvSpPr>
        <p:spPr bwMode="auto">
          <a:xfrm>
            <a:off x="2590800" y="2362200"/>
            <a:ext cx="1298575" cy="831850"/>
          </a:xfrm>
          <a:prstGeom prst="rect">
            <a:avLst/>
          </a:prstGeom>
          <a:noFill/>
          <a:ln w="12700">
            <a:noFill/>
            <a:miter lim="800000"/>
            <a:headEnd/>
            <a:tailEnd/>
          </a:ln>
          <a:effectLst/>
        </p:spPr>
        <p:txBody>
          <a:bodyPr lIns="90488" tIns="44450" rIns="90488" bIns="44450">
            <a:spAutoFit/>
          </a:bodyPr>
          <a:lstStyle/>
          <a:p>
            <a:pPr algn="ctr">
              <a:lnSpc>
                <a:spcPct val="90000"/>
              </a:lnSpc>
            </a:pPr>
            <a:r>
              <a:rPr lang="en-GB" sz="1800" b="1">
                <a:solidFill>
                  <a:srgbClr val="99FFCC"/>
                </a:solidFill>
              </a:rPr>
              <a:t>Vimsottari</a:t>
            </a:r>
          </a:p>
          <a:p>
            <a:pPr algn="ctr">
              <a:lnSpc>
                <a:spcPct val="90000"/>
              </a:lnSpc>
            </a:pPr>
            <a:r>
              <a:rPr lang="en-GB" sz="1800" b="1">
                <a:solidFill>
                  <a:srgbClr val="99FFCC"/>
                </a:solidFill>
              </a:rPr>
              <a:t>Dasa</a:t>
            </a:r>
          </a:p>
          <a:p>
            <a:pPr algn="ctr">
              <a:lnSpc>
                <a:spcPct val="90000"/>
              </a:lnSpc>
            </a:pPr>
            <a:r>
              <a:rPr lang="en-GB" sz="1800" b="1">
                <a:solidFill>
                  <a:srgbClr val="99FFCC"/>
                </a:solidFill>
              </a:rPr>
              <a:t>A10</a:t>
            </a:r>
          </a:p>
        </p:txBody>
      </p:sp>
      <p:sp>
        <p:nvSpPr>
          <p:cNvPr id="100374" name="Rectangle 22"/>
          <p:cNvSpPr>
            <a:spLocks noChangeArrowheads="1"/>
          </p:cNvSpPr>
          <p:nvPr/>
        </p:nvSpPr>
        <p:spPr bwMode="auto">
          <a:xfrm>
            <a:off x="2667000" y="3505200"/>
            <a:ext cx="676275" cy="336550"/>
          </a:xfrm>
          <a:prstGeom prst="rect">
            <a:avLst/>
          </a:prstGeom>
          <a:noFill/>
          <a:ln w="12700">
            <a:noFill/>
            <a:miter lim="800000"/>
            <a:headEnd/>
            <a:tailEnd/>
          </a:ln>
          <a:effectLst/>
        </p:spPr>
        <p:txBody>
          <a:bodyPr lIns="90488" tIns="44450" rIns="90488" bIns="44450">
            <a:spAutoFit/>
          </a:bodyPr>
          <a:lstStyle/>
          <a:p>
            <a:pPr>
              <a:lnSpc>
                <a:spcPct val="90000"/>
              </a:lnSpc>
            </a:pPr>
            <a:r>
              <a:rPr lang="en-GB" sz="1800" b="1">
                <a:solidFill>
                  <a:schemeClr val="accent1"/>
                </a:solidFill>
              </a:rPr>
              <a:t>D-10</a:t>
            </a:r>
            <a:endParaRPr lang="en-GB" sz="1800" b="1"/>
          </a:p>
        </p:txBody>
      </p:sp>
      <p:sp>
        <p:nvSpPr>
          <p:cNvPr id="100375" name="Rectangle 23"/>
          <p:cNvSpPr>
            <a:spLocks noChangeArrowheads="1"/>
          </p:cNvSpPr>
          <p:nvPr/>
        </p:nvSpPr>
        <p:spPr bwMode="auto">
          <a:xfrm>
            <a:off x="5943600" y="3505200"/>
            <a:ext cx="1066800" cy="473075"/>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400" b="1"/>
              <a:t>Rasi Tulya</a:t>
            </a:r>
          </a:p>
          <a:p>
            <a:pPr>
              <a:lnSpc>
                <a:spcPct val="90000"/>
              </a:lnSpc>
            </a:pPr>
            <a:r>
              <a:rPr lang="en-GB" sz="1400" b="1"/>
              <a:t>Dasamsa</a:t>
            </a:r>
          </a:p>
        </p:txBody>
      </p:sp>
      <p:sp>
        <p:nvSpPr>
          <p:cNvPr id="100376" name="Rectangle 24"/>
          <p:cNvSpPr>
            <a:spLocks noChangeArrowheads="1"/>
          </p:cNvSpPr>
          <p:nvPr/>
        </p:nvSpPr>
        <p:spPr bwMode="auto">
          <a:xfrm>
            <a:off x="5867400" y="2590800"/>
            <a:ext cx="1069975" cy="336550"/>
          </a:xfrm>
          <a:prstGeom prst="rect">
            <a:avLst/>
          </a:prstGeom>
          <a:noFill/>
          <a:ln w="12700">
            <a:noFill/>
            <a:miter lim="800000"/>
            <a:headEnd/>
            <a:tailEnd/>
          </a:ln>
          <a:effectLst/>
        </p:spPr>
        <p:txBody>
          <a:bodyPr lIns="90488" tIns="44450" rIns="90488" bIns="44450">
            <a:spAutoFit/>
          </a:bodyPr>
          <a:lstStyle/>
          <a:p>
            <a:pPr>
              <a:lnSpc>
                <a:spcPct val="90000"/>
              </a:lnSpc>
            </a:pPr>
            <a:r>
              <a:rPr lang="en-GB" sz="1800" b="1"/>
              <a:t>Karakas</a:t>
            </a:r>
          </a:p>
        </p:txBody>
      </p:sp>
      <p:sp>
        <p:nvSpPr>
          <p:cNvPr id="100377" name="Rectangle 25"/>
          <p:cNvSpPr>
            <a:spLocks noChangeArrowheads="1"/>
          </p:cNvSpPr>
          <p:nvPr/>
        </p:nvSpPr>
        <p:spPr bwMode="auto">
          <a:xfrm>
            <a:off x="1828800" y="4419600"/>
            <a:ext cx="2133600" cy="665163"/>
          </a:xfrm>
          <a:prstGeom prst="rect">
            <a:avLst/>
          </a:prstGeom>
          <a:noFill/>
          <a:ln w="12700">
            <a:noFill/>
            <a:miter lim="800000"/>
            <a:headEnd/>
            <a:tailEnd/>
          </a:ln>
          <a:effectLst/>
        </p:spPr>
        <p:txBody>
          <a:bodyPr lIns="90488" tIns="44450" rIns="90488" bIns="44450">
            <a:spAutoFit/>
          </a:bodyPr>
          <a:lstStyle/>
          <a:p>
            <a:pPr>
              <a:lnSpc>
                <a:spcPct val="90000"/>
              </a:lnSpc>
            </a:pPr>
            <a:r>
              <a:rPr lang="en-GB" sz="1400" b="1"/>
              <a:t>-Planets in 10</a:t>
            </a:r>
            <a:r>
              <a:rPr lang="en-GB" sz="1400" b="1" baseline="30000"/>
              <a:t>th</a:t>
            </a:r>
            <a:r>
              <a:rPr lang="en-GB" sz="1400" b="1"/>
              <a:t> House</a:t>
            </a:r>
          </a:p>
          <a:p>
            <a:pPr>
              <a:lnSpc>
                <a:spcPct val="90000"/>
              </a:lnSpc>
            </a:pPr>
            <a:r>
              <a:rPr lang="en-GB" sz="1400" b="1"/>
              <a:t>-10</a:t>
            </a:r>
            <a:r>
              <a:rPr lang="en-GB" sz="1400" b="1" baseline="30000"/>
              <a:t>th</a:t>
            </a:r>
            <a:r>
              <a:rPr lang="en-GB" sz="1400" b="1"/>
              <a:t> Lord and its </a:t>
            </a:r>
          </a:p>
          <a:p>
            <a:pPr>
              <a:lnSpc>
                <a:spcPct val="90000"/>
              </a:lnSpc>
            </a:pPr>
            <a:r>
              <a:rPr lang="en-GB" sz="1400" b="1"/>
              <a:t>Placement</a:t>
            </a:r>
          </a:p>
        </p:txBody>
      </p:sp>
      <p:sp>
        <p:nvSpPr>
          <p:cNvPr id="100378" name="Rectangle 26"/>
          <p:cNvSpPr>
            <a:spLocks noChangeArrowheads="1"/>
          </p:cNvSpPr>
          <p:nvPr/>
        </p:nvSpPr>
        <p:spPr bwMode="auto">
          <a:xfrm>
            <a:off x="5715000" y="4343400"/>
            <a:ext cx="1814513" cy="473075"/>
          </a:xfrm>
          <a:prstGeom prst="rect">
            <a:avLst/>
          </a:prstGeom>
          <a:noFill/>
          <a:ln w="12700">
            <a:noFill/>
            <a:miter lim="800000"/>
            <a:headEnd/>
            <a:tailEnd/>
          </a:ln>
          <a:effectLst/>
        </p:spPr>
        <p:txBody>
          <a:bodyPr wrap="none" lIns="90488" tIns="44450" rIns="90488" bIns="44450">
            <a:spAutoFit/>
          </a:bodyPr>
          <a:lstStyle/>
          <a:p>
            <a:pPr>
              <a:lnSpc>
                <a:spcPct val="90000"/>
              </a:lnSpc>
              <a:buFontTx/>
              <a:buChar char="-"/>
            </a:pPr>
            <a:r>
              <a:rPr lang="en-GB" sz="1400" b="1">
                <a:solidFill>
                  <a:schemeClr val="bg1"/>
                </a:solidFill>
              </a:rPr>
              <a:t>Job Loss/Gain </a:t>
            </a:r>
          </a:p>
          <a:p>
            <a:pPr>
              <a:lnSpc>
                <a:spcPct val="90000"/>
              </a:lnSpc>
              <a:buFontTx/>
              <a:buChar char="-"/>
            </a:pPr>
            <a:r>
              <a:rPr lang="en-GB" sz="1400" b="1">
                <a:solidFill>
                  <a:schemeClr val="bg1"/>
                </a:solidFill>
              </a:rPr>
              <a:t> -Promotion,Layoff</a:t>
            </a:r>
          </a:p>
        </p:txBody>
      </p:sp>
      <p:sp>
        <p:nvSpPr>
          <p:cNvPr id="100379" name="Rectangle 27"/>
          <p:cNvSpPr>
            <a:spLocks noChangeArrowheads="1"/>
          </p:cNvSpPr>
          <p:nvPr/>
        </p:nvSpPr>
        <p:spPr bwMode="auto">
          <a:xfrm>
            <a:off x="1828800" y="3429000"/>
            <a:ext cx="2151063" cy="6651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400" b="1"/>
              <a:t>-What is Artha Trikona</a:t>
            </a:r>
          </a:p>
          <a:p>
            <a:pPr>
              <a:lnSpc>
                <a:spcPct val="90000"/>
              </a:lnSpc>
            </a:pPr>
            <a:r>
              <a:rPr lang="en-GB" sz="1400" b="1"/>
              <a:t>-1</a:t>
            </a:r>
            <a:r>
              <a:rPr lang="en-GB" sz="1400" b="1" baseline="30000"/>
              <a:t>st</a:t>
            </a:r>
            <a:r>
              <a:rPr lang="en-GB" sz="1400" b="1"/>
              <a:t>, 5</a:t>
            </a:r>
            <a:r>
              <a:rPr lang="en-GB" sz="1400" b="1" baseline="30000"/>
              <a:t>th</a:t>
            </a:r>
            <a:r>
              <a:rPr lang="en-GB" sz="1400" b="1"/>
              <a:t> and 10</a:t>
            </a:r>
            <a:r>
              <a:rPr lang="en-GB" sz="1400" b="1" baseline="30000"/>
              <a:t>th</a:t>
            </a:r>
            <a:r>
              <a:rPr lang="en-GB" sz="1400" b="1"/>
              <a:t> Houses</a:t>
            </a:r>
          </a:p>
          <a:p>
            <a:pPr>
              <a:lnSpc>
                <a:spcPct val="90000"/>
              </a:lnSpc>
            </a:pPr>
            <a:r>
              <a:rPr lang="en-GB" sz="1400" b="1"/>
              <a:t>- Kama Trikonas</a:t>
            </a:r>
          </a:p>
        </p:txBody>
      </p:sp>
      <p:sp>
        <p:nvSpPr>
          <p:cNvPr id="100380" name="Rectangle 28"/>
          <p:cNvSpPr>
            <a:spLocks noChangeArrowheads="1"/>
          </p:cNvSpPr>
          <p:nvPr/>
        </p:nvSpPr>
        <p:spPr bwMode="auto">
          <a:xfrm>
            <a:off x="3886200" y="4267200"/>
            <a:ext cx="2376488" cy="665163"/>
          </a:xfrm>
          <a:prstGeom prst="rect">
            <a:avLst/>
          </a:prstGeom>
          <a:noFill/>
          <a:ln w="12700">
            <a:noFill/>
            <a:miter lim="800000"/>
            <a:headEnd/>
            <a:tailEnd/>
          </a:ln>
          <a:effectLst/>
        </p:spPr>
        <p:txBody>
          <a:bodyPr wrap="none" lIns="90488" tIns="44450" rIns="90488" bIns="44450">
            <a:spAutoFit/>
          </a:bodyPr>
          <a:lstStyle/>
          <a:p>
            <a:pPr>
              <a:lnSpc>
                <a:spcPct val="90000"/>
              </a:lnSpc>
            </a:pPr>
            <a:r>
              <a:rPr lang="en-GB" sz="1400" b="1"/>
              <a:t>-Arudha Lagna</a:t>
            </a:r>
          </a:p>
          <a:p>
            <a:pPr>
              <a:lnSpc>
                <a:spcPct val="90000"/>
              </a:lnSpc>
            </a:pPr>
            <a:r>
              <a:rPr lang="en-GB" sz="1400" b="1"/>
              <a:t>- Operating Dasas</a:t>
            </a:r>
          </a:p>
          <a:p>
            <a:pPr>
              <a:lnSpc>
                <a:spcPct val="90000"/>
              </a:lnSpc>
            </a:pPr>
            <a:r>
              <a:rPr lang="en-GB" sz="1400" b="1"/>
              <a:t>-Profession determination</a:t>
            </a: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9F68A2FC-A5B9-4D16-AA2A-452AAFB0F6AF}" type="slidenum">
              <a:rPr lang="en-US"/>
              <a:pPr/>
              <a:t>16</a:t>
            </a:fld>
            <a:endParaRPr lang="en-US">
              <a:solidFill>
                <a:schemeClr val="tx1"/>
              </a:solidFill>
            </a:endParaRPr>
          </a:p>
        </p:txBody>
      </p:sp>
      <p:sp>
        <p:nvSpPr>
          <p:cNvPr id="105474" name="Rectangle 2"/>
          <p:cNvSpPr>
            <a:spLocks noGrp="1" noChangeArrowheads="1"/>
          </p:cNvSpPr>
          <p:nvPr>
            <p:ph type="title"/>
          </p:nvPr>
        </p:nvSpPr>
        <p:spPr>
          <a:noFill/>
          <a:ln/>
        </p:spPr>
        <p:txBody>
          <a:bodyPr/>
          <a:lstStyle/>
          <a:p>
            <a:r>
              <a:rPr lang="en-US" sz="3200">
                <a:latin typeface="Arial" charset="0"/>
              </a:rPr>
              <a:t>What the 10</a:t>
            </a:r>
            <a:r>
              <a:rPr lang="en-US" sz="3200" baseline="30000">
                <a:latin typeface="Arial" charset="0"/>
              </a:rPr>
              <a:t>th</a:t>
            </a:r>
            <a:r>
              <a:rPr lang="en-US" sz="3200">
                <a:latin typeface="Arial" charset="0"/>
              </a:rPr>
              <a:t> House Represents</a:t>
            </a:r>
            <a:endParaRPr lang="en-US" sz="3200" i="1">
              <a:latin typeface="Arial" charset="0"/>
            </a:endParaRPr>
          </a:p>
        </p:txBody>
      </p:sp>
      <p:sp>
        <p:nvSpPr>
          <p:cNvPr id="105475" name="Rectangle 3"/>
          <p:cNvSpPr>
            <a:spLocks noGrp="1" noChangeArrowheads="1"/>
          </p:cNvSpPr>
          <p:nvPr>
            <p:ph type="body" idx="1"/>
          </p:nvPr>
        </p:nvSpPr>
        <p:spPr>
          <a:xfrm>
            <a:off x="685800" y="1752600"/>
            <a:ext cx="7772400" cy="4267200"/>
          </a:xfrm>
          <a:noFill/>
          <a:ln/>
        </p:spPr>
        <p:txBody>
          <a:bodyPr/>
          <a:lstStyle/>
          <a:p>
            <a:pPr>
              <a:lnSpc>
                <a:spcPct val="90000"/>
              </a:lnSpc>
            </a:pPr>
            <a:r>
              <a:rPr lang="en-US" sz="2300">
                <a:cs typeface="Times New Roman" charset="0"/>
              </a:rPr>
              <a:t>The Tenth House represents mid-heaven and plays an important role in any chart. </a:t>
            </a:r>
          </a:p>
          <a:p>
            <a:pPr>
              <a:lnSpc>
                <a:spcPct val="90000"/>
              </a:lnSpc>
            </a:pPr>
            <a:r>
              <a:rPr lang="en-US" sz="2300">
                <a:cs typeface="Times New Roman" charset="0"/>
              </a:rPr>
              <a:t>The planets in the 10th house give good results, because it is one of the Upachaya Bhavas besides being the most powerful Kendra. </a:t>
            </a:r>
            <a:endParaRPr lang="en-US" sz="2300"/>
          </a:p>
          <a:p>
            <a:pPr>
              <a:lnSpc>
                <a:spcPct val="90000"/>
              </a:lnSpc>
            </a:pPr>
            <a:r>
              <a:rPr lang="en-US" sz="2300">
                <a:cs typeface="Times New Roman" charset="0"/>
              </a:rPr>
              <a:t>The Sun and Mars, who get directional strength in the 10th house, can be a great blessing by providing dynamism and success. </a:t>
            </a:r>
          </a:p>
          <a:p>
            <a:pPr>
              <a:lnSpc>
                <a:spcPct val="90000"/>
              </a:lnSpc>
            </a:pPr>
            <a:r>
              <a:rPr lang="en-US" sz="2300">
                <a:cs typeface="Times New Roman" charset="0"/>
              </a:rPr>
              <a:t>The 10th house has Argala on the 6th, 7th, 9th and 12th houses. </a:t>
            </a:r>
            <a:endParaRPr lang="en-US" sz="2300"/>
          </a:p>
          <a:p>
            <a:pPr>
              <a:lnSpc>
                <a:spcPct val="90000"/>
              </a:lnSpc>
            </a:pPr>
            <a:r>
              <a:rPr lang="en-US" sz="2300">
                <a:cs typeface="Times New Roman" charset="0"/>
              </a:rPr>
              <a:t>Good influences on the above houses automatically affect the status and profession ruled by the 10th house.</a:t>
            </a:r>
            <a:r>
              <a:rPr lang="en-US" sz="2200">
                <a:cs typeface="Times New Roman" charset="0"/>
              </a:rPr>
              <a:t> </a:t>
            </a:r>
            <a:endParaRPr lang="en-US" sz="2200"/>
          </a:p>
          <a:p>
            <a:pPr>
              <a:lnSpc>
                <a:spcPct val="90000"/>
              </a:lnSpc>
            </a:pPr>
            <a:endParaRPr lang="en-US" sz="2200"/>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32C4F8A5-754F-4FDE-9BDE-4F49220D8EAA}" type="slidenum">
              <a:rPr lang="en-US"/>
              <a:pPr/>
              <a:t>17</a:t>
            </a:fld>
            <a:endParaRPr lang="en-US">
              <a:solidFill>
                <a:schemeClr val="tx1"/>
              </a:solidFill>
            </a:endParaRPr>
          </a:p>
        </p:txBody>
      </p:sp>
      <p:sp>
        <p:nvSpPr>
          <p:cNvPr id="262146" name="Rectangle 1026"/>
          <p:cNvSpPr>
            <a:spLocks noGrp="1" noChangeArrowheads="1"/>
          </p:cNvSpPr>
          <p:nvPr>
            <p:ph type="title"/>
          </p:nvPr>
        </p:nvSpPr>
        <p:spPr>
          <a:noFill/>
          <a:ln/>
        </p:spPr>
        <p:txBody>
          <a:bodyPr/>
          <a:lstStyle/>
          <a:p>
            <a:r>
              <a:rPr lang="en-US" sz="4000">
                <a:latin typeface="Arial" charset="0"/>
                <a:cs typeface="Times New Roman" charset="0"/>
              </a:rPr>
              <a:t>What is Dasamsa</a:t>
            </a:r>
            <a:r>
              <a:rPr lang="en-US" sz="3200">
                <a:latin typeface="Arial" charset="0"/>
              </a:rPr>
              <a:t> </a:t>
            </a:r>
          </a:p>
        </p:txBody>
      </p:sp>
      <p:sp>
        <p:nvSpPr>
          <p:cNvPr id="262147" name="Rectangle 1027"/>
          <p:cNvSpPr>
            <a:spLocks noGrp="1" noChangeArrowheads="1"/>
          </p:cNvSpPr>
          <p:nvPr>
            <p:ph type="body" idx="1"/>
          </p:nvPr>
        </p:nvSpPr>
        <p:spPr>
          <a:xfrm>
            <a:off x="381000" y="1752600"/>
            <a:ext cx="8534400" cy="4724400"/>
          </a:xfrm>
          <a:noFill/>
          <a:ln/>
        </p:spPr>
        <p:txBody>
          <a:bodyPr/>
          <a:lstStyle/>
          <a:p>
            <a:r>
              <a:rPr lang="en-US">
                <a:cs typeface="Times New Roman" charset="0"/>
              </a:rPr>
              <a:t>As the name would explain, the word Dasamsa comprises of two words, Dasa (Ten) and Amsa (Division).  Thus, it is the one-Tenth division of a sign. </a:t>
            </a:r>
            <a:endParaRPr lang="en-US"/>
          </a:p>
          <a:p>
            <a:r>
              <a:rPr lang="en-US">
                <a:cs typeface="Times New Roman" charset="0"/>
              </a:rPr>
              <a:t>As we have seen earlier, the Dasamsa falls in the 1</a:t>
            </a:r>
            <a:r>
              <a:rPr lang="en-US" baseline="30000">
                <a:cs typeface="Times New Roman" charset="0"/>
              </a:rPr>
              <a:t>st</a:t>
            </a:r>
            <a:r>
              <a:rPr lang="en-US">
                <a:cs typeface="Times New Roman" charset="0"/>
              </a:rPr>
              <a:t> cycle of Vargas, i.e. from D-1 thru D-12. These have to do with the physical plane.</a:t>
            </a:r>
            <a:r>
              <a:rPr lang="en-US"/>
              <a:t> </a:t>
            </a:r>
          </a:p>
          <a:p>
            <a:r>
              <a:rPr lang="en-US">
                <a:cs typeface="Times New Roman" charset="0"/>
              </a:rPr>
              <a:t>Dasamsa or D-10 is used to shed more light on career or professional activities and also is used to predict matters relating to career, status, achievements, one’s role in the society, etc</a:t>
            </a:r>
            <a:r>
              <a:rPr lang="en-US"/>
              <a:t> </a:t>
            </a:r>
          </a:p>
          <a:p>
            <a:r>
              <a:rPr lang="en-US" b="1">
                <a:solidFill>
                  <a:schemeClr val="hlink"/>
                </a:solidFill>
                <a:cs typeface="Times New Roman" charset="0"/>
              </a:rPr>
              <a:t>NOTE: </a:t>
            </a:r>
            <a:r>
              <a:rPr lang="en-US">
                <a:cs typeface="Times New Roman" charset="0"/>
              </a:rPr>
              <a:t>The Rasi chart should be given more importance than any of the D-chart’s. Normally a D-Chart cannot give what the Rasi chart cannot promise. The D-Chart has to support the Rasi chart for full fructification in order for the Rasi chart to be realized, while the Rasi indicates the physical manifestation, the D-Charts indicates the environment for the specific aspects of life. </a:t>
            </a:r>
            <a:endParaRPr lang="en-US"/>
          </a:p>
          <a:p>
            <a:endParaRPr lang="en-US"/>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61506BD5-ADBC-4788-A8D4-D1659FCFC903}" type="slidenum">
              <a:rPr lang="en-US"/>
              <a:pPr/>
              <a:t>18</a:t>
            </a:fld>
            <a:endParaRPr lang="en-US">
              <a:solidFill>
                <a:schemeClr val="tx1"/>
              </a:solidFill>
            </a:endParaRPr>
          </a:p>
        </p:txBody>
      </p:sp>
      <p:sp>
        <p:nvSpPr>
          <p:cNvPr id="106498" name="Rectangle 2"/>
          <p:cNvSpPr>
            <a:spLocks noGrp="1" noChangeArrowheads="1"/>
          </p:cNvSpPr>
          <p:nvPr>
            <p:ph type="title"/>
          </p:nvPr>
        </p:nvSpPr>
        <p:spPr>
          <a:noFill/>
          <a:ln/>
        </p:spPr>
        <p:txBody>
          <a:bodyPr/>
          <a:lstStyle/>
          <a:p>
            <a:r>
              <a:rPr lang="en-US" sz="4000">
                <a:latin typeface="Arial" charset="0"/>
                <a:cs typeface="Times New Roman" charset="0"/>
              </a:rPr>
              <a:t>Determining Profession</a:t>
            </a:r>
          </a:p>
        </p:txBody>
      </p:sp>
      <p:sp>
        <p:nvSpPr>
          <p:cNvPr id="106499" name="Rectangle 3"/>
          <p:cNvSpPr>
            <a:spLocks noGrp="1" noChangeArrowheads="1"/>
          </p:cNvSpPr>
          <p:nvPr>
            <p:ph type="body" idx="1"/>
          </p:nvPr>
        </p:nvSpPr>
        <p:spPr>
          <a:xfrm>
            <a:off x="381000" y="1752600"/>
            <a:ext cx="8153400" cy="4572000"/>
          </a:xfrm>
          <a:noFill/>
          <a:ln/>
        </p:spPr>
        <p:txBody>
          <a:bodyPr/>
          <a:lstStyle/>
          <a:p>
            <a:pPr algn="just"/>
            <a:r>
              <a:rPr lang="en-US" sz="2400">
                <a:cs typeface="Times New Roman" charset="0"/>
              </a:rPr>
              <a:t>One should consider the following factors in determining one’s profession and career:-</a:t>
            </a:r>
          </a:p>
          <a:p>
            <a:pPr lvl="1" algn="just"/>
            <a:r>
              <a:rPr lang="en-US" sz="2400" b="1"/>
              <a:t>Lagna.</a:t>
            </a:r>
          </a:p>
          <a:p>
            <a:pPr lvl="1" algn="just"/>
            <a:r>
              <a:rPr lang="en-US" sz="2400"/>
              <a:t>The </a:t>
            </a:r>
            <a:r>
              <a:rPr lang="en-US" sz="2400" b="1"/>
              <a:t>Planets in the</a:t>
            </a:r>
            <a:r>
              <a:rPr lang="en-US" sz="2400"/>
              <a:t> Tenth House.</a:t>
            </a:r>
          </a:p>
          <a:p>
            <a:pPr lvl="1" algn="just"/>
            <a:r>
              <a:rPr lang="en-US" sz="2400"/>
              <a:t>Planets </a:t>
            </a:r>
            <a:r>
              <a:rPr lang="en-US" sz="2400" b="1"/>
              <a:t>Aspecting</a:t>
            </a:r>
            <a:r>
              <a:rPr lang="en-US" sz="2400"/>
              <a:t> the Tenth House.</a:t>
            </a:r>
          </a:p>
          <a:p>
            <a:pPr lvl="1" algn="just"/>
            <a:r>
              <a:rPr lang="en-US" sz="2400" b="1"/>
              <a:t>Lord </a:t>
            </a:r>
            <a:r>
              <a:rPr lang="en-US" sz="2400"/>
              <a:t>of the Tenth House.</a:t>
            </a:r>
          </a:p>
          <a:p>
            <a:pPr lvl="1" algn="just"/>
            <a:r>
              <a:rPr lang="en-US" sz="2400"/>
              <a:t>10</a:t>
            </a:r>
            <a:r>
              <a:rPr lang="en-US" sz="2400" baseline="30000"/>
              <a:t>th</a:t>
            </a:r>
            <a:r>
              <a:rPr lang="en-US" sz="2400"/>
              <a:t> lord &amp; </a:t>
            </a:r>
            <a:r>
              <a:rPr lang="en-US" sz="2400" b="1"/>
              <a:t>Dispositor</a:t>
            </a:r>
            <a:r>
              <a:rPr lang="en-US" sz="2400"/>
              <a:t> in Navamsa D-9.</a:t>
            </a:r>
          </a:p>
          <a:p>
            <a:pPr lvl="1" algn="just"/>
            <a:r>
              <a:rPr lang="en-US" sz="2400" b="1"/>
              <a:t>Artha Trikonas</a:t>
            </a:r>
            <a:r>
              <a:rPr lang="en-US" sz="2400"/>
              <a:t>: 2</a:t>
            </a:r>
            <a:r>
              <a:rPr lang="en-US" sz="2400" baseline="30000"/>
              <a:t>nd</a:t>
            </a:r>
            <a:r>
              <a:rPr lang="en-US" sz="2400"/>
              <a:t>, 6</a:t>
            </a:r>
            <a:r>
              <a:rPr lang="en-US" sz="2400" baseline="30000"/>
              <a:t>th</a:t>
            </a:r>
            <a:r>
              <a:rPr lang="en-US" sz="2400"/>
              <a:t> and 10</a:t>
            </a:r>
            <a:r>
              <a:rPr lang="en-US" sz="2400" baseline="30000"/>
              <a:t>th</a:t>
            </a:r>
            <a:r>
              <a:rPr lang="en-US" sz="2400"/>
              <a:t> houses.</a:t>
            </a:r>
          </a:p>
          <a:p>
            <a:pPr lvl="1" algn="just"/>
            <a:r>
              <a:rPr lang="en-US" sz="2400">
                <a:cs typeface="Times New Roman" charset="0"/>
              </a:rPr>
              <a:t>Navamsa (D-9) &amp; </a:t>
            </a:r>
            <a:r>
              <a:rPr lang="en-US" sz="2400" b="1">
                <a:cs typeface="Times New Roman" charset="0"/>
              </a:rPr>
              <a:t>Dasamsa</a:t>
            </a:r>
            <a:r>
              <a:rPr lang="en-US" sz="2400">
                <a:cs typeface="Times New Roman" charset="0"/>
              </a:rPr>
              <a:t> (D-10</a:t>
            </a:r>
            <a:r>
              <a:rPr lang="en-US" sz="2400"/>
              <a:t>).</a:t>
            </a:r>
          </a:p>
          <a:p>
            <a:pPr lvl="1" algn="just"/>
            <a:r>
              <a:rPr lang="en-US" sz="2400"/>
              <a:t>10</a:t>
            </a:r>
            <a:r>
              <a:rPr lang="en-US" sz="2400" baseline="30000"/>
              <a:t>th</a:t>
            </a:r>
            <a:r>
              <a:rPr lang="en-US" sz="2400"/>
              <a:t> House </a:t>
            </a:r>
            <a:r>
              <a:rPr lang="en-US" sz="2400" b="1"/>
              <a:t>Karakas</a:t>
            </a:r>
            <a:r>
              <a:rPr lang="en-US" sz="2400"/>
              <a:t>: Sun, Merc, Sat and Jup.</a:t>
            </a:r>
          </a:p>
          <a:p>
            <a:endParaRPr lang="en-US"/>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2CE7A809-6504-4266-8185-A97067CB367A}" type="slidenum">
              <a:rPr lang="en-US"/>
              <a:pPr/>
              <a:t>19</a:t>
            </a:fld>
            <a:endParaRPr lang="en-US">
              <a:solidFill>
                <a:schemeClr val="tx1"/>
              </a:solidFill>
            </a:endParaRPr>
          </a:p>
        </p:txBody>
      </p:sp>
      <p:sp>
        <p:nvSpPr>
          <p:cNvPr id="108546" name="Rectangle 2"/>
          <p:cNvSpPr>
            <a:spLocks noGrp="1" noChangeArrowheads="1"/>
          </p:cNvSpPr>
          <p:nvPr>
            <p:ph type="title"/>
          </p:nvPr>
        </p:nvSpPr>
        <p:spPr>
          <a:noFill/>
          <a:ln/>
        </p:spPr>
        <p:txBody>
          <a:bodyPr/>
          <a:lstStyle/>
          <a:p>
            <a:r>
              <a:rPr lang="en-US" sz="3600">
                <a:latin typeface="Arial" charset="0"/>
                <a:cs typeface="Times New Roman" charset="0"/>
              </a:rPr>
              <a:t>Importance of Various Lagna’s</a:t>
            </a:r>
            <a:endParaRPr lang="en-US" sz="3600">
              <a:latin typeface="Arial" charset="0"/>
            </a:endParaRPr>
          </a:p>
        </p:txBody>
      </p:sp>
      <p:sp>
        <p:nvSpPr>
          <p:cNvPr id="108547" name="Rectangle 3"/>
          <p:cNvSpPr>
            <a:spLocks noGrp="1" noChangeArrowheads="1"/>
          </p:cNvSpPr>
          <p:nvPr>
            <p:ph type="body" idx="1"/>
          </p:nvPr>
        </p:nvSpPr>
        <p:spPr>
          <a:xfrm>
            <a:off x="381000" y="1828800"/>
            <a:ext cx="8305800" cy="4648200"/>
          </a:xfrm>
          <a:noFill/>
          <a:ln/>
        </p:spPr>
        <p:txBody>
          <a:bodyPr/>
          <a:lstStyle/>
          <a:p>
            <a:pPr>
              <a:lnSpc>
                <a:spcPct val="90000"/>
              </a:lnSpc>
            </a:pPr>
            <a:r>
              <a:rPr lang="en-US" sz="2400">
                <a:cs typeface="Times New Roman" charset="0"/>
              </a:rPr>
              <a:t>Lagna (Ascendant)</a:t>
            </a:r>
          </a:p>
          <a:p>
            <a:pPr lvl="1">
              <a:lnSpc>
                <a:spcPct val="90000"/>
              </a:lnSpc>
            </a:pPr>
            <a:r>
              <a:rPr lang="en-US" sz="2400">
                <a:cs typeface="Times New Roman" charset="0"/>
              </a:rPr>
              <a:t>This shows the true self of the native at a physical/ body level.</a:t>
            </a:r>
            <a:r>
              <a:rPr lang="en-US" sz="2400"/>
              <a:t> </a:t>
            </a:r>
          </a:p>
          <a:p>
            <a:pPr>
              <a:lnSpc>
                <a:spcPct val="90000"/>
              </a:lnSpc>
            </a:pPr>
            <a:r>
              <a:rPr lang="en-US" sz="2400">
                <a:cs typeface="Times New Roman" charset="0"/>
              </a:rPr>
              <a:t>Chandra Lagna (Moon Lagna)</a:t>
            </a:r>
          </a:p>
          <a:p>
            <a:pPr lvl="1">
              <a:lnSpc>
                <a:spcPct val="90000"/>
              </a:lnSpc>
            </a:pPr>
            <a:r>
              <a:rPr lang="en-US" sz="2400">
                <a:cs typeface="Times New Roman" charset="0"/>
              </a:rPr>
              <a:t>The Moon Lagna indicates one's inclinations, ambitions, happiness, views, liking for things around him and what he loves or is inclined to do.</a:t>
            </a:r>
            <a:r>
              <a:rPr lang="en-US" sz="2400"/>
              <a:t> </a:t>
            </a:r>
          </a:p>
          <a:p>
            <a:pPr lvl="1">
              <a:lnSpc>
                <a:spcPct val="90000"/>
              </a:lnSpc>
            </a:pPr>
            <a:endParaRPr lang="en-US" sz="1400"/>
          </a:p>
          <a:p>
            <a:pPr>
              <a:lnSpc>
                <a:spcPct val="90000"/>
              </a:lnSpc>
              <a:buFont typeface="Monotype Sorts" pitchFamily="2" charset="2"/>
              <a:buNone/>
            </a:pPr>
            <a:r>
              <a:rPr lang="en-US" sz="2400" b="1">
                <a:solidFill>
                  <a:schemeClr val="hlink"/>
                </a:solidFill>
                <a:cs typeface="Times New Roman" charset="0"/>
              </a:rPr>
              <a:t>For example:</a:t>
            </a:r>
            <a:r>
              <a:rPr lang="en-US" sz="2400">
                <a:cs typeface="Times New Roman" charset="0"/>
              </a:rPr>
              <a:t> If the 10</a:t>
            </a:r>
            <a:r>
              <a:rPr lang="en-US" sz="2400" baseline="30000">
                <a:cs typeface="Times New Roman" charset="0"/>
              </a:rPr>
              <a:t>th</a:t>
            </a:r>
            <a:r>
              <a:rPr lang="en-US" sz="2400">
                <a:cs typeface="Times New Roman" charset="0"/>
              </a:rPr>
              <a:t> house from the Lagna is under the influence of Saturn, then the native may be hardworking and doing a routine job. But Mars in the 10th house from the Moon will make him active and enterprising.</a:t>
            </a:r>
            <a:r>
              <a:rPr lang="en-US" sz="2400"/>
              <a:t> </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
          <p:cNvSpPr>
            <a:spLocks noGrp="1" noChangeArrowheads="1"/>
          </p:cNvSpPr>
          <p:nvPr>
            <p:ph type="sldNum" sz="quarter" idx="4"/>
          </p:nvPr>
        </p:nvSpPr>
        <p:spPr/>
        <p:txBody>
          <a:bodyPr/>
          <a:lstStyle/>
          <a:p>
            <a:fld id="{21EB35AB-4FA7-40EB-8C6A-EEB001D8436F}" type="slidenum">
              <a:rPr lang="en-US"/>
              <a:pPr/>
              <a:t>2</a:t>
            </a:fld>
            <a:endParaRPr lang="en-US"/>
          </a:p>
        </p:txBody>
      </p:sp>
      <p:sp>
        <p:nvSpPr>
          <p:cNvPr id="5122" name="Rectangle 2"/>
          <p:cNvSpPr>
            <a:spLocks noGrp="1" noChangeArrowheads="1"/>
          </p:cNvSpPr>
          <p:nvPr>
            <p:ph type="ctrTitle"/>
          </p:nvPr>
        </p:nvSpPr>
        <p:spPr>
          <a:noFill/>
          <a:ln/>
        </p:spPr>
        <p:txBody>
          <a:bodyPr/>
          <a:lstStyle/>
          <a:p>
            <a:r>
              <a:rPr lang="en-US"/>
              <a:t/>
            </a:r>
            <a:br>
              <a:rPr lang="en-US"/>
            </a:br>
            <a:endParaRPr lang="en-US"/>
          </a:p>
        </p:txBody>
      </p:sp>
      <p:sp>
        <p:nvSpPr>
          <p:cNvPr id="5123" name="Rectangle 3"/>
          <p:cNvSpPr>
            <a:spLocks noGrp="1" noChangeArrowheads="1"/>
          </p:cNvSpPr>
          <p:nvPr>
            <p:ph type="subTitle" idx="1"/>
          </p:nvPr>
        </p:nvSpPr>
        <p:spPr>
          <a:xfrm>
            <a:off x="838200" y="1600200"/>
            <a:ext cx="7696200" cy="4648200"/>
          </a:xfrm>
          <a:noFill/>
          <a:ln/>
        </p:spPr>
        <p:txBody>
          <a:bodyPr/>
          <a:lstStyle/>
          <a:p>
            <a:r>
              <a:rPr lang="en-US" sz="4400" b="1">
                <a:solidFill>
                  <a:srgbClr val="0066CC"/>
                </a:solidFill>
                <a:latin typeface="Times New Roman" charset="0"/>
              </a:rPr>
              <a:t>Dasamsa: </a:t>
            </a:r>
          </a:p>
          <a:p>
            <a:r>
              <a:rPr lang="en-US" sz="4400" b="1">
                <a:solidFill>
                  <a:srgbClr val="0066CC"/>
                </a:solidFill>
                <a:latin typeface="Times New Roman" charset="0"/>
              </a:rPr>
              <a:t>Loss and Gain </a:t>
            </a:r>
          </a:p>
          <a:p>
            <a:r>
              <a:rPr lang="en-US" sz="4400" b="1">
                <a:solidFill>
                  <a:srgbClr val="0066CC"/>
                </a:solidFill>
                <a:latin typeface="Times New Roman" charset="0"/>
              </a:rPr>
              <a:t>in Career</a:t>
            </a:r>
          </a:p>
          <a:p>
            <a:endParaRPr lang="en-US" sz="1800" b="1">
              <a:solidFill>
                <a:srgbClr val="0066CC"/>
              </a:solidFill>
              <a:latin typeface="Times New Roman" charset="0"/>
            </a:endParaRPr>
          </a:p>
          <a:p>
            <a:r>
              <a:rPr lang="en-US" sz="2800">
                <a:solidFill>
                  <a:srgbClr val="0066CC"/>
                </a:solidFill>
              </a:rPr>
              <a:t>Presentation by</a:t>
            </a:r>
          </a:p>
          <a:p>
            <a:r>
              <a:rPr lang="en-US" sz="3600" b="1">
                <a:solidFill>
                  <a:srgbClr val="0066CC"/>
                </a:solidFill>
              </a:rPr>
              <a:t>Raghunatha Rao Nemani</a:t>
            </a:r>
          </a:p>
          <a:p>
            <a:endParaRPr lang="en-US" b="1">
              <a:solidFill>
                <a:srgbClr val="0066CC"/>
              </a:solidFill>
            </a:endParaRPr>
          </a:p>
          <a:p>
            <a:r>
              <a:rPr lang="en-US">
                <a:solidFill>
                  <a:srgbClr val="0066CC"/>
                </a:solidFill>
                <a:latin typeface="Book Antiqua" pitchFamily="18" charset="0"/>
                <a:cs typeface="Times New Roman" charset="0"/>
              </a:rPr>
              <a:t>Copyright © 2004, Aug 21-29 2004 - SJC West Coast Conference</a:t>
            </a:r>
            <a:r>
              <a:rPr lang="en-US">
                <a:solidFill>
                  <a:srgbClr val="0066CC"/>
                </a:solidFill>
              </a:rPr>
              <a:t> </a:t>
            </a:r>
          </a:p>
        </p:txBody>
      </p:sp>
      <p:sp>
        <p:nvSpPr>
          <p:cNvPr id="5124" name="Rectangle 4"/>
          <p:cNvSpPr>
            <a:spLocks noChangeArrowheads="1"/>
          </p:cNvSpPr>
          <p:nvPr/>
        </p:nvSpPr>
        <p:spPr bwMode="auto">
          <a:xfrm>
            <a:off x="5778500" y="6197600"/>
            <a:ext cx="3149600" cy="615950"/>
          </a:xfrm>
          <a:prstGeom prst="rect">
            <a:avLst/>
          </a:prstGeom>
          <a:solidFill>
            <a:schemeClr val="bg1"/>
          </a:solidFill>
          <a:ln w="12699">
            <a:solidFill>
              <a:schemeClr val="bg1"/>
            </a:solidFill>
            <a:miter lim="800000"/>
            <a:headEnd/>
            <a:tailEnd/>
          </a:ln>
          <a:effectLst/>
        </p:spPr>
        <p:txBody>
          <a:bodyPr wrap="none" anchor="ctr"/>
          <a:lstStyle/>
          <a:p>
            <a:endParaRPr lang="en-US"/>
          </a:p>
        </p:txBody>
      </p:sp>
      <p:sp>
        <p:nvSpPr>
          <p:cNvPr id="5126" name="Rectangle 6"/>
          <p:cNvSpPr>
            <a:spLocks noChangeArrowheads="1"/>
          </p:cNvSpPr>
          <p:nvPr/>
        </p:nvSpPr>
        <p:spPr bwMode="auto">
          <a:xfrm>
            <a:off x="2057400" y="533400"/>
            <a:ext cx="4838700" cy="762000"/>
          </a:xfrm>
          <a:prstGeom prst="rect">
            <a:avLst/>
          </a:prstGeom>
          <a:noFill/>
          <a:ln w="12699">
            <a:noFill/>
            <a:miter lim="800000"/>
            <a:headEnd type="none" w="sm" len="sm"/>
            <a:tailEnd type="none" w="sm" len="sm"/>
          </a:ln>
          <a:effectLst/>
        </p:spPr>
        <p:txBody>
          <a:bodyPr wrap="none">
            <a:spAutoFit/>
          </a:bodyPr>
          <a:lstStyle/>
          <a:p>
            <a:pPr algn="ctr"/>
            <a:r>
              <a:rPr lang="en-US" sz="4400">
                <a:solidFill>
                  <a:srgbClr val="0066CC"/>
                </a:solidFill>
                <a:latin typeface="Times New Roman" charset="0"/>
              </a:rPr>
              <a:t>Sri Jagannath Center</a:t>
            </a:r>
            <a:endParaRPr lang="en-US" sz="4400">
              <a:latin typeface="Times New Roman" charset="0"/>
            </a:endParaRPr>
          </a:p>
        </p:txBody>
      </p:sp>
    </p:spTree>
  </p:cSld>
  <p:clrMapOvr>
    <a:overrideClrMapping bg1="lt1" tx1="dk1" bg2="lt2" tx2="dk2" accent1="accent1" accent2="accent2" accent3="accent3" accent4="accent4" accent5="accent5" accent6="accent6" hlink="hlink" folHlink="folHlink"/>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911FE669-DE69-4D3E-9E5C-85290FA13744}" type="slidenum">
              <a:rPr lang="en-US"/>
              <a:pPr/>
              <a:t>20</a:t>
            </a:fld>
            <a:endParaRPr lang="en-US">
              <a:solidFill>
                <a:schemeClr val="tx1"/>
              </a:solidFill>
            </a:endParaRPr>
          </a:p>
        </p:txBody>
      </p:sp>
      <p:sp>
        <p:nvSpPr>
          <p:cNvPr id="109570" name="Rectangle 2"/>
          <p:cNvSpPr>
            <a:spLocks noGrp="1" noChangeArrowheads="1"/>
          </p:cNvSpPr>
          <p:nvPr>
            <p:ph type="title"/>
          </p:nvPr>
        </p:nvSpPr>
        <p:spPr>
          <a:noFill/>
          <a:ln/>
        </p:spPr>
        <p:txBody>
          <a:bodyPr/>
          <a:lstStyle/>
          <a:p>
            <a:r>
              <a:rPr lang="en-US" sz="3600">
                <a:latin typeface="Arial" charset="0"/>
                <a:cs typeface="Times New Roman" charset="0"/>
              </a:rPr>
              <a:t>Importance of Various Lagna’s</a:t>
            </a:r>
          </a:p>
        </p:txBody>
      </p:sp>
      <p:sp>
        <p:nvSpPr>
          <p:cNvPr id="109571" name="Rectangle 3"/>
          <p:cNvSpPr>
            <a:spLocks noGrp="1" noChangeArrowheads="1"/>
          </p:cNvSpPr>
          <p:nvPr>
            <p:ph type="body" idx="1"/>
          </p:nvPr>
        </p:nvSpPr>
        <p:spPr>
          <a:xfrm>
            <a:off x="457200" y="1676400"/>
            <a:ext cx="8458200" cy="4876800"/>
          </a:xfrm>
          <a:noFill/>
          <a:ln/>
        </p:spPr>
        <p:txBody>
          <a:bodyPr/>
          <a:lstStyle/>
          <a:p>
            <a:pPr>
              <a:lnSpc>
                <a:spcPct val="90000"/>
              </a:lnSpc>
            </a:pPr>
            <a:r>
              <a:rPr lang="en-US" sz="2200"/>
              <a:t> </a:t>
            </a:r>
            <a:r>
              <a:rPr lang="en-US" sz="2200">
                <a:cs typeface="Times New Roman" charset="0"/>
              </a:rPr>
              <a:t>Surya Lagna (Sun Lagna)</a:t>
            </a:r>
          </a:p>
          <a:p>
            <a:pPr lvl="1">
              <a:lnSpc>
                <a:spcPct val="90000"/>
              </a:lnSpc>
            </a:pPr>
            <a:r>
              <a:rPr lang="en-US" sz="2200">
                <a:cs typeface="Times New Roman" charset="0"/>
              </a:rPr>
              <a:t>The Surya Lagna indicates physical vitality. A strong 10th house from the Sun will give immense strength to fight against all odds in spite of a weak physical body, structure, or environment. </a:t>
            </a:r>
            <a:r>
              <a:rPr lang="en-US" sz="2200"/>
              <a:t> </a:t>
            </a:r>
          </a:p>
          <a:p>
            <a:pPr>
              <a:lnSpc>
                <a:spcPct val="90000"/>
              </a:lnSpc>
            </a:pPr>
            <a:r>
              <a:rPr lang="en-US" sz="2200">
                <a:cs typeface="Times New Roman" charset="0"/>
              </a:rPr>
              <a:t>Arudha Lagna (Pada Lagna)</a:t>
            </a:r>
          </a:p>
          <a:p>
            <a:pPr lvl="1">
              <a:lnSpc>
                <a:spcPct val="90000"/>
              </a:lnSpc>
            </a:pPr>
            <a:r>
              <a:rPr lang="en-US" sz="2200">
                <a:solidFill>
                  <a:srgbClr val="000000"/>
                </a:solidFill>
                <a:cs typeface="Times New Roman" charset="0"/>
              </a:rPr>
              <a:t>AL shows the perceived self. It shows the maya associated with the person. The true self is hidden inside the person and the world cannot see it. </a:t>
            </a:r>
          </a:p>
          <a:p>
            <a:pPr lvl="1">
              <a:lnSpc>
                <a:spcPct val="90000"/>
              </a:lnSpc>
            </a:pPr>
            <a:r>
              <a:rPr lang="en-US" sz="2200">
                <a:solidFill>
                  <a:srgbClr val="000000"/>
                </a:solidFill>
                <a:cs typeface="Times New Roman" charset="0"/>
              </a:rPr>
              <a:t>Arudha means, “risen one” and it shows what rises and becomes visible to the material world. AL shows one’s image and status in career. The 10</a:t>
            </a:r>
            <a:r>
              <a:rPr lang="en-US" sz="2200" baseline="30000">
                <a:solidFill>
                  <a:srgbClr val="000000"/>
                </a:solidFill>
                <a:cs typeface="Times New Roman" charset="0"/>
              </a:rPr>
              <a:t>th</a:t>
            </a:r>
            <a:r>
              <a:rPr lang="en-US" sz="2200">
                <a:solidFill>
                  <a:srgbClr val="000000"/>
                </a:solidFill>
                <a:cs typeface="Times New Roman" charset="0"/>
              </a:rPr>
              <a:t> house from AL shows the forces supporting one’s image. Natural benefics in the 10</a:t>
            </a:r>
            <a:r>
              <a:rPr lang="en-US" sz="2200" baseline="30000">
                <a:solidFill>
                  <a:srgbClr val="000000"/>
                </a:solidFill>
                <a:cs typeface="Times New Roman" charset="0"/>
              </a:rPr>
              <a:t>th</a:t>
            </a:r>
            <a:r>
              <a:rPr lang="en-US" sz="2200">
                <a:solidFill>
                  <a:srgbClr val="000000"/>
                </a:solidFill>
                <a:cs typeface="Times New Roman" charset="0"/>
              </a:rPr>
              <a:t> house from AL gives a good image and malefics give a bad image etc. </a:t>
            </a:r>
            <a:endParaRPr lang="en-US" sz="220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FBCCAA54-05C2-4AAB-AB22-A8BBC5B23B6F}" type="slidenum">
              <a:rPr lang="en-US"/>
              <a:pPr/>
              <a:t>21</a:t>
            </a:fld>
            <a:endParaRPr lang="en-US">
              <a:solidFill>
                <a:schemeClr val="tx1"/>
              </a:solidFill>
            </a:endParaRPr>
          </a:p>
        </p:txBody>
      </p:sp>
      <p:sp>
        <p:nvSpPr>
          <p:cNvPr id="110594" name="Rectangle 2"/>
          <p:cNvSpPr>
            <a:spLocks noGrp="1" noChangeArrowheads="1"/>
          </p:cNvSpPr>
          <p:nvPr>
            <p:ph type="title"/>
          </p:nvPr>
        </p:nvSpPr>
        <p:spPr>
          <a:noFill/>
          <a:ln/>
        </p:spPr>
        <p:txBody>
          <a:bodyPr/>
          <a:lstStyle/>
          <a:p>
            <a:r>
              <a:rPr lang="en-US" sz="3600">
                <a:latin typeface="Arial" charset="0"/>
                <a:cs typeface="Times New Roman" charset="0"/>
              </a:rPr>
              <a:t>Importance of Various Lagna’s</a:t>
            </a:r>
          </a:p>
        </p:txBody>
      </p:sp>
      <p:sp>
        <p:nvSpPr>
          <p:cNvPr id="110595" name="Rectangle 3"/>
          <p:cNvSpPr>
            <a:spLocks noGrp="1" noChangeArrowheads="1"/>
          </p:cNvSpPr>
          <p:nvPr>
            <p:ph type="body" idx="1"/>
          </p:nvPr>
        </p:nvSpPr>
        <p:spPr>
          <a:xfrm>
            <a:off x="381000" y="1752600"/>
            <a:ext cx="8153400" cy="4724400"/>
          </a:xfrm>
          <a:noFill/>
          <a:ln/>
        </p:spPr>
        <p:txBody>
          <a:bodyPr/>
          <a:lstStyle/>
          <a:p>
            <a:pPr>
              <a:lnSpc>
                <a:spcPct val="90000"/>
              </a:lnSpc>
            </a:pPr>
            <a:r>
              <a:rPr lang="en-US" sz="2200">
                <a:cs typeface="Times New Roman" charset="0"/>
              </a:rPr>
              <a:t>Paaka Lagna</a:t>
            </a:r>
          </a:p>
          <a:p>
            <a:pPr lvl="1">
              <a:lnSpc>
                <a:spcPct val="90000"/>
              </a:lnSpc>
            </a:pPr>
            <a:r>
              <a:rPr lang="en-US" sz="2200">
                <a:cs typeface="Times New Roman" charset="0"/>
              </a:rPr>
              <a:t>Paaka Lagna is the sign where the Lagna Lord is placed. Similarly, every house has its own Paaka Sthana. </a:t>
            </a:r>
          </a:p>
          <a:p>
            <a:pPr lvl="1">
              <a:lnSpc>
                <a:spcPct val="90000"/>
              </a:lnSpc>
            </a:pPr>
            <a:r>
              <a:rPr lang="en-US" sz="2200">
                <a:cs typeface="Times New Roman" charset="0"/>
              </a:rPr>
              <a:t>Paaka Lagna throws light on matters related to the physical self (i.e. how the native uses his potential at a given moment or opportunity). </a:t>
            </a:r>
            <a:r>
              <a:rPr lang="en-US" sz="2200"/>
              <a:t> </a:t>
            </a:r>
          </a:p>
          <a:p>
            <a:pPr>
              <a:lnSpc>
                <a:spcPct val="90000"/>
              </a:lnSpc>
            </a:pPr>
            <a:r>
              <a:rPr lang="en-US" sz="2200">
                <a:cs typeface="Times New Roman" charset="0"/>
              </a:rPr>
              <a:t>Ghati Lagna</a:t>
            </a:r>
          </a:p>
          <a:p>
            <a:pPr lvl="1">
              <a:lnSpc>
                <a:spcPct val="90000"/>
              </a:lnSpc>
            </a:pPr>
            <a:r>
              <a:rPr lang="en-US" sz="2200">
                <a:cs typeface="Times New Roman" charset="0"/>
              </a:rPr>
              <a:t>Ghati lagna is at the position of Sun at the time of sunrise. </a:t>
            </a:r>
          </a:p>
          <a:p>
            <a:pPr lvl="1">
              <a:lnSpc>
                <a:spcPct val="90000"/>
              </a:lnSpc>
            </a:pPr>
            <a:r>
              <a:rPr lang="en-US" sz="2200">
                <a:cs typeface="Times New Roman" charset="0"/>
              </a:rPr>
              <a:t>This is also called “Ghatika Lagna” (GL). The GL is used to see ones position in society, or, more accurately it is a seat of P</a:t>
            </a:r>
            <a:r>
              <a:rPr lang="en-US" sz="2200" b="1">
                <a:cs typeface="Times New Roman" charset="0"/>
              </a:rPr>
              <a:t>ower and/or Influence</a:t>
            </a:r>
            <a:r>
              <a:rPr lang="en-US" sz="2200">
                <a:cs typeface="Times New Roman" charset="0"/>
              </a:rPr>
              <a:t> in the chart.  Its placement and strength will be important when examining a chart for rise or decline in position of power and authority as it relates to the 5th house.</a:t>
            </a:r>
            <a:r>
              <a:rPr lang="en-US" sz="1800">
                <a:cs typeface="Times New Roman" charset="0"/>
              </a:rPr>
              <a:t> </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F072A1AF-1F46-4E90-9851-6B573C0FDB86}" type="slidenum">
              <a:rPr lang="en-US"/>
              <a:pPr/>
              <a:t>22</a:t>
            </a:fld>
            <a:endParaRPr lang="en-US">
              <a:solidFill>
                <a:schemeClr val="tx1"/>
              </a:solidFill>
            </a:endParaRPr>
          </a:p>
        </p:txBody>
      </p:sp>
      <p:sp>
        <p:nvSpPr>
          <p:cNvPr id="111618" name="Rectangle 2"/>
          <p:cNvSpPr>
            <a:spLocks noGrp="1" noChangeArrowheads="1"/>
          </p:cNvSpPr>
          <p:nvPr>
            <p:ph type="title"/>
          </p:nvPr>
        </p:nvSpPr>
        <p:spPr>
          <a:noFill/>
          <a:ln/>
        </p:spPr>
        <p:txBody>
          <a:bodyPr/>
          <a:lstStyle/>
          <a:p>
            <a:r>
              <a:rPr lang="en-US" sz="3600">
                <a:latin typeface="Arial" charset="0"/>
                <a:cs typeface="Times New Roman" charset="0"/>
              </a:rPr>
              <a:t>Importance of Various Lagna’s</a:t>
            </a:r>
          </a:p>
        </p:txBody>
      </p:sp>
      <p:sp>
        <p:nvSpPr>
          <p:cNvPr id="111619" name="Rectangle 3"/>
          <p:cNvSpPr>
            <a:spLocks noGrp="1" noChangeArrowheads="1"/>
          </p:cNvSpPr>
          <p:nvPr>
            <p:ph type="body" idx="1"/>
          </p:nvPr>
        </p:nvSpPr>
        <p:spPr>
          <a:noFill/>
          <a:ln/>
        </p:spPr>
        <p:txBody>
          <a:bodyPr/>
          <a:lstStyle/>
          <a:p>
            <a:r>
              <a:rPr lang="en-US" sz="2800">
                <a:cs typeface="Times New Roman" charset="0"/>
              </a:rPr>
              <a:t>Hora Lagna </a:t>
            </a:r>
            <a:endParaRPr lang="en-US" sz="2800"/>
          </a:p>
          <a:p>
            <a:pPr lvl="1"/>
            <a:r>
              <a:rPr lang="en-US" sz="2800">
                <a:cs typeface="Times New Roman" charset="0"/>
              </a:rPr>
              <a:t>Hora Lagna is at the position of Sun at the time of sunrise. It moves at the rate of one Rasi per hora (hour). HL is used to see ones </a:t>
            </a:r>
            <a:r>
              <a:rPr lang="en-US" sz="2800" b="1">
                <a:cs typeface="Times New Roman" charset="0"/>
              </a:rPr>
              <a:t>Wealth</a:t>
            </a:r>
            <a:r>
              <a:rPr lang="en-US" sz="2800">
                <a:cs typeface="Times New Roman" charset="0"/>
              </a:rPr>
              <a:t>, and it is also related to the 2nd house of the native's chart.</a:t>
            </a:r>
            <a:r>
              <a:rPr lang="en-US" sz="2400"/>
              <a:t> </a:t>
            </a:r>
          </a:p>
          <a:p>
            <a:endParaRPr lang="en-US" sz="240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D2F63C57-478A-406D-9346-7116689A752F}" type="slidenum">
              <a:rPr lang="en-US"/>
              <a:pPr/>
              <a:t>23</a:t>
            </a:fld>
            <a:endParaRPr lang="en-US">
              <a:solidFill>
                <a:schemeClr val="tx1"/>
              </a:solidFill>
            </a:endParaRPr>
          </a:p>
        </p:txBody>
      </p:sp>
      <p:sp>
        <p:nvSpPr>
          <p:cNvPr id="112642" name="Rectangle 2"/>
          <p:cNvSpPr>
            <a:spLocks noGrp="1" noChangeArrowheads="1"/>
          </p:cNvSpPr>
          <p:nvPr>
            <p:ph type="title"/>
          </p:nvPr>
        </p:nvSpPr>
        <p:spPr>
          <a:noFill/>
          <a:ln/>
        </p:spPr>
        <p:txBody>
          <a:bodyPr/>
          <a:lstStyle/>
          <a:p>
            <a:r>
              <a:rPr lang="en-US">
                <a:latin typeface="Arial" charset="0"/>
                <a:cs typeface="Times New Roman" charset="0"/>
              </a:rPr>
              <a:t>Planets in the Tenth House</a:t>
            </a:r>
          </a:p>
        </p:txBody>
      </p:sp>
      <p:sp>
        <p:nvSpPr>
          <p:cNvPr id="112643" name="Rectangle 3"/>
          <p:cNvSpPr>
            <a:spLocks noGrp="1" noChangeArrowheads="1"/>
          </p:cNvSpPr>
          <p:nvPr>
            <p:ph type="body" idx="1"/>
          </p:nvPr>
        </p:nvSpPr>
        <p:spPr>
          <a:xfrm>
            <a:off x="533400" y="1828800"/>
            <a:ext cx="8001000" cy="4648200"/>
          </a:xfrm>
          <a:noFill/>
          <a:ln/>
        </p:spPr>
        <p:txBody>
          <a:bodyPr/>
          <a:lstStyle/>
          <a:p>
            <a:pPr algn="just">
              <a:lnSpc>
                <a:spcPct val="90000"/>
              </a:lnSpc>
            </a:pPr>
            <a:r>
              <a:rPr lang="en-US" sz="2400">
                <a:cs typeface="Times New Roman" charset="0"/>
              </a:rPr>
              <a:t>The planet(s) in the 10</a:t>
            </a:r>
            <a:r>
              <a:rPr lang="en-US" sz="2400" baseline="30000">
                <a:cs typeface="Times New Roman" charset="0"/>
              </a:rPr>
              <a:t>th</a:t>
            </a:r>
            <a:r>
              <a:rPr lang="en-US" sz="2400">
                <a:cs typeface="Times New Roman" charset="0"/>
              </a:rPr>
              <a:t> house, its lord or 10</a:t>
            </a:r>
            <a:r>
              <a:rPr lang="en-US" sz="2400" baseline="30000">
                <a:cs typeface="Times New Roman" charset="0"/>
              </a:rPr>
              <a:t>th</a:t>
            </a:r>
            <a:r>
              <a:rPr lang="en-US" sz="2400">
                <a:cs typeface="Times New Roman" charset="0"/>
              </a:rPr>
              <a:t> Lord’s navamshesh and planets aspecting it indicates one’s career. If there are more than one planet then we have to take the following considerations, such as: -</a:t>
            </a:r>
          </a:p>
          <a:p>
            <a:pPr lvl="1" algn="just">
              <a:lnSpc>
                <a:spcPct val="90000"/>
              </a:lnSpc>
            </a:pPr>
            <a:r>
              <a:rPr lang="en-US" sz="2400">
                <a:cs typeface="Times New Roman" charset="0"/>
              </a:rPr>
              <a:t>Do the planets influence each other mutually (Drishti Sambandha</a:t>
            </a:r>
            <a:r>
              <a:rPr lang="en-US" sz="2400" b="1">
                <a:cs typeface="Times New Roman" charset="0"/>
              </a:rPr>
              <a:t>)</a:t>
            </a:r>
            <a:r>
              <a:rPr lang="en-US" sz="2400">
                <a:cs typeface="Times New Roman" charset="0"/>
              </a:rPr>
              <a:t>?</a:t>
            </a:r>
          </a:p>
          <a:p>
            <a:pPr lvl="1">
              <a:lnSpc>
                <a:spcPct val="90000"/>
              </a:lnSpc>
            </a:pPr>
            <a:r>
              <a:rPr lang="en-US" sz="2400">
                <a:cs typeface="Times New Roman" charset="0"/>
              </a:rPr>
              <a:t>Are there any yoga’s formed by the conjunction of these planets?</a:t>
            </a:r>
          </a:p>
          <a:p>
            <a:pPr algn="just">
              <a:lnSpc>
                <a:spcPct val="90000"/>
              </a:lnSpc>
              <a:buFont typeface="Monotype Sorts" pitchFamily="2" charset="2"/>
              <a:buNone/>
            </a:pPr>
            <a:endParaRPr lang="en-US" sz="2400">
              <a:cs typeface="Times New Roman" charset="0"/>
            </a:endParaRPr>
          </a:p>
          <a:p>
            <a:pPr algn="just">
              <a:lnSpc>
                <a:spcPct val="90000"/>
              </a:lnSpc>
            </a:pPr>
            <a:r>
              <a:rPr lang="en-US" sz="2400">
                <a:cs typeface="Times New Roman" charset="0"/>
              </a:rPr>
              <a:t>If there are no planets in the 10</a:t>
            </a:r>
            <a:r>
              <a:rPr lang="en-US" sz="2400" baseline="30000">
                <a:cs typeface="Times New Roman" charset="0"/>
              </a:rPr>
              <a:t>th</a:t>
            </a:r>
            <a:r>
              <a:rPr lang="en-US" sz="2400">
                <a:cs typeface="Times New Roman" charset="0"/>
              </a:rPr>
              <a:t> house, then we have to consider the 10</a:t>
            </a:r>
            <a:r>
              <a:rPr lang="en-US" sz="2400" baseline="30000">
                <a:cs typeface="Times New Roman" charset="0"/>
              </a:rPr>
              <a:t>th</a:t>
            </a:r>
            <a:r>
              <a:rPr lang="en-US" sz="2400">
                <a:cs typeface="Times New Roman" charset="0"/>
              </a:rPr>
              <a:t> lord and various planetary influences on 10</a:t>
            </a:r>
            <a:r>
              <a:rPr lang="en-US" sz="2400" baseline="30000">
                <a:cs typeface="Times New Roman" charset="0"/>
              </a:rPr>
              <a:t>th</a:t>
            </a:r>
            <a:r>
              <a:rPr lang="en-US" sz="2400">
                <a:cs typeface="Times New Roman" charset="0"/>
              </a:rPr>
              <a:t> house</a:t>
            </a:r>
            <a:r>
              <a:rPr lang="en-US" sz="1600">
                <a:cs typeface="Times New Roman" charset="0"/>
              </a:rPr>
              <a:t> </a:t>
            </a:r>
            <a:r>
              <a:rPr lang="en-US" sz="1600"/>
              <a:t> </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BB9A3B13-E415-4C7D-B2AB-53DC3E639AF8}" type="slidenum">
              <a:rPr lang="en-US"/>
              <a:pPr/>
              <a:t>24</a:t>
            </a:fld>
            <a:endParaRPr lang="en-US">
              <a:solidFill>
                <a:schemeClr val="tx1"/>
              </a:solidFill>
            </a:endParaRPr>
          </a:p>
        </p:txBody>
      </p:sp>
      <p:sp>
        <p:nvSpPr>
          <p:cNvPr id="113666" name="Rectangle 1026"/>
          <p:cNvSpPr>
            <a:spLocks noGrp="1" noChangeArrowheads="1"/>
          </p:cNvSpPr>
          <p:nvPr>
            <p:ph type="title"/>
          </p:nvPr>
        </p:nvSpPr>
        <p:spPr>
          <a:noFill/>
          <a:ln/>
        </p:spPr>
        <p:txBody>
          <a:bodyPr/>
          <a:lstStyle/>
          <a:p>
            <a:r>
              <a:rPr lang="en-US">
                <a:latin typeface="Arial" charset="0"/>
                <a:cs typeface="Times New Roman" charset="0"/>
              </a:rPr>
              <a:t>Planets in the Tenth House</a:t>
            </a:r>
          </a:p>
        </p:txBody>
      </p:sp>
      <p:sp>
        <p:nvSpPr>
          <p:cNvPr id="113667" name="Rectangle 1027"/>
          <p:cNvSpPr>
            <a:spLocks noGrp="1" noChangeArrowheads="1"/>
          </p:cNvSpPr>
          <p:nvPr>
            <p:ph type="body" idx="1"/>
          </p:nvPr>
        </p:nvSpPr>
        <p:spPr>
          <a:xfrm>
            <a:off x="609600" y="1981200"/>
            <a:ext cx="7848600" cy="4191000"/>
          </a:xfrm>
          <a:noFill/>
          <a:ln/>
        </p:spPr>
        <p:txBody>
          <a:bodyPr/>
          <a:lstStyle/>
          <a:p>
            <a:pPr algn="just"/>
            <a:r>
              <a:rPr lang="en-US" sz="2400">
                <a:cs typeface="Times New Roman" charset="0"/>
              </a:rPr>
              <a:t>Look for special conditions, such as retrogression, combustion, graha-yuddha, or debilitation.</a:t>
            </a:r>
          </a:p>
          <a:p>
            <a:pPr algn="just">
              <a:buFont typeface="Monotype Sorts" pitchFamily="2" charset="2"/>
              <a:buNone/>
            </a:pPr>
            <a:r>
              <a:rPr lang="en-US" sz="2400">
                <a:cs typeface="Times New Roman" charset="0"/>
              </a:rPr>
              <a:t>  </a:t>
            </a:r>
          </a:p>
          <a:p>
            <a:pPr algn="just"/>
            <a:r>
              <a:rPr lang="en-US" sz="2400">
                <a:cs typeface="Times New Roman" charset="0"/>
              </a:rPr>
              <a:t>Vipareet Raja-Yoga is important to see w.r.t. Career, as a person may fall badly from his career, yet may suddenly get re-hired into a better position.</a:t>
            </a:r>
          </a:p>
          <a:p>
            <a:pPr algn="just"/>
            <a:endParaRPr lang="en-US" sz="2400">
              <a:cs typeface="Times New Roman" charset="0"/>
            </a:endParaRPr>
          </a:p>
          <a:p>
            <a:pPr algn="just"/>
            <a:r>
              <a:rPr lang="en-US" sz="2400">
                <a:cs typeface="Times New Roman" charset="0"/>
              </a:rPr>
              <a:t>All these Yogas must also be seen with the reference of the 10th from Moon, Sun, Lagna, AL, etc. </a:t>
            </a:r>
            <a:endParaRPr lang="en-US" sz="2400"/>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FB0AB1D9-B051-4CF2-BE60-255292C47987}" type="slidenum">
              <a:rPr lang="en-US"/>
              <a:pPr/>
              <a:t>25</a:t>
            </a:fld>
            <a:endParaRPr lang="en-US">
              <a:solidFill>
                <a:schemeClr val="tx1"/>
              </a:solidFill>
            </a:endParaRPr>
          </a:p>
        </p:txBody>
      </p:sp>
      <p:sp>
        <p:nvSpPr>
          <p:cNvPr id="114690" name="Rectangle 2"/>
          <p:cNvSpPr>
            <a:spLocks noGrp="1" noChangeArrowheads="1"/>
          </p:cNvSpPr>
          <p:nvPr>
            <p:ph type="title"/>
          </p:nvPr>
        </p:nvSpPr>
        <p:spPr>
          <a:noFill/>
          <a:ln/>
        </p:spPr>
        <p:txBody>
          <a:bodyPr/>
          <a:lstStyle/>
          <a:p>
            <a:r>
              <a:rPr lang="en-US" sz="4000">
                <a:latin typeface="Arial" charset="0"/>
                <a:cs typeface="Times New Roman" charset="0"/>
              </a:rPr>
              <a:t>10th lord and its placement</a:t>
            </a:r>
            <a:endParaRPr lang="en-US" sz="4000">
              <a:latin typeface="Arial" charset="0"/>
            </a:endParaRPr>
          </a:p>
        </p:txBody>
      </p:sp>
      <p:sp>
        <p:nvSpPr>
          <p:cNvPr id="114691" name="Rectangle 3"/>
          <p:cNvSpPr>
            <a:spLocks noGrp="1" noChangeArrowheads="1"/>
          </p:cNvSpPr>
          <p:nvPr>
            <p:ph type="body" idx="1"/>
          </p:nvPr>
        </p:nvSpPr>
        <p:spPr>
          <a:xfrm>
            <a:off x="685800" y="1600200"/>
            <a:ext cx="7772400" cy="4800600"/>
          </a:xfrm>
          <a:noFill/>
          <a:ln/>
        </p:spPr>
        <p:txBody>
          <a:bodyPr/>
          <a:lstStyle/>
          <a:p>
            <a:r>
              <a:rPr lang="en-US">
                <a:cs typeface="Times New Roman" charset="0"/>
              </a:rPr>
              <a:t>It is important to see the 10th lord’s placement with other houses in judging one’s career. </a:t>
            </a:r>
          </a:p>
          <a:p>
            <a:r>
              <a:rPr lang="en-US">
                <a:cs typeface="Times New Roman" charset="0"/>
              </a:rPr>
              <a:t>You can read any standard texts for the detailed explanations on the 10</a:t>
            </a:r>
            <a:r>
              <a:rPr lang="en-US" baseline="30000">
                <a:cs typeface="Times New Roman" charset="0"/>
              </a:rPr>
              <a:t>th</a:t>
            </a:r>
            <a:r>
              <a:rPr lang="en-US">
                <a:cs typeface="Times New Roman" charset="0"/>
              </a:rPr>
              <a:t> lord placement in various houses. So I will not go into all of the principles here, but some of them are:-</a:t>
            </a:r>
          </a:p>
          <a:p>
            <a:pPr lvl="1"/>
            <a:r>
              <a:rPr lang="en-US"/>
              <a:t>Tenth lord in </a:t>
            </a:r>
            <a:r>
              <a:rPr lang="en-US" b="1"/>
              <a:t>Angles</a:t>
            </a:r>
            <a:r>
              <a:rPr lang="en-US"/>
              <a:t> (1</a:t>
            </a:r>
            <a:r>
              <a:rPr lang="en-US" baseline="30000"/>
              <a:t>st</a:t>
            </a:r>
            <a:r>
              <a:rPr lang="en-US"/>
              <a:t>, 4</a:t>
            </a:r>
            <a:r>
              <a:rPr lang="en-US" baseline="30000"/>
              <a:t>th</a:t>
            </a:r>
            <a:r>
              <a:rPr lang="en-US"/>
              <a:t>, 7</a:t>
            </a:r>
            <a:r>
              <a:rPr lang="en-US" baseline="30000"/>
              <a:t>th</a:t>
            </a:r>
            <a:r>
              <a:rPr lang="en-US"/>
              <a:t> and 10</a:t>
            </a:r>
            <a:r>
              <a:rPr lang="en-US" baseline="30000"/>
              <a:t>th</a:t>
            </a:r>
            <a:r>
              <a:rPr lang="en-US"/>
              <a:t>): Generally good because these are </a:t>
            </a:r>
            <a:r>
              <a:rPr lang="en-US" b="1"/>
              <a:t>Vishnu’s Sthana</a:t>
            </a:r>
            <a:r>
              <a:rPr lang="en-US"/>
              <a:t>.</a:t>
            </a:r>
          </a:p>
          <a:p>
            <a:pPr lvl="1"/>
            <a:r>
              <a:rPr lang="en-US"/>
              <a:t>Tenth Lord in </a:t>
            </a:r>
            <a:r>
              <a:rPr lang="en-US" b="1"/>
              <a:t>Trines</a:t>
            </a:r>
            <a:r>
              <a:rPr lang="en-US"/>
              <a:t> (1st, 5</a:t>
            </a:r>
            <a:r>
              <a:rPr lang="en-US" baseline="30000"/>
              <a:t>th</a:t>
            </a:r>
            <a:r>
              <a:rPr lang="en-US"/>
              <a:t> and 9</a:t>
            </a:r>
            <a:r>
              <a:rPr lang="en-US" baseline="30000"/>
              <a:t>th</a:t>
            </a:r>
            <a:r>
              <a:rPr lang="en-US"/>
              <a:t>): Good because these are </a:t>
            </a:r>
            <a:r>
              <a:rPr lang="en-US" b="1"/>
              <a:t>Lakshmi’s Sthana</a:t>
            </a:r>
            <a:r>
              <a:rPr lang="en-US"/>
              <a:t> and they lead to prosperity.</a:t>
            </a:r>
          </a:p>
          <a:p>
            <a:pPr lvl="1"/>
            <a:r>
              <a:rPr lang="en-US"/>
              <a:t>Tenth lord in </a:t>
            </a:r>
            <a:r>
              <a:rPr lang="en-US" b="1"/>
              <a:t>2</a:t>
            </a:r>
            <a:r>
              <a:rPr lang="en-US" b="1" baseline="30000"/>
              <a:t>nd</a:t>
            </a:r>
            <a:r>
              <a:rPr lang="en-US" b="1"/>
              <a:t> </a:t>
            </a:r>
            <a:r>
              <a:rPr lang="en-US"/>
              <a:t>(finance/wealth) or </a:t>
            </a:r>
            <a:r>
              <a:rPr lang="en-US" b="1"/>
              <a:t>11</a:t>
            </a:r>
            <a:r>
              <a:rPr lang="en-US" b="1" baseline="30000"/>
              <a:t>th</a:t>
            </a:r>
            <a:r>
              <a:rPr lang="en-US"/>
              <a:t> (fulfillment/gains): Wealth giving places.</a:t>
            </a:r>
          </a:p>
          <a:p>
            <a:pPr lvl="1"/>
            <a:r>
              <a:rPr lang="en-US">
                <a:cs typeface="Times New Roman" charset="0"/>
              </a:rPr>
              <a:t>Tenth lord in </a:t>
            </a:r>
            <a:r>
              <a:rPr lang="en-US" b="1">
                <a:cs typeface="Times New Roman" charset="0"/>
              </a:rPr>
              <a:t>3</a:t>
            </a:r>
            <a:r>
              <a:rPr lang="en-US" b="1" baseline="30000">
                <a:cs typeface="Times New Roman" charset="0"/>
              </a:rPr>
              <a:t>rd</a:t>
            </a:r>
            <a:r>
              <a:rPr lang="en-US">
                <a:cs typeface="Times New Roman" charset="0"/>
              </a:rPr>
              <a:t> house: Since it is an Upachaya house, so hard working and good for career.</a:t>
            </a:r>
            <a:r>
              <a:rPr lang="en-US"/>
              <a:t> </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9FA90F82-B977-45AF-97E7-6B62733FA30D}" type="slidenum">
              <a:rPr lang="en-US"/>
              <a:pPr/>
              <a:t>26</a:t>
            </a:fld>
            <a:endParaRPr lang="en-US">
              <a:solidFill>
                <a:schemeClr val="tx1"/>
              </a:solidFill>
            </a:endParaRPr>
          </a:p>
        </p:txBody>
      </p:sp>
      <p:sp>
        <p:nvSpPr>
          <p:cNvPr id="115714" name="Rectangle 2"/>
          <p:cNvSpPr>
            <a:spLocks noGrp="1" noChangeArrowheads="1"/>
          </p:cNvSpPr>
          <p:nvPr>
            <p:ph type="title"/>
          </p:nvPr>
        </p:nvSpPr>
        <p:spPr>
          <a:noFill/>
          <a:ln/>
        </p:spPr>
        <p:txBody>
          <a:bodyPr/>
          <a:lstStyle/>
          <a:p>
            <a:r>
              <a:rPr lang="en-US" sz="4000">
                <a:latin typeface="Arial" charset="0"/>
                <a:cs typeface="Times New Roman" charset="0"/>
              </a:rPr>
              <a:t>10th lord and its placement</a:t>
            </a:r>
          </a:p>
        </p:txBody>
      </p:sp>
      <p:sp>
        <p:nvSpPr>
          <p:cNvPr id="115715" name="Rectangle 3"/>
          <p:cNvSpPr>
            <a:spLocks noGrp="1" noChangeArrowheads="1"/>
          </p:cNvSpPr>
          <p:nvPr>
            <p:ph type="body" idx="1"/>
          </p:nvPr>
        </p:nvSpPr>
        <p:spPr>
          <a:xfrm>
            <a:off x="685800" y="1828800"/>
            <a:ext cx="7772400" cy="4114800"/>
          </a:xfrm>
          <a:noFill/>
          <a:ln/>
        </p:spPr>
        <p:txBody>
          <a:bodyPr/>
          <a:lstStyle/>
          <a:p>
            <a:pPr algn="just"/>
            <a:r>
              <a:rPr lang="en-US" sz="2400">
                <a:cs typeface="Times New Roman" charset="0"/>
              </a:rPr>
              <a:t>If the 10th lord is placed in the 3rd or 5th houses, the native has short lasted jobs. This is because they are the 6th and 8th houses from the 10th. </a:t>
            </a:r>
          </a:p>
          <a:p>
            <a:pPr algn="just">
              <a:buFont typeface="Monotype Sorts" pitchFamily="2" charset="2"/>
              <a:buNone/>
            </a:pPr>
            <a:r>
              <a:rPr lang="en-US" sz="2400">
                <a:cs typeface="Times New Roman" charset="0"/>
              </a:rPr>
              <a:t> </a:t>
            </a:r>
          </a:p>
          <a:p>
            <a:pPr algn="just"/>
            <a:r>
              <a:rPr lang="en-US" sz="2400">
                <a:cs typeface="Times New Roman" charset="0"/>
              </a:rPr>
              <a:t>Tenth lord in 6</a:t>
            </a:r>
            <a:r>
              <a:rPr lang="en-US" sz="2400" baseline="30000">
                <a:cs typeface="Times New Roman" charset="0"/>
              </a:rPr>
              <a:t>th</a:t>
            </a:r>
            <a:r>
              <a:rPr lang="en-US" sz="2400">
                <a:cs typeface="Times New Roman" charset="0"/>
              </a:rPr>
              <a:t>, 8</a:t>
            </a:r>
            <a:r>
              <a:rPr lang="en-US" sz="2400" baseline="30000">
                <a:cs typeface="Times New Roman" charset="0"/>
              </a:rPr>
              <a:t>th</a:t>
            </a:r>
            <a:r>
              <a:rPr lang="en-US" sz="2400">
                <a:cs typeface="Times New Roman" charset="0"/>
              </a:rPr>
              <a:t> and 12</a:t>
            </a:r>
            <a:r>
              <a:rPr lang="en-US" sz="2400" baseline="30000">
                <a:cs typeface="Times New Roman" charset="0"/>
              </a:rPr>
              <a:t>th</a:t>
            </a:r>
            <a:r>
              <a:rPr lang="en-US" sz="2400">
                <a:cs typeface="Times New Roman" charset="0"/>
              </a:rPr>
              <a:t> (Trik): One can expect ups and downs, obstacles, and changes (not always bad though rise and fall are quite dramatic some times). Here 6th is probably better since it is an Upachaya house as they denote improvement / growth.</a:t>
            </a:r>
            <a:r>
              <a:rPr lang="en-US" sz="2400"/>
              <a:t> </a:t>
            </a:r>
          </a:p>
          <a:p>
            <a:endParaRPr lang="en-US" sz="2400"/>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B8A9EAA5-C0B9-4DBA-A2B3-0ED3AC2B2231}" type="slidenum">
              <a:rPr lang="en-US"/>
              <a:pPr/>
              <a:t>27</a:t>
            </a:fld>
            <a:endParaRPr lang="en-US">
              <a:solidFill>
                <a:schemeClr val="tx1"/>
              </a:solidFill>
            </a:endParaRPr>
          </a:p>
        </p:txBody>
      </p:sp>
      <p:sp>
        <p:nvSpPr>
          <p:cNvPr id="116738" name="Rectangle 2"/>
          <p:cNvSpPr>
            <a:spLocks noGrp="1" noChangeArrowheads="1"/>
          </p:cNvSpPr>
          <p:nvPr>
            <p:ph type="title"/>
          </p:nvPr>
        </p:nvSpPr>
        <p:spPr>
          <a:noFill/>
          <a:ln/>
        </p:spPr>
        <p:txBody>
          <a:bodyPr/>
          <a:lstStyle/>
          <a:p>
            <a:r>
              <a:rPr lang="en-US" sz="3200">
                <a:latin typeface="Arial" charset="0"/>
                <a:cs typeface="Times New Roman" charset="0"/>
              </a:rPr>
              <a:t>Influence of other houses on profession</a:t>
            </a:r>
            <a:endParaRPr lang="en-US" sz="3200">
              <a:latin typeface="Arial" charset="0"/>
            </a:endParaRPr>
          </a:p>
        </p:txBody>
      </p:sp>
      <p:sp>
        <p:nvSpPr>
          <p:cNvPr id="116739" name="Rectangle 3"/>
          <p:cNvSpPr>
            <a:spLocks noGrp="1" noChangeArrowheads="1"/>
          </p:cNvSpPr>
          <p:nvPr>
            <p:ph type="body" idx="1"/>
          </p:nvPr>
        </p:nvSpPr>
        <p:spPr>
          <a:xfrm>
            <a:off x="381000" y="1752600"/>
            <a:ext cx="8077200" cy="4648200"/>
          </a:xfrm>
          <a:noFill/>
          <a:ln/>
        </p:spPr>
        <p:txBody>
          <a:bodyPr/>
          <a:lstStyle/>
          <a:p>
            <a:r>
              <a:rPr lang="en-US" sz="2400" b="1">
                <a:cs typeface="Times New Roman" charset="0"/>
              </a:rPr>
              <a:t>Importance of 2</a:t>
            </a:r>
            <a:r>
              <a:rPr lang="en-US" sz="2400" b="1" baseline="30000">
                <a:cs typeface="Times New Roman" charset="0"/>
              </a:rPr>
              <a:t>nd</a:t>
            </a:r>
            <a:r>
              <a:rPr lang="en-US" sz="2400" b="1">
                <a:cs typeface="Times New Roman" charset="0"/>
              </a:rPr>
              <a:t> and 11</a:t>
            </a:r>
            <a:r>
              <a:rPr lang="en-US" sz="2400" b="1" baseline="30000">
                <a:cs typeface="Times New Roman" charset="0"/>
              </a:rPr>
              <a:t>th</a:t>
            </a:r>
            <a:r>
              <a:rPr lang="en-US" sz="2400" b="1">
                <a:cs typeface="Times New Roman" charset="0"/>
              </a:rPr>
              <a:t> Houses</a:t>
            </a:r>
            <a:r>
              <a:rPr lang="en-US"/>
              <a:t> </a:t>
            </a:r>
          </a:p>
          <a:p>
            <a:pPr lvl="1"/>
            <a:r>
              <a:rPr lang="en-US">
                <a:cs typeface="Times New Roman" charset="0"/>
              </a:rPr>
              <a:t>The native’s source of income is seen from the 11</a:t>
            </a:r>
            <a:r>
              <a:rPr lang="en-US" baseline="30000">
                <a:cs typeface="Times New Roman" charset="0"/>
              </a:rPr>
              <a:t>th</a:t>
            </a:r>
            <a:r>
              <a:rPr lang="en-US">
                <a:cs typeface="Times New Roman" charset="0"/>
              </a:rPr>
              <a:t> house. Let us take an example, if Mercury is the tenth lord and is placed in the 11th house and it is with Mars and in D-10 in a fiery sign, then the native may be an accountant (mercury) employed with defense / military (Mars and fiery Dasamsa). Here 10</a:t>
            </a:r>
            <a:r>
              <a:rPr lang="en-US" baseline="30000">
                <a:cs typeface="Times New Roman" charset="0"/>
              </a:rPr>
              <a:t>th</a:t>
            </a:r>
            <a:r>
              <a:rPr lang="en-US">
                <a:cs typeface="Times New Roman" charset="0"/>
              </a:rPr>
              <a:t> determines the native's profession and 11th house determines the source of income.</a:t>
            </a:r>
          </a:p>
          <a:p>
            <a:pPr lvl="1">
              <a:buFont typeface="Monotype Sorts" pitchFamily="2" charset="2"/>
              <a:buNone/>
            </a:pPr>
            <a:r>
              <a:rPr lang="en-US">
                <a:cs typeface="Times New Roman" charset="0"/>
              </a:rPr>
              <a:t> </a:t>
            </a:r>
          </a:p>
          <a:p>
            <a:pPr lvl="1"/>
            <a:r>
              <a:rPr lang="en-US">
                <a:cs typeface="Times New Roman" charset="0"/>
              </a:rPr>
              <a:t>In this manner we should properly scrutinize both houses. Second house is the house of wealth and finances. In fact, second house and the eleventh house and their lords should be strong for a financially rewarding career. I will describe various Dhana Yoga’s in this article later.</a:t>
            </a:r>
            <a:r>
              <a:rPr lang="en-US"/>
              <a:t> </a:t>
            </a:r>
          </a:p>
          <a:p>
            <a:endParaRPr lang="en-US"/>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EE0C4714-E584-48C2-9983-1C0650BE1A55}" type="slidenum">
              <a:rPr lang="en-US"/>
              <a:pPr/>
              <a:t>28</a:t>
            </a:fld>
            <a:endParaRPr lang="en-US">
              <a:solidFill>
                <a:schemeClr val="tx1"/>
              </a:solidFill>
            </a:endParaRPr>
          </a:p>
        </p:txBody>
      </p:sp>
      <p:sp>
        <p:nvSpPr>
          <p:cNvPr id="117762" name="Rectangle 2"/>
          <p:cNvSpPr>
            <a:spLocks noGrp="1" noChangeArrowheads="1"/>
          </p:cNvSpPr>
          <p:nvPr>
            <p:ph type="title"/>
          </p:nvPr>
        </p:nvSpPr>
        <p:spPr>
          <a:noFill/>
          <a:ln/>
        </p:spPr>
        <p:txBody>
          <a:bodyPr/>
          <a:lstStyle/>
          <a:p>
            <a:r>
              <a:rPr lang="en-US" sz="3200">
                <a:latin typeface="Arial" charset="0"/>
                <a:cs typeface="Times New Roman" charset="0"/>
              </a:rPr>
              <a:t>Influence of other houses on profession</a:t>
            </a:r>
          </a:p>
        </p:txBody>
      </p:sp>
      <p:sp>
        <p:nvSpPr>
          <p:cNvPr id="117763" name="Rectangle 3"/>
          <p:cNvSpPr>
            <a:spLocks noGrp="1" noChangeArrowheads="1"/>
          </p:cNvSpPr>
          <p:nvPr>
            <p:ph type="body" idx="1"/>
          </p:nvPr>
        </p:nvSpPr>
        <p:spPr>
          <a:xfrm>
            <a:off x="685800" y="1752600"/>
            <a:ext cx="7772400" cy="4114800"/>
          </a:xfrm>
          <a:noFill/>
          <a:ln/>
        </p:spPr>
        <p:txBody>
          <a:bodyPr/>
          <a:lstStyle/>
          <a:p>
            <a:pPr algn="just"/>
            <a:r>
              <a:rPr lang="en-US" sz="2400" b="1">
                <a:cs typeface="Arial" charset="0"/>
              </a:rPr>
              <a:t>Importance of 5</a:t>
            </a:r>
            <a:r>
              <a:rPr lang="en-US" sz="2400" b="1" baseline="30000">
                <a:cs typeface="Arial" charset="0"/>
              </a:rPr>
              <a:t>th</a:t>
            </a:r>
            <a:r>
              <a:rPr lang="en-US" sz="2400" b="1">
                <a:cs typeface="Arial" charset="0"/>
              </a:rPr>
              <a:t> House</a:t>
            </a:r>
          </a:p>
          <a:p>
            <a:pPr lvl="1"/>
            <a:r>
              <a:rPr lang="en-US">
                <a:cs typeface="Times New Roman" charset="0"/>
              </a:rPr>
              <a:t>The 5th house is the 8th from the 10</a:t>
            </a:r>
            <a:r>
              <a:rPr lang="en-US" baseline="30000">
                <a:cs typeface="Times New Roman" charset="0"/>
              </a:rPr>
              <a:t>th</a:t>
            </a:r>
            <a:r>
              <a:rPr lang="en-US">
                <a:cs typeface="Times New Roman" charset="0"/>
              </a:rPr>
              <a:t>, representing birth (beginning) and longevity of the 10th house. Thus, the 5th house rules the authority and power that one enjoys due to one's skills and knowledge as well as Purva Punya (5</a:t>
            </a:r>
            <a:r>
              <a:rPr lang="en-US" baseline="30000">
                <a:cs typeface="Times New Roman" charset="0"/>
              </a:rPr>
              <a:t>th</a:t>
            </a:r>
            <a:r>
              <a:rPr lang="en-US">
                <a:cs typeface="Times New Roman" charset="0"/>
              </a:rPr>
              <a:t> House). The timing of joining a new job is done from the 5th house.</a:t>
            </a:r>
            <a:r>
              <a:rPr lang="en-US"/>
              <a:t> </a:t>
            </a:r>
          </a:p>
          <a:p>
            <a:endParaRPr lang="en-US"/>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0755431D-507E-4529-BAEA-71DF78432A4A}" type="slidenum">
              <a:rPr lang="en-US"/>
              <a:pPr/>
              <a:t>29</a:t>
            </a:fld>
            <a:endParaRPr lang="en-US">
              <a:solidFill>
                <a:schemeClr val="tx1"/>
              </a:solidFill>
            </a:endParaRPr>
          </a:p>
        </p:txBody>
      </p:sp>
      <p:sp>
        <p:nvSpPr>
          <p:cNvPr id="118786" name="Rectangle 2"/>
          <p:cNvSpPr>
            <a:spLocks noGrp="1" noChangeArrowheads="1"/>
          </p:cNvSpPr>
          <p:nvPr>
            <p:ph type="title"/>
          </p:nvPr>
        </p:nvSpPr>
        <p:spPr>
          <a:noFill/>
          <a:ln/>
        </p:spPr>
        <p:txBody>
          <a:bodyPr/>
          <a:lstStyle/>
          <a:p>
            <a:r>
              <a:rPr lang="en-US" sz="3200">
                <a:latin typeface="Arial" charset="0"/>
                <a:cs typeface="Times New Roman" charset="0"/>
              </a:rPr>
              <a:t>Influence of other houses on profession</a:t>
            </a:r>
          </a:p>
        </p:txBody>
      </p:sp>
      <p:sp>
        <p:nvSpPr>
          <p:cNvPr id="118787" name="Rectangle 3"/>
          <p:cNvSpPr>
            <a:spLocks noGrp="1" noChangeArrowheads="1"/>
          </p:cNvSpPr>
          <p:nvPr>
            <p:ph type="body" idx="1"/>
          </p:nvPr>
        </p:nvSpPr>
        <p:spPr>
          <a:xfrm>
            <a:off x="609600" y="1752600"/>
            <a:ext cx="7848600" cy="4419600"/>
          </a:xfrm>
          <a:noFill/>
          <a:ln/>
        </p:spPr>
        <p:txBody>
          <a:bodyPr/>
          <a:lstStyle/>
          <a:p>
            <a:pPr algn="just">
              <a:lnSpc>
                <a:spcPct val="90000"/>
              </a:lnSpc>
            </a:pPr>
            <a:r>
              <a:rPr lang="en-US" sz="2400" b="1">
                <a:cs typeface="Arial" charset="0"/>
              </a:rPr>
              <a:t>Importance of 6</a:t>
            </a:r>
            <a:r>
              <a:rPr lang="en-US" sz="2400" b="1" baseline="30000">
                <a:cs typeface="Arial" charset="0"/>
              </a:rPr>
              <a:t>th</a:t>
            </a:r>
            <a:r>
              <a:rPr lang="en-US" sz="2400" b="1">
                <a:cs typeface="Arial" charset="0"/>
              </a:rPr>
              <a:t> and 7</a:t>
            </a:r>
            <a:r>
              <a:rPr lang="en-US" sz="2400" b="1" baseline="30000">
                <a:cs typeface="Arial" charset="0"/>
              </a:rPr>
              <a:t>th</a:t>
            </a:r>
            <a:r>
              <a:rPr lang="en-US" sz="2400" b="1">
                <a:cs typeface="Arial" charset="0"/>
              </a:rPr>
              <a:t> Houses </a:t>
            </a:r>
          </a:p>
          <a:p>
            <a:pPr lvl="1">
              <a:lnSpc>
                <a:spcPct val="90000"/>
              </a:lnSpc>
            </a:pPr>
            <a:r>
              <a:rPr lang="en-US">
                <a:cs typeface="Times New Roman" charset="0"/>
              </a:rPr>
              <a:t>The 6th house rules service and the 7th house rules business. If there are more planets in the sixth house, or it is stronger, service is indicated. A stronger 7th house gives a business enterprise. </a:t>
            </a:r>
          </a:p>
          <a:p>
            <a:pPr lvl="1">
              <a:lnSpc>
                <a:spcPct val="90000"/>
              </a:lnSpc>
            </a:pPr>
            <a:endParaRPr lang="en-US">
              <a:cs typeface="Times New Roman" charset="0"/>
            </a:endParaRPr>
          </a:p>
          <a:p>
            <a:pPr lvl="1">
              <a:lnSpc>
                <a:spcPct val="90000"/>
              </a:lnSpc>
            </a:pPr>
            <a:r>
              <a:rPr lang="en-US">
                <a:cs typeface="Times New Roman" charset="0"/>
              </a:rPr>
              <a:t>Similarly, the 6</a:t>
            </a:r>
            <a:r>
              <a:rPr lang="en-US" baseline="30000">
                <a:cs typeface="Times New Roman" charset="0"/>
              </a:rPr>
              <a:t>th</a:t>
            </a:r>
            <a:r>
              <a:rPr lang="en-US">
                <a:cs typeface="Times New Roman" charset="0"/>
              </a:rPr>
              <a:t> lord promotes service while the 7th lord promotes business. The Dasa period of 7th lord may bring instability in service. A debilitated malefic in the 7th house or malefics in the 8th house (being 2nd from 7th), will encourage service and damage business. Saturn in 7th house is karaka for 6</a:t>
            </a:r>
            <a:r>
              <a:rPr lang="en-US" baseline="30000">
                <a:cs typeface="Times New Roman" charset="0"/>
              </a:rPr>
              <a:t>th</a:t>
            </a:r>
            <a:r>
              <a:rPr lang="en-US">
                <a:cs typeface="Times New Roman" charset="0"/>
              </a:rPr>
              <a:t>; hence the native will still be doing service. Similarly Venus is karaka for 7th and if placed in the 6</a:t>
            </a:r>
            <a:r>
              <a:rPr lang="en-US" baseline="30000">
                <a:cs typeface="Times New Roman" charset="0"/>
              </a:rPr>
              <a:t>th</a:t>
            </a:r>
            <a:r>
              <a:rPr lang="en-US">
                <a:cs typeface="Times New Roman" charset="0"/>
              </a:rPr>
              <a:t>, will do some kind of business.</a:t>
            </a:r>
            <a:r>
              <a:rPr lang="en-US"/>
              <a:t> </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A68EC732-C03F-4D07-9047-83512E2F8300}" type="slidenum">
              <a:rPr lang="en-US"/>
              <a:pPr/>
              <a:t>3</a:t>
            </a:fld>
            <a:endParaRPr lang="en-US">
              <a:solidFill>
                <a:schemeClr val="tx1"/>
              </a:solidFill>
            </a:endParaRPr>
          </a:p>
        </p:txBody>
      </p:sp>
      <p:sp>
        <p:nvSpPr>
          <p:cNvPr id="254978" name="Rectangle 2050"/>
          <p:cNvSpPr>
            <a:spLocks noGrp="1" noChangeArrowheads="1"/>
          </p:cNvSpPr>
          <p:nvPr>
            <p:ph type="title"/>
          </p:nvPr>
        </p:nvSpPr>
        <p:spPr>
          <a:noFill/>
          <a:ln/>
        </p:spPr>
        <p:txBody>
          <a:bodyPr/>
          <a:lstStyle/>
          <a:p>
            <a:r>
              <a:rPr lang="en-US" sz="3600">
                <a:latin typeface="Arial" charset="0"/>
              </a:rPr>
              <a:t>Introduction </a:t>
            </a:r>
            <a:endParaRPr lang="en-US" sz="3600" i="1">
              <a:latin typeface="Arial" charset="0"/>
            </a:endParaRPr>
          </a:p>
        </p:txBody>
      </p:sp>
      <p:sp>
        <p:nvSpPr>
          <p:cNvPr id="254979" name="Rectangle 2051"/>
          <p:cNvSpPr>
            <a:spLocks noGrp="1" noChangeArrowheads="1"/>
          </p:cNvSpPr>
          <p:nvPr>
            <p:ph type="body" idx="1"/>
          </p:nvPr>
        </p:nvSpPr>
        <p:spPr>
          <a:xfrm>
            <a:off x="2590800" y="1905000"/>
            <a:ext cx="4495800" cy="3429000"/>
          </a:xfrm>
          <a:noFill/>
          <a:ln/>
        </p:spPr>
        <p:txBody>
          <a:bodyPr/>
          <a:lstStyle/>
          <a:p>
            <a:r>
              <a:rPr lang="en-US" sz="4400">
                <a:solidFill>
                  <a:schemeClr val="tx2"/>
                </a:solidFill>
              </a:rPr>
              <a:t>Introduction</a:t>
            </a:r>
          </a:p>
          <a:p>
            <a:endParaRPr lang="en-US" sz="4400">
              <a:solidFill>
                <a:schemeClr val="tx2"/>
              </a:solidFill>
            </a:endParaRPr>
          </a:p>
          <a:p>
            <a:r>
              <a:rPr lang="en-US" sz="4400">
                <a:solidFill>
                  <a:schemeClr val="tx2"/>
                </a:solidFill>
              </a:rPr>
              <a:t>Prayers</a:t>
            </a:r>
          </a:p>
          <a:p>
            <a:pPr>
              <a:buFont typeface="Monotype Sorts" pitchFamily="2" charset="2"/>
              <a:buNone/>
            </a:pPr>
            <a:endParaRPr lang="en-US"/>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9A35C826-B447-45A0-9FBB-88C9CF6A98A0}" type="slidenum">
              <a:rPr lang="en-US"/>
              <a:pPr/>
              <a:t>30</a:t>
            </a:fld>
            <a:endParaRPr lang="en-US">
              <a:solidFill>
                <a:schemeClr val="tx1"/>
              </a:solidFill>
            </a:endParaRPr>
          </a:p>
        </p:txBody>
      </p:sp>
      <p:sp>
        <p:nvSpPr>
          <p:cNvPr id="119810" name="Rectangle 2"/>
          <p:cNvSpPr>
            <a:spLocks noGrp="1" noChangeArrowheads="1"/>
          </p:cNvSpPr>
          <p:nvPr>
            <p:ph type="title"/>
          </p:nvPr>
        </p:nvSpPr>
        <p:spPr>
          <a:noFill/>
          <a:ln/>
        </p:spPr>
        <p:txBody>
          <a:bodyPr/>
          <a:lstStyle/>
          <a:p>
            <a:r>
              <a:rPr lang="en-US" sz="3200">
                <a:latin typeface="Arial" charset="0"/>
                <a:cs typeface="Times New Roman" charset="0"/>
              </a:rPr>
              <a:t>Influence of other houses on profession</a:t>
            </a:r>
          </a:p>
        </p:txBody>
      </p:sp>
      <p:sp>
        <p:nvSpPr>
          <p:cNvPr id="119811" name="Rectangle 3"/>
          <p:cNvSpPr>
            <a:spLocks noGrp="1" noChangeArrowheads="1"/>
          </p:cNvSpPr>
          <p:nvPr>
            <p:ph type="body" idx="1"/>
          </p:nvPr>
        </p:nvSpPr>
        <p:spPr>
          <a:xfrm>
            <a:off x="685800" y="1752600"/>
            <a:ext cx="7772400" cy="4343400"/>
          </a:xfrm>
          <a:noFill/>
          <a:ln/>
        </p:spPr>
        <p:txBody>
          <a:bodyPr/>
          <a:lstStyle/>
          <a:p>
            <a:pPr algn="just"/>
            <a:r>
              <a:rPr lang="en-US" sz="2400" b="1"/>
              <a:t>Service</a:t>
            </a:r>
          </a:p>
          <a:p>
            <a:pPr lvl="1"/>
            <a:r>
              <a:rPr lang="en-US">
                <a:cs typeface="Times New Roman" charset="0"/>
              </a:rPr>
              <a:t>The boss is seen from the 9th house while subordinates are seen from the 5th house. During the period of a malefic planet having Papa Argala on the 9th house</a:t>
            </a:r>
            <a:r>
              <a:rPr lang="en-US">
                <a:solidFill>
                  <a:srgbClr val="007F00"/>
                </a:solidFill>
                <a:cs typeface="Times New Roman" charset="0"/>
              </a:rPr>
              <a:t>,</a:t>
            </a:r>
            <a:r>
              <a:rPr lang="en-US">
                <a:cs typeface="Times New Roman" charset="0"/>
              </a:rPr>
              <a:t> one is tormented by one's boss. Benefics having Subha Argala on the 9th house shall give a very good and helpful boss. </a:t>
            </a:r>
          </a:p>
          <a:p>
            <a:pPr lvl="1"/>
            <a:endParaRPr lang="en-US">
              <a:cs typeface="Times New Roman" charset="0"/>
            </a:endParaRPr>
          </a:p>
          <a:p>
            <a:pPr lvl="1"/>
            <a:r>
              <a:rPr lang="en-US">
                <a:cs typeface="Times New Roman" charset="0"/>
              </a:rPr>
              <a:t>In a chart showing potential for employment, the concerned houses for self are the 1st, 6th and 10th. The 3rd house from these (the 3rd, 8th and 12th) can cause problems. The 8th house will show retirement, the 3rd house shows short leave, while the 12th house shows long leave.</a:t>
            </a:r>
            <a:r>
              <a:rPr lang="en-US"/>
              <a:t> </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248ADC37-E1D5-4F4B-9B46-588A35930E01}" type="slidenum">
              <a:rPr lang="en-US"/>
              <a:pPr/>
              <a:t>31</a:t>
            </a:fld>
            <a:endParaRPr lang="en-US">
              <a:solidFill>
                <a:schemeClr val="tx1"/>
              </a:solidFill>
            </a:endParaRPr>
          </a:p>
        </p:txBody>
      </p:sp>
      <p:sp>
        <p:nvSpPr>
          <p:cNvPr id="120834" name="Rectangle 2"/>
          <p:cNvSpPr>
            <a:spLocks noGrp="1" noChangeArrowheads="1"/>
          </p:cNvSpPr>
          <p:nvPr>
            <p:ph type="title"/>
          </p:nvPr>
        </p:nvSpPr>
        <p:spPr>
          <a:noFill/>
          <a:ln/>
        </p:spPr>
        <p:txBody>
          <a:bodyPr/>
          <a:lstStyle/>
          <a:p>
            <a:r>
              <a:rPr lang="en-US" sz="3200">
                <a:latin typeface="Arial" charset="0"/>
                <a:cs typeface="Times New Roman" charset="0"/>
              </a:rPr>
              <a:t>Influence of other houses on profession</a:t>
            </a:r>
          </a:p>
        </p:txBody>
      </p:sp>
      <p:sp>
        <p:nvSpPr>
          <p:cNvPr id="120835" name="Rectangle 3"/>
          <p:cNvSpPr>
            <a:spLocks noGrp="1" noChangeArrowheads="1"/>
          </p:cNvSpPr>
          <p:nvPr>
            <p:ph type="body" idx="1"/>
          </p:nvPr>
        </p:nvSpPr>
        <p:spPr>
          <a:xfrm>
            <a:off x="609600" y="1828800"/>
            <a:ext cx="7924800" cy="4343400"/>
          </a:xfrm>
          <a:noFill/>
          <a:ln/>
        </p:spPr>
        <p:txBody>
          <a:bodyPr/>
          <a:lstStyle/>
          <a:p>
            <a:pPr algn="just"/>
            <a:r>
              <a:rPr lang="en-US" sz="2400" b="1"/>
              <a:t>Business</a:t>
            </a:r>
          </a:p>
          <a:p>
            <a:pPr lvl="1"/>
            <a:r>
              <a:rPr lang="en-US">
                <a:cs typeface="Times New Roman" charset="0"/>
              </a:rPr>
              <a:t>The ascendant lord in the 9th house makes a person very independent and business is best advised to native such charts or at least employment with a lot of scope for free enterprise. The 2nd house is the 8th from the 7th house and shall play a crucial role in starting any business.</a:t>
            </a:r>
            <a:r>
              <a:rPr lang="en-US">
                <a:solidFill>
                  <a:srgbClr val="007F00"/>
                </a:solidFill>
                <a:cs typeface="Times New Roman" charset="0"/>
              </a:rPr>
              <a:t> </a:t>
            </a:r>
          </a:p>
          <a:p>
            <a:pPr lvl="1"/>
            <a:endParaRPr lang="en-US">
              <a:solidFill>
                <a:srgbClr val="007F00"/>
              </a:solidFill>
              <a:cs typeface="Times New Roman" charset="0"/>
            </a:endParaRPr>
          </a:p>
          <a:p>
            <a:pPr lvl="1"/>
            <a:r>
              <a:rPr lang="en-US">
                <a:cs typeface="Times New Roman" charset="0"/>
              </a:rPr>
              <a:t>Similarly, the starting of any business is determined by the availability of finance. The quadrants to the 2nd house are the 5th, 8th and llth houses, indicating the money that is put in by the partner (5th house is 11th from the house of partner i.e. 7th), loans from banks etc., and the self respectively.</a:t>
            </a:r>
            <a:r>
              <a:rPr lang="en-US"/>
              <a:t> </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DE2765EF-2EE0-49D0-A22F-10C0A1506C8B}" type="slidenum">
              <a:rPr lang="en-US"/>
              <a:pPr/>
              <a:t>32</a:t>
            </a:fld>
            <a:endParaRPr lang="en-US">
              <a:solidFill>
                <a:schemeClr val="tx1"/>
              </a:solidFill>
            </a:endParaRPr>
          </a:p>
        </p:txBody>
      </p:sp>
      <p:sp>
        <p:nvSpPr>
          <p:cNvPr id="121858" name="Rectangle 2"/>
          <p:cNvSpPr>
            <a:spLocks noGrp="1" noChangeArrowheads="1"/>
          </p:cNvSpPr>
          <p:nvPr>
            <p:ph type="title"/>
          </p:nvPr>
        </p:nvSpPr>
        <p:spPr>
          <a:noFill/>
          <a:ln/>
        </p:spPr>
        <p:txBody>
          <a:bodyPr/>
          <a:lstStyle/>
          <a:p>
            <a:r>
              <a:rPr lang="en-US" sz="3200">
                <a:latin typeface="Arial" charset="0"/>
                <a:cs typeface="Times New Roman" charset="0"/>
              </a:rPr>
              <a:t>Influence of other houses on profession</a:t>
            </a:r>
          </a:p>
        </p:txBody>
      </p:sp>
      <p:sp>
        <p:nvSpPr>
          <p:cNvPr id="121859" name="Rectangle 3"/>
          <p:cNvSpPr>
            <a:spLocks noGrp="1" noChangeArrowheads="1"/>
          </p:cNvSpPr>
          <p:nvPr>
            <p:ph type="body" idx="1"/>
          </p:nvPr>
        </p:nvSpPr>
        <p:spPr>
          <a:xfrm>
            <a:off x="762000" y="1752600"/>
            <a:ext cx="7772400" cy="4114800"/>
          </a:xfrm>
          <a:noFill/>
          <a:ln/>
        </p:spPr>
        <p:txBody>
          <a:bodyPr/>
          <a:lstStyle/>
          <a:p>
            <a:pPr algn="just"/>
            <a:r>
              <a:rPr lang="en-US" sz="2400" b="1">
                <a:cs typeface="Arial" charset="0"/>
              </a:rPr>
              <a:t>Importance of 8</a:t>
            </a:r>
            <a:r>
              <a:rPr lang="en-US" sz="2400" b="1" baseline="30000">
                <a:cs typeface="Arial" charset="0"/>
              </a:rPr>
              <a:t>th</a:t>
            </a:r>
            <a:r>
              <a:rPr lang="en-US" sz="2400" b="1">
                <a:cs typeface="Arial" charset="0"/>
              </a:rPr>
              <a:t> House: </a:t>
            </a:r>
          </a:p>
          <a:p>
            <a:pPr lvl="1"/>
            <a:r>
              <a:rPr lang="en-US">
                <a:cs typeface="Times New Roman" charset="0"/>
              </a:rPr>
              <a:t>The 8th house, being the 11</a:t>
            </a:r>
            <a:r>
              <a:rPr lang="en-US" baseline="30000">
                <a:cs typeface="Times New Roman" charset="0"/>
              </a:rPr>
              <a:t>th</a:t>
            </a:r>
            <a:r>
              <a:rPr lang="en-US">
                <a:cs typeface="Times New Roman" charset="0"/>
              </a:rPr>
              <a:t> from the 10</a:t>
            </a:r>
            <a:r>
              <a:rPr lang="en-US" baseline="30000">
                <a:cs typeface="Times New Roman" charset="0"/>
              </a:rPr>
              <a:t>th</a:t>
            </a:r>
            <a:r>
              <a:rPr lang="en-US">
                <a:cs typeface="Times New Roman" charset="0"/>
              </a:rPr>
              <a:t> house, is the place of retirement or end of career. The 8th house, if beneficially disposed, can give huge loans to take up large enterprises and its Argala on the 7th and 10th houses can give a new boost to business. If ill disposed, one's business will run into endless debt and ruin the business.</a:t>
            </a:r>
            <a:r>
              <a:rPr lang="en-US"/>
              <a:t> </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25D18FB6-33F0-4B8F-B968-5C8A268CB942}" type="slidenum">
              <a:rPr lang="en-US"/>
              <a:pPr/>
              <a:t>33</a:t>
            </a:fld>
            <a:endParaRPr lang="en-US">
              <a:solidFill>
                <a:schemeClr val="tx1"/>
              </a:solidFill>
            </a:endParaRPr>
          </a:p>
        </p:txBody>
      </p:sp>
      <p:sp>
        <p:nvSpPr>
          <p:cNvPr id="122882" name="Rectangle 2"/>
          <p:cNvSpPr>
            <a:spLocks noGrp="1" noChangeArrowheads="1"/>
          </p:cNvSpPr>
          <p:nvPr>
            <p:ph type="title"/>
          </p:nvPr>
        </p:nvSpPr>
        <p:spPr>
          <a:noFill/>
          <a:ln/>
        </p:spPr>
        <p:txBody>
          <a:bodyPr/>
          <a:lstStyle/>
          <a:p>
            <a:r>
              <a:rPr lang="en-US" sz="3200">
                <a:latin typeface="Arial" charset="0"/>
                <a:cs typeface="Times New Roman" charset="0"/>
              </a:rPr>
              <a:t>Combinations for Good and Bad Career</a:t>
            </a:r>
            <a:r>
              <a:rPr lang="en-US" sz="3200">
                <a:latin typeface="Arial" charset="0"/>
              </a:rPr>
              <a:t> </a:t>
            </a:r>
          </a:p>
        </p:txBody>
      </p:sp>
      <p:sp>
        <p:nvSpPr>
          <p:cNvPr id="122883" name="Rectangle 3"/>
          <p:cNvSpPr>
            <a:spLocks noGrp="1" noChangeArrowheads="1"/>
          </p:cNvSpPr>
          <p:nvPr>
            <p:ph type="body" idx="1"/>
          </p:nvPr>
        </p:nvSpPr>
        <p:spPr>
          <a:xfrm>
            <a:off x="381000" y="1676400"/>
            <a:ext cx="8382000" cy="4724400"/>
          </a:xfrm>
          <a:noFill/>
          <a:ln/>
        </p:spPr>
        <p:txBody>
          <a:bodyPr/>
          <a:lstStyle/>
          <a:p>
            <a:pPr algn="just"/>
            <a:r>
              <a:rPr lang="en-US" sz="1900">
                <a:cs typeface="Times New Roman" charset="0"/>
              </a:rPr>
              <a:t>The following placements &amp; combinations indicate a good career  &amp; recognition at work:-</a:t>
            </a:r>
          </a:p>
          <a:p>
            <a:pPr lvl="1" algn="just"/>
            <a:r>
              <a:rPr lang="en-US" sz="1900"/>
              <a:t>D-1’s Lagna lord in D-10 lagna </a:t>
            </a:r>
          </a:p>
          <a:p>
            <a:pPr lvl="1" algn="just"/>
            <a:r>
              <a:rPr lang="en-US" sz="1900"/>
              <a:t>D-1’s Lagna lord in good houses in D-10. </a:t>
            </a:r>
          </a:p>
          <a:p>
            <a:pPr lvl="1" algn="just"/>
            <a:r>
              <a:rPr lang="en-US" sz="1900"/>
              <a:t>D-1’s 10th lord or planets in the 10</a:t>
            </a:r>
            <a:r>
              <a:rPr lang="en-US" sz="1900" baseline="30000"/>
              <a:t>th</a:t>
            </a:r>
            <a:r>
              <a:rPr lang="en-US" sz="1900"/>
              <a:t> house of D-1 are well placed in D-10. </a:t>
            </a:r>
          </a:p>
          <a:p>
            <a:pPr lvl="1" algn="just"/>
            <a:r>
              <a:rPr lang="en-US" sz="1900"/>
              <a:t>D-10’s Lagna lord well placed in D-1 </a:t>
            </a:r>
          </a:p>
          <a:p>
            <a:pPr lvl="1" algn="just"/>
            <a:r>
              <a:rPr lang="en-US" sz="1900"/>
              <a:t>D-10’s 10th lord well placed in D-1 </a:t>
            </a:r>
          </a:p>
          <a:p>
            <a:pPr lvl="1" algn="just"/>
            <a:r>
              <a:rPr lang="en-US" sz="1900"/>
              <a:t>D-10’s 9</a:t>
            </a:r>
            <a:r>
              <a:rPr lang="en-US" sz="1900" baseline="30000"/>
              <a:t>th</a:t>
            </a:r>
            <a:r>
              <a:rPr lang="en-US" sz="1900"/>
              <a:t> Lord or 11</a:t>
            </a:r>
            <a:r>
              <a:rPr lang="en-US" sz="1900" baseline="30000"/>
              <a:t>th</a:t>
            </a:r>
            <a:r>
              <a:rPr lang="en-US" sz="1900"/>
              <a:t> Lord or 2</a:t>
            </a:r>
            <a:r>
              <a:rPr lang="en-US" sz="1900" baseline="30000"/>
              <a:t>nd</a:t>
            </a:r>
            <a:r>
              <a:rPr lang="en-US" sz="1900"/>
              <a:t> Lord are placed in benefic places in D-1</a:t>
            </a:r>
          </a:p>
          <a:p>
            <a:pPr lvl="1" algn="just"/>
            <a:r>
              <a:rPr lang="en-US" sz="1900"/>
              <a:t>Rasi Tulya Dasamsa</a:t>
            </a:r>
          </a:p>
          <a:p>
            <a:pPr algn="just">
              <a:buFont typeface="Monotype Sorts" pitchFamily="2" charset="2"/>
              <a:buNone/>
            </a:pPr>
            <a:endParaRPr lang="en-US" sz="1900" b="1">
              <a:cs typeface="Times New Roman" charset="0"/>
            </a:endParaRPr>
          </a:p>
          <a:p>
            <a:pPr algn="just">
              <a:buFont typeface="Monotype Sorts" pitchFamily="2" charset="2"/>
              <a:buNone/>
            </a:pPr>
            <a:r>
              <a:rPr lang="en-US" sz="1900" b="1">
                <a:cs typeface="Times New Roman" charset="0"/>
              </a:rPr>
              <a:t>Note:</a:t>
            </a:r>
            <a:r>
              <a:rPr lang="en-US" sz="1900">
                <a:cs typeface="Times New Roman" charset="0"/>
              </a:rPr>
              <a:t> Here “well placed” and “good houses” means the planets are either in Kendra, Trikona, 2</a:t>
            </a:r>
            <a:r>
              <a:rPr lang="en-US" sz="1900" baseline="30000">
                <a:cs typeface="Times New Roman" charset="0"/>
              </a:rPr>
              <a:t>nd</a:t>
            </a:r>
            <a:r>
              <a:rPr lang="en-US" sz="1900">
                <a:cs typeface="Times New Roman" charset="0"/>
              </a:rPr>
              <a:t> or 11</a:t>
            </a:r>
            <a:r>
              <a:rPr lang="en-US" sz="1900" baseline="30000">
                <a:cs typeface="Times New Roman" charset="0"/>
              </a:rPr>
              <a:t>th</a:t>
            </a:r>
            <a:r>
              <a:rPr lang="en-US" sz="1900">
                <a:cs typeface="Times New Roman" charset="0"/>
              </a:rPr>
              <a:t> and no malefic conjunctions or aspects.</a:t>
            </a:r>
            <a:r>
              <a:rPr lang="en-US" sz="1800"/>
              <a:t> </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C18C687-247F-495F-9753-1D7629415337}" type="slidenum">
              <a:rPr lang="en-US"/>
              <a:pPr/>
              <a:t>34</a:t>
            </a:fld>
            <a:endParaRPr lang="en-US">
              <a:solidFill>
                <a:schemeClr val="tx1"/>
              </a:solidFill>
            </a:endParaRPr>
          </a:p>
        </p:txBody>
      </p:sp>
      <p:sp>
        <p:nvSpPr>
          <p:cNvPr id="123906" name="Rectangle 2"/>
          <p:cNvSpPr>
            <a:spLocks noGrp="1" noChangeArrowheads="1"/>
          </p:cNvSpPr>
          <p:nvPr>
            <p:ph type="title"/>
          </p:nvPr>
        </p:nvSpPr>
        <p:spPr>
          <a:noFill/>
          <a:ln/>
        </p:spPr>
        <p:txBody>
          <a:bodyPr/>
          <a:lstStyle/>
          <a:p>
            <a:r>
              <a:rPr lang="en-US" sz="4000">
                <a:latin typeface="Arial" charset="0"/>
                <a:cs typeface="Times New Roman" charset="0"/>
              </a:rPr>
              <a:t>Importance of Arudha’s</a:t>
            </a:r>
            <a:endParaRPr lang="en-US" sz="4000">
              <a:latin typeface="Arial" charset="0"/>
            </a:endParaRPr>
          </a:p>
        </p:txBody>
      </p:sp>
      <p:sp>
        <p:nvSpPr>
          <p:cNvPr id="123907" name="Rectangle 3"/>
          <p:cNvSpPr>
            <a:spLocks noGrp="1" noChangeArrowheads="1"/>
          </p:cNvSpPr>
          <p:nvPr>
            <p:ph type="body" idx="1"/>
          </p:nvPr>
        </p:nvSpPr>
        <p:spPr>
          <a:xfrm>
            <a:off x="457200" y="1828800"/>
            <a:ext cx="8001000" cy="4267200"/>
          </a:xfrm>
          <a:noFill/>
          <a:ln/>
        </p:spPr>
        <p:txBody>
          <a:bodyPr/>
          <a:lstStyle/>
          <a:p>
            <a:pPr algn="just">
              <a:lnSpc>
                <a:spcPct val="90000"/>
              </a:lnSpc>
            </a:pPr>
            <a:r>
              <a:rPr lang="en-US" sz="2400">
                <a:cs typeface="Times New Roman" charset="0"/>
              </a:rPr>
              <a:t>The Lagna represents true self, while Arudha Lagna (AL) represents how others perceive you. It shows the maya (illusion) associated with the person. </a:t>
            </a:r>
          </a:p>
          <a:p>
            <a:pPr algn="just">
              <a:lnSpc>
                <a:spcPct val="90000"/>
              </a:lnSpc>
            </a:pPr>
            <a:r>
              <a:rPr lang="en-US" sz="2400">
                <a:cs typeface="Times New Roman" charset="0"/>
              </a:rPr>
              <a:t>Here the AL shows one’s image and status in one’s profession/career from the Dasamsa’s point of view. </a:t>
            </a:r>
          </a:p>
          <a:p>
            <a:pPr algn="just">
              <a:lnSpc>
                <a:spcPct val="90000"/>
              </a:lnSpc>
            </a:pPr>
            <a:r>
              <a:rPr lang="en-US" sz="2400">
                <a:cs typeface="Times New Roman" charset="0"/>
              </a:rPr>
              <a:t>The 10th house from AL shows the forces supporting one’s image. Natural benefics in the 10</a:t>
            </a:r>
            <a:r>
              <a:rPr lang="en-US" sz="2400" baseline="30000">
                <a:cs typeface="Times New Roman" charset="0"/>
              </a:rPr>
              <a:t>th</a:t>
            </a:r>
            <a:r>
              <a:rPr lang="en-US" sz="2400">
                <a:cs typeface="Times New Roman" charset="0"/>
              </a:rPr>
              <a:t> from AL give a good image and malefics give a bad image. The 2nd house from AL shows the factors that provide the resources that one’s image can draw from. Malefics in the 3rd (Parakrama / Velour) and 6th houses from AL give rise to fortune through bold acts. </a:t>
            </a:r>
          </a:p>
          <a:p>
            <a:pPr algn="just">
              <a:lnSpc>
                <a:spcPct val="90000"/>
              </a:lnSpc>
            </a:pPr>
            <a:endParaRPr lang="en-US" sz="2400">
              <a:cs typeface="Times New Roman" charset="0"/>
            </a:endParaRPr>
          </a:p>
          <a:p>
            <a:pPr lvl="1" algn="just">
              <a:lnSpc>
                <a:spcPct val="90000"/>
              </a:lnSpc>
            </a:pPr>
            <a:endParaRPr lang="en-US" sz="2400">
              <a:cs typeface="Times New Roman" charset="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DBD52E93-886C-4317-B162-D293DA607227}" type="slidenum">
              <a:rPr lang="en-US"/>
              <a:pPr/>
              <a:t>35</a:t>
            </a:fld>
            <a:endParaRPr lang="en-US">
              <a:solidFill>
                <a:schemeClr val="tx1"/>
              </a:solidFill>
            </a:endParaRPr>
          </a:p>
        </p:txBody>
      </p:sp>
      <p:sp>
        <p:nvSpPr>
          <p:cNvPr id="124930" name="Rectangle 2"/>
          <p:cNvSpPr>
            <a:spLocks noGrp="1" noChangeArrowheads="1"/>
          </p:cNvSpPr>
          <p:nvPr>
            <p:ph type="title"/>
          </p:nvPr>
        </p:nvSpPr>
        <p:spPr>
          <a:noFill/>
          <a:ln/>
        </p:spPr>
        <p:txBody>
          <a:bodyPr/>
          <a:lstStyle/>
          <a:p>
            <a:r>
              <a:rPr lang="en-US" sz="4000">
                <a:latin typeface="Arial" charset="0"/>
                <a:cs typeface="Times New Roman" charset="0"/>
              </a:rPr>
              <a:t>Importance of Arudha’s</a:t>
            </a:r>
          </a:p>
        </p:txBody>
      </p:sp>
      <p:sp>
        <p:nvSpPr>
          <p:cNvPr id="124931" name="Rectangle 3"/>
          <p:cNvSpPr>
            <a:spLocks noGrp="1" noChangeArrowheads="1"/>
          </p:cNvSpPr>
          <p:nvPr>
            <p:ph type="body" idx="1"/>
          </p:nvPr>
        </p:nvSpPr>
        <p:spPr>
          <a:noFill/>
          <a:ln/>
        </p:spPr>
        <p:txBody>
          <a:bodyPr/>
          <a:lstStyle/>
          <a:p>
            <a:r>
              <a:rPr lang="en-US" sz="2400">
                <a:cs typeface="Times New Roman" charset="0"/>
              </a:rPr>
              <a:t>Benefics in the 8th from AL give sudden gains to one’s image and malefics in the 8</a:t>
            </a:r>
            <a:r>
              <a:rPr lang="en-US" sz="2400" baseline="30000">
                <a:cs typeface="Times New Roman" charset="0"/>
              </a:rPr>
              <a:t>th</a:t>
            </a:r>
            <a:r>
              <a:rPr lang="en-US" sz="2400">
                <a:cs typeface="Times New Roman" charset="0"/>
              </a:rPr>
              <a:t> from AL give losses. Any planet (even an Upagraha) in the 9th house from AL protects one’s image and keeps one’s status intact. </a:t>
            </a:r>
          </a:p>
          <a:p>
            <a:endParaRPr lang="en-US" sz="2400">
              <a:cs typeface="Times New Roman" charset="0"/>
            </a:endParaRPr>
          </a:p>
          <a:p>
            <a:r>
              <a:rPr lang="en-US" sz="2400">
                <a:cs typeface="Times New Roman" charset="0"/>
              </a:rPr>
              <a:t>Planets in the 11th from AL give gain in status while planets in the 12th from AL give losses. But if Rahu, Sat or Ketu gives Raja Yoga, if they are placed in 12</a:t>
            </a:r>
            <a:r>
              <a:rPr lang="en-US" sz="2400" baseline="30000">
                <a:cs typeface="Times New Roman" charset="0"/>
              </a:rPr>
              <a:t>th</a:t>
            </a:r>
            <a:r>
              <a:rPr lang="en-US" sz="2400">
                <a:cs typeface="Times New Roman" charset="0"/>
              </a:rPr>
              <a:t> from AL.</a:t>
            </a:r>
            <a:r>
              <a:rPr lang="en-US"/>
              <a:t> </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03487D17-BDEE-4DCF-A13A-CFAAEC07C87D}" type="slidenum">
              <a:rPr lang="en-US"/>
              <a:pPr/>
              <a:t>36</a:t>
            </a:fld>
            <a:endParaRPr lang="en-US">
              <a:solidFill>
                <a:schemeClr val="tx1"/>
              </a:solidFill>
            </a:endParaRPr>
          </a:p>
        </p:txBody>
      </p:sp>
      <p:sp>
        <p:nvSpPr>
          <p:cNvPr id="126978" name="Rectangle 2"/>
          <p:cNvSpPr>
            <a:spLocks noGrp="1" noChangeArrowheads="1"/>
          </p:cNvSpPr>
          <p:nvPr>
            <p:ph type="title"/>
          </p:nvPr>
        </p:nvSpPr>
        <p:spPr>
          <a:xfrm>
            <a:off x="1066800" y="762000"/>
            <a:ext cx="7391400" cy="609600"/>
          </a:xfrm>
          <a:noFill/>
          <a:ln/>
        </p:spPr>
        <p:txBody>
          <a:bodyPr/>
          <a:lstStyle/>
          <a:p>
            <a:r>
              <a:rPr lang="en-US" sz="3200">
                <a:latin typeface="Arial" charset="0"/>
                <a:cs typeface="Times New Roman" charset="0"/>
              </a:rPr>
              <a:t>Debilitated planets and its effects in Dasa </a:t>
            </a:r>
          </a:p>
        </p:txBody>
      </p:sp>
      <p:sp>
        <p:nvSpPr>
          <p:cNvPr id="126979" name="Rectangle 3"/>
          <p:cNvSpPr>
            <a:spLocks noGrp="1" noChangeArrowheads="1"/>
          </p:cNvSpPr>
          <p:nvPr>
            <p:ph type="body" idx="1"/>
          </p:nvPr>
        </p:nvSpPr>
        <p:spPr>
          <a:xfrm>
            <a:off x="609600" y="1676400"/>
            <a:ext cx="7924800" cy="4648200"/>
          </a:xfrm>
          <a:noFill/>
          <a:ln/>
        </p:spPr>
        <p:txBody>
          <a:bodyPr/>
          <a:lstStyle/>
          <a:p>
            <a:pPr algn="just">
              <a:lnSpc>
                <a:spcPct val="90000"/>
              </a:lnSpc>
            </a:pPr>
            <a:r>
              <a:rPr lang="en-US" sz="2400">
                <a:cs typeface="Times New Roman" charset="0"/>
              </a:rPr>
              <a:t>Debilitated planets in 3rd, 6th or 8th houses will behave as strong as exalted planets.  This is especially true if such planets are also in Marana Karaka Sthana. Also, debilitated and retrograde malefics in kendras will produce the effects of Raja-yoga in their Dasa periods, and especially if kendra and the trinal planets are conjoining or aspecting.  Finally, exalted but retrograde planets will produce weak results.  </a:t>
            </a:r>
          </a:p>
          <a:p>
            <a:pPr algn="just">
              <a:lnSpc>
                <a:spcPct val="90000"/>
              </a:lnSpc>
              <a:buFont typeface="Monotype Sorts" pitchFamily="2" charset="2"/>
              <a:buNone/>
            </a:pPr>
            <a:r>
              <a:rPr lang="en-US" sz="2400">
                <a:cs typeface="Times New Roman" charset="0"/>
              </a:rPr>
              <a:t> </a:t>
            </a:r>
          </a:p>
          <a:p>
            <a:pPr>
              <a:lnSpc>
                <a:spcPct val="90000"/>
              </a:lnSpc>
            </a:pPr>
            <a:r>
              <a:rPr lang="en-US" sz="2400">
                <a:cs typeface="Times New Roman" charset="0"/>
              </a:rPr>
              <a:t>The Dasa periods of retrograde planets with respect to Career could bring the fulfillment of strong career desires that the native has held for many lifetimes.</a:t>
            </a:r>
            <a:r>
              <a:rPr lang="en-US"/>
              <a:t> </a:t>
            </a:r>
          </a:p>
          <a:p>
            <a:pPr>
              <a:lnSpc>
                <a:spcPct val="90000"/>
              </a:lnSpc>
            </a:pPr>
            <a:endParaRPr lang="en-US"/>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F91E6828-3DD1-46F9-A45B-B78F27479CEE}" type="slidenum">
              <a:rPr lang="en-US"/>
              <a:pPr/>
              <a:t>37</a:t>
            </a:fld>
            <a:endParaRPr lang="en-US">
              <a:solidFill>
                <a:schemeClr val="tx1"/>
              </a:solidFill>
            </a:endParaRPr>
          </a:p>
        </p:txBody>
      </p:sp>
      <p:sp>
        <p:nvSpPr>
          <p:cNvPr id="128002" name="Rectangle 2"/>
          <p:cNvSpPr>
            <a:spLocks noGrp="1" noChangeArrowheads="1"/>
          </p:cNvSpPr>
          <p:nvPr>
            <p:ph type="title"/>
          </p:nvPr>
        </p:nvSpPr>
        <p:spPr>
          <a:noFill/>
          <a:ln/>
        </p:spPr>
        <p:txBody>
          <a:bodyPr/>
          <a:lstStyle/>
          <a:p>
            <a:r>
              <a:rPr lang="en-US" sz="3200">
                <a:latin typeface="Arial" charset="0"/>
                <a:cs typeface="Times New Roman" charset="0"/>
              </a:rPr>
              <a:t>Combinations for some professions</a:t>
            </a:r>
            <a:endParaRPr lang="en-US" sz="3200">
              <a:latin typeface="Arial" charset="0"/>
            </a:endParaRPr>
          </a:p>
        </p:txBody>
      </p:sp>
      <p:sp>
        <p:nvSpPr>
          <p:cNvPr id="128003" name="Rectangle 3"/>
          <p:cNvSpPr>
            <a:spLocks noGrp="1" noChangeArrowheads="1"/>
          </p:cNvSpPr>
          <p:nvPr>
            <p:ph type="body" idx="1"/>
          </p:nvPr>
        </p:nvSpPr>
        <p:spPr>
          <a:xfrm>
            <a:off x="609600" y="1752600"/>
            <a:ext cx="8001000" cy="4495800"/>
          </a:xfrm>
          <a:noFill/>
          <a:ln/>
        </p:spPr>
        <p:txBody>
          <a:bodyPr/>
          <a:lstStyle/>
          <a:p>
            <a:pPr algn="just">
              <a:lnSpc>
                <a:spcPct val="90000"/>
              </a:lnSpc>
            </a:pPr>
            <a:r>
              <a:rPr lang="en-US" sz="2400" b="1">
                <a:cs typeface="Arial" charset="0"/>
              </a:rPr>
              <a:t>Lawyer or Judge</a:t>
            </a:r>
          </a:p>
          <a:p>
            <a:pPr lvl="1">
              <a:lnSpc>
                <a:spcPct val="90000"/>
              </a:lnSpc>
            </a:pPr>
            <a:r>
              <a:rPr lang="en-US">
                <a:cs typeface="Times New Roman" charset="0"/>
              </a:rPr>
              <a:t>The 6</a:t>
            </a:r>
            <a:r>
              <a:rPr lang="en-US" baseline="30000">
                <a:cs typeface="Times New Roman" charset="0"/>
              </a:rPr>
              <a:t>th</a:t>
            </a:r>
            <a:r>
              <a:rPr lang="en-US">
                <a:cs typeface="Times New Roman" charset="0"/>
              </a:rPr>
              <a:t> house (court cases) and the 9th house (law) are important when looking for career in law.  Jupiter rules law and the two signs owned by Jup are Sg and Pi, so these two houses represent the law too. Li is the most important sign to look into, as it is the sign of judgment and it is also an airy sign. </a:t>
            </a:r>
          </a:p>
          <a:p>
            <a:pPr lvl="1">
              <a:lnSpc>
                <a:spcPct val="90000"/>
              </a:lnSpc>
            </a:pPr>
            <a:endParaRPr lang="en-US">
              <a:cs typeface="Times New Roman" charset="0"/>
            </a:endParaRPr>
          </a:p>
          <a:p>
            <a:pPr lvl="1">
              <a:lnSpc>
                <a:spcPct val="90000"/>
              </a:lnSpc>
            </a:pPr>
            <a:r>
              <a:rPr lang="en-US">
                <a:cs typeface="Times New Roman" charset="0"/>
              </a:rPr>
              <a:t>If the above are strong and connected with the tenth house &amp; Lagna then the native's career will be connected with law. If Le and Sun also get involved in the above, then the native surely will receive income from the Government and the native may be a judge or a government lawyer.  Please note, Sat connected with Li and the 10</a:t>
            </a:r>
            <a:r>
              <a:rPr lang="en-US" baseline="30000">
                <a:cs typeface="Times New Roman" charset="0"/>
              </a:rPr>
              <a:t>th</a:t>
            </a:r>
            <a:r>
              <a:rPr lang="en-US">
                <a:cs typeface="Times New Roman" charset="0"/>
              </a:rPr>
              <a:t> house or Jupiter gives legal career too. </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A9F91C09-2242-4067-9184-C5869C2A1F03}" type="slidenum">
              <a:rPr lang="en-US"/>
              <a:pPr/>
              <a:t>38</a:t>
            </a:fld>
            <a:endParaRPr lang="en-US">
              <a:solidFill>
                <a:schemeClr val="tx1"/>
              </a:solidFill>
            </a:endParaRPr>
          </a:p>
        </p:txBody>
      </p:sp>
      <p:sp>
        <p:nvSpPr>
          <p:cNvPr id="136194" name="Rectangle 1026"/>
          <p:cNvSpPr>
            <a:spLocks noGrp="1" noChangeArrowheads="1"/>
          </p:cNvSpPr>
          <p:nvPr>
            <p:ph type="title"/>
          </p:nvPr>
        </p:nvSpPr>
        <p:spPr>
          <a:noFill/>
          <a:ln/>
        </p:spPr>
        <p:txBody>
          <a:bodyPr/>
          <a:lstStyle/>
          <a:p>
            <a:r>
              <a:rPr lang="en-US" sz="3200">
                <a:latin typeface="Arial" charset="0"/>
                <a:cs typeface="Times New Roman" charset="0"/>
              </a:rPr>
              <a:t>Combinations for some professions</a:t>
            </a:r>
          </a:p>
        </p:txBody>
      </p:sp>
      <p:sp>
        <p:nvSpPr>
          <p:cNvPr id="136195" name="Rectangle 1027"/>
          <p:cNvSpPr>
            <a:spLocks noGrp="1" noChangeArrowheads="1"/>
          </p:cNvSpPr>
          <p:nvPr>
            <p:ph type="body" idx="1"/>
          </p:nvPr>
        </p:nvSpPr>
        <p:spPr>
          <a:xfrm>
            <a:off x="762000" y="1676400"/>
            <a:ext cx="7772400" cy="4114800"/>
          </a:xfrm>
          <a:noFill/>
          <a:ln/>
        </p:spPr>
        <p:txBody>
          <a:bodyPr/>
          <a:lstStyle/>
          <a:p>
            <a:pPr algn="just"/>
            <a:r>
              <a:rPr lang="en-US" sz="2800" b="1">
                <a:cs typeface="Arial" charset="0"/>
              </a:rPr>
              <a:t>Defense and Police Personnel</a:t>
            </a:r>
          </a:p>
          <a:p>
            <a:pPr lvl="1"/>
            <a:r>
              <a:rPr lang="en-US" sz="2400">
                <a:cs typeface="Times New Roman" charset="0"/>
              </a:rPr>
              <a:t>The signs owned by Mars are Aries and Scorpio and they are important for police / defense related professions. The 3rd house (valour) and 6th house (wars) will also be prominent in the horoscope too. In fact, one has to consider all the fiery signs for defense and police related professions</a:t>
            </a:r>
            <a:r>
              <a:rPr lang="en-US">
                <a:cs typeface="Times New Roman" charset="0"/>
              </a:rPr>
              <a:t>.</a:t>
            </a:r>
            <a:r>
              <a:rPr lang="en-US"/>
              <a:t> </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5F783530-056E-4F4F-B84F-7428A42BF871}" type="slidenum">
              <a:rPr lang="en-US"/>
              <a:pPr/>
              <a:t>39</a:t>
            </a:fld>
            <a:endParaRPr lang="en-US">
              <a:solidFill>
                <a:schemeClr val="tx1"/>
              </a:solidFill>
            </a:endParaRPr>
          </a:p>
        </p:txBody>
      </p:sp>
      <p:sp>
        <p:nvSpPr>
          <p:cNvPr id="137218" name="Rectangle 2"/>
          <p:cNvSpPr>
            <a:spLocks noGrp="1" noChangeArrowheads="1"/>
          </p:cNvSpPr>
          <p:nvPr>
            <p:ph type="title"/>
          </p:nvPr>
        </p:nvSpPr>
        <p:spPr>
          <a:noFill/>
          <a:ln/>
        </p:spPr>
        <p:txBody>
          <a:bodyPr/>
          <a:lstStyle/>
          <a:p>
            <a:r>
              <a:rPr lang="en-US" sz="3200">
                <a:latin typeface="Arial" charset="0"/>
                <a:cs typeface="Times New Roman" charset="0"/>
              </a:rPr>
              <a:t>Combinations for some professions</a:t>
            </a:r>
          </a:p>
        </p:txBody>
      </p:sp>
      <p:sp>
        <p:nvSpPr>
          <p:cNvPr id="137219" name="Rectangle 3"/>
          <p:cNvSpPr>
            <a:spLocks noGrp="1" noChangeArrowheads="1"/>
          </p:cNvSpPr>
          <p:nvPr>
            <p:ph type="body" idx="1"/>
          </p:nvPr>
        </p:nvSpPr>
        <p:spPr>
          <a:xfrm>
            <a:off x="762000" y="1828800"/>
            <a:ext cx="7772400" cy="4114800"/>
          </a:xfrm>
          <a:noFill/>
          <a:ln/>
        </p:spPr>
        <p:txBody>
          <a:bodyPr/>
          <a:lstStyle/>
          <a:p>
            <a:pPr algn="just">
              <a:lnSpc>
                <a:spcPct val="90000"/>
              </a:lnSpc>
            </a:pPr>
            <a:r>
              <a:rPr lang="en-US" sz="2800" b="1">
                <a:cs typeface="Arial" charset="0"/>
              </a:rPr>
              <a:t>Astrologers</a:t>
            </a:r>
          </a:p>
          <a:p>
            <a:pPr lvl="1">
              <a:lnSpc>
                <a:spcPct val="90000"/>
              </a:lnSpc>
            </a:pPr>
            <a:r>
              <a:rPr lang="en-US" sz="2400">
                <a:cs typeface="Times New Roman" charset="0"/>
              </a:rPr>
              <a:t>In the horoscopes of Astrologers Jup, Merc and Airy signs should be prominent.  Further if 2</a:t>
            </a:r>
            <a:r>
              <a:rPr lang="en-US" sz="2400" baseline="30000">
                <a:cs typeface="Times New Roman" charset="0"/>
              </a:rPr>
              <a:t>nd</a:t>
            </a:r>
            <a:r>
              <a:rPr lang="en-US" sz="2400">
                <a:cs typeface="Times New Roman" charset="0"/>
              </a:rPr>
              <a:t> house is powerful then it gives knowledge and also “Vaksiddhi” (Vaksiddhi means, whatever the person predicts will come to pass by the practice of Satya and prophecy).  </a:t>
            </a:r>
          </a:p>
          <a:p>
            <a:pPr lvl="1">
              <a:lnSpc>
                <a:spcPct val="90000"/>
              </a:lnSpc>
            </a:pPr>
            <a:r>
              <a:rPr lang="en-US" sz="2400">
                <a:cs typeface="Times New Roman" charset="0"/>
              </a:rPr>
              <a:t>If 5</a:t>
            </a:r>
            <a:r>
              <a:rPr lang="en-US" sz="2400" baseline="30000">
                <a:cs typeface="Times New Roman" charset="0"/>
              </a:rPr>
              <a:t>th</a:t>
            </a:r>
            <a:r>
              <a:rPr lang="en-US" sz="2400">
                <a:cs typeface="Times New Roman" charset="0"/>
              </a:rPr>
              <a:t> house is powerful and 5</a:t>
            </a:r>
            <a:r>
              <a:rPr lang="en-US" sz="2400" baseline="30000">
                <a:cs typeface="Times New Roman" charset="0"/>
              </a:rPr>
              <a:t>th</a:t>
            </a:r>
            <a:r>
              <a:rPr lang="en-US" sz="2400">
                <a:cs typeface="Times New Roman" charset="0"/>
              </a:rPr>
              <a:t> lord is also connected to the Mars (an airy signs), then one gets intuition. Thus it is important to have a strong 5</a:t>
            </a:r>
            <a:r>
              <a:rPr lang="en-US" sz="2400" baseline="30000">
                <a:cs typeface="Times New Roman" charset="0"/>
              </a:rPr>
              <a:t>th</a:t>
            </a:r>
            <a:r>
              <a:rPr lang="en-US" sz="2400">
                <a:cs typeface="Times New Roman" charset="0"/>
              </a:rPr>
              <a:t> house for being a competent astrologer.</a:t>
            </a:r>
            <a:r>
              <a:rPr lang="en-US"/>
              <a:t> </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1B0073BF-7791-4AA7-AF66-632DB32E9AE1}" type="slidenum">
              <a:rPr lang="en-US"/>
              <a:pPr/>
              <a:t>4</a:t>
            </a:fld>
            <a:endParaRPr lang="en-US">
              <a:solidFill>
                <a:schemeClr val="tx1"/>
              </a:solidFill>
            </a:endParaRPr>
          </a:p>
        </p:txBody>
      </p:sp>
      <p:sp>
        <p:nvSpPr>
          <p:cNvPr id="273410" name="Rectangle 2"/>
          <p:cNvSpPr>
            <a:spLocks noGrp="1" noChangeArrowheads="1"/>
          </p:cNvSpPr>
          <p:nvPr>
            <p:ph type="title"/>
          </p:nvPr>
        </p:nvSpPr>
        <p:spPr>
          <a:noFill/>
          <a:ln/>
        </p:spPr>
        <p:txBody>
          <a:bodyPr/>
          <a:lstStyle/>
          <a:p>
            <a:r>
              <a:rPr lang="en-US" sz="3600">
                <a:latin typeface="Arial" charset="0"/>
              </a:rPr>
              <a:t>Introduction </a:t>
            </a:r>
            <a:endParaRPr lang="en-US" sz="3600" i="1">
              <a:latin typeface="Arial" charset="0"/>
            </a:endParaRPr>
          </a:p>
        </p:txBody>
      </p:sp>
      <p:pic>
        <p:nvPicPr>
          <p:cNvPr id="273413" name="Picture 5" descr="C:\VA-Dynamic\General-All\Maha Lakshmi-1.jpg"/>
          <p:cNvPicPr>
            <a:picLocks noChangeAspect="1" noChangeArrowheads="1"/>
          </p:cNvPicPr>
          <p:nvPr/>
        </p:nvPicPr>
        <p:blipFill>
          <a:blip r:embed="rId2" cstate="print"/>
          <a:srcRect/>
          <a:stretch>
            <a:fillRect/>
          </a:stretch>
        </p:blipFill>
        <p:spPr bwMode="auto">
          <a:xfrm>
            <a:off x="2971800" y="1600200"/>
            <a:ext cx="3836988" cy="5029200"/>
          </a:xfrm>
          <a:prstGeom prst="rect">
            <a:avLst/>
          </a:prstGeom>
          <a:noFill/>
        </p:spPr>
      </p:pic>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B6CDECF-59EC-4331-8134-79695A1123F7}" type="slidenum">
              <a:rPr lang="en-US"/>
              <a:pPr/>
              <a:t>40</a:t>
            </a:fld>
            <a:endParaRPr lang="en-US">
              <a:solidFill>
                <a:schemeClr val="tx1"/>
              </a:solidFill>
            </a:endParaRPr>
          </a:p>
        </p:txBody>
      </p:sp>
      <p:sp>
        <p:nvSpPr>
          <p:cNvPr id="138242" name="Rectangle 2"/>
          <p:cNvSpPr>
            <a:spLocks noGrp="1" noChangeArrowheads="1"/>
          </p:cNvSpPr>
          <p:nvPr>
            <p:ph type="title"/>
          </p:nvPr>
        </p:nvSpPr>
        <p:spPr>
          <a:noFill/>
          <a:ln/>
        </p:spPr>
        <p:txBody>
          <a:bodyPr/>
          <a:lstStyle/>
          <a:p>
            <a:r>
              <a:rPr lang="en-US" sz="3200">
                <a:latin typeface="Arial" charset="0"/>
                <a:cs typeface="Times New Roman" charset="0"/>
              </a:rPr>
              <a:t>Combinations for some professions</a:t>
            </a:r>
          </a:p>
        </p:txBody>
      </p:sp>
      <p:sp>
        <p:nvSpPr>
          <p:cNvPr id="138243" name="Rectangle 3"/>
          <p:cNvSpPr>
            <a:spLocks noGrp="1" noChangeArrowheads="1"/>
          </p:cNvSpPr>
          <p:nvPr>
            <p:ph type="body" idx="1"/>
          </p:nvPr>
        </p:nvSpPr>
        <p:spPr>
          <a:noFill/>
          <a:ln/>
        </p:spPr>
        <p:txBody>
          <a:bodyPr/>
          <a:lstStyle/>
          <a:p>
            <a:pPr algn="just"/>
            <a:r>
              <a:rPr lang="en-US" sz="2800" b="1">
                <a:cs typeface="Arial" charset="0"/>
              </a:rPr>
              <a:t>Engineers</a:t>
            </a:r>
          </a:p>
          <a:p>
            <a:pPr lvl="1"/>
            <a:r>
              <a:rPr lang="en-US" sz="2400">
                <a:cs typeface="Times New Roman" charset="0"/>
              </a:rPr>
              <a:t>One has to see the prominence of nodes in a native’s horoscopes of Engineers. Mars indicating tools, Sat the use of these tools and Ven, which gives refinement to their use, are also prominent in the horoscopes of Engineers.</a:t>
            </a:r>
            <a:r>
              <a:rPr lang="en-US" sz="2400"/>
              <a:t> </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27A303EB-F280-4498-91CA-77FF2DC995A6}" type="slidenum">
              <a:rPr lang="en-US"/>
              <a:pPr/>
              <a:t>41</a:t>
            </a:fld>
            <a:endParaRPr lang="en-US">
              <a:solidFill>
                <a:schemeClr val="tx1"/>
              </a:solidFill>
            </a:endParaRPr>
          </a:p>
        </p:txBody>
      </p:sp>
      <p:sp>
        <p:nvSpPr>
          <p:cNvPr id="139266" name="Rectangle 2"/>
          <p:cNvSpPr>
            <a:spLocks noGrp="1" noChangeArrowheads="1"/>
          </p:cNvSpPr>
          <p:nvPr>
            <p:ph type="title"/>
          </p:nvPr>
        </p:nvSpPr>
        <p:spPr>
          <a:noFill/>
          <a:ln/>
        </p:spPr>
        <p:txBody>
          <a:bodyPr/>
          <a:lstStyle/>
          <a:p>
            <a:r>
              <a:rPr lang="en-US" sz="3200">
                <a:latin typeface="Arial" charset="0"/>
                <a:cs typeface="Times New Roman" charset="0"/>
              </a:rPr>
              <a:t>Combinations for some professions</a:t>
            </a:r>
          </a:p>
        </p:txBody>
      </p:sp>
      <p:sp>
        <p:nvSpPr>
          <p:cNvPr id="139267" name="Rectangle 3"/>
          <p:cNvSpPr>
            <a:spLocks noGrp="1" noChangeArrowheads="1"/>
          </p:cNvSpPr>
          <p:nvPr>
            <p:ph type="body" idx="1"/>
          </p:nvPr>
        </p:nvSpPr>
        <p:spPr>
          <a:xfrm>
            <a:off x="685800" y="1752600"/>
            <a:ext cx="7848600" cy="4572000"/>
          </a:xfrm>
          <a:noFill/>
          <a:ln/>
        </p:spPr>
        <p:txBody>
          <a:bodyPr/>
          <a:lstStyle/>
          <a:p>
            <a:pPr algn="just">
              <a:lnSpc>
                <a:spcPct val="90000"/>
              </a:lnSpc>
            </a:pPr>
            <a:r>
              <a:rPr lang="en-US" sz="2400" b="1">
                <a:cs typeface="Arial" charset="0"/>
              </a:rPr>
              <a:t>Medical Profession</a:t>
            </a:r>
          </a:p>
          <a:p>
            <a:pPr lvl="1">
              <a:lnSpc>
                <a:spcPct val="90000"/>
              </a:lnSpc>
            </a:pPr>
            <a:r>
              <a:rPr lang="en-US" sz="2400">
                <a:cs typeface="Times New Roman" charset="0"/>
              </a:rPr>
              <a:t>Sun, Mars and Jup should be strong along with Ketu who is always prominent in horoscopes of doctors.  Sun rules the soul (also healing) and is the “life-giving planet”. Sc rules drugs, medicines etc and therefore, its lord Mars should also be connected with the 10th house.  </a:t>
            </a:r>
          </a:p>
          <a:p>
            <a:pPr lvl="1">
              <a:lnSpc>
                <a:spcPct val="90000"/>
              </a:lnSpc>
            </a:pPr>
            <a:endParaRPr lang="en-US" sz="2400">
              <a:cs typeface="Times New Roman" charset="0"/>
            </a:endParaRPr>
          </a:p>
          <a:p>
            <a:pPr lvl="1">
              <a:lnSpc>
                <a:spcPct val="90000"/>
              </a:lnSpc>
            </a:pPr>
            <a:r>
              <a:rPr lang="en-US" sz="2400">
                <a:cs typeface="Times New Roman" charset="0"/>
              </a:rPr>
              <a:t>Rahu is important for medical careers, given its connection to drugs and poisons. If Mars or Ketu or Mercury (skin and cuts) is strongly connected with the tenth house and its lord, it makes the native a surgeon.</a:t>
            </a:r>
            <a:r>
              <a:rPr lang="en-US" sz="2400"/>
              <a:t> </a:t>
            </a: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8BCAF43-0BD7-4E8B-8E44-8103CD31E38B}" type="slidenum">
              <a:rPr lang="en-US"/>
              <a:pPr/>
              <a:t>42</a:t>
            </a:fld>
            <a:endParaRPr lang="en-US">
              <a:solidFill>
                <a:schemeClr val="tx1"/>
              </a:solidFill>
            </a:endParaRPr>
          </a:p>
        </p:txBody>
      </p:sp>
      <p:sp>
        <p:nvSpPr>
          <p:cNvPr id="140290" name="Rectangle 2"/>
          <p:cNvSpPr>
            <a:spLocks noGrp="1" noChangeArrowheads="1"/>
          </p:cNvSpPr>
          <p:nvPr>
            <p:ph type="title"/>
          </p:nvPr>
        </p:nvSpPr>
        <p:spPr>
          <a:noFill/>
          <a:ln/>
        </p:spPr>
        <p:txBody>
          <a:bodyPr/>
          <a:lstStyle/>
          <a:p>
            <a:r>
              <a:rPr lang="en-US" sz="3200">
                <a:latin typeface="Arial" charset="0"/>
                <a:cs typeface="Times New Roman" charset="0"/>
              </a:rPr>
              <a:t>Combinations for some professions</a:t>
            </a:r>
          </a:p>
        </p:txBody>
      </p:sp>
      <p:sp>
        <p:nvSpPr>
          <p:cNvPr id="140291" name="Rectangle 3"/>
          <p:cNvSpPr>
            <a:spLocks noGrp="1" noChangeArrowheads="1"/>
          </p:cNvSpPr>
          <p:nvPr>
            <p:ph type="body" idx="1"/>
          </p:nvPr>
        </p:nvSpPr>
        <p:spPr>
          <a:noFill/>
          <a:ln/>
        </p:spPr>
        <p:txBody>
          <a:bodyPr/>
          <a:lstStyle/>
          <a:p>
            <a:pPr algn="just">
              <a:lnSpc>
                <a:spcPct val="90000"/>
              </a:lnSpc>
            </a:pPr>
            <a:r>
              <a:rPr lang="en-US" sz="2800" b="1">
                <a:cs typeface="Arial" charset="0"/>
              </a:rPr>
              <a:t>Artists</a:t>
            </a:r>
          </a:p>
          <a:p>
            <a:pPr lvl="1">
              <a:lnSpc>
                <a:spcPct val="90000"/>
              </a:lnSpc>
            </a:pPr>
            <a:r>
              <a:rPr lang="en-US" sz="2400">
                <a:cs typeface="Times New Roman" charset="0"/>
              </a:rPr>
              <a:t>Venus is the Karaka of fine arts, music and dancing.  Its association with Moon, Mercury, and Jup gives artistic talent to the native.  Houses owned by Venus, i.e. Ta and Li, should be prominent.  3rd house and Merc should also be prominent.  5th and 6th lord should show creative abilities so these houses should also be connected too. </a:t>
            </a:r>
          </a:p>
          <a:p>
            <a:pPr lvl="1">
              <a:lnSpc>
                <a:spcPct val="90000"/>
              </a:lnSpc>
            </a:pPr>
            <a:r>
              <a:rPr lang="en-US" sz="2400">
                <a:cs typeface="Times New Roman" charset="0"/>
              </a:rPr>
              <a:t>In cases of singers and poets, 2nd house will also be prominent because 2</a:t>
            </a:r>
            <a:r>
              <a:rPr lang="en-US" sz="2400" baseline="30000">
                <a:cs typeface="Times New Roman" charset="0"/>
              </a:rPr>
              <a:t>nd</a:t>
            </a:r>
            <a:r>
              <a:rPr lang="en-US" sz="2400">
                <a:cs typeface="Times New Roman" charset="0"/>
              </a:rPr>
              <a:t> house rules speech.</a:t>
            </a:r>
            <a:r>
              <a:rPr lang="en-US"/>
              <a:t> </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50B0FCBC-8D71-4ED4-ACF5-830A42901E41}" type="slidenum">
              <a:rPr lang="en-US"/>
              <a:pPr/>
              <a:t>43</a:t>
            </a:fld>
            <a:endParaRPr lang="en-US">
              <a:solidFill>
                <a:schemeClr val="tx1"/>
              </a:solidFill>
            </a:endParaRPr>
          </a:p>
        </p:txBody>
      </p:sp>
      <p:sp>
        <p:nvSpPr>
          <p:cNvPr id="129026" name="Rectangle 2"/>
          <p:cNvSpPr>
            <a:spLocks noGrp="1" noChangeArrowheads="1"/>
          </p:cNvSpPr>
          <p:nvPr>
            <p:ph type="title"/>
          </p:nvPr>
        </p:nvSpPr>
        <p:spPr>
          <a:noFill/>
          <a:ln/>
        </p:spPr>
        <p:txBody>
          <a:bodyPr/>
          <a:lstStyle/>
          <a:p>
            <a:r>
              <a:rPr lang="en-US" sz="3200">
                <a:latin typeface="Arial" charset="0"/>
                <a:cs typeface="Times New Roman" charset="0"/>
              </a:rPr>
              <a:t>Judgment of Loss &amp; Gain </a:t>
            </a:r>
            <a:br>
              <a:rPr lang="en-US" sz="3200">
                <a:latin typeface="Arial" charset="0"/>
                <a:cs typeface="Times New Roman" charset="0"/>
              </a:rPr>
            </a:br>
            <a:r>
              <a:rPr lang="en-US" sz="3200">
                <a:latin typeface="Arial" charset="0"/>
                <a:cs typeface="Times New Roman" charset="0"/>
              </a:rPr>
              <a:t>in Career in Dasamsa</a:t>
            </a:r>
            <a:r>
              <a:rPr lang="en-US" sz="3200">
                <a:latin typeface="Arial" charset="0"/>
              </a:rPr>
              <a:t> </a:t>
            </a:r>
          </a:p>
        </p:txBody>
      </p:sp>
      <p:sp>
        <p:nvSpPr>
          <p:cNvPr id="129027" name="Rectangle 3"/>
          <p:cNvSpPr>
            <a:spLocks noGrp="1" noChangeArrowheads="1"/>
          </p:cNvSpPr>
          <p:nvPr>
            <p:ph type="body" idx="1"/>
          </p:nvPr>
        </p:nvSpPr>
        <p:spPr>
          <a:xfrm>
            <a:off x="533400" y="1981200"/>
            <a:ext cx="7924800" cy="4343400"/>
          </a:xfrm>
          <a:noFill/>
          <a:ln/>
        </p:spPr>
        <p:txBody>
          <a:bodyPr/>
          <a:lstStyle/>
          <a:p>
            <a:pPr algn="just">
              <a:lnSpc>
                <a:spcPct val="90000"/>
              </a:lnSpc>
            </a:pPr>
            <a:r>
              <a:rPr lang="en-US" sz="2400">
                <a:cs typeface="Times New Roman" charset="0"/>
              </a:rPr>
              <a:t>The following are some indicators of a good career or rise in career in the Dasamsa: -</a:t>
            </a:r>
          </a:p>
          <a:p>
            <a:pPr lvl="1" algn="just">
              <a:lnSpc>
                <a:spcPct val="90000"/>
              </a:lnSpc>
            </a:pPr>
            <a:r>
              <a:rPr lang="en-US" sz="2400"/>
              <a:t>Strong 10th House in D-10: Status, recognition and great achievements</a:t>
            </a:r>
          </a:p>
          <a:p>
            <a:pPr lvl="1" algn="just">
              <a:lnSpc>
                <a:spcPct val="90000"/>
              </a:lnSpc>
            </a:pPr>
            <a:r>
              <a:rPr lang="en-US" sz="2400"/>
              <a:t>Planets in the Lagna or Lagna lord in D-10</a:t>
            </a:r>
          </a:p>
          <a:p>
            <a:pPr lvl="1" algn="just">
              <a:lnSpc>
                <a:spcPct val="90000"/>
              </a:lnSpc>
            </a:pPr>
            <a:r>
              <a:rPr lang="en-US" sz="2400"/>
              <a:t>Planets in Kendras and Trikonas</a:t>
            </a:r>
          </a:p>
          <a:p>
            <a:pPr lvl="1" algn="just">
              <a:lnSpc>
                <a:spcPct val="90000"/>
              </a:lnSpc>
            </a:pPr>
            <a:r>
              <a:rPr lang="en-US" sz="2400"/>
              <a:t>Dasa lord or Antardasa lord getting connected to the D-10 Lagna</a:t>
            </a:r>
          </a:p>
          <a:p>
            <a:pPr algn="just">
              <a:lnSpc>
                <a:spcPct val="90000"/>
              </a:lnSpc>
              <a:buFont typeface="Monotype Sorts" pitchFamily="2" charset="2"/>
              <a:buNone/>
            </a:pPr>
            <a:r>
              <a:rPr lang="en-US" sz="2400">
                <a:cs typeface="Times New Roman" charset="0"/>
              </a:rPr>
              <a:t> </a:t>
            </a:r>
          </a:p>
          <a:p>
            <a:pPr>
              <a:lnSpc>
                <a:spcPct val="90000"/>
              </a:lnSpc>
            </a:pPr>
            <a:r>
              <a:rPr lang="en-US" sz="2400">
                <a:cs typeface="Times New Roman" charset="0"/>
              </a:rPr>
              <a:t>All results indicated by a planet in the Rasi and D-Chart come to fructification in their Dasa, Antardasa and Transits.</a:t>
            </a:r>
            <a:r>
              <a:rPr lang="en-US">
                <a:cs typeface="Times New Roman" charset="0"/>
              </a:rPr>
              <a:t> </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61220E1C-9D8C-47E9-875B-A149E5D7C950}" type="slidenum">
              <a:rPr lang="en-US"/>
              <a:pPr/>
              <a:t>44</a:t>
            </a:fld>
            <a:endParaRPr lang="en-US">
              <a:solidFill>
                <a:schemeClr val="tx1"/>
              </a:solidFill>
            </a:endParaRPr>
          </a:p>
        </p:txBody>
      </p:sp>
      <p:sp>
        <p:nvSpPr>
          <p:cNvPr id="130050" name="Rectangle 2"/>
          <p:cNvSpPr>
            <a:spLocks noGrp="1" noChangeArrowheads="1"/>
          </p:cNvSpPr>
          <p:nvPr>
            <p:ph type="title"/>
          </p:nvPr>
        </p:nvSpPr>
        <p:spPr>
          <a:noFill/>
          <a:ln/>
        </p:spPr>
        <p:txBody>
          <a:bodyPr/>
          <a:lstStyle/>
          <a:p>
            <a:r>
              <a:rPr lang="en-US" sz="4000">
                <a:latin typeface="Arial" charset="0"/>
                <a:cs typeface="Times New Roman" charset="0"/>
              </a:rPr>
              <a:t>Planets in Kendras</a:t>
            </a:r>
            <a:r>
              <a:rPr lang="en-US" sz="3200">
                <a:latin typeface="Arial" charset="0"/>
              </a:rPr>
              <a:t> </a:t>
            </a:r>
          </a:p>
        </p:txBody>
      </p:sp>
      <p:sp>
        <p:nvSpPr>
          <p:cNvPr id="130051" name="Rectangle 3"/>
          <p:cNvSpPr>
            <a:spLocks noGrp="1" noChangeArrowheads="1"/>
          </p:cNvSpPr>
          <p:nvPr>
            <p:ph type="body" idx="1"/>
          </p:nvPr>
        </p:nvSpPr>
        <p:spPr>
          <a:noFill/>
          <a:ln/>
        </p:spPr>
        <p:txBody>
          <a:bodyPr/>
          <a:lstStyle/>
          <a:p>
            <a:r>
              <a:rPr lang="en-US" sz="2800">
                <a:cs typeface="Times New Roman" charset="0"/>
              </a:rPr>
              <a:t>The Kendra houses are the angles of the chart and they are 1</a:t>
            </a:r>
            <a:r>
              <a:rPr lang="en-US" sz="2800" baseline="30000">
                <a:cs typeface="Times New Roman" charset="0"/>
              </a:rPr>
              <a:t>st</a:t>
            </a:r>
            <a:r>
              <a:rPr lang="en-US" sz="2800">
                <a:cs typeface="Times New Roman" charset="0"/>
              </a:rPr>
              <a:t>, 4</a:t>
            </a:r>
            <a:r>
              <a:rPr lang="en-US" sz="2800" baseline="30000">
                <a:cs typeface="Times New Roman" charset="0"/>
              </a:rPr>
              <a:t>th</a:t>
            </a:r>
            <a:r>
              <a:rPr lang="en-US" sz="2800">
                <a:cs typeface="Times New Roman" charset="0"/>
              </a:rPr>
              <a:t>, 7</a:t>
            </a:r>
            <a:r>
              <a:rPr lang="en-US" sz="2800" baseline="30000">
                <a:cs typeface="Times New Roman" charset="0"/>
              </a:rPr>
              <a:t>th</a:t>
            </a:r>
            <a:r>
              <a:rPr lang="en-US" sz="2800">
                <a:cs typeface="Times New Roman" charset="0"/>
              </a:rPr>
              <a:t>, and 10</a:t>
            </a:r>
            <a:r>
              <a:rPr lang="en-US" sz="2800" baseline="30000">
                <a:cs typeface="Times New Roman" charset="0"/>
              </a:rPr>
              <a:t>th</a:t>
            </a:r>
            <a:r>
              <a:rPr lang="en-US" sz="2800">
                <a:cs typeface="Times New Roman" charset="0"/>
              </a:rPr>
              <a:t>. These are considered the most powerful houses of all (in ascending order).  Being </a:t>
            </a:r>
            <a:r>
              <a:rPr lang="en-US" sz="2800" b="1">
                <a:cs typeface="Times New Roman" charset="0"/>
              </a:rPr>
              <a:t>Vishnu’s Sthana, </a:t>
            </a:r>
            <a:r>
              <a:rPr lang="en-US" sz="2800">
                <a:cs typeface="Times New Roman" charset="0"/>
              </a:rPr>
              <a:t>planets in Kendras are auspicious. Even malefics in Kendras are not bad for career. </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D181D5B4-D756-415F-BBDD-E65C5C7756CC}" type="slidenum">
              <a:rPr lang="en-US"/>
              <a:pPr/>
              <a:t>45</a:t>
            </a:fld>
            <a:endParaRPr lang="en-US">
              <a:solidFill>
                <a:schemeClr val="tx1"/>
              </a:solidFill>
            </a:endParaRPr>
          </a:p>
        </p:txBody>
      </p:sp>
      <p:sp>
        <p:nvSpPr>
          <p:cNvPr id="131074" name="Rectangle 2"/>
          <p:cNvSpPr>
            <a:spLocks noGrp="1" noChangeArrowheads="1"/>
          </p:cNvSpPr>
          <p:nvPr>
            <p:ph type="title"/>
          </p:nvPr>
        </p:nvSpPr>
        <p:spPr>
          <a:noFill/>
          <a:ln/>
        </p:spPr>
        <p:txBody>
          <a:bodyPr/>
          <a:lstStyle/>
          <a:p>
            <a:r>
              <a:rPr lang="en-US" sz="4000">
                <a:latin typeface="Arial" charset="0"/>
                <a:cs typeface="Times New Roman" charset="0"/>
              </a:rPr>
              <a:t>Planets in Trikonas</a:t>
            </a:r>
            <a:r>
              <a:rPr lang="en-US" sz="3200">
                <a:latin typeface="Arial" charset="0"/>
              </a:rPr>
              <a:t> </a:t>
            </a:r>
          </a:p>
        </p:txBody>
      </p:sp>
      <p:sp>
        <p:nvSpPr>
          <p:cNvPr id="131075" name="Rectangle 3"/>
          <p:cNvSpPr>
            <a:spLocks noGrp="1" noChangeArrowheads="1"/>
          </p:cNvSpPr>
          <p:nvPr>
            <p:ph type="body" idx="1"/>
          </p:nvPr>
        </p:nvSpPr>
        <p:spPr>
          <a:xfrm>
            <a:off x="533400" y="1752600"/>
            <a:ext cx="7924800" cy="4114800"/>
          </a:xfrm>
          <a:noFill/>
          <a:ln/>
        </p:spPr>
        <p:txBody>
          <a:bodyPr/>
          <a:lstStyle/>
          <a:p>
            <a:pPr>
              <a:lnSpc>
                <a:spcPct val="90000"/>
              </a:lnSpc>
            </a:pPr>
            <a:r>
              <a:rPr lang="en-US" sz="2200">
                <a:cs typeface="Times New Roman" charset="0"/>
              </a:rPr>
              <a:t>The Trikona houses are 1</a:t>
            </a:r>
            <a:r>
              <a:rPr lang="en-US" sz="2200" baseline="30000">
                <a:cs typeface="Times New Roman" charset="0"/>
              </a:rPr>
              <a:t>st</a:t>
            </a:r>
            <a:r>
              <a:rPr lang="en-US" sz="2200">
                <a:cs typeface="Times New Roman" charset="0"/>
              </a:rPr>
              <a:t>, 5</a:t>
            </a:r>
            <a:r>
              <a:rPr lang="en-US" sz="2200" baseline="30000">
                <a:cs typeface="Times New Roman" charset="0"/>
              </a:rPr>
              <a:t>th</a:t>
            </a:r>
            <a:r>
              <a:rPr lang="en-US" sz="2200">
                <a:cs typeface="Times New Roman" charset="0"/>
              </a:rPr>
              <a:t> and 9</a:t>
            </a:r>
            <a:r>
              <a:rPr lang="en-US" sz="2200" baseline="30000">
                <a:cs typeface="Times New Roman" charset="0"/>
              </a:rPr>
              <a:t>th</a:t>
            </a:r>
            <a:r>
              <a:rPr lang="en-US" sz="2200">
                <a:cs typeface="Times New Roman" charset="0"/>
              </a:rPr>
              <a:t> and these are the most auspicious houses of all. Being </a:t>
            </a:r>
            <a:r>
              <a:rPr lang="en-US" sz="2200" b="1">
                <a:cs typeface="Times New Roman" charset="0"/>
              </a:rPr>
              <a:t>Lakshmi’s Sthana</a:t>
            </a:r>
            <a:r>
              <a:rPr lang="en-US" sz="2200">
                <a:cs typeface="Times New Roman" charset="0"/>
              </a:rPr>
              <a:t>, they symbolize prosperity.  Planets in Trikonas in D-10 are also good. Planets in or lords of 1</a:t>
            </a:r>
            <a:r>
              <a:rPr lang="en-US" sz="2200" baseline="30000">
                <a:cs typeface="Times New Roman" charset="0"/>
              </a:rPr>
              <a:t>st</a:t>
            </a:r>
            <a:r>
              <a:rPr lang="en-US" sz="2200">
                <a:cs typeface="Times New Roman" charset="0"/>
              </a:rPr>
              <a:t>, 5</a:t>
            </a:r>
            <a:r>
              <a:rPr lang="en-US" sz="2200" baseline="30000">
                <a:cs typeface="Times New Roman" charset="0"/>
              </a:rPr>
              <a:t>th</a:t>
            </a:r>
            <a:r>
              <a:rPr lang="en-US" sz="2200">
                <a:cs typeface="Times New Roman" charset="0"/>
              </a:rPr>
              <a:t> and 9</a:t>
            </a:r>
            <a:r>
              <a:rPr lang="en-US" sz="2200" baseline="30000">
                <a:cs typeface="Times New Roman" charset="0"/>
              </a:rPr>
              <a:t>th</a:t>
            </a:r>
            <a:r>
              <a:rPr lang="en-US" sz="2200">
                <a:cs typeface="Times New Roman" charset="0"/>
              </a:rPr>
              <a:t> are good for career.  </a:t>
            </a:r>
          </a:p>
          <a:p>
            <a:pPr>
              <a:lnSpc>
                <a:spcPct val="90000"/>
              </a:lnSpc>
            </a:pPr>
            <a:endParaRPr lang="en-US" sz="2200">
              <a:cs typeface="Times New Roman" charset="0"/>
            </a:endParaRPr>
          </a:p>
          <a:p>
            <a:pPr>
              <a:lnSpc>
                <a:spcPct val="90000"/>
              </a:lnSpc>
            </a:pPr>
            <a:r>
              <a:rPr lang="en-US" sz="2200">
                <a:cs typeface="Times New Roman" charset="0"/>
              </a:rPr>
              <a:t>Please make a note; while placement of any planet in 5th or 9th is highly auspicious, it might not be so in all cases where the 10th lord is in 5</a:t>
            </a:r>
            <a:r>
              <a:rPr lang="en-US" sz="2200" baseline="30000">
                <a:cs typeface="Times New Roman" charset="0"/>
              </a:rPr>
              <a:t>th</a:t>
            </a:r>
            <a:r>
              <a:rPr lang="en-US" sz="2200">
                <a:cs typeface="Times New Roman" charset="0"/>
              </a:rPr>
              <a:t> or 9</a:t>
            </a:r>
            <a:r>
              <a:rPr lang="en-US" sz="2200" baseline="30000">
                <a:cs typeface="Times New Roman" charset="0"/>
              </a:rPr>
              <a:t>th</a:t>
            </a:r>
            <a:r>
              <a:rPr lang="en-US" sz="2200">
                <a:cs typeface="Times New Roman" charset="0"/>
              </a:rPr>
              <a:t>.  This is because these are the 8</a:t>
            </a:r>
            <a:r>
              <a:rPr lang="en-US" sz="2200" baseline="30000">
                <a:cs typeface="Times New Roman" charset="0"/>
              </a:rPr>
              <a:t>th</a:t>
            </a:r>
            <a:r>
              <a:rPr lang="en-US" sz="2200">
                <a:cs typeface="Times New Roman" charset="0"/>
              </a:rPr>
              <a:t> and 12</a:t>
            </a:r>
            <a:r>
              <a:rPr lang="en-US" sz="2200" baseline="30000">
                <a:cs typeface="Times New Roman" charset="0"/>
              </a:rPr>
              <a:t>th</a:t>
            </a:r>
            <a:r>
              <a:rPr lang="en-US" sz="2200">
                <a:cs typeface="Times New Roman" charset="0"/>
              </a:rPr>
              <a:t> from the 10</a:t>
            </a:r>
            <a:r>
              <a:rPr lang="en-US" sz="2200" baseline="30000">
                <a:cs typeface="Times New Roman" charset="0"/>
              </a:rPr>
              <a:t>th</a:t>
            </a:r>
            <a:r>
              <a:rPr lang="en-US" sz="2200">
                <a:cs typeface="Times New Roman" charset="0"/>
              </a:rPr>
              <a:t>, and thus could prove to bring obstacles or loss of career if the 10</a:t>
            </a:r>
            <a:r>
              <a:rPr lang="en-US" sz="2200" baseline="30000">
                <a:cs typeface="Times New Roman" charset="0"/>
              </a:rPr>
              <a:t>th</a:t>
            </a:r>
            <a:r>
              <a:rPr lang="en-US" sz="2200">
                <a:cs typeface="Times New Roman" charset="0"/>
              </a:rPr>
              <a:t> lord therein is afflicted.  Similarly the 3</a:t>
            </a:r>
            <a:r>
              <a:rPr lang="en-US" sz="2200" baseline="30000">
                <a:cs typeface="Times New Roman" charset="0"/>
              </a:rPr>
              <a:t>rd</a:t>
            </a:r>
            <a:r>
              <a:rPr lang="en-US" sz="2200">
                <a:cs typeface="Times New Roman" charset="0"/>
              </a:rPr>
              <a:t> house is the 6</a:t>
            </a:r>
            <a:r>
              <a:rPr lang="en-US" sz="2200" baseline="30000">
                <a:cs typeface="Times New Roman" charset="0"/>
              </a:rPr>
              <a:t>th</a:t>
            </a:r>
            <a:r>
              <a:rPr lang="en-US" sz="2200">
                <a:cs typeface="Times New Roman" charset="0"/>
              </a:rPr>
              <a:t> from the 10</a:t>
            </a:r>
            <a:r>
              <a:rPr lang="en-US" sz="2200" baseline="30000">
                <a:cs typeface="Times New Roman" charset="0"/>
              </a:rPr>
              <a:t>th</a:t>
            </a:r>
            <a:r>
              <a:rPr lang="en-US" sz="2200">
                <a:cs typeface="Times New Roman" charset="0"/>
              </a:rPr>
              <a:t>.</a:t>
            </a:r>
            <a:r>
              <a:rPr lang="en-US" sz="2100">
                <a:cs typeface="Times New Roman" charset="0"/>
              </a:rPr>
              <a:t>  </a:t>
            </a:r>
            <a:endParaRPr lang="en-US" sz="2100"/>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B4BBE4E8-3BC9-4DD4-8520-B5CD0F5627F2}" type="slidenum">
              <a:rPr lang="en-US"/>
              <a:pPr/>
              <a:t>46</a:t>
            </a:fld>
            <a:endParaRPr lang="en-US">
              <a:solidFill>
                <a:schemeClr val="tx1"/>
              </a:solidFill>
            </a:endParaRPr>
          </a:p>
        </p:txBody>
      </p:sp>
      <p:sp>
        <p:nvSpPr>
          <p:cNvPr id="270338" name="Rectangle 2"/>
          <p:cNvSpPr>
            <a:spLocks noGrp="1" noChangeArrowheads="1"/>
          </p:cNvSpPr>
          <p:nvPr>
            <p:ph type="title"/>
          </p:nvPr>
        </p:nvSpPr>
        <p:spPr>
          <a:noFill/>
          <a:ln/>
        </p:spPr>
        <p:txBody>
          <a:bodyPr/>
          <a:lstStyle/>
          <a:p>
            <a:r>
              <a:rPr lang="en-US" sz="4000">
                <a:latin typeface="Arial" charset="0"/>
                <a:cs typeface="Times New Roman" charset="0"/>
              </a:rPr>
              <a:t>Planets in Trikonas</a:t>
            </a:r>
            <a:r>
              <a:rPr lang="en-US" sz="3200">
                <a:latin typeface="Arial" charset="0"/>
              </a:rPr>
              <a:t> </a:t>
            </a:r>
          </a:p>
        </p:txBody>
      </p:sp>
      <p:sp>
        <p:nvSpPr>
          <p:cNvPr id="270339" name="Rectangle 3"/>
          <p:cNvSpPr>
            <a:spLocks noGrp="1" noChangeArrowheads="1"/>
          </p:cNvSpPr>
          <p:nvPr>
            <p:ph type="body" idx="1"/>
          </p:nvPr>
        </p:nvSpPr>
        <p:spPr>
          <a:xfrm>
            <a:off x="533400" y="1752600"/>
            <a:ext cx="7924800" cy="4648200"/>
          </a:xfrm>
          <a:noFill/>
          <a:ln/>
        </p:spPr>
        <p:txBody>
          <a:bodyPr/>
          <a:lstStyle/>
          <a:p>
            <a:r>
              <a:rPr lang="en-US" sz="2500">
                <a:cs typeface="Times New Roman" charset="0"/>
              </a:rPr>
              <a:t>In my studies, I have found that people often lose or change the careers when the Dasa of the 10</a:t>
            </a:r>
            <a:r>
              <a:rPr lang="en-US" sz="2500" baseline="30000">
                <a:cs typeface="Times New Roman" charset="0"/>
              </a:rPr>
              <a:t>th</a:t>
            </a:r>
            <a:r>
              <a:rPr lang="en-US" sz="2500">
                <a:cs typeface="Times New Roman" charset="0"/>
              </a:rPr>
              <a:t> lord placed in these houses comes into effect.  This of course, would be different if the native's career were associated with education, spirituality, counseling, coaching, art and music as in the 3rd lord etc.</a:t>
            </a:r>
            <a:r>
              <a:rPr lang="en-US" sz="2500"/>
              <a:t> </a:t>
            </a:r>
          </a:p>
          <a:p>
            <a:endParaRPr lang="en-US" sz="2500"/>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1321F9EB-ACA3-4F28-A675-3CB4BC3B6AF5}" type="slidenum">
              <a:rPr lang="en-US"/>
              <a:pPr/>
              <a:t>47</a:t>
            </a:fld>
            <a:endParaRPr lang="en-US">
              <a:solidFill>
                <a:schemeClr val="tx1"/>
              </a:solidFill>
            </a:endParaRPr>
          </a:p>
        </p:txBody>
      </p:sp>
      <p:sp>
        <p:nvSpPr>
          <p:cNvPr id="132098" name="Rectangle 2"/>
          <p:cNvSpPr>
            <a:spLocks noGrp="1" noChangeArrowheads="1"/>
          </p:cNvSpPr>
          <p:nvPr>
            <p:ph type="title"/>
          </p:nvPr>
        </p:nvSpPr>
        <p:spPr>
          <a:noFill/>
          <a:ln/>
        </p:spPr>
        <p:txBody>
          <a:bodyPr/>
          <a:lstStyle/>
          <a:p>
            <a:r>
              <a:rPr lang="en-US" sz="4000">
                <a:latin typeface="Arial" charset="0"/>
                <a:cs typeface="Times New Roman" charset="0"/>
              </a:rPr>
              <a:t>Planets in Dusthanas</a:t>
            </a:r>
            <a:r>
              <a:rPr lang="en-US" sz="3200">
                <a:latin typeface="Arial" charset="0"/>
              </a:rPr>
              <a:t> </a:t>
            </a:r>
          </a:p>
        </p:txBody>
      </p:sp>
      <p:sp>
        <p:nvSpPr>
          <p:cNvPr id="132099" name="Rectangle 3"/>
          <p:cNvSpPr>
            <a:spLocks noGrp="1" noChangeArrowheads="1"/>
          </p:cNvSpPr>
          <p:nvPr>
            <p:ph type="body" idx="1"/>
          </p:nvPr>
        </p:nvSpPr>
        <p:spPr>
          <a:noFill/>
          <a:ln/>
        </p:spPr>
        <p:txBody>
          <a:bodyPr/>
          <a:lstStyle/>
          <a:p>
            <a:pPr algn="just">
              <a:lnSpc>
                <a:spcPct val="90000"/>
              </a:lnSpc>
            </a:pPr>
            <a:r>
              <a:rPr lang="en-US" sz="2200">
                <a:cs typeface="Times New Roman" charset="0"/>
              </a:rPr>
              <a:t>Dusthana’s are 6</a:t>
            </a:r>
            <a:r>
              <a:rPr lang="en-US" sz="2200" baseline="30000">
                <a:cs typeface="Times New Roman" charset="0"/>
              </a:rPr>
              <a:t>th</a:t>
            </a:r>
            <a:r>
              <a:rPr lang="en-US" sz="2200">
                <a:cs typeface="Times New Roman" charset="0"/>
              </a:rPr>
              <a:t> (makes us to work harder), 8</a:t>
            </a:r>
            <a:r>
              <a:rPr lang="en-US" sz="2200" baseline="30000">
                <a:cs typeface="Times New Roman" charset="0"/>
              </a:rPr>
              <a:t>th</a:t>
            </a:r>
            <a:r>
              <a:rPr lang="en-US" sz="2200">
                <a:cs typeface="Times New Roman" charset="0"/>
              </a:rPr>
              <a:t> (gives end of work) and 12</a:t>
            </a:r>
            <a:r>
              <a:rPr lang="en-US" sz="2200" baseline="30000">
                <a:cs typeface="Times New Roman" charset="0"/>
              </a:rPr>
              <a:t>th</a:t>
            </a:r>
            <a:r>
              <a:rPr lang="en-US" sz="2200">
                <a:cs typeface="Times New Roman" charset="0"/>
              </a:rPr>
              <a:t> (gives end/change of profession) signify difficulties, obstacles, and struggles. Therefore the planets in 6</a:t>
            </a:r>
            <a:r>
              <a:rPr lang="en-US" sz="2200" baseline="30000">
                <a:cs typeface="Times New Roman" charset="0"/>
              </a:rPr>
              <a:t>th</a:t>
            </a:r>
            <a:r>
              <a:rPr lang="en-US" sz="2200">
                <a:cs typeface="Times New Roman" charset="0"/>
              </a:rPr>
              <a:t>, 8</a:t>
            </a:r>
            <a:r>
              <a:rPr lang="en-US" sz="2200" baseline="30000">
                <a:cs typeface="Times New Roman" charset="0"/>
              </a:rPr>
              <a:t>th</a:t>
            </a:r>
            <a:r>
              <a:rPr lang="en-US" sz="2200">
                <a:cs typeface="Times New Roman" charset="0"/>
              </a:rPr>
              <a:t> and 12</a:t>
            </a:r>
            <a:r>
              <a:rPr lang="en-US" sz="2200" baseline="30000">
                <a:cs typeface="Times New Roman" charset="0"/>
              </a:rPr>
              <a:t>th</a:t>
            </a:r>
            <a:r>
              <a:rPr lang="en-US" sz="2200">
                <a:cs typeface="Times New Roman" charset="0"/>
              </a:rPr>
              <a:t> in D-10 indicate difficulties, tensions, and worries with respect to career especially if they are unaspected by lagna lord or 10</a:t>
            </a:r>
            <a:r>
              <a:rPr lang="en-US" sz="2200" baseline="30000">
                <a:cs typeface="Times New Roman" charset="0"/>
              </a:rPr>
              <a:t>th</a:t>
            </a:r>
            <a:r>
              <a:rPr lang="en-US" sz="2200">
                <a:cs typeface="Times New Roman" charset="0"/>
              </a:rPr>
              <a:t> lord.  If aspected by the Lagna Lord or 10</a:t>
            </a:r>
            <a:r>
              <a:rPr lang="en-US" sz="2200" baseline="30000">
                <a:cs typeface="Times New Roman" charset="0"/>
              </a:rPr>
              <a:t>th</a:t>
            </a:r>
            <a:r>
              <a:rPr lang="en-US" sz="2200">
                <a:cs typeface="Times New Roman" charset="0"/>
              </a:rPr>
              <a:t> Lord gives initial difficulties followed by relief. </a:t>
            </a:r>
          </a:p>
          <a:p>
            <a:pPr algn="just">
              <a:lnSpc>
                <a:spcPct val="90000"/>
              </a:lnSpc>
              <a:buFont typeface="Monotype Sorts" pitchFamily="2" charset="2"/>
              <a:buNone/>
            </a:pPr>
            <a:r>
              <a:rPr lang="en-US" sz="2200">
                <a:cs typeface="Times New Roman" charset="0"/>
              </a:rPr>
              <a:t> </a:t>
            </a:r>
          </a:p>
          <a:p>
            <a:pPr algn="just">
              <a:lnSpc>
                <a:spcPct val="90000"/>
              </a:lnSpc>
            </a:pPr>
            <a:r>
              <a:rPr lang="en-US" sz="2200">
                <a:cs typeface="Times New Roman" charset="0"/>
              </a:rPr>
              <a:t>When the Dusthana’s lords of D-10 are related to the 10</a:t>
            </a:r>
            <a:r>
              <a:rPr lang="en-US" sz="2200" baseline="30000">
                <a:cs typeface="Times New Roman" charset="0"/>
              </a:rPr>
              <a:t>th</a:t>
            </a:r>
            <a:r>
              <a:rPr lang="en-US" sz="2200">
                <a:cs typeface="Times New Roman" charset="0"/>
              </a:rPr>
              <a:t> house or 10</a:t>
            </a:r>
            <a:r>
              <a:rPr lang="en-US" sz="2200" baseline="30000">
                <a:cs typeface="Times New Roman" charset="0"/>
              </a:rPr>
              <a:t>th</a:t>
            </a:r>
            <a:r>
              <a:rPr lang="en-US" sz="2200">
                <a:cs typeface="Times New Roman" charset="0"/>
              </a:rPr>
              <a:t> lord, the Dasa or Antardasa may be tough.</a:t>
            </a:r>
          </a:p>
          <a:p>
            <a:pPr algn="just">
              <a:lnSpc>
                <a:spcPct val="90000"/>
              </a:lnSpc>
              <a:buFont typeface="Monotype Sorts" pitchFamily="2" charset="2"/>
              <a:buNone/>
            </a:pPr>
            <a:r>
              <a:rPr lang="en-US" sz="1800">
                <a:cs typeface="Times New Roman" charset="0"/>
              </a:rPr>
              <a:t> </a:t>
            </a:r>
          </a:p>
          <a:p>
            <a:pPr algn="just">
              <a:lnSpc>
                <a:spcPct val="90000"/>
              </a:lnSpc>
            </a:pPr>
            <a:endParaRPr lang="en-US" sz="1800">
              <a:cs typeface="Times New Roman" charset="0"/>
            </a:endParaRPr>
          </a:p>
          <a:p>
            <a:pPr algn="just">
              <a:lnSpc>
                <a:spcPct val="90000"/>
              </a:lnSpc>
            </a:pPr>
            <a:endParaRPr lang="en-US" sz="1800">
              <a:cs typeface="Times New Roman" charset="0"/>
            </a:endParaRP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7B7535C6-49FA-49E7-BFB6-3B472B610762}" type="slidenum">
              <a:rPr lang="en-US"/>
              <a:pPr/>
              <a:t>48</a:t>
            </a:fld>
            <a:endParaRPr lang="en-US">
              <a:solidFill>
                <a:schemeClr val="tx1"/>
              </a:solidFill>
            </a:endParaRPr>
          </a:p>
        </p:txBody>
      </p:sp>
      <p:sp>
        <p:nvSpPr>
          <p:cNvPr id="143362" name="Rectangle 2"/>
          <p:cNvSpPr>
            <a:spLocks noGrp="1" noChangeArrowheads="1"/>
          </p:cNvSpPr>
          <p:nvPr>
            <p:ph type="title"/>
          </p:nvPr>
        </p:nvSpPr>
        <p:spPr>
          <a:noFill/>
          <a:ln/>
        </p:spPr>
        <p:txBody>
          <a:bodyPr/>
          <a:lstStyle/>
          <a:p>
            <a:r>
              <a:rPr lang="en-US" sz="4000">
                <a:latin typeface="Arial" charset="0"/>
                <a:cs typeface="Times New Roman" charset="0"/>
              </a:rPr>
              <a:t>Planets in Dusthanas</a:t>
            </a:r>
          </a:p>
        </p:txBody>
      </p:sp>
      <p:sp>
        <p:nvSpPr>
          <p:cNvPr id="143363" name="Rectangle 3"/>
          <p:cNvSpPr>
            <a:spLocks noGrp="1" noChangeArrowheads="1"/>
          </p:cNvSpPr>
          <p:nvPr>
            <p:ph type="body" idx="1"/>
          </p:nvPr>
        </p:nvSpPr>
        <p:spPr>
          <a:xfrm>
            <a:off x="609600" y="1524000"/>
            <a:ext cx="8077200" cy="4800600"/>
          </a:xfrm>
          <a:noFill/>
          <a:ln/>
        </p:spPr>
        <p:txBody>
          <a:bodyPr/>
          <a:lstStyle/>
          <a:p>
            <a:pPr>
              <a:lnSpc>
                <a:spcPct val="90000"/>
              </a:lnSpc>
              <a:buFont typeface="Monotype Sorts" pitchFamily="2" charset="2"/>
              <a:buNone/>
            </a:pPr>
            <a:endParaRPr lang="en-US" sz="700"/>
          </a:p>
          <a:p>
            <a:pPr algn="just">
              <a:lnSpc>
                <a:spcPct val="90000"/>
              </a:lnSpc>
            </a:pPr>
            <a:r>
              <a:rPr lang="en-US">
                <a:cs typeface="Times New Roman" charset="0"/>
              </a:rPr>
              <a:t>Antardasa lord in 6</a:t>
            </a:r>
            <a:r>
              <a:rPr lang="en-US" baseline="30000">
                <a:cs typeface="Times New Roman" charset="0"/>
              </a:rPr>
              <a:t>th</a:t>
            </a:r>
            <a:r>
              <a:rPr lang="en-US">
                <a:cs typeface="Times New Roman" charset="0"/>
              </a:rPr>
              <a:t>, 8</a:t>
            </a:r>
            <a:r>
              <a:rPr lang="en-US" baseline="30000">
                <a:cs typeface="Times New Roman" charset="0"/>
              </a:rPr>
              <a:t>th</a:t>
            </a:r>
            <a:r>
              <a:rPr lang="en-US">
                <a:cs typeface="Times New Roman" charset="0"/>
              </a:rPr>
              <a:t> and 12</a:t>
            </a:r>
            <a:r>
              <a:rPr lang="en-US" baseline="30000">
                <a:cs typeface="Times New Roman" charset="0"/>
              </a:rPr>
              <a:t>th</a:t>
            </a:r>
            <a:r>
              <a:rPr lang="en-US">
                <a:cs typeface="Times New Roman" charset="0"/>
              </a:rPr>
              <a:t> from Dasa lord in D-10 indicates difficulties and tensions with the following modifications:</a:t>
            </a:r>
          </a:p>
          <a:p>
            <a:pPr algn="just">
              <a:lnSpc>
                <a:spcPct val="90000"/>
              </a:lnSpc>
            </a:pPr>
            <a:endParaRPr lang="en-US"/>
          </a:p>
          <a:p>
            <a:pPr lvl="1" algn="just">
              <a:lnSpc>
                <a:spcPct val="90000"/>
              </a:lnSpc>
            </a:pPr>
            <a:r>
              <a:rPr lang="en-US"/>
              <a:t>If the Antardasa lord is not in 6</a:t>
            </a:r>
            <a:r>
              <a:rPr lang="en-US" baseline="30000"/>
              <a:t>th</a:t>
            </a:r>
            <a:r>
              <a:rPr lang="en-US"/>
              <a:t>, 8</a:t>
            </a:r>
            <a:r>
              <a:rPr lang="en-US" baseline="30000"/>
              <a:t>th</a:t>
            </a:r>
            <a:r>
              <a:rPr lang="en-US"/>
              <a:t> and 12</a:t>
            </a:r>
            <a:r>
              <a:rPr lang="en-US" baseline="30000"/>
              <a:t>th</a:t>
            </a:r>
            <a:r>
              <a:rPr lang="en-US"/>
              <a:t> from Dasa lord in the Rasi chart, and is well placed or if he is in the 4</a:t>
            </a:r>
            <a:r>
              <a:rPr lang="en-US" baseline="30000"/>
              <a:t>th</a:t>
            </a:r>
            <a:r>
              <a:rPr lang="en-US"/>
              <a:t> or 10</a:t>
            </a:r>
            <a:r>
              <a:rPr lang="en-US" baseline="30000"/>
              <a:t>th</a:t>
            </a:r>
            <a:r>
              <a:rPr lang="en-US"/>
              <a:t> in the Rasi chart, then initial difficulties which are overcome with eventual success.</a:t>
            </a:r>
          </a:p>
          <a:p>
            <a:pPr algn="just">
              <a:lnSpc>
                <a:spcPct val="90000"/>
              </a:lnSpc>
            </a:pPr>
            <a:endParaRPr lang="en-US">
              <a:cs typeface="Times New Roman" charset="0"/>
            </a:endParaRPr>
          </a:p>
          <a:p>
            <a:pPr>
              <a:lnSpc>
                <a:spcPct val="90000"/>
              </a:lnSpc>
            </a:pPr>
            <a:r>
              <a:rPr lang="en-US" b="1">
                <a:cs typeface="Times New Roman" charset="0"/>
              </a:rPr>
              <a:t>Note: </a:t>
            </a:r>
            <a:r>
              <a:rPr lang="en-US">
                <a:cs typeface="Times New Roman" charset="0"/>
              </a:rPr>
              <a:t>However, if the native is a police officer or soldier, for example, then lagna lord or 10</a:t>
            </a:r>
            <a:r>
              <a:rPr lang="en-US" baseline="30000">
                <a:cs typeface="Times New Roman" charset="0"/>
              </a:rPr>
              <a:t>th</a:t>
            </a:r>
            <a:r>
              <a:rPr lang="en-US">
                <a:cs typeface="Times New Roman" charset="0"/>
              </a:rPr>
              <a:t> lord in the 6</a:t>
            </a:r>
            <a:r>
              <a:rPr lang="en-US" baseline="30000">
                <a:cs typeface="Times New Roman" charset="0"/>
              </a:rPr>
              <a:t>th</a:t>
            </a:r>
            <a:r>
              <a:rPr lang="en-US">
                <a:cs typeface="Times New Roman" charset="0"/>
              </a:rPr>
              <a:t> (in strength) will be important for career.  Individuals who do research or investigation, science or diagnostics, surgery, as well as astrology and metaphysics, are going to have strong planets in the 8</a:t>
            </a:r>
            <a:r>
              <a:rPr lang="en-US" baseline="30000">
                <a:cs typeface="Times New Roman" charset="0"/>
              </a:rPr>
              <a:t>th</a:t>
            </a:r>
            <a:r>
              <a:rPr lang="en-US">
                <a:cs typeface="Times New Roman" charset="0"/>
              </a:rPr>
              <a:t> house.  Persons who work in hospitals or prisons, as well as monasteries or churches, or who relocate to foreign countries as part of their professions, are going to have strong career-related planets in the 12</a:t>
            </a:r>
            <a:r>
              <a:rPr lang="en-US" baseline="30000">
                <a:cs typeface="Times New Roman" charset="0"/>
              </a:rPr>
              <a:t>th</a:t>
            </a:r>
            <a:r>
              <a:rPr lang="en-US">
                <a:cs typeface="Times New Roman" charset="0"/>
              </a:rPr>
              <a:t> house. </a:t>
            </a:r>
          </a:p>
        </p:txBody>
      </p:sp>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C9D96A75-B138-4D72-8A5D-EDD9D05B383E}" type="slidenum">
              <a:rPr lang="en-US"/>
              <a:pPr/>
              <a:t>49</a:t>
            </a:fld>
            <a:endParaRPr lang="en-US">
              <a:solidFill>
                <a:schemeClr val="tx1"/>
              </a:solidFill>
            </a:endParaRPr>
          </a:p>
        </p:txBody>
      </p:sp>
      <p:sp>
        <p:nvSpPr>
          <p:cNvPr id="144386" name="Rectangle 2"/>
          <p:cNvSpPr>
            <a:spLocks noGrp="1" noChangeArrowheads="1"/>
          </p:cNvSpPr>
          <p:nvPr>
            <p:ph type="title"/>
          </p:nvPr>
        </p:nvSpPr>
        <p:spPr>
          <a:noFill/>
          <a:ln/>
        </p:spPr>
        <p:txBody>
          <a:bodyPr/>
          <a:lstStyle/>
          <a:p>
            <a:r>
              <a:rPr lang="en-US" sz="4000">
                <a:latin typeface="Arial" charset="0"/>
                <a:cs typeface="Times New Roman" charset="0"/>
              </a:rPr>
              <a:t>Planets in the Upachayas</a:t>
            </a:r>
            <a:r>
              <a:rPr lang="en-US" sz="3200">
                <a:latin typeface="Arial" charset="0"/>
              </a:rPr>
              <a:t> </a:t>
            </a:r>
          </a:p>
        </p:txBody>
      </p:sp>
      <p:sp>
        <p:nvSpPr>
          <p:cNvPr id="144387" name="Rectangle 3"/>
          <p:cNvSpPr>
            <a:spLocks noGrp="1" noChangeArrowheads="1"/>
          </p:cNvSpPr>
          <p:nvPr>
            <p:ph type="body" idx="1"/>
          </p:nvPr>
        </p:nvSpPr>
        <p:spPr>
          <a:xfrm>
            <a:off x="685800" y="1752600"/>
            <a:ext cx="7772400" cy="4114800"/>
          </a:xfrm>
          <a:noFill/>
          <a:ln/>
        </p:spPr>
        <p:txBody>
          <a:bodyPr/>
          <a:lstStyle/>
          <a:p>
            <a:pPr algn="just"/>
            <a:r>
              <a:rPr lang="en-US" sz="2400">
                <a:cs typeface="Times New Roman" charset="0"/>
              </a:rPr>
              <a:t>Upachayas are houses of growth or improvement. Planets in these houses i.e. 3</a:t>
            </a:r>
            <a:r>
              <a:rPr lang="en-US" sz="2400" baseline="30000">
                <a:cs typeface="Times New Roman" charset="0"/>
              </a:rPr>
              <a:t>rd</a:t>
            </a:r>
            <a:r>
              <a:rPr lang="en-US" sz="2400">
                <a:cs typeface="Times New Roman" charset="0"/>
              </a:rPr>
              <a:t>, 6</a:t>
            </a:r>
            <a:r>
              <a:rPr lang="en-US" sz="2400" baseline="30000">
                <a:cs typeface="Times New Roman" charset="0"/>
              </a:rPr>
              <a:t>th</a:t>
            </a:r>
            <a:r>
              <a:rPr lang="en-US" sz="2400">
                <a:cs typeface="Times New Roman" charset="0"/>
              </a:rPr>
              <a:t>, 10</a:t>
            </a:r>
            <a:r>
              <a:rPr lang="en-US" sz="2400" baseline="30000">
                <a:cs typeface="Times New Roman" charset="0"/>
              </a:rPr>
              <a:t>th</a:t>
            </a:r>
            <a:r>
              <a:rPr lang="en-US" sz="2400">
                <a:cs typeface="Times New Roman" charset="0"/>
              </a:rPr>
              <a:t>, 11</a:t>
            </a:r>
            <a:r>
              <a:rPr lang="en-US" sz="2400" baseline="30000">
                <a:cs typeface="Times New Roman" charset="0"/>
              </a:rPr>
              <a:t>th</a:t>
            </a:r>
            <a:r>
              <a:rPr lang="en-US" sz="2400">
                <a:cs typeface="Times New Roman" charset="0"/>
              </a:rPr>
              <a:t> generally give good results eventually with somewhat hard work and struggle. </a:t>
            </a:r>
          </a:p>
          <a:p>
            <a:pPr algn="just">
              <a:buFont typeface="Monotype Sorts" pitchFamily="2" charset="2"/>
              <a:buNone/>
            </a:pPr>
            <a:r>
              <a:rPr lang="en-US" sz="2400">
                <a:cs typeface="Times New Roman" charset="0"/>
              </a:rPr>
              <a:t> </a:t>
            </a:r>
          </a:p>
          <a:p>
            <a:r>
              <a:rPr lang="en-US" sz="2400">
                <a:cs typeface="Times New Roman" charset="0"/>
              </a:rPr>
              <a:t>The benefics are good in the 10th and 11</a:t>
            </a:r>
            <a:r>
              <a:rPr lang="en-US" sz="2400" baseline="30000">
                <a:cs typeface="Times New Roman" charset="0"/>
              </a:rPr>
              <a:t>th</a:t>
            </a:r>
            <a:r>
              <a:rPr lang="en-US" sz="2400">
                <a:cs typeface="Times New Roman" charset="0"/>
              </a:rPr>
              <a:t>. Benefics are fine in the 3rd, and may not be good in the 6th.  Malefics in the Upachayas are generally good.</a:t>
            </a:r>
            <a:r>
              <a:rPr lang="en-US" sz="2400"/>
              <a:t> </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C62E1137-6D08-4720-83CB-FD129CB0AFC7}" type="slidenum">
              <a:rPr lang="en-US"/>
              <a:pPr/>
              <a:t>5</a:t>
            </a:fld>
            <a:endParaRPr lang="en-US">
              <a:solidFill>
                <a:schemeClr val="tx1"/>
              </a:solidFill>
            </a:endParaRPr>
          </a:p>
        </p:txBody>
      </p:sp>
      <p:sp>
        <p:nvSpPr>
          <p:cNvPr id="7170" name="Rectangle 2"/>
          <p:cNvSpPr>
            <a:spLocks noGrp="1" noChangeArrowheads="1"/>
          </p:cNvSpPr>
          <p:nvPr>
            <p:ph type="title"/>
          </p:nvPr>
        </p:nvSpPr>
        <p:spPr>
          <a:xfrm>
            <a:off x="2057400" y="533400"/>
            <a:ext cx="3429000" cy="838200"/>
          </a:xfrm>
          <a:noFill/>
          <a:ln/>
        </p:spPr>
        <p:txBody>
          <a:bodyPr/>
          <a:lstStyle/>
          <a:p>
            <a:r>
              <a:rPr lang="en-US" sz="4000">
                <a:solidFill>
                  <a:srgbClr val="0066CC"/>
                </a:solidFill>
                <a:latin typeface="Arial" charset="0"/>
              </a:rPr>
              <a:t>Agenda</a:t>
            </a:r>
            <a:endParaRPr lang="en-US" sz="4000">
              <a:latin typeface="Arial" charset="0"/>
            </a:endParaRPr>
          </a:p>
        </p:txBody>
      </p:sp>
      <p:sp>
        <p:nvSpPr>
          <p:cNvPr id="7506" name="Rectangle 338"/>
          <p:cNvSpPr>
            <a:spLocks noGrp="1" noChangeArrowheads="1"/>
          </p:cNvSpPr>
          <p:nvPr>
            <p:ph type="body" idx="1"/>
          </p:nvPr>
        </p:nvSpPr>
        <p:spPr>
          <a:xfrm>
            <a:off x="1828800" y="1752600"/>
            <a:ext cx="6248400" cy="4495800"/>
          </a:xfrm>
          <a:noFill/>
          <a:ln/>
        </p:spPr>
        <p:txBody>
          <a:bodyPr/>
          <a:lstStyle/>
          <a:p>
            <a:pPr>
              <a:lnSpc>
                <a:spcPct val="125000"/>
              </a:lnSpc>
            </a:pPr>
            <a:r>
              <a:rPr lang="en-US" b="1">
                <a:solidFill>
                  <a:srgbClr val="0066CC"/>
                </a:solidFill>
                <a:cs typeface="Times New Roman" charset="0"/>
              </a:rPr>
              <a:t>Houses,D-Charts</a:t>
            </a:r>
            <a:r>
              <a:rPr lang="en-US" b="1">
                <a:solidFill>
                  <a:srgbClr val="0066CC"/>
                </a:solidFill>
              </a:rPr>
              <a:t> </a:t>
            </a:r>
          </a:p>
          <a:p>
            <a:pPr>
              <a:lnSpc>
                <a:spcPct val="125000"/>
              </a:lnSpc>
            </a:pPr>
            <a:r>
              <a:rPr lang="en-US" b="1">
                <a:solidFill>
                  <a:srgbClr val="0066CC"/>
                </a:solidFill>
                <a:cs typeface="Times New Roman" charset="0"/>
              </a:rPr>
              <a:t>The 10</a:t>
            </a:r>
            <a:r>
              <a:rPr lang="en-US" b="1" baseline="30000">
                <a:solidFill>
                  <a:srgbClr val="0066CC"/>
                </a:solidFill>
                <a:cs typeface="Times New Roman" charset="0"/>
              </a:rPr>
              <a:t>th</a:t>
            </a:r>
            <a:r>
              <a:rPr lang="en-US" b="1">
                <a:solidFill>
                  <a:srgbClr val="0066CC"/>
                </a:solidFill>
                <a:cs typeface="Times New Roman" charset="0"/>
              </a:rPr>
              <a:t> House, Dasamsa</a:t>
            </a:r>
            <a:endParaRPr lang="en-US" b="1">
              <a:solidFill>
                <a:srgbClr val="0066CC"/>
              </a:solidFill>
            </a:endParaRPr>
          </a:p>
          <a:p>
            <a:pPr>
              <a:lnSpc>
                <a:spcPct val="125000"/>
              </a:lnSpc>
            </a:pPr>
            <a:r>
              <a:rPr lang="en-US" b="1">
                <a:solidFill>
                  <a:srgbClr val="0066CC"/>
                </a:solidFill>
                <a:cs typeface="Times New Roman" charset="0"/>
              </a:rPr>
              <a:t>Determining Profession</a:t>
            </a:r>
            <a:endParaRPr lang="en-US" b="1">
              <a:solidFill>
                <a:srgbClr val="0066CC"/>
              </a:solidFill>
            </a:endParaRPr>
          </a:p>
          <a:p>
            <a:pPr>
              <a:lnSpc>
                <a:spcPct val="125000"/>
              </a:lnSpc>
            </a:pPr>
            <a:r>
              <a:rPr lang="en-US" b="1">
                <a:solidFill>
                  <a:srgbClr val="0066CC"/>
                </a:solidFill>
                <a:cs typeface="Times New Roman" charset="0"/>
              </a:rPr>
              <a:t>Judgment of Loss &amp; Gain in career</a:t>
            </a:r>
          </a:p>
          <a:p>
            <a:pPr>
              <a:lnSpc>
                <a:spcPct val="125000"/>
              </a:lnSpc>
            </a:pPr>
            <a:r>
              <a:rPr lang="en-US" b="1">
                <a:solidFill>
                  <a:srgbClr val="0066CC"/>
                </a:solidFill>
                <a:cs typeface="Times New Roman" charset="0"/>
              </a:rPr>
              <a:t>Using Various Dasa ’s</a:t>
            </a:r>
            <a:endParaRPr lang="en-US" b="1">
              <a:solidFill>
                <a:srgbClr val="0066CC"/>
              </a:solidFill>
            </a:endParaRPr>
          </a:p>
          <a:p>
            <a:pPr>
              <a:lnSpc>
                <a:spcPct val="125000"/>
              </a:lnSpc>
            </a:pPr>
            <a:r>
              <a:rPr lang="en-US" b="1">
                <a:solidFill>
                  <a:srgbClr val="0066CC"/>
                </a:solidFill>
                <a:cs typeface="Times New Roman" charset="0"/>
              </a:rPr>
              <a:t>Conclusion &amp; Remedies</a:t>
            </a:r>
          </a:p>
          <a:p>
            <a:pPr>
              <a:lnSpc>
                <a:spcPct val="125000"/>
              </a:lnSpc>
            </a:pPr>
            <a:r>
              <a:rPr lang="en-US" b="1">
                <a:solidFill>
                  <a:srgbClr val="0066CC"/>
                </a:solidFill>
                <a:cs typeface="Times New Roman" charset="0"/>
              </a:rPr>
              <a:t>Example Charts:</a:t>
            </a:r>
          </a:p>
          <a:p>
            <a:pPr lvl="1">
              <a:lnSpc>
                <a:spcPct val="125000"/>
              </a:lnSpc>
            </a:pPr>
            <a:r>
              <a:rPr lang="en-US" b="1">
                <a:solidFill>
                  <a:srgbClr val="0066CC"/>
                </a:solidFill>
                <a:cs typeface="Times New Roman" charset="0"/>
              </a:rPr>
              <a:t>Determining Professions</a:t>
            </a:r>
            <a:r>
              <a:rPr lang="en-US" b="1">
                <a:solidFill>
                  <a:srgbClr val="0066CC"/>
                </a:solidFill>
              </a:rPr>
              <a:t> </a:t>
            </a:r>
          </a:p>
          <a:p>
            <a:pPr lvl="1">
              <a:lnSpc>
                <a:spcPct val="125000"/>
              </a:lnSpc>
            </a:pPr>
            <a:r>
              <a:rPr lang="en-US" b="1">
                <a:solidFill>
                  <a:srgbClr val="0066CC"/>
                </a:solidFill>
                <a:cs typeface="Times New Roman" charset="0"/>
              </a:rPr>
              <a:t>Gain and Loss In Career</a:t>
            </a:r>
            <a:r>
              <a:rPr lang="en-US" b="1">
                <a:solidFill>
                  <a:srgbClr val="0066CC"/>
                </a:solidFill>
              </a:rPr>
              <a:t>  </a:t>
            </a:r>
          </a:p>
          <a:p>
            <a:pPr>
              <a:lnSpc>
                <a:spcPct val="125000"/>
              </a:lnSpc>
            </a:pPr>
            <a:r>
              <a:rPr lang="en-US" b="1">
                <a:solidFill>
                  <a:srgbClr val="0066CC"/>
                </a:solidFill>
              </a:rPr>
              <a:t>Questions &amp; Answers</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2A36F3F-5871-4903-949D-830ED17716EE}" type="slidenum">
              <a:rPr lang="en-US"/>
              <a:pPr/>
              <a:t>50</a:t>
            </a:fld>
            <a:endParaRPr lang="en-US">
              <a:solidFill>
                <a:schemeClr val="tx1"/>
              </a:solidFill>
            </a:endParaRPr>
          </a:p>
        </p:txBody>
      </p:sp>
      <p:sp>
        <p:nvSpPr>
          <p:cNvPr id="145410" name="Rectangle 2"/>
          <p:cNvSpPr>
            <a:spLocks noGrp="1" noChangeArrowheads="1"/>
          </p:cNvSpPr>
          <p:nvPr>
            <p:ph type="title"/>
          </p:nvPr>
        </p:nvSpPr>
        <p:spPr>
          <a:noFill/>
          <a:ln/>
        </p:spPr>
        <p:txBody>
          <a:bodyPr/>
          <a:lstStyle/>
          <a:p>
            <a:r>
              <a:rPr lang="en-US" sz="4000">
                <a:latin typeface="Arial" charset="0"/>
                <a:cs typeface="Times New Roman" charset="0"/>
              </a:rPr>
              <a:t>Transits and the Dasamsa</a:t>
            </a:r>
            <a:r>
              <a:rPr lang="en-US" sz="3200">
                <a:latin typeface="Arial" charset="0"/>
              </a:rPr>
              <a:t> </a:t>
            </a:r>
          </a:p>
        </p:txBody>
      </p:sp>
      <p:sp>
        <p:nvSpPr>
          <p:cNvPr id="145411" name="Rectangle 3"/>
          <p:cNvSpPr>
            <a:spLocks noGrp="1" noChangeArrowheads="1"/>
          </p:cNvSpPr>
          <p:nvPr>
            <p:ph type="body" idx="1"/>
          </p:nvPr>
        </p:nvSpPr>
        <p:spPr>
          <a:xfrm>
            <a:off x="533400" y="1752600"/>
            <a:ext cx="8077200" cy="4648200"/>
          </a:xfrm>
          <a:noFill/>
          <a:ln/>
        </p:spPr>
        <p:txBody>
          <a:bodyPr/>
          <a:lstStyle/>
          <a:p>
            <a:pPr algn="just">
              <a:lnSpc>
                <a:spcPct val="90000"/>
              </a:lnSpc>
            </a:pPr>
            <a:r>
              <a:rPr lang="en-US" sz="2100">
                <a:cs typeface="Times New Roman" charset="0"/>
              </a:rPr>
              <a:t>The following planets promote the career matters, so observe their transits: </a:t>
            </a:r>
          </a:p>
          <a:p>
            <a:pPr lvl="1" algn="just">
              <a:lnSpc>
                <a:spcPct val="90000"/>
              </a:lnSpc>
            </a:pPr>
            <a:r>
              <a:rPr lang="en-US" sz="2100"/>
              <a:t>Planets in the 10th and 10th lord in D-10</a:t>
            </a:r>
          </a:p>
          <a:p>
            <a:pPr lvl="1" algn="just">
              <a:lnSpc>
                <a:spcPct val="90000"/>
              </a:lnSpc>
            </a:pPr>
            <a:r>
              <a:rPr lang="en-US" sz="2100"/>
              <a:t>Lagna lord and lagna in D-10</a:t>
            </a:r>
          </a:p>
          <a:p>
            <a:pPr lvl="1" algn="just">
              <a:lnSpc>
                <a:spcPct val="90000"/>
              </a:lnSpc>
            </a:pPr>
            <a:r>
              <a:rPr lang="en-US" sz="2100"/>
              <a:t>10th house and its lord in Rasi </a:t>
            </a:r>
          </a:p>
          <a:p>
            <a:pPr algn="just">
              <a:lnSpc>
                <a:spcPct val="90000"/>
              </a:lnSpc>
              <a:buFont typeface="Monotype Sorts" pitchFamily="2" charset="2"/>
              <a:buNone/>
            </a:pPr>
            <a:r>
              <a:rPr lang="en-US" sz="2100">
                <a:cs typeface="Times New Roman" charset="0"/>
              </a:rPr>
              <a:t> </a:t>
            </a:r>
          </a:p>
          <a:p>
            <a:pPr algn="just">
              <a:lnSpc>
                <a:spcPct val="90000"/>
              </a:lnSpc>
            </a:pPr>
            <a:r>
              <a:rPr lang="en-US" sz="2100">
                <a:cs typeface="Times New Roman" charset="0"/>
              </a:rPr>
              <a:t>Planets in the 10th in D-10 can trigger a rise in career or some favorable event with respect to career while transiting over the D-10 lagna or D-10 lagna lord. </a:t>
            </a:r>
          </a:p>
          <a:p>
            <a:pPr algn="just">
              <a:lnSpc>
                <a:spcPct val="90000"/>
              </a:lnSpc>
              <a:buFont typeface="Monotype Sorts" pitchFamily="2" charset="2"/>
              <a:buNone/>
            </a:pPr>
            <a:r>
              <a:rPr lang="en-US" sz="2100">
                <a:cs typeface="Times New Roman" charset="0"/>
              </a:rPr>
              <a:t> </a:t>
            </a:r>
          </a:p>
          <a:p>
            <a:pPr>
              <a:lnSpc>
                <a:spcPct val="90000"/>
              </a:lnSpc>
            </a:pPr>
            <a:r>
              <a:rPr lang="en-US" sz="2100">
                <a:cs typeface="Times New Roman" charset="0"/>
              </a:rPr>
              <a:t>D-10’s tenth lord’s transit over the Rasi’s 10th house or Rasi’s 10th lord can also trigger some favorable event or rise in career, especially during the Dasa or Antardasa of such lords. </a:t>
            </a:r>
          </a:p>
        </p:txBody>
      </p:sp>
    </p:spTree>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D16CB109-8EF3-4F9A-AF86-2DCA71F97DF4}" type="slidenum">
              <a:rPr lang="en-US"/>
              <a:pPr/>
              <a:t>51</a:t>
            </a:fld>
            <a:endParaRPr lang="en-US">
              <a:solidFill>
                <a:schemeClr val="tx1"/>
              </a:solidFill>
            </a:endParaRPr>
          </a:p>
        </p:txBody>
      </p:sp>
      <p:sp>
        <p:nvSpPr>
          <p:cNvPr id="133122" name="Rectangle 2"/>
          <p:cNvSpPr>
            <a:spLocks noGrp="1" noChangeArrowheads="1"/>
          </p:cNvSpPr>
          <p:nvPr>
            <p:ph type="title"/>
          </p:nvPr>
        </p:nvSpPr>
        <p:spPr>
          <a:noFill/>
          <a:ln/>
        </p:spPr>
        <p:txBody>
          <a:bodyPr/>
          <a:lstStyle/>
          <a:p>
            <a:r>
              <a:rPr lang="en-US" sz="4000">
                <a:latin typeface="Arial" charset="0"/>
                <a:cs typeface="Times New Roman" charset="0"/>
              </a:rPr>
              <a:t>Transits and the Dasamsa</a:t>
            </a:r>
          </a:p>
        </p:txBody>
      </p:sp>
      <p:sp>
        <p:nvSpPr>
          <p:cNvPr id="133123" name="Rectangle 3"/>
          <p:cNvSpPr>
            <a:spLocks noGrp="1" noChangeArrowheads="1"/>
          </p:cNvSpPr>
          <p:nvPr>
            <p:ph type="body" idx="1"/>
          </p:nvPr>
        </p:nvSpPr>
        <p:spPr>
          <a:xfrm>
            <a:off x="609600" y="1752600"/>
            <a:ext cx="7924800" cy="4572000"/>
          </a:xfrm>
          <a:noFill/>
          <a:ln/>
        </p:spPr>
        <p:txBody>
          <a:bodyPr/>
          <a:lstStyle/>
          <a:p>
            <a:pPr algn="just">
              <a:lnSpc>
                <a:spcPct val="90000"/>
              </a:lnSpc>
            </a:pPr>
            <a:r>
              <a:rPr lang="en-US">
                <a:cs typeface="Times New Roman" charset="0"/>
              </a:rPr>
              <a:t>When we analyze a chart from all the above-mentioned angles, we will be able to categorize the various points as follows: </a:t>
            </a:r>
          </a:p>
          <a:p>
            <a:pPr algn="just">
              <a:lnSpc>
                <a:spcPct val="90000"/>
              </a:lnSpc>
              <a:buFont typeface="Monotype Sorts" pitchFamily="2" charset="2"/>
              <a:buNone/>
            </a:pPr>
            <a:r>
              <a:rPr lang="en-US">
                <a:cs typeface="Times New Roman" charset="0"/>
              </a:rPr>
              <a:t> </a:t>
            </a:r>
          </a:p>
          <a:p>
            <a:pPr lvl="1">
              <a:lnSpc>
                <a:spcPct val="90000"/>
              </a:lnSpc>
              <a:buFont typeface="Monotype Sorts" pitchFamily="2" charset="2"/>
              <a:buAutoNum type="arabicPeriod"/>
            </a:pPr>
            <a:r>
              <a:rPr lang="en-US"/>
              <a:t>A planet is benefic in the Rasi and well placed in the Dasamsa:  Rise in career, achievements in public life, position, honor and great results (mahat phalam).</a:t>
            </a:r>
          </a:p>
          <a:p>
            <a:pPr lvl="1">
              <a:lnSpc>
                <a:spcPct val="90000"/>
              </a:lnSpc>
              <a:buFont typeface="Monotype Sorts" pitchFamily="2" charset="2"/>
              <a:buAutoNum type="arabicPeriod"/>
            </a:pPr>
            <a:r>
              <a:rPr lang="en-US"/>
              <a:t>A planet is benefic in the Rasi but badly placed in the Dasamsa: Will give results, but after some struggle.</a:t>
            </a:r>
          </a:p>
          <a:p>
            <a:pPr lvl="1">
              <a:lnSpc>
                <a:spcPct val="90000"/>
              </a:lnSpc>
              <a:buFont typeface="Monotype Sorts" pitchFamily="2" charset="2"/>
              <a:buAutoNum type="arabicPeriod"/>
            </a:pPr>
            <a:r>
              <a:rPr lang="en-US"/>
              <a:t>A planet owns a malefic house (3</a:t>
            </a:r>
            <a:r>
              <a:rPr lang="en-US" baseline="30000"/>
              <a:t>rd</a:t>
            </a:r>
            <a:r>
              <a:rPr lang="en-US"/>
              <a:t>, 6</a:t>
            </a:r>
            <a:r>
              <a:rPr lang="en-US" baseline="30000"/>
              <a:t>th</a:t>
            </a:r>
            <a:r>
              <a:rPr lang="en-US"/>
              <a:t>, 8</a:t>
            </a:r>
            <a:r>
              <a:rPr lang="en-US" baseline="30000"/>
              <a:t>th</a:t>
            </a:r>
            <a:r>
              <a:rPr lang="en-US"/>
              <a:t> and 12</a:t>
            </a:r>
            <a:r>
              <a:rPr lang="en-US" baseline="30000"/>
              <a:t>th</a:t>
            </a:r>
            <a:r>
              <a:rPr lang="en-US"/>
              <a:t>) in Rasi and placed in benefic places in Dasamsa: Maleficience gets greatly reduced, with respect to career matter only. </a:t>
            </a:r>
          </a:p>
          <a:p>
            <a:pPr>
              <a:lnSpc>
                <a:spcPct val="90000"/>
              </a:lnSpc>
            </a:pPr>
            <a:endParaRPr lang="en-US">
              <a:cs typeface="Times New Roman" charset="0"/>
            </a:endParaRPr>
          </a:p>
          <a:p>
            <a:pPr>
              <a:lnSpc>
                <a:spcPct val="90000"/>
              </a:lnSpc>
            </a:pPr>
            <a:r>
              <a:rPr lang="en-US">
                <a:cs typeface="Times New Roman" charset="0"/>
              </a:rPr>
              <a:t>A planet is bad in both the Rasi and Dasamsa:  Fall, disgrace, or suspension etc are possible.</a:t>
            </a:r>
            <a:endParaRPr lang="en-US"/>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65AE90D7-D59E-4AC4-AC08-4FDA0E3D85C7}" type="slidenum">
              <a:rPr lang="en-US"/>
              <a:pPr/>
              <a:t>52</a:t>
            </a:fld>
            <a:endParaRPr lang="en-US">
              <a:solidFill>
                <a:schemeClr val="tx1"/>
              </a:solidFill>
            </a:endParaRPr>
          </a:p>
        </p:txBody>
      </p:sp>
      <p:sp>
        <p:nvSpPr>
          <p:cNvPr id="146434" name="Rectangle 2"/>
          <p:cNvSpPr>
            <a:spLocks noGrp="1" noChangeArrowheads="1"/>
          </p:cNvSpPr>
          <p:nvPr>
            <p:ph type="title"/>
          </p:nvPr>
        </p:nvSpPr>
        <p:spPr>
          <a:noFill/>
          <a:ln/>
        </p:spPr>
        <p:txBody>
          <a:bodyPr/>
          <a:lstStyle/>
          <a:p>
            <a:r>
              <a:rPr lang="en-US" sz="4000">
                <a:latin typeface="Arial" charset="0"/>
                <a:cs typeface="Times New Roman" charset="0"/>
              </a:rPr>
              <a:t>Transits and the Dasamsa</a:t>
            </a:r>
          </a:p>
        </p:txBody>
      </p:sp>
      <p:sp>
        <p:nvSpPr>
          <p:cNvPr id="146435" name="Rectangle 3"/>
          <p:cNvSpPr>
            <a:spLocks noGrp="1" noChangeArrowheads="1"/>
          </p:cNvSpPr>
          <p:nvPr>
            <p:ph type="body" idx="1"/>
          </p:nvPr>
        </p:nvSpPr>
        <p:spPr>
          <a:xfrm>
            <a:off x="685800" y="1752600"/>
            <a:ext cx="7772400" cy="4114800"/>
          </a:xfrm>
          <a:noFill/>
          <a:ln/>
        </p:spPr>
        <p:txBody>
          <a:bodyPr/>
          <a:lstStyle/>
          <a:p>
            <a:pPr algn="just"/>
            <a:r>
              <a:rPr lang="en-US">
                <a:cs typeface="Times New Roman" charset="0"/>
              </a:rPr>
              <a:t>Transits are to be studied from both the Moon and the Lagna. While studying transit from the lagna, remember the following points:</a:t>
            </a:r>
          </a:p>
          <a:p>
            <a:pPr lvl="1">
              <a:buFont typeface="Monotype Sorts" pitchFamily="2" charset="2"/>
              <a:buAutoNum type="arabicPeriod"/>
            </a:pPr>
            <a:r>
              <a:rPr lang="en-US"/>
              <a:t>See and study the transits in the same manner as planets in their natal position. The planets transiting 6</a:t>
            </a:r>
            <a:r>
              <a:rPr lang="en-US" baseline="30000"/>
              <a:t>th</a:t>
            </a:r>
            <a:r>
              <a:rPr lang="en-US"/>
              <a:t>, 8</a:t>
            </a:r>
            <a:r>
              <a:rPr lang="en-US" baseline="30000"/>
              <a:t>th</a:t>
            </a:r>
            <a:r>
              <a:rPr lang="en-US"/>
              <a:t> or 12</a:t>
            </a:r>
            <a:r>
              <a:rPr lang="en-US" baseline="30000"/>
              <a:t>th</a:t>
            </a:r>
            <a:r>
              <a:rPr lang="en-US"/>
              <a:t> become weak.</a:t>
            </a:r>
          </a:p>
          <a:p>
            <a:pPr lvl="1">
              <a:buFont typeface="Monotype Sorts" pitchFamily="2" charset="2"/>
              <a:buAutoNum type="arabicPeriod"/>
            </a:pPr>
            <a:r>
              <a:rPr lang="en-US"/>
              <a:t>Give special attention to the transits of major and sub-period lords. If the transit 6</a:t>
            </a:r>
            <a:r>
              <a:rPr lang="en-US" baseline="30000"/>
              <a:t>th</a:t>
            </a:r>
            <a:r>
              <a:rPr lang="en-US"/>
              <a:t>, 8</a:t>
            </a:r>
            <a:r>
              <a:rPr lang="en-US" baseline="30000"/>
              <a:t>th</a:t>
            </a:r>
            <a:r>
              <a:rPr lang="en-US"/>
              <a:t> or 12</a:t>
            </a:r>
            <a:r>
              <a:rPr lang="en-US" baseline="30000"/>
              <a:t>th</a:t>
            </a:r>
            <a:r>
              <a:rPr lang="en-US"/>
              <a:t> or their debilitation sign or are combust in transit, then adverse results are experienced.</a:t>
            </a:r>
          </a:p>
          <a:p>
            <a:pPr lvl="1">
              <a:buFont typeface="Monotype Sorts" pitchFamily="2" charset="2"/>
              <a:buAutoNum type="arabicPeriod"/>
            </a:pPr>
            <a:r>
              <a:rPr lang="en-US"/>
              <a:t>Transit of Jupiter over natal position of a planet is good. Jupiter if in transit aspects the natal position of major lord or sub period lord gives beneficial results.</a:t>
            </a:r>
          </a:p>
          <a:p>
            <a:pPr>
              <a:buFont typeface="Monotype Sorts" pitchFamily="2" charset="2"/>
              <a:buNone/>
            </a:pPr>
            <a:endParaRPr lang="en-US"/>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0A91CA2-785D-4C1A-884C-F713451939BB}" type="slidenum">
              <a:rPr lang="en-US"/>
              <a:pPr/>
              <a:t>53</a:t>
            </a:fld>
            <a:endParaRPr lang="en-US">
              <a:solidFill>
                <a:schemeClr val="tx1"/>
              </a:solidFill>
            </a:endParaRPr>
          </a:p>
        </p:txBody>
      </p:sp>
      <p:sp>
        <p:nvSpPr>
          <p:cNvPr id="147458" name="Rectangle 2"/>
          <p:cNvSpPr>
            <a:spLocks noGrp="1" noChangeArrowheads="1"/>
          </p:cNvSpPr>
          <p:nvPr>
            <p:ph type="title"/>
          </p:nvPr>
        </p:nvSpPr>
        <p:spPr>
          <a:noFill/>
          <a:ln/>
        </p:spPr>
        <p:txBody>
          <a:bodyPr/>
          <a:lstStyle/>
          <a:p>
            <a:r>
              <a:rPr lang="en-US" sz="4000">
                <a:latin typeface="Arial" charset="0"/>
                <a:cs typeface="Times New Roman" charset="0"/>
              </a:rPr>
              <a:t>Transits and the Dasamsa</a:t>
            </a:r>
          </a:p>
        </p:txBody>
      </p:sp>
      <p:sp>
        <p:nvSpPr>
          <p:cNvPr id="147459" name="Rectangle 3"/>
          <p:cNvSpPr>
            <a:spLocks noGrp="1" noChangeArrowheads="1"/>
          </p:cNvSpPr>
          <p:nvPr>
            <p:ph type="body" idx="1"/>
          </p:nvPr>
        </p:nvSpPr>
        <p:spPr>
          <a:noFill/>
          <a:ln/>
        </p:spPr>
        <p:txBody>
          <a:bodyPr/>
          <a:lstStyle/>
          <a:p>
            <a:pPr marL="381000" indent="-381000"/>
            <a:r>
              <a:rPr lang="en-US"/>
              <a:t>Jupiter activates the sign it transits. It also activates a Raja Yoga or Dhana Yogas when it aspects in transit. This will be so even if the Dasa of the concerned planets in not in operation.</a:t>
            </a:r>
          </a:p>
          <a:p>
            <a:pPr marL="381000" indent="-381000"/>
            <a:endParaRPr lang="en-US"/>
          </a:p>
          <a:p>
            <a:pPr marL="381000" indent="-381000"/>
            <a:r>
              <a:rPr lang="en-US"/>
              <a:t>Saturn, when transiting over natal position of a planet, gives misfortunes. Its aspect is also bad. Saturn transiting in the 7th from or over natal Sun causes unfortunate developments in a native's career. Operating sub period lord decides whether the native will overcome these adversities or not.</a:t>
            </a:r>
          </a:p>
          <a:p>
            <a:pPr marL="381000" indent="-381000"/>
            <a:endParaRPr lang="en-US">
              <a:cs typeface="Times New Roman" charset="0"/>
            </a:endParaRPr>
          </a:p>
          <a:p>
            <a:pPr marL="381000" indent="-381000"/>
            <a:r>
              <a:rPr lang="en-US">
                <a:cs typeface="Times New Roman" charset="0"/>
              </a:rPr>
              <a:t>Benefics transiting over natal position of Dasa lord help the native and malefics cause difficulties to the native.</a:t>
            </a:r>
            <a:r>
              <a:rPr lang="en-US"/>
              <a:t> </a:t>
            </a: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02DB4BF-3C0D-42B6-929F-EAD06E89B90B}" type="slidenum">
              <a:rPr lang="en-US"/>
              <a:pPr/>
              <a:t>54</a:t>
            </a:fld>
            <a:endParaRPr lang="en-US">
              <a:solidFill>
                <a:schemeClr val="tx1"/>
              </a:solidFill>
            </a:endParaRPr>
          </a:p>
        </p:txBody>
      </p:sp>
      <p:sp>
        <p:nvSpPr>
          <p:cNvPr id="148482" name="Rectangle 2"/>
          <p:cNvSpPr>
            <a:spLocks noGrp="1" noChangeArrowheads="1"/>
          </p:cNvSpPr>
          <p:nvPr>
            <p:ph type="title"/>
          </p:nvPr>
        </p:nvSpPr>
        <p:spPr>
          <a:noFill/>
          <a:ln/>
        </p:spPr>
        <p:txBody>
          <a:bodyPr/>
          <a:lstStyle/>
          <a:p>
            <a:r>
              <a:rPr lang="en-US">
                <a:latin typeface="Arial" charset="0"/>
                <a:cs typeface="Times New Roman" charset="0"/>
              </a:rPr>
              <a:t>Argalas</a:t>
            </a:r>
            <a:r>
              <a:rPr lang="en-US">
                <a:latin typeface="Arial" charset="0"/>
              </a:rPr>
              <a:t> </a:t>
            </a:r>
          </a:p>
        </p:txBody>
      </p:sp>
      <p:sp>
        <p:nvSpPr>
          <p:cNvPr id="148483" name="Rectangle 3"/>
          <p:cNvSpPr>
            <a:spLocks noGrp="1" noChangeArrowheads="1"/>
          </p:cNvSpPr>
          <p:nvPr>
            <p:ph type="body" idx="1"/>
          </p:nvPr>
        </p:nvSpPr>
        <p:spPr>
          <a:xfrm>
            <a:off x="685800" y="1828800"/>
            <a:ext cx="7848600" cy="4267200"/>
          </a:xfrm>
          <a:noFill/>
          <a:ln/>
        </p:spPr>
        <p:txBody>
          <a:bodyPr/>
          <a:lstStyle/>
          <a:p>
            <a:pPr algn="just">
              <a:lnSpc>
                <a:spcPct val="90000"/>
              </a:lnSpc>
            </a:pPr>
            <a:r>
              <a:rPr lang="en-US" sz="2400">
                <a:cs typeface="Times New Roman" charset="0"/>
              </a:rPr>
              <a:t>The tenth house has Argala on the 6th, 7th, 9th and 12th houses. Thereby directly affecting enemies, servants, fortune, and sleep that are ruled by these houses and other matters.</a:t>
            </a:r>
          </a:p>
          <a:p>
            <a:pPr algn="just">
              <a:lnSpc>
                <a:spcPct val="90000"/>
              </a:lnSpc>
              <a:buFont typeface="Monotype Sorts" pitchFamily="2" charset="2"/>
              <a:buNone/>
            </a:pPr>
            <a:r>
              <a:rPr lang="en-US" sz="2400">
                <a:cs typeface="Times New Roman" charset="0"/>
              </a:rPr>
              <a:t> </a:t>
            </a:r>
          </a:p>
          <a:p>
            <a:pPr>
              <a:lnSpc>
                <a:spcPct val="90000"/>
              </a:lnSpc>
            </a:pPr>
            <a:r>
              <a:rPr lang="en-US" sz="2400">
                <a:cs typeface="Times New Roman" charset="0"/>
              </a:rPr>
              <a:t>The 11th, 1st, 2nd, and 8th houses have Argala on the 10th house and are capable of affecting the actions and other matters ruled by the tenth house.  Thus gains, self, net profit, loss, which will influence decisions and actions.  In this manner, the Argala's and their obstruction should be understood and should be used with reference to Dasa ’s.</a:t>
            </a:r>
            <a:r>
              <a:rPr lang="en-US" sz="2400"/>
              <a:t> </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C15F5FF-8005-402C-BBD7-F3D25A245FA3}" type="slidenum">
              <a:rPr lang="en-US"/>
              <a:pPr/>
              <a:t>55</a:t>
            </a:fld>
            <a:endParaRPr lang="en-US">
              <a:solidFill>
                <a:schemeClr val="tx1"/>
              </a:solidFill>
            </a:endParaRPr>
          </a:p>
        </p:txBody>
      </p:sp>
      <p:sp>
        <p:nvSpPr>
          <p:cNvPr id="149506" name="Rectangle 2"/>
          <p:cNvSpPr>
            <a:spLocks noGrp="1" noChangeArrowheads="1"/>
          </p:cNvSpPr>
          <p:nvPr>
            <p:ph type="title"/>
          </p:nvPr>
        </p:nvSpPr>
        <p:spPr>
          <a:noFill/>
          <a:ln/>
        </p:spPr>
        <p:txBody>
          <a:bodyPr/>
          <a:lstStyle/>
          <a:p>
            <a:r>
              <a:rPr lang="en-US">
                <a:latin typeface="Arial" charset="0"/>
                <a:cs typeface="Times New Roman" charset="0"/>
              </a:rPr>
              <a:t>Yogas</a:t>
            </a:r>
            <a:r>
              <a:rPr lang="en-US">
                <a:latin typeface="Arial" charset="0"/>
              </a:rPr>
              <a:t> </a:t>
            </a:r>
          </a:p>
        </p:txBody>
      </p:sp>
      <p:sp>
        <p:nvSpPr>
          <p:cNvPr id="149507" name="Rectangle 3"/>
          <p:cNvSpPr>
            <a:spLocks noGrp="1" noChangeArrowheads="1"/>
          </p:cNvSpPr>
          <p:nvPr>
            <p:ph type="body" idx="1"/>
          </p:nvPr>
        </p:nvSpPr>
        <p:spPr>
          <a:xfrm>
            <a:off x="685800" y="1828800"/>
            <a:ext cx="7772400" cy="4114800"/>
          </a:xfrm>
          <a:noFill/>
          <a:ln/>
        </p:spPr>
        <p:txBody>
          <a:bodyPr/>
          <a:lstStyle/>
          <a:p>
            <a:pPr marL="381000" indent="-381000" algn="just">
              <a:lnSpc>
                <a:spcPct val="90000"/>
              </a:lnSpc>
            </a:pPr>
            <a:r>
              <a:rPr lang="en-US" sz="2400">
                <a:cs typeface="Times New Roman" charset="0"/>
              </a:rPr>
              <a:t>In addition, we have to see whether the following Yoga’s are present and functional in native’s chart:</a:t>
            </a:r>
          </a:p>
          <a:p>
            <a:pPr marL="381000" indent="-381000" algn="just">
              <a:lnSpc>
                <a:spcPct val="90000"/>
              </a:lnSpc>
              <a:buFont typeface="Monotype Sorts" pitchFamily="2" charset="2"/>
              <a:buNone/>
            </a:pPr>
            <a:r>
              <a:rPr lang="en-US" sz="2400">
                <a:cs typeface="Times New Roman" charset="0"/>
              </a:rPr>
              <a:t> </a:t>
            </a:r>
          </a:p>
          <a:p>
            <a:pPr marL="838200" lvl="1" indent="-381000" algn="just">
              <a:lnSpc>
                <a:spcPct val="90000"/>
              </a:lnSpc>
            </a:pPr>
            <a:r>
              <a:rPr lang="en-US" sz="2400">
                <a:cs typeface="Times New Roman" charset="0"/>
              </a:rPr>
              <a:t>Raja Yogas (for power, authority and prosperity)</a:t>
            </a:r>
          </a:p>
          <a:p>
            <a:pPr marL="838200" lvl="1" indent="-381000" algn="just">
              <a:lnSpc>
                <a:spcPct val="90000"/>
              </a:lnSpc>
            </a:pPr>
            <a:r>
              <a:rPr lang="en-US" sz="2400">
                <a:cs typeface="Times New Roman" charset="0"/>
              </a:rPr>
              <a:t>Dhana Yogas (for wealth)</a:t>
            </a:r>
          </a:p>
          <a:p>
            <a:pPr marL="838200" lvl="1" indent="-381000" algn="just">
              <a:lnSpc>
                <a:spcPct val="90000"/>
              </a:lnSpc>
            </a:pPr>
            <a:r>
              <a:rPr lang="en-US" sz="2400">
                <a:cs typeface="Times New Roman" charset="0"/>
              </a:rPr>
              <a:t>Lakshmi Yoga (for wealth and prosperity)</a:t>
            </a:r>
          </a:p>
          <a:p>
            <a:pPr marL="838200" lvl="1" indent="-381000" algn="just">
              <a:lnSpc>
                <a:spcPct val="90000"/>
              </a:lnSpc>
            </a:pPr>
            <a:r>
              <a:rPr lang="en-US" sz="2400">
                <a:cs typeface="Times New Roman" charset="0"/>
              </a:rPr>
              <a:t>Arishta (Poverty) Yogas (which gives poverty to the native)</a:t>
            </a:r>
          </a:p>
          <a:p>
            <a:pPr marL="838200" lvl="1" indent="-381000" algn="just">
              <a:lnSpc>
                <a:spcPct val="90000"/>
              </a:lnSpc>
            </a:pPr>
            <a:r>
              <a:rPr lang="en-US" sz="2400">
                <a:cs typeface="Times New Roman" charset="0"/>
              </a:rPr>
              <a:t>Neecha Bhanga Raja Yogas</a:t>
            </a:r>
          </a:p>
          <a:p>
            <a:pPr marL="838200" lvl="1" indent="-381000">
              <a:lnSpc>
                <a:spcPct val="90000"/>
              </a:lnSpc>
            </a:pPr>
            <a:r>
              <a:rPr lang="en-US" sz="2400">
                <a:cs typeface="Times New Roman" charset="0"/>
              </a:rPr>
              <a:t>Vipareeta Raja Yoga</a:t>
            </a:r>
            <a:r>
              <a:rPr lang="en-US" sz="2400"/>
              <a:t> </a:t>
            </a:r>
          </a:p>
        </p:txBody>
      </p:sp>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014D49E7-7F71-4D5D-94CE-05653D3048FF}" type="slidenum">
              <a:rPr lang="en-US"/>
              <a:pPr/>
              <a:t>56</a:t>
            </a:fld>
            <a:endParaRPr lang="en-US">
              <a:solidFill>
                <a:schemeClr val="tx1"/>
              </a:solidFill>
            </a:endParaRPr>
          </a:p>
        </p:txBody>
      </p:sp>
      <p:sp>
        <p:nvSpPr>
          <p:cNvPr id="150530" name="Rectangle 2"/>
          <p:cNvSpPr>
            <a:spLocks noGrp="1" noChangeArrowheads="1"/>
          </p:cNvSpPr>
          <p:nvPr>
            <p:ph type="title"/>
          </p:nvPr>
        </p:nvSpPr>
        <p:spPr>
          <a:noFill/>
          <a:ln/>
        </p:spPr>
        <p:txBody>
          <a:bodyPr/>
          <a:lstStyle/>
          <a:p>
            <a:r>
              <a:rPr lang="en-US">
                <a:latin typeface="Arial" charset="0"/>
                <a:cs typeface="Times New Roman" charset="0"/>
              </a:rPr>
              <a:t>Dasamsa Deities</a:t>
            </a:r>
            <a:r>
              <a:rPr lang="en-US" sz="3200">
                <a:latin typeface="Arial" charset="0"/>
              </a:rPr>
              <a:t> </a:t>
            </a:r>
          </a:p>
        </p:txBody>
      </p:sp>
      <p:sp>
        <p:nvSpPr>
          <p:cNvPr id="150531" name="Rectangle 3"/>
          <p:cNvSpPr>
            <a:spLocks noGrp="1" noChangeArrowheads="1"/>
          </p:cNvSpPr>
          <p:nvPr>
            <p:ph type="body" idx="1"/>
          </p:nvPr>
        </p:nvSpPr>
        <p:spPr>
          <a:xfrm>
            <a:off x="685800" y="1981200"/>
            <a:ext cx="7772400" cy="2590800"/>
          </a:xfrm>
          <a:noFill/>
          <a:ln/>
        </p:spPr>
        <p:txBody>
          <a:bodyPr/>
          <a:lstStyle/>
          <a:p>
            <a:pPr>
              <a:lnSpc>
                <a:spcPct val="90000"/>
              </a:lnSpc>
            </a:pPr>
            <a:r>
              <a:rPr lang="en-US" sz="2400">
                <a:cs typeface="Times New Roman" charset="0"/>
              </a:rPr>
              <a:t>Dasamsa Deities associated with each of the 10 directions, which are the cornerstones of the Dasamsa chart.  These are the same directional Deities as are ascribed to the Kalachakra.   Planets in transit in Nakshatras aligned with spokes on the Kalachakra that are malefic, may bring many troubles to the person. </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26BF67C9-1A88-4A61-82DA-FF57F484092E}" type="slidenum">
              <a:rPr lang="en-US"/>
              <a:pPr/>
              <a:t>57</a:t>
            </a:fld>
            <a:endParaRPr lang="en-US">
              <a:solidFill>
                <a:schemeClr val="tx1"/>
              </a:solidFill>
            </a:endParaRPr>
          </a:p>
        </p:txBody>
      </p:sp>
      <p:sp>
        <p:nvSpPr>
          <p:cNvPr id="151554" name="Rectangle 2"/>
          <p:cNvSpPr>
            <a:spLocks noGrp="1" noChangeArrowheads="1"/>
          </p:cNvSpPr>
          <p:nvPr>
            <p:ph type="title"/>
          </p:nvPr>
        </p:nvSpPr>
        <p:spPr>
          <a:noFill/>
          <a:ln/>
        </p:spPr>
        <p:txBody>
          <a:bodyPr/>
          <a:lstStyle/>
          <a:p>
            <a:r>
              <a:rPr lang="en-US" sz="4000">
                <a:latin typeface="Arial" charset="0"/>
                <a:cs typeface="Times New Roman" charset="0"/>
              </a:rPr>
              <a:t>Dasamsa Deities</a:t>
            </a:r>
          </a:p>
        </p:txBody>
      </p:sp>
      <p:pic>
        <p:nvPicPr>
          <p:cNvPr id="151555" name="Picture 3"/>
          <p:cNvPicPr>
            <a:picLocks noChangeAspect="1" noChangeArrowheads="1"/>
          </p:cNvPicPr>
          <p:nvPr>
            <p:ph type="body" idx="1"/>
          </p:nvPr>
        </p:nvPicPr>
        <p:blipFill>
          <a:blip r:embed="rId2" cstate="print"/>
          <a:srcRect/>
          <a:stretch>
            <a:fillRect/>
          </a:stretch>
        </p:blipFill>
        <p:spPr>
          <a:xfrm>
            <a:off x="685800" y="1752600"/>
            <a:ext cx="8229600" cy="4356100"/>
          </a:xfrm>
          <a:noFill/>
          <a:ln/>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93CF1D31-B04A-4165-BA2F-3A5B9085BA7F}" type="slidenum">
              <a:rPr lang="en-US"/>
              <a:pPr/>
              <a:t>58</a:t>
            </a:fld>
            <a:endParaRPr lang="en-US">
              <a:solidFill>
                <a:schemeClr val="tx1"/>
              </a:solidFill>
            </a:endParaRPr>
          </a:p>
        </p:txBody>
      </p:sp>
      <p:sp>
        <p:nvSpPr>
          <p:cNvPr id="152578" name="Rectangle 2"/>
          <p:cNvSpPr>
            <a:spLocks noGrp="1" noChangeArrowheads="1"/>
          </p:cNvSpPr>
          <p:nvPr>
            <p:ph type="title"/>
          </p:nvPr>
        </p:nvSpPr>
        <p:spPr>
          <a:noFill/>
          <a:ln/>
        </p:spPr>
        <p:txBody>
          <a:bodyPr/>
          <a:lstStyle/>
          <a:p>
            <a:r>
              <a:rPr lang="en-US">
                <a:latin typeface="Arial" charset="0"/>
                <a:cs typeface="Times New Roman" charset="0"/>
              </a:rPr>
              <a:t>Dasamsa Deities</a:t>
            </a:r>
          </a:p>
        </p:txBody>
      </p:sp>
      <p:sp>
        <p:nvSpPr>
          <p:cNvPr id="152579" name="Rectangle 3"/>
          <p:cNvSpPr>
            <a:spLocks noGrp="1" noChangeArrowheads="1"/>
          </p:cNvSpPr>
          <p:nvPr>
            <p:ph type="body" idx="1"/>
          </p:nvPr>
        </p:nvSpPr>
        <p:spPr>
          <a:xfrm>
            <a:off x="685800" y="1676400"/>
            <a:ext cx="7772400" cy="4191000"/>
          </a:xfrm>
          <a:noFill/>
          <a:ln/>
        </p:spPr>
        <p:txBody>
          <a:bodyPr/>
          <a:lstStyle/>
          <a:p>
            <a:pPr>
              <a:lnSpc>
                <a:spcPct val="90000"/>
              </a:lnSpc>
            </a:pPr>
            <a:r>
              <a:rPr lang="en-US" sz="2400">
                <a:cs typeface="Times New Roman" charset="0"/>
              </a:rPr>
              <a:t>For example, if the 10th lord in a Nakhsatra pertaining to the NorthEast direction, this could bode auspicious for the native as that direction is ruled by Isana and suggest blessings.</a:t>
            </a:r>
          </a:p>
          <a:p>
            <a:pPr>
              <a:lnSpc>
                <a:spcPct val="90000"/>
              </a:lnSpc>
              <a:buFont typeface="Monotype Sorts" pitchFamily="2" charset="2"/>
              <a:buNone/>
            </a:pPr>
            <a:r>
              <a:rPr lang="en-US" sz="2400">
                <a:cs typeface="Times New Roman" charset="0"/>
              </a:rPr>
              <a:t>  </a:t>
            </a:r>
          </a:p>
          <a:p>
            <a:pPr>
              <a:lnSpc>
                <a:spcPct val="90000"/>
              </a:lnSpc>
            </a:pPr>
            <a:r>
              <a:rPr lang="en-US" sz="2400">
                <a:cs typeface="Times New Roman" charset="0"/>
              </a:rPr>
              <a:t>On the other hand, if a natal or annual planet pertaining to career and work (10th lord, AmK planet, Sun or other natural karaka, or lagna lord) were in a nakhsatra pertaining to the southern or southwestern directions as per the Kalachakra, then it could bode as evil for the native, as these are ruled by Yama and Niritti respectively (death and curses).</a:t>
            </a:r>
            <a:r>
              <a:rPr lang="en-US" sz="2400"/>
              <a:t> </a:t>
            </a:r>
          </a:p>
        </p:txBody>
      </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9CE99EA1-7326-4979-892C-1C20141F65DF}" type="slidenum">
              <a:rPr lang="en-US"/>
              <a:pPr/>
              <a:t>59</a:t>
            </a:fld>
            <a:endParaRPr lang="en-US">
              <a:solidFill>
                <a:schemeClr val="tx1"/>
              </a:solidFill>
            </a:endParaRPr>
          </a:p>
        </p:txBody>
      </p:sp>
      <p:sp>
        <p:nvSpPr>
          <p:cNvPr id="153602" name="Rectangle 2"/>
          <p:cNvSpPr>
            <a:spLocks noGrp="1" noChangeArrowheads="1"/>
          </p:cNvSpPr>
          <p:nvPr>
            <p:ph type="title"/>
          </p:nvPr>
        </p:nvSpPr>
        <p:spPr>
          <a:noFill/>
          <a:ln/>
        </p:spPr>
        <p:txBody>
          <a:bodyPr/>
          <a:lstStyle/>
          <a:p>
            <a:r>
              <a:rPr lang="en-US">
                <a:latin typeface="Arial" charset="0"/>
                <a:cs typeface="Times New Roman" charset="0"/>
              </a:rPr>
              <a:t>Astakavarga</a:t>
            </a:r>
            <a:r>
              <a:rPr lang="en-US">
                <a:latin typeface="Arial" charset="0"/>
              </a:rPr>
              <a:t> </a:t>
            </a:r>
          </a:p>
        </p:txBody>
      </p:sp>
      <p:sp>
        <p:nvSpPr>
          <p:cNvPr id="153603" name="Rectangle 3"/>
          <p:cNvSpPr>
            <a:spLocks noGrp="1" noChangeArrowheads="1"/>
          </p:cNvSpPr>
          <p:nvPr>
            <p:ph type="body" idx="1"/>
          </p:nvPr>
        </p:nvSpPr>
        <p:spPr>
          <a:xfrm>
            <a:off x="762000" y="1828800"/>
            <a:ext cx="7772400" cy="4114800"/>
          </a:xfrm>
          <a:noFill/>
          <a:ln/>
        </p:spPr>
        <p:txBody>
          <a:bodyPr/>
          <a:lstStyle/>
          <a:p>
            <a:r>
              <a:rPr lang="en-US" sz="2400">
                <a:cs typeface="Times New Roman" charset="0"/>
              </a:rPr>
              <a:t>Astakavarga is important in assessing the strengths of houses and planets. </a:t>
            </a:r>
          </a:p>
          <a:p>
            <a:endParaRPr lang="en-US" sz="2400">
              <a:cs typeface="Times New Roman" charset="0"/>
            </a:endParaRPr>
          </a:p>
          <a:p>
            <a:r>
              <a:rPr lang="en-US" sz="2400">
                <a:cs typeface="Times New Roman" charset="0"/>
              </a:rPr>
              <a:t>Planets ruling Dasas in specific houses, or planets transiting in such houses, will have greater or lesser effect for good or ill, depending on their bindus in BAV as well as SAV in Rasi as well as D-10 charts.</a:t>
            </a:r>
            <a:r>
              <a:rPr lang="en-US"/>
              <a:t> </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03AA51F5-F3EA-4165-906B-58E9D1B4843B}" type="slidenum">
              <a:rPr lang="en-US"/>
              <a:pPr/>
              <a:t>6</a:t>
            </a:fld>
            <a:endParaRPr lang="en-US">
              <a:solidFill>
                <a:schemeClr val="tx1"/>
              </a:solidFill>
            </a:endParaRPr>
          </a:p>
        </p:txBody>
      </p:sp>
      <p:sp>
        <p:nvSpPr>
          <p:cNvPr id="134146" name="Rectangle 2"/>
          <p:cNvSpPr>
            <a:spLocks noGrp="1" noChangeArrowheads="1"/>
          </p:cNvSpPr>
          <p:nvPr>
            <p:ph type="title"/>
          </p:nvPr>
        </p:nvSpPr>
        <p:spPr>
          <a:noFill/>
          <a:ln/>
        </p:spPr>
        <p:txBody>
          <a:bodyPr/>
          <a:lstStyle/>
          <a:p>
            <a:r>
              <a:rPr lang="en-US">
                <a:latin typeface="Arial" charset="0"/>
              </a:rPr>
              <a:t>Basics</a:t>
            </a:r>
            <a:endParaRPr lang="en-US" i="1">
              <a:latin typeface="Arial" charset="0"/>
            </a:endParaRPr>
          </a:p>
        </p:txBody>
      </p:sp>
      <p:sp>
        <p:nvSpPr>
          <p:cNvPr id="134147" name="Rectangle 3"/>
          <p:cNvSpPr>
            <a:spLocks noGrp="1" noChangeArrowheads="1"/>
          </p:cNvSpPr>
          <p:nvPr>
            <p:ph type="body" idx="1"/>
          </p:nvPr>
        </p:nvSpPr>
        <p:spPr>
          <a:xfrm>
            <a:off x="3124200" y="1905000"/>
            <a:ext cx="3352800" cy="3505200"/>
          </a:xfrm>
          <a:noFill/>
          <a:ln/>
        </p:spPr>
        <p:txBody>
          <a:bodyPr/>
          <a:lstStyle/>
          <a:p>
            <a:pPr>
              <a:lnSpc>
                <a:spcPct val="90000"/>
              </a:lnSpc>
            </a:pPr>
            <a:r>
              <a:rPr lang="en-US" sz="4000">
                <a:solidFill>
                  <a:srgbClr val="0099FF"/>
                </a:solidFill>
              </a:rPr>
              <a:t>Basics, </a:t>
            </a:r>
          </a:p>
          <a:p>
            <a:pPr>
              <a:lnSpc>
                <a:spcPct val="90000"/>
              </a:lnSpc>
            </a:pPr>
            <a:r>
              <a:rPr lang="en-US" sz="4000">
                <a:solidFill>
                  <a:srgbClr val="0099FF"/>
                </a:solidFill>
              </a:rPr>
              <a:t>Basics,</a:t>
            </a:r>
          </a:p>
          <a:p>
            <a:pPr>
              <a:lnSpc>
                <a:spcPct val="90000"/>
              </a:lnSpc>
            </a:pPr>
            <a:r>
              <a:rPr lang="en-US" sz="4000">
                <a:solidFill>
                  <a:srgbClr val="0099FF"/>
                </a:solidFill>
              </a:rPr>
              <a:t>Principles</a:t>
            </a:r>
          </a:p>
          <a:p>
            <a:pPr algn="ctr">
              <a:lnSpc>
                <a:spcPct val="90000"/>
              </a:lnSpc>
              <a:buFont typeface="Monotype Sorts" pitchFamily="2" charset="2"/>
              <a:buNone/>
            </a:pPr>
            <a:r>
              <a:rPr lang="en-US" sz="4000">
                <a:solidFill>
                  <a:srgbClr val="0099FF"/>
                </a:solidFill>
              </a:rPr>
              <a:t>and</a:t>
            </a:r>
          </a:p>
          <a:p>
            <a:pPr>
              <a:lnSpc>
                <a:spcPct val="90000"/>
              </a:lnSpc>
            </a:pPr>
            <a:r>
              <a:rPr lang="en-US" sz="4000">
                <a:solidFill>
                  <a:srgbClr val="0099FF"/>
                </a:solidFill>
              </a:rPr>
              <a:t>Principles</a:t>
            </a:r>
          </a:p>
          <a:p>
            <a:pPr>
              <a:lnSpc>
                <a:spcPct val="90000"/>
              </a:lnSpc>
            </a:pPr>
            <a:endParaRPr lang="en-US" sz="4000">
              <a:solidFill>
                <a:srgbClr val="0099FF"/>
              </a:solidFill>
            </a:endParaRP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76055BAA-D5FE-44E1-AA35-E896E4467CCB}" type="slidenum">
              <a:rPr lang="en-US"/>
              <a:pPr/>
              <a:t>60</a:t>
            </a:fld>
            <a:endParaRPr lang="en-US">
              <a:solidFill>
                <a:schemeClr val="tx1"/>
              </a:solidFill>
            </a:endParaRPr>
          </a:p>
        </p:txBody>
      </p:sp>
      <p:sp>
        <p:nvSpPr>
          <p:cNvPr id="154626" name="Rectangle 2"/>
          <p:cNvSpPr>
            <a:spLocks noGrp="1" noChangeArrowheads="1"/>
          </p:cNvSpPr>
          <p:nvPr>
            <p:ph type="title"/>
          </p:nvPr>
        </p:nvSpPr>
        <p:spPr>
          <a:xfrm>
            <a:off x="685800" y="762000"/>
            <a:ext cx="7162800" cy="609600"/>
          </a:xfrm>
          <a:noFill/>
          <a:ln/>
        </p:spPr>
        <p:txBody>
          <a:bodyPr/>
          <a:lstStyle/>
          <a:p>
            <a:r>
              <a:rPr lang="en-US">
                <a:latin typeface="Arial" charset="0"/>
                <a:cs typeface="Times New Roman" charset="0"/>
              </a:rPr>
              <a:t>Using Various Dasa ’s</a:t>
            </a:r>
            <a:endParaRPr lang="en-US">
              <a:latin typeface="Arial" charset="0"/>
            </a:endParaRPr>
          </a:p>
        </p:txBody>
      </p:sp>
      <p:sp>
        <p:nvSpPr>
          <p:cNvPr id="154627" name="Rectangle 3"/>
          <p:cNvSpPr>
            <a:spLocks noGrp="1" noChangeArrowheads="1"/>
          </p:cNvSpPr>
          <p:nvPr>
            <p:ph type="body" idx="1"/>
          </p:nvPr>
        </p:nvSpPr>
        <p:spPr>
          <a:xfrm>
            <a:off x="685800" y="1752600"/>
            <a:ext cx="7772400" cy="4114800"/>
          </a:xfrm>
          <a:noFill/>
          <a:ln/>
        </p:spPr>
        <p:txBody>
          <a:bodyPr/>
          <a:lstStyle/>
          <a:p>
            <a:pPr algn="just"/>
            <a:r>
              <a:rPr lang="en-US" sz="2200" b="1">
                <a:cs typeface="Arial" charset="0"/>
              </a:rPr>
              <a:t>Vimsottari Dasa</a:t>
            </a:r>
          </a:p>
          <a:p>
            <a:pPr lvl="1" algn="just"/>
            <a:r>
              <a:rPr lang="en-US" sz="2200">
                <a:cs typeface="Times New Roman" charset="0"/>
              </a:rPr>
              <a:t>During the Dasa, Antar Dasa and Pratyantara Dasa of a planet who is in 3</a:t>
            </a:r>
            <a:r>
              <a:rPr lang="en-US" sz="2200" baseline="30000">
                <a:cs typeface="Times New Roman" charset="0"/>
              </a:rPr>
              <a:t>rd</a:t>
            </a:r>
            <a:r>
              <a:rPr lang="en-US" sz="2200">
                <a:cs typeface="Times New Roman" charset="0"/>
              </a:rPr>
              <a:t>, 6</a:t>
            </a:r>
            <a:r>
              <a:rPr lang="en-US" sz="2200" baseline="30000">
                <a:cs typeface="Times New Roman" charset="0"/>
              </a:rPr>
              <a:t>th</a:t>
            </a:r>
            <a:r>
              <a:rPr lang="en-US" sz="2200">
                <a:cs typeface="Times New Roman" charset="0"/>
              </a:rPr>
              <a:t>, 8</a:t>
            </a:r>
            <a:r>
              <a:rPr lang="en-US" sz="2200" baseline="30000">
                <a:cs typeface="Times New Roman" charset="0"/>
              </a:rPr>
              <a:t>th</a:t>
            </a:r>
            <a:r>
              <a:rPr lang="en-US" sz="2200">
                <a:cs typeface="Times New Roman" charset="0"/>
              </a:rPr>
              <a:t> or 12</a:t>
            </a:r>
            <a:r>
              <a:rPr lang="en-US" sz="2200" baseline="30000">
                <a:cs typeface="Times New Roman" charset="0"/>
              </a:rPr>
              <a:t>th</a:t>
            </a:r>
            <a:r>
              <a:rPr lang="en-US" sz="2200">
                <a:cs typeface="Times New Roman" charset="0"/>
              </a:rPr>
              <a:t> to the Rajya Pada (A10) gives a change in job. If malefic planets are there, then hardships are indicated and if benefics are placed then a good job and authority in job is indicated. </a:t>
            </a:r>
          </a:p>
          <a:p>
            <a:pPr lvl="1" algn="just"/>
            <a:endParaRPr lang="en-US" sz="2200">
              <a:cs typeface="Times New Roman" charset="0"/>
            </a:endParaRPr>
          </a:p>
          <a:p>
            <a:pPr lvl="1" algn="just"/>
            <a:r>
              <a:rPr lang="en-US" sz="2200">
                <a:cs typeface="Times New Roman" charset="0"/>
              </a:rPr>
              <a:t>If such a planet from A10 is in debility or combust, then the person looses the job during either Dasa or Antara or Pratyantara Dasa of such a planet.</a:t>
            </a:r>
            <a:r>
              <a:rPr lang="en-US"/>
              <a:t> </a:t>
            </a: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A6FF4F61-1E4B-4DD8-97E7-E26A24378DBC}" type="slidenum">
              <a:rPr lang="en-US"/>
              <a:pPr/>
              <a:t>61</a:t>
            </a:fld>
            <a:endParaRPr lang="en-US">
              <a:solidFill>
                <a:schemeClr val="tx1"/>
              </a:solidFill>
            </a:endParaRPr>
          </a:p>
        </p:txBody>
      </p:sp>
      <p:sp>
        <p:nvSpPr>
          <p:cNvPr id="155650" name="Rectangle 2"/>
          <p:cNvSpPr>
            <a:spLocks noGrp="1" noChangeArrowheads="1"/>
          </p:cNvSpPr>
          <p:nvPr>
            <p:ph type="title"/>
          </p:nvPr>
        </p:nvSpPr>
        <p:spPr>
          <a:noFill/>
          <a:ln/>
        </p:spPr>
        <p:txBody>
          <a:bodyPr/>
          <a:lstStyle/>
          <a:p>
            <a:r>
              <a:rPr lang="en-US" b="1">
                <a:latin typeface="Arial" charset="0"/>
                <a:cs typeface="Arial" charset="0"/>
              </a:rPr>
              <a:t>Vimsottari Dasa</a:t>
            </a:r>
          </a:p>
        </p:txBody>
      </p:sp>
      <p:sp>
        <p:nvSpPr>
          <p:cNvPr id="155651" name="Rectangle 3"/>
          <p:cNvSpPr>
            <a:spLocks noGrp="1" noChangeArrowheads="1"/>
          </p:cNvSpPr>
          <p:nvPr>
            <p:ph type="body" idx="1"/>
          </p:nvPr>
        </p:nvSpPr>
        <p:spPr>
          <a:xfrm>
            <a:off x="457200" y="1752600"/>
            <a:ext cx="8001000" cy="4419600"/>
          </a:xfrm>
          <a:noFill/>
          <a:ln/>
        </p:spPr>
        <p:txBody>
          <a:bodyPr/>
          <a:lstStyle/>
          <a:p>
            <a:pPr algn="just">
              <a:lnSpc>
                <a:spcPct val="90000"/>
              </a:lnSpc>
            </a:pPr>
            <a:r>
              <a:rPr lang="en-US">
                <a:cs typeface="Times New Roman" charset="0"/>
              </a:rPr>
              <a:t>Transit of Shani over this A10 in D-10 indicates a change of job. Guru's placement in D-9 chart and Shani's transit over Guru indicates, there will be a change of job for good and further he/she will attain prestige and promotions in that new job. </a:t>
            </a:r>
          </a:p>
          <a:p>
            <a:pPr algn="just">
              <a:lnSpc>
                <a:spcPct val="90000"/>
              </a:lnSpc>
              <a:buFont typeface="Monotype Sorts" pitchFamily="2" charset="2"/>
              <a:buNone/>
            </a:pPr>
            <a:r>
              <a:rPr lang="en-US">
                <a:cs typeface="Times New Roman" charset="0"/>
              </a:rPr>
              <a:t> </a:t>
            </a:r>
          </a:p>
          <a:p>
            <a:pPr algn="just">
              <a:lnSpc>
                <a:spcPct val="90000"/>
              </a:lnSpc>
            </a:pPr>
            <a:r>
              <a:rPr lang="en-US">
                <a:cs typeface="Times New Roman" charset="0"/>
              </a:rPr>
              <a:t>Also when Guru transits or aspects A10 in D-5 chart, the native's job will be honored and will become famous and known to the community / world.</a:t>
            </a:r>
          </a:p>
          <a:p>
            <a:pPr algn="just">
              <a:lnSpc>
                <a:spcPct val="90000"/>
              </a:lnSpc>
              <a:buFont typeface="Monotype Sorts" pitchFamily="2" charset="2"/>
              <a:buNone/>
            </a:pPr>
            <a:r>
              <a:rPr lang="en-US">
                <a:cs typeface="Times New Roman" charset="0"/>
              </a:rPr>
              <a:t> </a:t>
            </a:r>
          </a:p>
          <a:p>
            <a:pPr>
              <a:lnSpc>
                <a:spcPct val="90000"/>
              </a:lnSpc>
            </a:pPr>
            <a:r>
              <a:rPr lang="en-US">
                <a:cs typeface="Times New Roman" charset="0"/>
              </a:rPr>
              <a:t>In D-10 chart, if the Lagna is in chara/watery sign and its lord is placed in such signs and also if 9th lord is placed in such signs including 7th and 8th lord, then during the Dasa /Antara Dasa or pratyantara Dasa of such planets or planets occupying such houses, the person goes abroad for improvement of his career.</a:t>
            </a:r>
            <a:r>
              <a:rPr lang="en-US" sz="1800"/>
              <a:t> </a:t>
            </a: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8E4684A1-05C2-40AA-84D1-141F7695F14B}" type="slidenum">
              <a:rPr lang="en-US"/>
              <a:pPr/>
              <a:t>62</a:t>
            </a:fld>
            <a:endParaRPr lang="en-US">
              <a:solidFill>
                <a:schemeClr val="tx1"/>
              </a:solidFill>
            </a:endParaRPr>
          </a:p>
        </p:txBody>
      </p:sp>
      <p:sp>
        <p:nvSpPr>
          <p:cNvPr id="156674" name="Rectangle 2"/>
          <p:cNvSpPr>
            <a:spLocks noGrp="1" noChangeArrowheads="1"/>
          </p:cNvSpPr>
          <p:nvPr>
            <p:ph type="title"/>
          </p:nvPr>
        </p:nvSpPr>
        <p:spPr>
          <a:noFill/>
          <a:ln/>
        </p:spPr>
        <p:txBody>
          <a:bodyPr/>
          <a:lstStyle/>
          <a:p>
            <a:r>
              <a:rPr lang="en-US" b="1">
                <a:latin typeface="Arial" charset="0"/>
                <a:cs typeface="Arial" charset="0"/>
              </a:rPr>
              <a:t>Vimsottari Dasa</a:t>
            </a:r>
          </a:p>
        </p:txBody>
      </p:sp>
      <p:sp>
        <p:nvSpPr>
          <p:cNvPr id="156675" name="Rectangle 3"/>
          <p:cNvSpPr>
            <a:spLocks noGrp="1" noChangeArrowheads="1"/>
          </p:cNvSpPr>
          <p:nvPr>
            <p:ph type="body" idx="1"/>
          </p:nvPr>
        </p:nvSpPr>
        <p:spPr>
          <a:xfrm>
            <a:off x="685800" y="1752600"/>
            <a:ext cx="7772400" cy="4114800"/>
          </a:xfrm>
          <a:noFill/>
          <a:ln/>
        </p:spPr>
        <p:txBody>
          <a:bodyPr/>
          <a:lstStyle/>
          <a:p>
            <a:pPr algn="just"/>
            <a:r>
              <a:rPr lang="en-US">
                <a:cs typeface="Times New Roman" charset="0"/>
              </a:rPr>
              <a:t>If Rahu he occupies in Chara /watery signs, associated with the lords of 7</a:t>
            </a:r>
            <a:r>
              <a:rPr lang="en-US" baseline="30000">
                <a:cs typeface="Times New Roman" charset="0"/>
              </a:rPr>
              <a:t>th</a:t>
            </a:r>
            <a:r>
              <a:rPr lang="en-US">
                <a:cs typeface="Times New Roman" charset="0"/>
              </a:rPr>
              <a:t>, 8</a:t>
            </a:r>
            <a:r>
              <a:rPr lang="en-US" baseline="30000">
                <a:cs typeface="Times New Roman" charset="0"/>
              </a:rPr>
              <a:t>th</a:t>
            </a:r>
            <a:r>
              <a:rPr lang="en-US">
                <a:cs typeface="Times New Roman" charset="0"/>
              </a:rPr>
              <a:t>, 9</a:t>
            </a:r>
            <a:r>
              <a:rPr lang="en-US" baseline="30000">
                <a:cs typeface="Times New Roman" charset="0"/>
              </a:rPr>
              <a:t>th</a:t>
            </a:r>
            <a:r>
              <a:rPr lang="en-US">
                <a:cs typeface="Times New Roman" charset="0"/>
              </a:rPr>
              <a:t> or 12</a:t>
            </a:r>
            <a:r>
              <a:rPr lang="en-US" baseline="30000">
                <a:cs typeface="Times New Roman" charset="0"/>
              </a:rPr>
              <a:t>th</a:t>
            </a:r>
            <a:r>
              <a:rPr lang="en-US">
                <a:cs typeface="Times New Roman" charset="0"/>
              </a:rPr>
              <a:t> houses then the person goes to abroad during his Dasa /Antara Dasa /Pratyantara Dasa periods.</a:t>
            </a:r>
          </a:p>
          <a:p>
            <a:pPr algn="just">
              <a:buFont typeface="Monotype Sorts" pitchFamily="2" charset="2"/>
              <a:buNone/>
            </a:pPr>
            <a:r>
              <a:rPr lang="en-US">
                <a:cs typeface="Times New Roman" charset="0"/>
              </a:rPr>
              <a:t> </a:t>
            </a:r>
          </a:p>
          <a:p>
            <a:r>
              <a:rPr lang="en-US">
                <a:cs typeface="Times New Roman" charset="0"/>
              </a:rPr>
              <a:t>For promotions: Look at the planets, which are the lord of either 5</a:t>
            </a:r>
            <a:r>
              <a:rPr lang="en-US" baseline="30000">
                <a:cs typeface="Times New Roman" charset="0"/>
              </a:rPr>
              <a:t>th</a:t>
            </a:r>
            <a:r>
              <a:rPr lang="en-US">
                <a:cs typeface="Times New Roman" charset="0"/>
              </a:rPr>
              <a:t>, 9</a:t>
            </a:r>
            <a:r>
              <a:rPr lang="en-US" baseline="30000">
                <a:cs typeface="Times New Roman" charset="0"/>
              </a:rPr>
              <a:t>th</a:t>
            </a:r>
            <a:r>
              <a:rPr lang="en-US">
                <a:cs typeface="Times New Roman" charset="0"/>
              </a:rPr>
              <a:t> or 10</a:t>
            </a:r>
            <a:r>
              <a:rPr lang="en-US" baseline="30000">
                <a:cs typeface="Times New Roman" charset="0"/>
              </a:rPr>
              <a:t>th</a:t>
            </a:r>
            <a:r>
              <a:rPr lang="en-US">
                <a:cs typeface="Times New Roman" charset="0"/>
              </a:rPr>
              <a:t> house from 10</a:t>
            </a:r>
            <a:r>
              <a:rPr lang="en-US" baseline="30000">
                <a:cs typeface="Times New Roman" charset="0"/>
              </a:rPr>
              <a:t>th</a:t>
            </a:r>
            <a:r>
              <a:rPr lang="en-US">
                <a:cs typeface="Times New Roman" charset="0"/>
              </a:rPr>
              <a:t> house in Natal chart. Also 5</a:t>
            </a:r>
            <a:r>
              <a:rPr lang="en-US" baseline="30000">
                <a:cs typeface="Times New Roman" charset="0"/>
              </a:rPr>
              <a:t>th</a:t>
            </a:r>
            <a:r>
              <a:rPr lang="en-US">
                <a:cs typeface="Times New Roman" charset="0"/>
              </a:rPr>
              <a:t>, 9</a:t>
            </a:r>
            <a:r>
              <a:rPr lang="en-US" baseline="30000">
                <a:cs typeface="Times New Roman" charset="0"/>
              </a:rPr>
              <a:t>th</a:t>
            </a:r>
            <a:r>
              <a:rPr lang="en-US">
                <a:cs typeface="Times New Roman" charset="0"/>
              </a:rPr>
              <a:t> or 10</a:t>
            </a:r>
            <a:r>
              <a:rPr lang="en-US" baseline="30000">
                <a:cs typeface="Times New Roman" charset="0"/>
              </a:rPr>
              <a:t>th</a:t>
            </a:r>
            <a:r>
              <a:rPr lang="en-US">
                <a:cs typeface="Times New Roman" charset="0"/>
              </a:rPr>
              <a:t> from 10</a:t>
            </a:r>
            <a:r>
              <a:rPr lang="en-US" baseline="30000">
                <a:cs typeface="Times New Roman" charset="0"/>
              </a:rPr>
              <a:t>th</a:t>
            </a:r>
            <a:r>
              <a:rPr lang="en-US">
                <a:cs typeface="Times New Roman" charset="0"/>
              </a:rPr>
              <a:t> house in D-10 chart and during the Dasha / Antara / Pratyantara of such planets, the native will get promotions.  Also see in D-9 chart, if transit Guru transits over or aspects to A10, there will be a change for good and sometimes promotions also will be there.</a:t>
            </a:r>
            <a:r>
              <a:rPr lang="en-US"/>
              <a:t> </a:t>
            </a:r>
          </a:p>
        </p:txBody>
      </p:sp>
    </p:spTree>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843428BA-3C4B-4F23-BC4B-3309B0755916}" type="slidenum">
              <a:rPr lang="en-US"/>
              <a:pPr/>
              <a:t>63</a:t>
            </a:fld>
            <a:endParaRPr lang="en-US">
              <a:solidFill>
                <a:schemeClr val="tx1"/>
              </a:solidFill>
            </a:endParaRPr>
          </a:p>
        </p:txBody>
      </p:sp>
      <p:sp>
        <p:nvSpPr>
          <p:cNvPr id="157698" name="Rectangle 2"/>
          <p:cNvSpPr>
            <a:spLocks noGrp="1" noChangeArrowheads="1"/>
          </p:cNvSpPr>
          <p:nvPr>
            <p:ph type="title"/>
          </p:nvPr>
        </p:nvSpPr>
        <p:spPr>
          <a:noFill/>
          <a:ln/>
        </p:spPr>
        <p:txBody>
          <a:bodyPr/>
          <a:lstStyle/>
          <a:p>
            <a:r>
              <a:rPr lang="en-US" b="1">
                <a:latin typeface="Arial" charset="0"/>
                <a:cs typeface="Arial" charset="0"/>
              </a:rPr>
              <a:t>Vimsottari Dasa</a:t>
            </a:r>
          </a:p>
        </p:txBody>
      </p:sp>
      <p:sp>
        <p:nvSpPr>
          <p:cNvPr id="157699" name="Rectangle 3"/>
          <p:cNvSpPr>
            <a:spLocks noGrp="1" noChangeArrowheads="1"/>
          </p:cNvSpPr>
          <p:nvPr>
            <p:ph type="body" idx="1"/>
          </p:nvPr>
        </p:nvSpPr>
        <p:spPr>
          <a:xfrm>
            <a:off x="533400" y="1752600"/>
            <a:ext cx="7924800" cy="4800600"/>
          </a:xfrm>
          <a:noFill/>
          <a:ln/>
        </p:spPr>
        <p:txBody>
          <a:bodyPr/>
          <a:lstStyle/>
          <a:p>
            <a:pPr algn="just">
              <a:lnSpc>
                <a:spcPct val="90000"/>
              </a:lnSpc>
            </a:pPr>
            <a:r>
              <a:rPr lang="en-US" sz="1900">
                <a:cs typeface="Times New Roman" charset="0"/>
              </a:rPr>
              <a:t>The planets in 5</a:t>
            </a:r>
            <a:r>
              <a:rPr lang="en-US" sz="1900" baseline="30000">
                <a:cs typeface="Times New Roman" charset="0"/>
              </a:rPr>
              <a:t>th</a:t>
            </a:r>
            <a:r>
              <a:rPr lang="en-US" sz="1900">
                <a:cs typeface="Times New Roman" charset="0"/>
              </a:rPr>
              <a:t>, 9</a:t>
            </a:r>
            <a:r>
              <a:rPr lang="en-US" sz="1900" baseline="30000">
                <a:cs typeface="Times New Roman" charset="0"/>
              </a:rPr>
              <a:t>th</a:t>
            </a:r>
            <a:r>
              <a:rPr lang="en-US" sz="1900">
                <a:cs typeface="Times New Roman" charset="0"/>
              </a:rPr>
              <a:t> or 10</a:t>
            </a:r>
            <a:r>
              <a:rPr lang="en-US" sz="1900" baseline="30000">
                <a:cs typeface="Times New Roman" charset="0"/>
              </a:rPr>
              <a:t>th</a:t>
            </a:r>
            <a:r>
              <a:rPr lang="en-US" sz="1900">
                <a:cs typeface="Times New Roman" charset="0"/>
              </a:rPr>
              <a:t> houses from A10 including A10 lord during their Dasha / Antara / Pratyanatara will give promotions, salary raise etc. </a:t>
            </a:r>
          </a:p>
          <a:p>
            <a:pPr algn="just">
              <a:lnSpc>
                <a:spcPct val="90000"/>
              </a:lnSpc>
              <a:buFont typeface="Monotype Sorts" pitchFamily="2" charset="2"/>
              <a:buNone/>
            </a:pPr>
            <a:r>
              <a:rPr lang="en-US" sz="1900">
                <a:cs typeface="Times New Roman" charset="0"/>
              </a:rPr>
              <a:t> </a:t>
            </a:r>
          </a:p>
          <a:p>
            <a:pPr>
              <a:lnSpc>
                <a:spcPct val="90000"/>
              </a:lnSpc>
            </a:pPr>
            <a:r>
              <a:rPr lang="en-US" sz="1900">
                <a:cs typeface="Times New Roman" charset="0"/>
              </a:rPr>
              <a:t>If the Badhakadhipaty from A10 is also joined with any one of the 3</a:t>
            </a:r>
            <a:r>
              <a:rPr lang="en-US" sz="1900" baseline="30000">
                <a:cs typeface="Times New Roman" charset="0"/>
              </a:rPr>
              <a:t>rd</a:t>
            </a:r>
            <a:r>
              <a:rPr lang="en-US" sz="1900">
                <a:cs typeface="Times New Roman" charset="0"/>
              </a:rPr>
              <a:t>, 6</a:t>
            </a:r>
            <a:r>
              <a:rPr lang="en-US" sz="1900" baseline="30000">
                <a:cs typeface="Times New Roman" charset="0"/>
              </a:rPr>
              <a:t>th</a:t>
            </a:r>
            <a:r>
              <a:rPr lang="en-US" sz="1900">
                <a:cs typeface="Times New Roman" charset="0"/>
              </a:rPr>
              <a:t>, 8</a:t>
            </a:r>
            <a:r>
              <a:rPr lang="en-US" sz="1900" baseline="30000">
                <a:cs typeface="Times New Roman" charset="0"/>
              </a:rPr>
              <a:t>th</a:t>
            </a:r>
            <a:r>
              <a:rPr lang="en-US" sz="1900">
                <a:cs typeface="Times New Roman" charset="0"/>
              </a:rPr>
              <a:t> and 12</a:t>
            </a:r>
            <a:r>
              <a:rPr lang="en-US" sz="1900" baseline="30000">
                <a:cs typeface="Times New Roman" charset="0"/>
              </a:rPr>
              <a:t>th</a:t>
            </a:r>
            <a:r>
              <a:rPr lang="en-US" sz="1900">
                <a:cs typeface="Times New Roman" charset="0"/>
              </a:rPr>
              <a:t> houses, then there will be change of the job for a reduced salary than before. </a:t>
            </a:r>
          </a:p>
          <a:p>
            <a:pPr>
              <a:lnSpc>
                <a:spcPct val="90000"/>
              </a:lnSpc>
            </a:pPr>
            <a:endParaRPr lang="en-US" sz="1900">
              <a:cs typeface="Times New Roman" charset="0"/>
            </a:endParaRPr>
          </a:p>
          <a:p>
            <a:pPr>
              <a:lnSpc>
                <a:spcPct val="90000"/>
              </a:lnSpc>
            </a:pPr>
            <a:r>
              <a:rPr lang="en-US" sz="1900">
                <a:cs typeface="Times New Roman" charset="0"/>
              </a:rPr>
              <a:t>During the Dasha / Antara / Pratyantara of planets posited in Badhaka sthana and 7</a:t>
            </a:r>
            <a:r>
              <a:rPr lang="en-US" sz="1900" baseline="30000">
                <a:cs typeface="Times New Roman" charset="0"/>
              </a:rPr>
              <a:t>th</a:t>
            </a:r>
            <a:r>
              <a:rPr lang="en-US" sz="1900">
                <a:cs typeface="Times New Roman" charset="0"/>
              </a:rPr>
              <a:t> from Rajya Pada, A10 in D-10 chart will lead to loss of job. The reason is 7th is maraka for any house. </a:t>
            </a:r>
          </a:p>
          <a:p>
            <a:pPr>
              <a:lnSpc>
                <a:spcPct val="90000"/>
              </a:lnSpc>
            </a:pPr>
            <a:endParaRPr lang="en-US" sz="1900">
              <a:cs typeface="Times New Roman" charset="0"/>
            </a:endParaRPr>
          </a:p>
          <a:p>
            <a:pPr>
              <a:lnSpc>
                <a:spcPct val="90000"/>
              </a:lnSpc>
            </a:pPr>
            <a:r>
              <a:rPr lang="en-US" sz="1900">
                <a:cs typeface="Times New Roman" charset="0"/>
              </a:rPr>
              <a:t>Similarly, during the Dasha / Antardasa of planets posited in Badhaka sthana and 8</a:t>
            </a:r>
            <a:r>
              <a:rPr lang="en-US" sz="1900" baseline="30000">
                <a:cs typeface="Times New Roman" charset="0"/>
              </a:rPr>
              <a:t>th</a:t>
            </a:r>
            <a:r>
              <a:rPr lang="en-US" sz="1900">
                <a:cs typeface="Times New Roman" charset="0"/>
              </a:rPr>
              <a:t> from A10 in D-10 chart indicates the end of career if A3 also coincides with the planet in 8th from A10 in D-10 chart.</a:t>
            </a:r>
            <a:r>
              <a:rPr lang="en-US" sz="1800"/>
              <a:t> </a:t>
            </a:r>
          </a:p>
        </p:txBody>
      </p:sp>
    </p:spTree>
  </p:cSld>
  <p:clrMapOvr>
    <a:masterClrMapping/>
  </p:clrMapOvr>
  <p:transition>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F8C45BC8-8830-48D1-8351-EF623551E6E9}" type="slidenum">
              <a:rPr lang="en-US"/>
              <a:pPr/>
              <a:t>64</a:t>
            </a:fld>
            <a:endParaRPr lang="en-US">
              <a:solidFill>
                <a:schemeClr val="tx1"/>
              </a:solidFill>
            </a:endParaRPr>
          </a:p>
        </p:txBody>
      </p:sp>
      <p:sp>
        <p:nvSpPr>
          <p:cNvPr id="158722" name="Rectangle 2"/>
          <p:cNvSpPr>
            <a:spLocks noGrp="1" noChangeArrowheads="1"/>
          </p:cNvSpPr>
          <p:nvPr>
            <p:ph type="title"/>
          </p:nvPr>
        </p:nvSpPr>
        <p:spPr>
          <a:noFill/>
          <a:ln/>
        </p:spPr>
        <p:txBody>
          <a:bodyPr/>
          <a:lstStyle/>
          <a:p>
            <a:r>
              <a:rPr lang="en-US" sz="4000">
                <a:latin typeface="Arial" charset="0"/>
                <a:cs typeface="Times New Roman" charset="0"/>
              </a:rPr>
              <a:t>Narayana Dasa</a:t>
            </a:r>
            <a:r>
              <a:rPr lang="en-US" sz="3200">
                <a:latin typeface="Arial" charset="0"/>
              </a:rPr>
              <a:t> </a:t>
            </a:r>
          </a:p>
        </p:txBody>
      </p:sp>
      <p:sp>
        <p:nvSpPr>
          <p:cNvPr id="158723" name="Rectangle 3"/>
          <p:cNvSpPr>
            <a:spLocks noGrp="1" noChangeArrowheads="1"/>
          </p:cNvSpPr>
          <p:nvPr>
            <p:ph type="body" idx="1"/>
          </p:nvPr>
        </p:nvSpPr>
        <p:spPr>
          <a:xfrm>
            <a:off x="533400" y="1752600"/>
            <a:ext cx="7924800" cy="4495800"/>
          </a:xfrm>
          <a:noFill/>
          <a:ln/>
        </p:spPr>
        <p:txBody>
          <a:bodyPr/>
          <a:lstStyle/>
          <a:p>
            <a:pPr algn="just">
              <a:lnSpc>
                <a:spcPct val="90000"/>
              </a:lnSpc>
            </a:pPr>
            <a:r>
              <a:rPr lang="en-US">
                <a:cs typeface="Times New Roman" charset="0"/>
              </a:rPr>
              <a:t>Narayana Dasa is an important Rasi (Phalita) Dasa. Its versatility lies in the fact that it can be computed separately for each divisional chart for precise timing of specific matters. In fact, we can compute more than one Narayana Dasa for each divisional chart. Narayana Dasa of D-10 seeded from the 10th lord is native-centric. It shows events in a native’s life that are related to career and profession. </a:t>
            </a:r>
          </a:p>
          <a:p>
            <a:pPr algn="just">
              <a:lnSpc>
                <a:spcPct val="90000"/>
              </a:lnSpc>
              <a:buFont typeface="Monotype Sorts" pitchFamily="2" charset="2"/>
              <a:buNone/>
            </a:pPr>
            <a:r>
              <a:rPr lang="en-US">
                <a:cs typeface="Times New Roman" charset="0"/>
              </a:rPr>
              <a:t> </a:t>
            </a:r>
          </a:p>
          <a:p>
            <a:pPr>
              <a:lnSpc>
                <a:spcPct val="90000"/>
              </a:lnSpc>
            </a:pPr>
            <a:r>
              <a:rPr lang="en-US">
                <a:cs typeface="Times New Roman" charset="0"/>
              </a:rPr>
              <a:t>During the Dasa, Antar Dasa and Pratyantara Dasa of a planet who is in 2</a:t>
            </a:r>
            <a:r>
              <a:rPr lang="en-US" baseline="30000">
                <a:cs typeface="Times New Roman" charset="0"/>
              </a:rPr>
              <a:t>nd</a:t>
            </a:r>
            <a:r>
              <a:rPr lang="en-US">
                <a:cs typeface="Times New Roman" charset="0"/>
              </a:rPr>
              <a:t>, 3</a:t>
            </a:r>
            <a:r>
              <a:rPr lang="en-US" baseline="30000">
                <a:cs typeface="Times New Roman" charset="0"/>
              </a:rPr>
              <a:t>rd</a:t>
            </a:r>
            <a:r>
              <a:rPr lang="en-US">
                <a:cs typeface="Times New Roman" charset="0"/>
              </a:rPr>
              <a:t>, 6</a:t>
            </a:r>
            <a:r>
              <a:rPr lang="en-US" baseline="30000">
                <a:cs typeface="Times New Roman" charset="0"/>
              </a:rPr>
              <a:t>th</a:t>
            </a:r>
            <a:r>
              <a:rPr lang="en-US">
                <a:cs typeface="Times New Roman" charset="0"/>
              </a:rPr>
              <a:t>, 8</a:t>
            </a:r>
            <a:r>
              <a:rPr lang="en-US" baseline="30000">
                <a:cs typeface="Times New Roman" charset="0"/>
              </a:rPr>
              <a:t>th</a:t>
            </a:r>
            <a:r>
              <a:rPr lang="en-US">
                <a:cs typeface="Times New Roman" charset="0"/>
              </a:rPr>
              <a:t> or 12</a:t>
            </a:r>
            <a:r>
              <a:rPr lang="en-US" baseline="30000">
                <a:cs typeface="Times New Roman" charset="0"/>
              </a:rPr>
              <a:t>th</a:t>
            </a:r>
            <a:r>
              <a:rPr lang="en-US">
                <a:cs typeface="Times New Roman" charset="0"/>
              </a:rPr>
              <a:t> to A10 / AL gives a change in job.  If malefic planets are there, then hardships are indicated and if benefics are placed then a good job and authority in job is indicated. If such planet from A10 is in debility or combust, then the person looses the job during either Dasa or Antara or Pratyantara Dasa of such a planet.</a:t>
            </a:r>
            <a:r>
              <a:rPr lang="en-US"/>
              <a:t> </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B038E5C7-EB66-46B5-B1BE-55422EC6098F}" type="slidenum">
              <a:rPr lang="en-US"/>
              <a:pPr/>
              <a:t>65</a:t>
            </a:fld>
            <a:endParaRPr lang="en-US">
              <a:solidFill>
                <a:schemeClr val="tx1"/>
              </a:solidFill>
            </a:endParaRPr>
          </a:p>
        </p:txBody>
      </p:sp>
      <p:sp>
        <p:nvSpPr>
          <p:cNvPr id="159746" name="Rectangle 2"/>
          <p:cNvSpPr>
            <a:spLocks noGrp="1" noChangeArrowheads="1"/>
          </p:cNvSpPr>
          <p:nvPr>
            <p:ph type="title"/>
          </p:nvPr>
        </p:nvSpPr>
        <p:spPr>
          <a:noFill/>
          <a:ln/>
        </p:spPr>
        <p:txBody>
          <a:bodyPr/>
          <a:lstStyle/>
          <a:p>
            <a:r>
              <a:rPr lang="en-US">
                <a:latin typeface="Arial" charset="0"/>
                <a:cs typeface="Times New Roman" charset="0"/>
              </a:rPr>
              <a:t>Sudasa</a:t>
            </a:r>
            <a:endParaRPr lang="en-US">
              <a:latin typeface="Arial" charset="0"/>
            </a:endParaRPr>
          </a:p>
        </p:txBody>
      </p:sp>
      <p:sp>
        <p:nvSpPr>
          <p:cNvPr id="159747" name="Rectangle 3"/>
          <p:cNvSpPr>
            <a:spLocks noGrp="1" noChangeArrowheads="1"/>
          </p:cNvSpPr>
          <p:nvPr>
            <p:ph type="body" idx="1"/>
          </p:nvPr>
        </p:nvSpPr>
        <p:spPr>
          <a:xfrm>
            <a:off x="457200" y="1676400"/>
            <a:ext cx="8001000" cy="4800600"/>
          </a:xfrm>
          <a:noFill/>
          <a:ln/>
        </p:spPr>
        <p:txBody>
          <a:bodyPr/>
          <a:lstStyle/>
          <a:p>
            <a:pPr algn="just">
              <a:lnSpc>
                <a:spcPct val="90000"/>
              </a:lnSpc>
            </a:pPr>
            <a:r>
              <a:rPr lang="en-US">
                <a:cs typeface="Times New Roman" charset="0"/>
              </a:rPr>
              <a:t>Sudasa is a Rasi Dasa. It is also called “Sree Lagna Kendradi Rasi Dasa ” or simply “Rasi Dasa”. Its computation is based on kendras from Sree Lagna. Sudasa is important for materialistic things like M</a:t>
            </a:r>
            <a:r>
              <a:rPr lang="en-US" b="1">
                <a:cs typeface="Times New Roman" charset="0"/>
              </a:rPr>
              <a:t>oney, Power and Authority.</a:t>
            </a:r>
            <a:r>
              <a:rPr lang="en-US">
                <a:cs typeface="Times New Roman" charset="0"/>
              </a:rPr>
              <a:t> It can be used to predict financial matters and matters related to status and power. If a political leader occupies a post of power, he must be enjoying a favorable Dasa as per “Sudasa”. If a businessman sees increasing profits, it must be enjoying a favorable Dasa as per “Sudasa”. If someone struggles with tight finances, he must be going through an unfavorable Dasa as per “Sudasa”.</a:t>
            </a:r>
          </a:p>
          <a:p>
            <a:pPr algn="just">
              <a:lnSpc>
                <a:spcPct val="90000"/>
              </a:lnSpc>
              <a:buFont typeface="Monotype Sorts" pitchFamily="2" charset="2"/>
              <a:buNone/>
            </a:pPr>
            <a:r>
              <a:rPr lang="en-US">
                <a:cs typeface="Times New Roman" charset="0"/>
              </a:rPr>
              <a:t> </a:t>
            </a:r>
          </a:p>
          <a:p>
            <a:pPr>
              <a:lnSpc>
                <a:spcPct val="90000"/>
              </a:lnSpc>
            </a:pPr>
            <a:r>
              <a:rPr lang="en-US">
                <a:cs typeface="Times New Roman" charset="0"/>
              </a:rPr>
              <a:t>Dasas of HL, 7</a:t>
            </a:r>
            <a:r>
              <a:rPr lang="en-US" baseline="30000">
                <a:cs typeface="Times New Roman" charset="0"/>
              </a:rPr>
              <a:t>th</a:t>
            </a:r>
            <a:r>
              <a:rPr lang="en-US">
                <a:cs typeface="Times New Roman" charset="0"/>
              </a:rPr>
              <a:t> from HL, and the signs aspecting HL bring F</a:t>
            </a:r>
            <a:r>
              <a:rPr lang="en-US" b="1">
                <a:cs typeface="Times New Roman" charset="0"/>
              </a:rPr>
              <a:t>inancial Prosperity</a:t>
            </a:r>
            <a:r>
              <a:rPr lang="en-US">
                <a:cs typeface="Times New Roman" charset="0"/>
              </a:rPr>
              <a:t>. If the lord of the Dasa sign occupies or aspects HL, it will improve the chance of financial prosperity. </a:t>
            </a:r>
          </a:p>
          <a:p>
            <a:pPr>
              <a:lnSpc>
                <a:spcPct val="90000"/>
              </a:lnSpc>
            </a:pPr>
            <a:r>
              <a:rPr lang="en-US">
                <a:cs typeface="Times New Roman" charset="0"/>
              </a:rPr>
              <a:t>Similarly, if the lord of HL occupies or aspects Dasa sign, it will also improve the chances of financial prosperity.</a:t>
            </a:r>
            <a:r>
              <a:rPr lang="en-US"/>
              <a:t> </a:t>
            </a:r>
          </a:p>
        </p:txBody>
      </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FFA0D8A6-3164-452C-AC3B-907B34AB4956}" type="slidenum">
              <a:rPr lang="en-US"/>
              <a:pPr/>
              <a:t>66</a:t>
            </a:fld>
            <a:endParaRPr lang="en-US">
              <a:solidFill>
                <a:schemeClr val="tx1"/>
              </a:solidFill>
            </a:endParaRPr>
          </a:p>
        </p:txBody>
      </p:sp>
      <p:sp>
        <p:nvSpPr>
          <p:cNvPr id="160770" name="Rectangle 2"/>
          <p:cNvSpPr>
            <a:spLocks noGrp="1" noChangeArrowheads="1"/>
          </p:cNvSpPr>
          <p:nvPr>
            <p:ph type="title"/>
          </p:nvPr>
        </p:nvSpPr>
        <p:spPr>
          <a:noFill/>
          <a:ln/>
        </p:spPr>
        <p:txBody>
          <a:bodyPr/>
          <a:lstStyle/>
          <a:p>
            <a:r>
              <a:rPr lang="en-US">
                <a:latin typeface="Arial" charset="0"/>
                <a:cs typeface="Times New Roman" charset="0"/>
              </a:rPr>
              <a:t>KalaChakra Dasa</a:t>
            </a:r>
            <a:r>
              <a:rPr lang="en-US" sz="3200">
                <a:latin typeface="Arial" charset="0"/>
              </a:rPr>
              <a:t> </a:t>
            </a:r>
          </a:p>
        </p:txBody>
      </p:sp>
      <p:sp>
        <p:nvSpPr>
          <p:cNvPr id="160771" name="Rectangle 3"/>
          <p:cNvSpPr>
            <a:spLocks noGrp="1" noChangeArrowheads="1"/>
          </p:cNvSpPr>
          <p:nvPr>
            <p:ph type="body" idx="1"/>
          </p:nvPr>
        </p:nvSpPr>
        <p:spPr>
          <a:xfrm>
            <a:off x="609600" y="1676400"/>
            <a:ext cx="8001000" cy="4495800"/>
          </a:xfrm>
          <a:noFill/>
          <a:ln/>
        </p:spPr>
        <p:txBody>
          <a:bodyPr/>
          <a:lstStyle/>
          <a:p>
            <a:pPr algn="just">
              <a:lnSpc>
                <a:spcPct val="90000"/>
              </a:lnSpc>
            </a:pPr>
            <a:r>
              <a:rPr lang="en-US" sz="1900">
                <a:cs typeface="Times New Roman" charset="0"/>
              </a:rPr>
              <a:t>Sage Parasara called Kalachakra Dasa “the most respectable Dasa of all Dasas”. Kalachakra literally means “the wheel of Time”. Parasara said that Lord Shiva explained this Dasa to Goddess Parvati. It shows how the wheel of time unfolds events in the life of an individual. </a:t>
            </a:r>
          </a:p>
          <a:p>
            <a:pPr algn="just">
              <a:lnSpc>
                <a:spcPct val="90000"/>
              </a:lnSpc>
              <a:buFont typeface="Monotype Sorts" pitchFamily="2" charset="2"/>
              <a:buNone/>
            </a:pPr>
            <a:r>
              <a:rPr lang="en-US" sz="1900">
                <a:cs typeface="Times New Roman" charset="0"/>
              </a:rPr>
              <a:t> </a:t>
            </a:r>
          </a:p>
          <a:p>
            <a:pPr algn="just">
              <a:lnSpc>
                <a:spcPct val="90000"/>
              </a:lnSpc>
            </a:pPr>
            <a:r>
              <a:rPr lang="en-US" sz="1900">
                <a:cs typeface="Times New Roman" charset="0"/>
              </a:rPr>
              <a:t>Dasa of a Rasi gives the natural results of the Rasi. For example, Dasa of Pisces may give saattwik religious activities. Dasa of Aries may give enterprise or quarrels or wounds.</a:t>
            </a:r>
          </a:p>
          <a:p>
            <a:pPr algn="just">
              <a:lnSpc>
                <a:spcPct val="90000"/>
              </a:lnSpc>
              <a:buFont typeface="Monotype Sorts" pitchFamily="2" charset="2"/>
              <a:buNone/>
            </a:pPr>
            <a:r>
              <a:rPr lang="en-US" sz="1900">
                <a:cs typeface="Times New Roman" charset="0"/>
              </a:rPr>
              <a:t> </a:t>
            </a:r>
          </a:p>
          <a:p>
            <a:pPr>
              <a:lnSpc>
                <a:spcPct val="90000"/>
              </a:lnSpc>
            </a:pPr>
            <a:r>
              <a:rPr lang="en-US" sz="1900">
                <a:cs typeface="Times New Roman" charset="0"/>
              </a:rPr>
              <a:t>More importantly, Dasa of a Rasi gives the results of the house and planets in that Rasi. If Sc has AL in D-10 and its lord Mars occupies it, its Dasa may bring good developments related to career and status. Dasa of a Rasi containing the 8th from AL in D-10 may give a fall in status at workplace. If Mars is in the 5th house in D-7, Aries Dasa may give children and so on.</a:t>
            </a:r>
            <a:r>
              <a:rPr lang="en-US" sz="1900"/>
              <a:t> </a:t>
            </a:r>
          </a:p>
        </p:txBody>
      </p:sp>
    </p:spTree>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0EA76147-1E66-49BE-A86A-853C80FBC95D}" type="slidenum">
              <a:rPr lang="en-US"/>
              <a:pPr/>
              <a:t>67</a:t>
            </a:fld>
            <a:endParaRPr lang="en-US">
              <a:solidFill>
                <a:schemeClr val="tx1"/>
              </a:solidFill>
            </a:endParaRPr>
          </a:p>
        </p:txBody>
      </p:sp>
      <p:sp>
        <p:nvSpPr>
          <p:cNvPr id="161794" name="Rectangle 2"/>
          <p:cNvSpPr>
            <a:spLocks noGrp="1" noChangeArrowheads="1"/>
          </p:cNvSpPr>
          <p:nvPr>
            <p:ph type="title"/>
          </p:nvPr>
        </p:nvSpPr>
        <p:spPr>
          <a:noFill/>
          <a:ln/>
        </p:spPr>
        <p:txBody>
          <a:bodyPr/>
          <a:lstStyle/>
          <a:p>
            <a:r>
              <a:rPr lang="en-US">
                <a:latin typeface="Arial" charset="0"/>
                <a:cs typeface="Times New Roman" charset="0"/>
              </a:rPr>
              <a:t>KalaChakra Dasa</a:t>
            </a:r>
          </a:p>
        </p:txBody>
      </p:sp>
      <p:sp>
        <p:nvSpPr>
          <p:cNvPr id="161795" name="Rectangle 3"/>
          <p:cNvSpPr>
            <a:spLocks noGrp="1" noChangeArrowheads="1"/>
          </p:cNvSpPr>
          <p:nvPr>
            <p:ph type="body" idx="1"/>
          </p:nvPr>
        </p:nvSpPr>
        <p:spPr>
          <a:noFill/>
          <a:ln/>
        </p:spPr>
        <p:txBody>
          <a:bodyPr/>
          <a:lstStyle/>
          <a:p>
            <a:pPr algn="just"/>
            <a:r>
              <a:rPr lang="en-US">
                <a:cs typeface="Times New Roman" charset="0"/>
              </a:rPr>
              <a:t>Samudaaya Ashtakavarga (SAV) plays an important role in deciding the results in a Dasa. If a Rasi has too many or too few rekhas in SAV of a particular divisional chart, then its Dasa may bring favorable or unfavorable results respectively, relating to the significations of that house in that D-Chart.</a:t>
            </a:r>
          </a:p>
          <a:p>
            <a:pPr algn="just">
              <a:buFont typeface="Monotype Sorts" pitchFamily="2" charset="2"/>
              <a:buNone/>
            </a:pPr>
            <a:r>
              <a:rPr lang="en-US">
                <a:cs typeface="Times New Roman" charset="0"/>
              </a:rPr>
              <a:t> </a:t>
            </a:r>
          </a:p>
          <a:p>
            <a:r>
              <a:rPr lang="en-US" b="1">
                <a:cs typeface="Times New Roman" charset="0"/>
              </a:rPr>
              <a:t>Note:</a:t>
            </a:r>
            <a:r>
              <a:rPr lang="en-US">
                <a:cs typeface="Times New Roman" charset="0"/>
              </a:rPr>
              <a:t> Kalachakra Dasas date’s change by about 3 months, if birth time changes by 1 minute.  So one has to have an accurate birth time before using this wonderful dasa.</a:t>
            </a:r>
            <a:r>
              <a:rPr lang="en-US"/>
              <a:t> </a:t>
            </a:r>
          </a:p>
        </p:txBody>
      </p:sp>
    </p:spTree>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43F5BF3E-E573-48BD-95D4-0CC74E238058}" type="slidenum">
              <a:rPr lang="en-US"/>
              <a:pPr/>
              <a:t>68</a:t>
            </a:fld>
            <a:endParaRPr lang="en-US">
              <a:solidFill>
                <a:schemeClr val="tx1"/>
              </a:solidFill>
            </a:endParaRPr>
          </a:p>
        </p:txBody>
      </p:sp>
      <p:sp>
        <p:nvSpPr>
          <p:cNvPr id="162818" name="Rectangle 2"/>
          <p:cNvSpPr>
            <a:spLocks noGrp="1" noChangeArrowheads="1"/>
          </p:cNvSpPr>
          <p:nvPr>
            <p:ph type="title"/>
          </p:nvPr>
        </p:nvSpPr>
        <p:spPr>
          <a:noFill/>
          <a:ln/>
        </p:spPr>
        <p:txBody>
          <a:bodyPr/>
          <a:lstStyle/>
          <a:p>
            <a:r>
              <a:rPr lang="en-US">
                <a:latin typeface="Arial" charset="0"/>
                <a:cs typeface="Times New Roman" charset="0"/>
              </a:rPr>
              <a:t>Summary</a:t>
            </a:r>
            <a:endParaRPr lang="en-US">
              <a:latin typeface="Arial" charset="0"/>
            </a:endParaRPr>
          </a:p>
        </p:txBody>
      </p:sp>
      <p:sp>
        <p:nvSpPr>
          <p:cNvPr id="162819" name="Rectangle 3"/>
          <p:cNvSpPr>
            <a:spLocks noGrp="1" noChangeArrowheads="1"/>
          </p:cNvSpPr>
          <p:nvPr>
            <p:ph type="body" idx="1"/>
          </p:nvPr>
        </p:nvSpPr>
        <p:spPr>
          <a:xfrm>
            <a:off x="609600" y="1752600"/>
            <a:ext cx="7848600" cy="4572000"/>
          </a:xfrm>
          <a:noFill/>
          <a:ln/>
        </p:spPr>
        <p:txBody>
          <a:bodyPr/>
          <a:lstStyle/>
          <a:p>
            <a:pPr>
              <a:buFont typeface="Monotype Sorts" pitchFamily="2" charset="2"/>
              <a:buNone/>
            </a:pPr>
            <a:r>
              <a:rPr lang="en-US" sz="2200">
                <a:cs typeface="Times New Roman" charset="0"/>
              </a:rPr>
              <a:t>We can give more precise and accurate predictions if we remember the following:</a:t>
            </a:r>
          </a:p>
          <a:p>
            <a:pPr>
              <a:buFont typeface="Monotype Sorts" pitchFamily="2" charset="2"/>
              <a:buAutoNum type="arabicPeriod"/>
            </a:pPr>
            <a:r>
              <a:rPr lang="en-US" sz="2200"/>
              <a:t>First, look at the prevailing major and sub-periods.</a:t>
            </a:r>
          </a:p>
          <a:p>
            <a:pPr>
              <a:buFont typeface="Monotype Sorts" pitchFamily="2" charset="2"/>
              <a:buAutoNum type="arabicPeriod"/>
            </a:pPr>
            <a:r>
              <a:rPr lang="en-US" sz="2200"/>
              <a:t>Then, see the transits from Moon, from natal Sun, 10</a:t>
            </a:r>
            <a:r>
              <a:rPr lang="en-US" sz="2200" baseline="30000"/>
              <a:t>th</a:t>
            </a:r>
            <a:r>
              <a:rPr lang="en-US" sz="2200"/>
              <a:t> lord and also the ascendant. The transit of major and sub-period lord should be seen. They give adverse results when transiting the 6</a:t>
            </a:r>
            <a:r>
              <a:rPr lang="en-US" sz="2200" baseline="30000"/>
              <a:t>th</a:t>
            </a:r>
            <a:r>
              <a:rPr lang="en-US" sz="2200"/>
              <a:t>, 8</a:t>
            </a:r>
            <a:r>
              <a:rPr lang="en-US" sz="2200" baseline="30000"/>
              <a:t>th</a:t>
            </a:r>
            <a:r>
              <a:rPr lang="en-US" sz="2200"/>
              <a:t> or 12</a:t>
            </a:r>
            <a:r>
              <a:rPr lang="en-US" sz="2200" baseline="30000"/>
              <a:t>th</a:t>
            </a:r>
            <a:r>
              <a:rPr lang="en-US" sz="2200"/>
              <a:t> house from natal ascendant.</a:t>
            </a:r>
          </a:p>
          <a:p>
            <a:pPr>
              <a:buFont typeface="Monotype Sorts" pitchFamily="2" charset="2"/>
              <a:buAutoNum type="arabicPeriod"/>
            </a:pPr>
            <a:r>
              <a:rPr lang="en-US" sz="2200"/>
              <a:t>See if there are any Raja Yogas, Dhana Yogas, Arishta (Poverty) Yogas and other Yogas in the horoscope. Jupiter in transit when aspecting a good Yoga activates it and Saturn in transit when aspecting a bad Yoga activates it.</a:t>
            </a:r>
          </a:p>
        </p:txBody>
      </p:sp>
    </p:spTree>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8C1B4020-A467-4F8C-8CF6-8ABE8BF2BF9B}" type="slidenum">
              <a:rPr lang="en-US"/>
              <a:pPr/>
              <a:t>69</a:t>
            </a:fld>
            <a:endParaRPr lang="en-US">
              <a:solidFill>
                <a:schemeClr val="tx1"/>
              </a:solidFill>
            </a:endParaRPr>
          </a:p>
        </p:txBody>
      </p:sp>
      <p:sp>
        <p:nvSpPr>
          <p:cNvPr id="163842" name="Rectangle 2"/>
          <p:cNvSpPr>
            <a:spLocks noGrp="1" noChangeArrowheads="1"/>
          </p:cNvSpPr>
          <p:nvPr>
            <p:ph type="title"/>
          </p:nvPr>
        </p:nvSpPr>
        <p:spPr>
          <a:noFill/>
          <a:ln/>
        </p:spPr>
        <p:txBody>
          <a:bodyPr/>
          <a:lstStyle/>
          <a:p>
            <a:r>
              <a:rPr lang="en-US">
                <a:latin typeface="Arial" charset="0"/>
                <a:cs typeface="Times New Roman" charset="0"/>
              </a:rPr>
              <a:t>Summary</a:t>
            </a:r>
          </a:p>
        </p:txBody>
      </p:sp>
      <p:sp>
        <p:nvSpPr>
          <p:cNvPr id="163843" name="Rectangle 3"/>
          <p:cNvSpPr>
            <a:spLocks noGrp="1" noChangeArrowheads="1"/>
          </p:cNvSpPr>
          <p:nvPr>
            <p:ph type="body" idx="1"/>
          </p:nvPr>
        </p:nvSpPr>
        <p:spPr>
          <a:xfrm>
            <a:off x="762000" y="1752600"/>
            <a:ext cx="8077200" cy="4495800"/>
          </a:xfrm>
          <a:noFill/>
          <a:ln/>
        </p:spPr>
        <p:txBody>
          <a:bodyPr/>
          <a:lstStyle/>
          <a:p>
            <a:pPr marL="381000" indent="-381000">
              <a:buFont typeface="Monotype Sorts" pitchFamily="2" charset="2"/>
              <a:buAutoNum type="arabicPeriod" startAt="4"/>
            </a:pPr>
            <a:r>
              <a:rPr lang="en-US"/>
              <a:t>See the position of major and sub-period lord in the Dasamsa chart. They will give bad results if placed in the 6</a:t>
            </a:r>
            <a:r>
              <a:rPr lang="en-US" baseline="30000"/>
              <a:t>th</a:t>
            </a:r>
            <a:r>
              <a:rPr lang="en-US"/>
              <a:t>, 8</a:t>
            </a:r>
            <a:r>
              <a:rPr lang="en-US" baseline="30000"/>
              <a:t>th</a:t>
            </a:r>
            <a:r>
              <a:rPr lang="en-US"/>
              <a:t> or 12</a:t>
            </a:r>
            <a:r>
              <a:rPr lang="en-US" baseline="30000"/>
              <a:t>th</a:t>
            </a:r>
            <a:r>
              <a:rPr lang="en-US"/>
              <a:t> house, or in debilitation or inimical houses. The position of Dasamsa Lagna, the 10</a:t>
            </a:r>
            <a:r>
              <a:rPr lang="en-US" baseline="30000"/>
              <a:t>th</a:t>
            </a:r>
            <a:r>
              <a:rPr lang="en-US"/>
              <a:t> house and their lords are important. If a planet is connected with the 10</a:t>
            </a:r>
            <a:r>
              <a:rPr lang="en-US" baseline="30000"/>
              <a:t>th</a:t>
            </a:r>
            <a:r>
              <a:rPr lang="en-US"/>
              <a:t> or 2</a:t>
            </a:r>
            <a:r>
              <a:rPr lang="en-US" baseline="30000"/>
              <a:t>nd</a:t>
            </a:r>
            <a:r>
              <a:rPr lang="en-US"/>
              <a:t> house in Rasi Chart and badly afflicted or weak then it will not give good results even if it is very well placed in the Dasamsa Chart.</a:t>
            </a:r>
          </a:p>
          <a:p>
            <a:pPr marL="381000" indent="-381000">
              <a:buFont typeface="Monotype Sorts" pitchFamily="2" charset="2"/>
              <a:buNone/>
            </a:pPr>
            <a:endParaRPr lang="en-US"/>
          </a:p>
          <a:p>
            <a:pPr marL="381000" indent="-381000">
              <a:buFont typeface="Monotype Sorts" pitchFamily="2" charset="2"/>
              <a:buAutoNum type="arabicPeriod" startAt="5"/>
            </a:pPr>
            <a:r>
              <a:rPr lang="en-US"/>
              <a:t>The Ascendant, Sun, and Moon are the three pivotals of a horoscope. Sage Parasara in the Chapter on Sudarshana Chakra has given them a great importance. If they are all powerful and well placed, the native will rise very high in life. If these three are weak and afflicted, the native will lack initiative, and enterprise, and will not be able to achieve much in life.</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C33A1359-25C6-46E4-8C87-077ADD8C1D84}" type="slidenum">
              <a:rPr lang="en-US"/>
              <a:pPr/>
              <a:t>7</a:t>
            </a:fld>
            <a:endParaRPr lang="en-US">
              <a:solidFill>
                <a:schemeClr val="tx1"/>
              </a:solidFill>
            </a:endParaRPr>
          </a:p>
        </p:txBody>
      </p:sp>
      <p:sp>
        <p:nvSpPr>
          <p:cNvPr id="256002" name="Rectangle 2"/>
          <p:cNvSpPr>
            <a:spLocks noGrp="1" noChangeArrowheads="1"/>
          </p:cNvSpPr>
          <p:nvPr>
            <p:ph type="title"/>
          </p:nvPr>
        </p:nvSpPr>
        <p:spPr>
          <a:noFill/>
          <a:ln/>
        </p:spPr>
        <p:txBody>
          <a:bodyPr/>
          <a:lstStyle/>
          <a:p>
            <a:r>
              <a:rPr lang="en-US" sz="3600">
                <a:latin typeface="Arial" charset="0"/>
              </a:rPr>
              <a:t>Divisional Chart: 5 Cycles</a:t>
            </a:r>
          </a:p>
        </p:txBody>
      </p:sp>
      <p:sp>
        <p:nvSpPr>
          <p:cNvPr id="256003" name="Rectangle 3"/>
          <p:cNvSpPr>
            <a:spLocks noGrp="1" noChangeArrowheads="1"/>
          </p:cNvSpPr>
          <p:nvPr>
            <p:ph type="body" idx="1"/>
          </p:nvPr>
        </p:nvSpPr>
        <p:spPr>
          <a:xfrm>
            <a:off x="685800" y="1752600"/>
            <a:ext cx="8153400" cy="4648200"/>
          </a:xfrm>
          <a:noFill/>
          <a:ln/>
        </p:spPr>
        <p:txBody>
          <a:bodyPr/>
          <a:lstStyle/>
          <a:p>
            <a:r>
              <a:rPr lang="en-US" sz="2400" b="1">
                <a:solidFill>
                  <a:schemeClr val="tx2"/>
                </a:solidFill>
              </a:rPr>
              <a:t>1</a:t>
            </a:r>
            <a:r>
              <a:rPr lang="en-US" sz="2400" b="1" baseline="30000">
                <a:solidFill>
                  <a:schemeClr val="tx2"/>
                </a:solidFill>
              </a:rPr>
              <a:t>st</a:t>
            </a:r>
            <a:r>
              <a:rPr lang="en-US" sz="2400" b="1">
                <a:solidFill>
                  <a:schemeClr val="tx2"/>
                </a:solidFill>
              </a:rPr>
              <a:t> Cycle:</a:t>
            </a:r>
            <a:r>
              <a:rPr lang="en-US" sz="2400">
                <a:solidFill>
                  <a:schemeClr val="tx2"/>
                </a:solidFill>
              </a:rPr>
              <a:t> Vargas D-1 through D-12, </a:t>
            </a:r>
            <a:r>
              <a:rPr lang="en-US" sz="2400" b="1">
                <a:solidFill>
                  <a:schemeClr val="tx2"/>
                </a:solidFill>
              </a:rPr>
              <a:t>Physical</a:t>
            </a:r>
            <a:r>
              <a:rPr lang="en-US" sz="2400">
                <a:solidFill>
                  <a:schemeClr val="tx2"/>
                </a:solidFill>
              </a:rPr>
              <a:t> plane</a:t>
            </a:r>
          </a:p>
          <a:p>
            <a:r>
              <a:rPr lang="en-US" sz="2400" b="1">
                <a:solidFill>
                  <a:schemeClr val="tx2"/>
                </a:solidFill>
              </a:rPr>
              <a:t>2</a:t>
            </a:r>
            <a:r>
              <a:rPr lang="en-US" sz="2400" b="1" baseline="30000">
                <a:solidFill>
                  <a:schemeClr val="tx2"/>
                </a:solidFill>
              </a:rPr>
              <a:t>nd</a:t>
            </a:r>
            <a:r>
              <a:rPr lang="en-US" sz="2400" b="1">
                <a:solidFill>
                  <a:schemeClr val="tx2"/>
                </a:solidFill>
              </a:rPr>
              <a:t> Cycle:</a:t>
            </a:r>
            <a:r>
              <a:rPr lang="en-US" sz="2400">
                <a:solidFill>
                  <a:schemeClr val="tx2"/>
                </a:solidFill>
              </a:rPr>
              <a:t> Vargas D-13 to D-24, </a:t>
            </a:r>
            <a:r>
              <a:rPr lang="en-US" sz="2400" b="1">
                <a:solidFill>
                  <a:schemeClr val="tx2"/>
                </a:solidFill>
              </a:rPr>
              <a:t>Conscious</a:t>
            </a:r>
            <a:r>
              <a:rPr lang="en-US" sz="2400" i="1">
                <a:solidFill>
                  <a:schemeClr val="tx2"/>
                </a:solidFill>
              </a:rPr>
              <a:t> </a:t>
            </a:r>
            <a:r>
              <a:rPr lang="en-US" sz="2400">
                <a:solidFill>
                  <a:schemeClr val="tx2"/>
                </a:solidFill>
              </a:rPr>
              <a:t>(Mental &amp; Intellectual) Plane. </a:t>
            </a:r>
          </a:p>
          <a:p>
            <a:r>
              <a:rPr lang="en-US" sz="2400" b="1">
                <a:solidFill>
                  <a:schemeClr val="tx2"/>
                </a:solidFill>
              </a:rPr>
              <a:t>3</a:t>
            </a:r>
            <a:r>
              <a:rPr lang="en-US" sz="2400" b="1" baseline="30000">
                <a:solidFill>
                  <a:schemeClr val="tx2"/>
                </a:solidFill>
              </a:rPr>
              <a:t>rd</a:t>
            </a:r>
            <a:r>
              <a:rPr lang="en-US" sz="2400" b="1">
                <a:solidFill>
                  <a:schemeClr val="tx2"/>
                </a:solidFill>
              </a:rPr>
              <a:t> Cycle:</a:t>
            </a:r>
            <a:r>
              <a:rPr lang="en-US" sz="2400">
                <a:solidFill>
                  <a:schemeClr val="tx2"/>
                </a:solidFill>
              </a:rPr>
              <a:t> This includes Vargas D-25 to D-36, </a:t>
            </a:r>
            <a:r>
              <a:rPr lang="en-US" sz="2400" b="1">
                <a:solidFill>
                  <a:schemeClr val="tx2"/>
                </a:solidFill>
              </a:rPr>
              <a:t>Sub-Conscious</a:t>
            </a:r>
            <a:r>
              <a:rPr lang="en-US" sz="2400">
                <a:solidFill>
                  <a:schemeClr val="tx2"/>
                </a:solidFill>
                <a:latin typeface="Times New Roman" charset="0"/>
              </a:rPr>
              <a:t> Plane</a:t>
            </a:r>
          </a:p>
          <a:p>
            <a:r>
              <a:rPr lang="en-US" sz="2400" b="1">
                <a:solidFill>
                  <a:schemeClr val="tx2"/>
                </a:solidFill>
              </a:rPr>
              <a:t>4</a:t>
            </a:r>
            <a:r>
              <a:rPr lang="en-US" sz="2400" b="1" baseline="30000">
                <a:solidFill>
                  <a:schemeClr val="tx2"/>
                </a:solidFill>
              </a:rPr>
              <a:t>th</a:t>
            </a:r>
            <a:r>
              <a:rPr lang="en-US" sz="2400" b="1">
                <a:solidFill>
                  <a:schemeClr val="tx2"/>
                </a:solidFill>
              </a:rPr>
              <a:t> Cycle:</a:t>
            </a:r>
            <a:r>
              <a:rPr lang="en-US" sz="2400">
                <a:solidFill>
                  <a:schemeClr val="tx2"/>
                </a:solidFill>
              </a:rPr>
              <a:t> Vargas D-37 to D-48, Supra Conscious Plane.</a:t>
            </a:r>
          </a:p>
          <a:p>
            <a:r>
              <a:rPr lang="en-US" sz="2400" b="1">
                <a:solidFill>
                  <a:schemeClr val="tx2"/>
                </a:solidFill>
                <a:cs typeface="Times New Roman" charset="0"/>
              </a:rPr>
              <a:t>5</a:t>
            </a:r>
            <a:r>
              <a:rPr lang="en-US" sz="2400" b="1" baseline="30000">
                <a:solidFill>
                  <a:schemeClr val="tx2"/>
                </a:solidFill>
                <a:cs typeface="Times New Roman" charset="0"/>
              </a:rPr>
              <a:t>th</a:t>
            </a:r>
            <a:r>
              <a:rPr lang="en-US" sz="2400" b="1">
                <a:solidFill>
                  <a:schemeClr val="tx2"/>
                </a:solidFill>
                <a:cs typeface="Times New Roman" charset="0"/>
              </a:rPr>
              <a:t> Cycle:</a:t>
            </a:r>
            <a:r>
              <a:rPr lang="en-US" sz="2400">
                <a:solidFill>
                  <a:schemeClr val="tx2"/>
                </a:solidFill>
                <a:cs typeface="Times New Roman" charset="0"/>
              </a:rPr>
              <a:t> Vargas D-49 to D-60, This cycle is beyond the spiritual world, and goes directly into the past lives of the native himself.</a:t>
            </a:r>
            <a:r>
              <a:rPr lang="en-US">
                <a:solidFill>
                  <a:schemeClr val="tx2"/>
                </a:solidFill>
              </a:rPr>
              <a:t> </a:t>
            </a:r>
          </a:p>
        </p:txBody>
      </p:sp>
    </p:spTree>
  </p:cSld>
  <p:clrMapOvr>
    <a:masterClrMapping/>
  </p:clrMapOvr>
  <p:transition>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78126BCC-E0E6-4BB4-BD57-F34DAF018CED}" type="slidenum">
              <a:rPr lang="en-US"/>
              <a:pPr/>
              <a:t>70</a:t>
            </a:fld>
            <a:endParaRPr lang="en-US">
              <a:solidFill>
                <a:schemeClr val="tx1"/>
              </a:solidFill>
            </a:endParaRPr>
          </a:p>
        </p:txBody>
      </p:sp>
      <p:sp>
        <p:nvSpPr>
          <p:cNvPr id="164866" name="Rectangle 2"/>
          <p:cNvSpPr>
            <a:spLocks noGrp="1" noChangeArrowheads="1"/>
          </p:cNvSpPr>
          <p:nvPr>
            <p:ph type="title"/>
          </p:nvPr>
        </p:nvSpPr>
        <p:spPr>
          <a:noFill/>
          <a:ln/>
        </p:spPr>
        <p:txBody>
          <a:bodyPr/>
          <a:lstStyle/>
          <a:p>
            <a:r>
              <a:rPr lang="en-US">
                <a:latin typeface="Arial" charset="0"/>
                <a:cs typeface="Times New Roman" charset="0"/>
              </a:rPr>
              <a:t>Summary</a:t>
            </a:r>
          </a:p>
        </p:txBody>
      </p:sp>
      <p:sp>
        <p:nvSpPr>
          <p:cNvPr id="164867" name="Rectangle 3"/>
          <p:cNvSpPr>
            <a:spLocks noGrp="1" noChangeArrowheads="1"/>
          </p:cNvSpPr>
          <p:nvPr>
            <p:ph type="body" idx="1"/>
          </p:nvPr>
        </p:nvSpPr>
        <p:spPr>
          <a:noFill/>
          <a:ln/>
        </p:spPr>
        <p:txBody>
          <a:bodyPr/>
          <a:lstStyle/>
          <a:p>
            <a:pPr marL="381000" indent="-381000">
              <a:buFont typeface="Monotype Sorts" pitchFamily="2" charset="2"/>
              <a:buAutoNum type="arabicPeriod" startAt="6"/>
            </a:pPr>
            <a:r>
              <a:rPr lang="en-US"/>
              <a:t>The Badhaka lord creates obstacles. It cannot deny an event on its own but will certainly create difficulties and obstacles. (For ascendant of Movable, Fixed &amp; Dual Signs the sign of obstruction Badhaka is the 11th, 9th, &amp; 7th house respectively.)</a:t>
            </a:r>
          </a:p>
          <a:p>
            <a:pPr marL="381000" indent="-381000">
              <a:buFont typeface="Monotype Sorts" pitchFamily="2" charset="2"/>
              <a:buAutoNum type="arabicPeriod" startAt="6"/>
            </a:pPr>
            <a:r>
              <a:rPr lang="en-US">
                <a:cs typeface="Times New Roman" charset="0"/>
              </a:rPr>
              <a:t>Always cast Annual Tithi Pravesha Charts for confirmation of the event.</a:t>
            </a:r>
            <a:endParaRPr lang="en-US"/>
          </a:p>
          <a:p>
            <a:pPr marL="381000" indent="-381000"/>
            <a:endParaRPr lang="en-US"/>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6539D95E-7311-454E-B37D-EF8A1A98E026}" type="slidenum">
              <a:rPr lang="en-US"/>
              <a:pPr/>
              <a:t>71</a:t>
            </a:fld>
            <a:endParaRPr lang="en-US">
              <a:solidFill>
                <a:schemeClr val="tx1"/>
              </a:solidFill>
            </a:endParaRPr>
          </a:p>
        </p:txBody>
      </p:sp>
      <p:sp>
        <p:nvSpPr>
          <p:cNvPr id="165890" name="Rectangle 2"/>
          <p:cNvSpPr>
            <a:spLocks noGrp="1" noChangeArrowheads="1"/>
          </p:cNvSpPr>
          <p:nvPr>
            <p:ph type="title"/>
          </p:nvPr>
        </p:nvSpPr>
        <p:spPr>
          <a:noFill/>
          <a:ln/>
        </p:spPr>
        <p:txBody>
          <a:bodyPr/>
          <a:lstStyle/>
          <a:p>
            <a:r>
              <a:rPr lang="en-US">
                <a:latin typeface="Arial" charset="0"/>
                <a:cs typeface="Times New Roman" charset="0"/>
              </a:rPr>
              <a:t>Summary</a:t>
            </a:r>
          </a:p>
        </p:txBody>
      </p:sp>
      <p:sp>
        <p:nvSpPr>
          <p:cNvPr id="165891" name="Rectangle 3"/>
          <p:cNvSpPr>
            <a:spLocks noGrp="1" noChangeArrowheads="1"/>
          </p:cNvSpPr>
          <p:nvPr>
            <p:ph type="body" idx="1"/>
          </p:nvPr>
        </p:nvSpPr>
        <p:spPr>
          <a:xfrm>
            <a:off x="381000" y="1676400"/>
            <a:ext cx="8458200" cy="4572000"/>
          </a:xfrm>
          <a:noFill/>
          <a:ln/>
        </p:spPr>
        <p:txBody>
          <a:bodyPr/>
          <a:lstStyle/>
          <a:p>
            <a:pPr marL="381000" indent="-381000">
              <a:lnSpc>
                <a:spcPct val="90000"/>
              </a:lnSpc>
              <a:buFont typeface="Monotype Sorts" pitchFamily="2" charset="2"/>
              <a:buNone/>
            </a:pPr>
            <a:r>
              <a:rPr lang="en-US" sz="2100"/>
              <a:t>Lastly, I have found that the following approach works very well for more accurate prediction:  </a:t>
            </a:r>
          </a:p>
          <a:p>
            <a:pPr marL="381000" indent="-381000">
              <a:lnSpc>
                <a:spcPct val="90000"/>
              </a:lnSpc>
              <a:buFont typeface="Monotype Sorts" pitchFamily="2" charset="2"/>
              <a:buAutoNum type="arabicPeriod"/>
            </a:pPr>
            <a:r>
              <a:rPr lang="en-US" sz="2100"/>
              <a:t>First, choose the Narayana Dasa of the Rasi chart (D-1) to isolate the most likely time that an event could occur.</a:t>
            </a:r>
          </a:p>
          <a:p>
            <a:pPr marL="381000" indent="-381000">
              <a:lnSpc>
                <a:spcPct val="90000"/>
              </a:lnSpc>
              <a:buFont typeface="Monotype Sorts" pitchFamily="2" charset="2"/>
              <a:buAutoNum type="arabicPeriod"/>
            </a:pPr>
            <a:r>
              <a:rPr lang="en-US" sz="2100"/>
              <a:t>Then, see if Vimsottari Dasa (or other nakhsatra Dasas) agrees for the same time period.</a:t>
            </a:r>
          </a:p>
          <a:p>
            <a:pPr marL="381000" indent="-381000">
              <a:lnSpc>
                <a:spcPct val="90000"/>
              </a:lnSpc>
              <a:buFont typeface="Monotype Sorts" pitchFamily="2" charset="2"/>
              <a:buAutoNum type="arabicPeriod"/>
            </a:pPr>
            <a:r>
              <a:rPr lang="en-US" sz="2100"/>
              <a:t>Next, choose the Narayana Dasa of the specific varga chart for the area concerned.  For example, use the Dasamsa Narayana Dasa (D-10) if the event relates to career.</a:t>
            </a:r>
          </a:p>
          <a:p>
            <a:pPr marL="381000" indent="-381000">
              <a:lnSpc>
                <a:spcPct val="90000"/>
              </a:lnSpc>
              <a:buFont typeface="Monotype Sorts" pitchFamily="2" charset="2"/>
              <a:buAutoNum type="arabicPeriod"/>
            </a:pPr>
            <a:r>
              <a:rPr lang="en-US" sz="2100">
                <a:cs typeface="Times New Roman" charset="0"/>
              </a:rPr>
              <a:t>Finally, see if beneficial transits (or the opposite in the case of a negative prediction like death, etc.) reinforce the occurrence of the event.  You can see the transits of planets (most importantly Saturn, Jupiter, and Rahu), not only over the signs/houses of the Rasi chart, but over those of the related varga charts as well.</a:t>
            </a:r>
            <a:r>
              <a:rPr lang="en-US" sz="2100"/>
              <a:t> </a:t>
            </a:r>
          </a:p>
        </p:txBody>
      </p:sp>
    </p:spTree>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C1C90C89-D069-4042-84EB-FE4E4D528356}" type="slidenum">
              <a:rPr lang="en-US"/>
              <a:pPr/>
              <a:t>72</a:t>
            </a:fld>
            <a:endParaRPr lang="en-US">
              <a:solidFill>
                <a:schemeClr val="tx1"/>
              </a:solidFill>
            </a:endParaRPr>
          </a:p>
        </p:txBody>
      </p:sp>
      <p:sp>
        <p:nvSpPr>
          <p:cNvPr id="166914" name="Rectangle 2"/>
          <p:cNvSpPr>
            <a:spLocks noGrp="1" noChangeArrowheads="1"/>
          </p:cNvSpPr>
          <p:nvPr>
            <p:ph type="title"/>
          </p:nvPr>
        </p:nvSpPr>
        <p:spPr>
          <a:noFill/>
          <a:ln/>
        </p:spPr>
        <p:txBody>
          <a:bodyPr/>
          <a:lstStyle/>
          <a:p>
            <a:r>
              <a:rPr lang="en-US">
                <a:latin typeface="Arial" charset="0"/>
                <a:cs typeface="Times New Roman" charset="0"/>
              </a:rPr>
              <a:t>Summary</a:t>
            </a:r>
          </a:p>
        </p:txBody>
      </p:sp>
      <p:sp>
        <p:nvSpPr>
          <p:cNvPr id="166915" name="Rectangle 3"/>
          <p:cNvSpPr>
            <a:spLocks noGrp="1" noChangeArrowheads="1"/>
          </p:cNvSpPr>
          <p:nvPr>
            <p:ph type="body" idx="1"/>
          </p:nvPr>
        </p:nvSpPr>
        <p:spPr>
          <a:noFill/>
          <a:ln/>
        </p:spPr>
        <p:txBody>
          <a:bodyPr/>
          <a:lstStyle/>
          <a:p>
            <a:r>
              <a:rPr lang="en-US" sz="2400">
                <a:cs typeface="Times New Roman" charset="0"/>
              </a:rPr>
              <a:t>When a person experiences difficulties in his/her career, the Jyotirlinga deity of 5th lord in D-10 chart can be appeased with the following Jyotirlinga mantra to overcome the problems in career.</a:t>
            </a:r>
            <a:r>
              <a:rPr lang="en-US" sz="2400"/>
              <a:t> </a:t>
            </a:r>
          </a:p>
          <a:p>
            <a:endParaRPr lang="en-US" sz="2400"/>
          </a:p>
          <a:p>
            <a:r>
              <a:rPr lang="en-US" sz="2400">
                <a:cs typeface="Times New Roman" charset="0"/>
              </a:rPr>
              <a:t>Also, once should recite the “Surya Astakshari Mantra” which is “Om Ghrinih SuryAaditya” to get blessing of Lord Surya to get a Job / Work.</a:t>
            </a:r>
            <a:r>
              <a:rPr lang="en-US"/>
              <a:t> </a:t>
            </a: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6" name="Slide Number Placeholder 2"/>
          <p:cNvSpPr>
            <a:spLocks noGrp="1"/>
          </p:cNvSpPr>
          <p:nvPr>
            <p:ph type="sldNum" sz="quarter" idx="11"/>
          </p:nvPr>
        </p:nvSpPr>
        <p:spPr/>
        <p:txBody>
          <a:bodyPr/>
          <a:lstStyle/>
          <a:p>
            <a:fld id="{46A51ADD-7AAB-43F3-9AE1-4872BB92A0A3}" type="slidenum">
              <a:rPr lang="en-US"/>
              <a:pPr/>
              <a:t>73</a:t>
            </a:fld>
            <a:endParaRPr lang="en-US">
              <a:solidFill>
                <a:schemeClr val="tx1"/>
              </a:solidFill>
            </a:endParaRPr>
          </a:p>
        </p:txBody>
      </p:sp>
      <p:sp>
        <p:nvSpPr>
          <p:cNvPr id="86018" name="Rectangle 2"/>
          <p:cNvSpPr>
            <a:spLocks noChangeArrowheads="1"/>
          </p:cNvSpPr>
          <p:nvPr/>
        </p:nvSpPr>
        <p:spPr bwMode="auto">
          <a:xfrm>
            <a:off x="2590800" y="609600"/>
            <a:ext cx="4335463" cy="701675"/>
          </a:xfrm>
          <a:prstGeom prst="rect">
            <a:avLst/>
          </a:prstGeom>
          <a:noFill/>
          <a:ln w="9525">
            <a:noFill/>
            <a:miter lim="800000"/>
            <a:headEnd/>
            <a:tailEnd/>
          </a:ln>
          <a:effectLst/>
        </p:spPr>
        <p:txBody>
          <a:bodyPr lIns="92075" tIns="46038" rIns="92075" bIns="46038">
            <a:spAutoFit/>
          </a:bodyPr>
          <a:lstStyle/>
          <a:p>
            <a:pPr algn="ctr"/>
            <a:r>
              <a:rPr lang="en-US" b="1">
                <a:solidFill>
                  <a:srgbClr val="009688"/>
                </a:solidFill>
              </a:rPr>
              <a:t>Conclusion</a:t>
            </a:r>
          </a:p>
        </p:txBody>
      </p:sp>
      <p:sp>
        <p:nvSpPr>
          <p:cNvPr id="86021" name="Text Box 5"/>
          <p:cNvSpPr txBox="1">
            <a:spLocks noChangeArrowheads="1"/>
          </p:cNvSpPr>
          <p:nvPr/>
        </p:nvSpPr>
        <p:spPr bwMode="auto">
          <a:xfrm>
            <a:off x="0" y="1752600"/>
            <a:ext cx="8610600" cy="1128713"/>
          </a:xfrm>
          <a:prstGeom prst="rect">
            <a:avLst/>
          </a:prstGeom>
          <a:noFill/>
          <a:ln w="12700">
            <a:noFill/>
            <a:miter lim="800000"/>
            <a:headEnd type="none" w="sm" len="sm"/>
            <a:tailEnd type="none" w="sm" len="sm"/>
          </a:ln>
          <a:effectLst/>
        </p:spPr>
        <p:txBody>
          <a:bodyPr>
            <a:spAutoFit/>
          </a:bodyPr>
          <a:lstStyle/>
          <a:p>
            <a:pPr algn="ctr"/>
            <a:r>
              <a:rPr lang="en-US" sz="3200">
                <a:solidFill>
                  <a:srgbClr val="0099FF"/>
                </a:solidFill>
              </a:rPr>
              <a:t>Now you can see what is going on inside the </a:t>
            </a:r>
          </a:p>
          <a:p>
            <a:pPr algn="ctr"/>
            <a:r>
              <a:rPr lang="en-US" sz="3600">
                <a:solidFill>
                  <a:srgbClr val="0099FF"/>
                </a:solidFill>
              </a:rPr>
              <a:t>Dasamsa</a:t>
            </a:r>
          </a:p>
        </p:txBody>
      </p:sp>
      <p:pic>
        <p:nvPicPr>
          <p:cNvPr id="86022" name="Picture 6"/>
          <p:cNvPicPr>
            <a:picLocks noChangeAspect="1" noChangeArrowheads="1"/>
          </p:cNvPicPr>
          <p:nvPr/>
        </p:nvPicPr>
        <p:blipFill>
          <a:blip r:embed="rId3" cstate="print"/>
          <a:srcRect/>
          <a:stretch>
            <a:fillRect/>
          </a:stretch>
        </p:blipFill>
        <p:spPr bwMode="auto">
          <a:xfrm>
            <a:off x="1524000" y="2819400"/>
            <a:ext cx="6257925" cy="3705225"/>
          </a:xfrm>
          <a:prstGeom prst="rect">
            <a:avLst/>
          </a:prstGeom>
          <a:noFill/>
          <a:ln w="12699">
            <a:noFill/>
            <a:miter lim="800000"/>
            <a:headEnd type="none" w="sm" len="sm"/>
            <a:tailEnd type="none" w="sm" len="sm"/>
          </a:ln>
          <a:effectLst/>
        </p:spPr>
      </p:pic>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2"/>
          <p:cNvSpPr>
            <a:spLocks noGrp="1"/>
          </p:cNvSpPr>
          <p:nvPr>
            <p:ph type="sldNum" sz="quarter" idx="11"/>
          </p:nvPr>
        </p:nvSpPr>
        <p:spPr/>
        <p:txBody>
          <a:bodyPr/>
          <a:lstStyle/>
          <a:p>
            <a:fld id="{6726E4D5-42EA-4466-84D6-6DD9A773C99D}" type="slidenum">
              <a:rPr lang="en-US"/>
              <a:pPr/>
              <a:t>74</a:t>
            </a:fld>
            <a:endParaRPr lang="en-US">
              <a:solidFill>
                <a:schemeClr val="tx1"/>
              </a:solidFill>
            </a:endParaRPr>
          </a:p>
        </p:txBody>
      </p:sp>
      <p:sp>
        <p:nvSpPr>
          <p:cNvPr id="266242" name="Rectangle 2"/>
          <p:cNvSpPr>
            <a:spLocks noChangeArrowheads="1"/>
          </p:cNvSpPr>
          <p:nvPr/>
        </p:nvSpPr>
        <p:spPr bwMode="auto">
          <a:xfrm>
            <a:off x="2819400" y="2362200"/>
            <a:ext cx="3908425" cy="1311275"/>
          </a:xfrm>
          <a:prstGeom prst="rect">
            <a:avLst/>
          </a:prstGeom>
          <a:noFill/>
          <a:ln w="9525">
            <a:noFill/>
            <a:miter lim="800000"/>
            <a:headEnd/>
            <a:tailEnd/>
          </a:ln>
          <a:effectLst/>
        </p:spPr>
        <p:txBody>
          <a:bodyPr wrap="none" lIns="92075" tIns="46038" rIns="92075" bIns="46038">
            <a:spAutoFit/>
          </a:bodyPr>
          <a:lstStyle/>
          <a:p>
            <a:pPr algn="ctr"/>
            <a:r>
              <a:rPr lang="en-US" b="1">
                <a:solidFill>
                  <a:srgbClr val="009688"/>
                </a:solidFill>
              </a:rPr>
              <a:t>Let us do some</a:t>
            </a:r>
          </a:p>
          <a:p>
            <a:pPr algn="ctr"/>
            <a:r>
              <a:rPr lang="en-US" b="1">
                <a:solidFill>
                  <a:srgbClr val="009688"/>
                </a:solidFill>
              </a:rPr>
              <a:t>Case Studies</a:t>
            </a:r>
          </a:p>
        </p:txBody>
      </p:sp>
      <p:sp>
        <p:nvSpPr>
          <p:cNvPr id="266245" name="Rectangle 5"/>
          <p:cNvSpPr>
            <a:spLocks noChangeArrowheads="1"/>
          </p:cNvSpPr>
          <p:nvPr/>
        </p:nvSpPr>
        <p:spPr bwMode="auto">
          <a:xfrm>
            <a:off x="2362200" y="533400"/>
            <a:ext cx="4616450" cy="701675"/>
          </a:xfrm>
          <a:prstGeom prst="rect">
            <a:avLst/>
          </a:prstGeom>
          <a:noFill/>
          <a:ln w="9525">
            <a:noFill/>
            <a:miter lim="800000"/>
            <a:headEnd/>
            <a:tailEnd/>
          </a:ln>
          <a:effectLst/>
        </p:spPr>
        <p:txBody>
          <a:bodyPr wrap="none" lIns="92075" tIns="46038" rIns="92075" bIns="46038">
            <a:spAutoFit/>
          </a:bodyPr>
          <a:lstStyle/>
          <a:p>
            <a:r>
              <a:rPr lang="en-US" b="1">
                <a:solidFill>
                  <a:srgbClr val="009688"/>
                </a:solidFill>
              </a:rPr>
              <a:t>Principles at Work</a:t>
            </a: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2"/>
          <p:cNvSpPr>
            <a:spLocks noGrp="1"/>
          </p:cNvSpPr>
          <p:nvPr>
            <p:ph type="sldNum" sz="quarter" idx="11"/>
          </p:nvPr>
        </p:nvSpPr>
        <p:spPr/>
        <p:txBody>
          <a:bodyPr/>
          <a:lstStyle/>
          <a:p>
            <a:fld id="{DBF03733-B95D-4F34-B945-04EC3AAD7E17}" type="slidenum">
              <a:rPr lang="en-US"/>
              <a:pPr/>
              <a:t>75</a:t>
            </a:fld>
            <a:endParaRPr lang="en-US">
              <a:solidFill>
                <a:schemeClr val="tx1"/>
              </a:solidFill>
            </a:endParaRPr>
          </a:p>
        </p:txBody>
      </p:sp>
      <p:sp>
        <p:nvSpPr>
          <p:cNvPr id="271362" name="Rectangle 2"/>
          <p:cNvSpPr>
            <a:spLocks noChangeArrowheads="1"/>
          </p:cNvSpPr>
          <p:nvPr/>
        </p:nvSpPr>
        <p:spPr bwMode="auto">
          <a:xfrm>
            <a:off x="1981200" y="609600"/>
            <a:ext cx="5434013" cy="701675"/>
          </a:xfrm>
          <a:prstGeom prst="rect">
            <a:avLst/>
          </a:prstGeom>
          <a:noFill/>
          <a:ln w="9525">
            <a:noFill/>
            <a:miter lim="800000"/>
            <a:headEnd/>
            <a:tailEnd/>
          </a:ln>
          <a:effectLst/>
        </p:spPr>
        <p:txBody>
          <a:bodyPr wrap="none" lIns="92075" tIns="46038" rIns="92075" bIns="46038">
            <a:spAutoFit/>
          </a:bodyPr>
          <a:lstStyle/>
          <a:p>
            <a:r>
              <a:rPr lang="en-US" b="1">
                <a:solidFill>
                  <a:srgbClr val="009688"/>
                </a:solidFill>
              </a:rPr>
              <a:t>Questions &amp; Answers</a:t>
            </a:r>
          </a:p>
        </p:txBody>
      </p:sp>
      <p:graphicFrame>
        <p:nvGraphicFramePr>
          <p:cNvPr id="274432" name="Object 0"/>
          <p:cNvGraphicFramePr>
            <a:graphicFrameLocks noChangeAspect="1"/>
          </p:cNvGraphicFramePr>
          <p:nvPr/>
        </p:nvGraphicFramePr>
        <p:xfrm>
          <a:off x="3581400" y="2057400"/>
          <a:ext cx="1857375" cy="3995738"/>
        </p:xfrm>
        <a:graphic>
          <a:graphicData uri="http://schemas.openxmlformats.org/presentationml/2006/ole">
            <p:oleObj spid="_x0000_s274432" name="Clip" r:id="rId4" imgW="1857600" imgH="3995640" progId="MS_ClipArt_Gallery.2">
              <p:embed/>
            </p:oleObj>
          </a:graphicData>
        </a:graphic>
      </p:graphicFrame>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9972179D-1DF3-41B6-9ECE-DD4997474201}" type="slidenum">
              <a:rPr lang="en-US"/>
              <a:pPr/>
              <a:t>8</a:t>
            </a:fld>
            <a:endParaRPr lang="en-US">
              <a:solidFill>
                <a:schemeClr val="tx1"/>
              </a:solidFill>
            </a:endParaRPr>
          </a:p>
        </p:txBody>
      </p:sp>
      <p:sp>
        <p:nvSpPr>
          <p:cNvPr id="257026" name="Rectangle 2"/>
          <p:cNvSpPr>
            <a:spLocks noGrp="1" noChangeArrowheads="1"/>
          </p:cNvSpPr>
          <p:nvPr>
            <p:ph type="title"/>
          </p:nvPr>
        </p:nvSpPr>
        <p:spPr>
          <a:noFill/>
          <a:ln/>
        </p:spPr>
        <p:txBody>
          <a:bodyPr/>
          <a:lstStyle/>
          <a:p>
            <a:r>
              <a:rPr lang="en-US" sz="3200" b="1">
                <a:latin typeface="Arial" charset="0"/>
                <a:cs typeface="Times New Roman" charset="0"/>
              </a:rPr>
              <a:t>D-Charts prescribed by Parasara</a:t>
            </a:r>
            <a:r>
              <a:rPr lang="en-US" sz="3200">
                <a:latin typeface="Arial" charset="0"/>
              </a:rPr>
              <a:t> </a:t>
            </a:r>
          </a:p>
        </p:txBody>
      </p:sp>
      <p:pic>
        <p:nvPicPr>
          <p:cNvPr id="257029" name="Picture 5"/>
          <p:cNvPicPr>
            <a:picLocks noChangeAspect="1" noChangeArrowheads="1"/>
          </p:cNvPicPr>
          <p:nvPr/>
        </p:nvPicPr>
        <p:blipFill>
          <a:blip r:embed="rId2" cstate="print"/>
          <a:srcRect/>
          <a:stretch>
            <a:fillRect/>
          </a:stretch>
        </p:blipFill>
        <p:spPr bwMode="auto">
          <a:xfrm>
            <a:off x="1066800" y="1676400"/>
            <a:ext cx="7315200" cy="4910138"/>
          </a:xfrm>
          <a:prstGeom prst="rect">
            <a:avLst/>
          </a:prstGeom>
          <a:noFill/>
          <a:ln w="12699">
            <a:noFill/>
            <a:miter lim="800000"/>
            <a:headEnd type="none" w="sm" len="sm"/>
            <a:tailEnd type="none" w="sm" len="sm"/>
          </a:ln>
          <a:effectLst/>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Raghunatha Rao Nemani of SJC</a:t>
            </a:r>
            <a:endParaRPr lang="en-US">
              <a:solidFill>
                <a:schemeClr val="tx1"/>
              </a:solidFill>
            </a:endParaRPr>
          </a:p>
        </p:txBody>
      </p:sp>
      <p:sp>
        <p:nvSpPr>
          <p:cNvPr id="5" name="Slide Number Placeholder 4"/>
          <p:cNvSpPr>
            <a:spLocks noGrp="1"/>
          </p:cNvSpPr>
          <p:nvPr>
            <p:ph type="sldNum" sz="quarter" idx="11"/>
          </p:nvPr>
        </p:nvSpPr>
        <p:spPr/>
        <p:txBody>
          <a:bodyPr/>
          <a:lstStyle/>
          <a:p>
            <a:fld id="{E21C9A87-652F-41E0-862E-028561B5EA4F}" type="slidenum">
              <a:rPr lang="en-US"/>
              <a:pPr/>
              <a:t>9</a:t>
            </a:fld>
            <a:endParaRPr lang="en-US">
              <a:solidFill>
                <a:schemeClr val="tx1"/>
              </a:solidFill>
            </a:endParaRPr>
          </a:p>
        </p:txBody>
      </p:sp>
      <p:sp>
        <p:nvSpPr>
          <p:cNvPr id="258050" name="Rectangle 2"/>
          <p:cNvSpPr>
            <a:spLocks noGrp="1" noChangeArrowheads="1"/>
          </p:cNvSpPr>
          <p:nvPr>
            <p:ph type="title"/>
          </p:nvPr>
        </p:nvSpPr>
        <p:spPr>
          <a:noFill/>
          <a:ln/>
        </p:spPr>
        <p:txBody>
          <a:bodyPr/>
          <a:lstStyle/>
          <a:p>
            <a:r>
              <a:rPr lang="en-US" sz="3200" b="1">
                <a:latin typeface="Arial" charset="0"/>
                <a:cs typeface="Times New Roman" charset="0"/>
              </a:rPr>
              <a:t>D-Charts prescribed by Parasara</a:t>
            </a:r>
          </a:p>
        </p:txBody>
      </p:sp>
      <p:pic>
        <p:nvPicPr>
          <p:cNvPr id="258053" name="Picture 5"/>
          <p:cNvPicPr>
            <a:picLocks noChangeAspect="1" noChangeArrowheads="1"/>
          </p:cNvPicPr>
          <p:nvPr/>
        </p:nvPicPr>
        <p:blipFill>
          <a:blip r:embed="rId2" cstate="print"/>
          <a:srcRect/>
          <a:stretch>
            <a:fillRect/>
          </a:stretch>
        </p:blipFill>
        <p:spPr bwMode="auto">
          <a:xfrm>
            <a:off x="685800" y="1981200"/>
            <a:ext cx="7729538" cy="3444875"/>
          </a:xfrm>
          <a:prstGeom prst="rect">
            <a:avLst/>
          </a:prstGeom>
          <a:noFill/>
          <a:ln w="12699">
            <a:noFill/>
            <a:miter lim="800000"/>
            <a:headEnd type="none" w="sm" len="sm"/>
            <a:tailEnd type="none" w="sm" len="sm"/>
          </a:ln>
          <a:effectLst/>
        </p:spPr>
      </p:pic>
    </p:spTree>
  </p:cSld>
  <p:clrMapOvr>
    <a:masterClrMapping/>
  </p:clrMapOvr>
  <p:transition>
    <p:random/>
  </p:transition>
</p:sld>
</file>

<file path=ppt/theme/theme1.xml><?xml version="1.0" encoding="utf-8"?>
<a:theme xmlns:a="http://schemas.openxmlformats.org/drawingml/2006/main" name="dbllinec">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dbllinec">
      <a:majorFont>
        <a:latin typeface="Book Antiqu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699"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lnDef>
  </a:objectDefaults>
  <a:extraClrSchemeLst>
    <a:extraClrScheme>
      <a:clrScheme name="dbllinec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c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c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c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c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c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h:\msoffice\powerpnt\template\clrovrhd\dbllinec.ppt</Template>
  <TotalTime>67</TotalTime>
  <Pages>55</Pages>
  <Words>6017</Words>
  <Application>Microsoft Office PowerPoint</Application>
  <PresentationFormat>Letter Paper (8.5x11 in)</PresentationFormat>
  <Paragraphs>552</Paragraphs>
  <Slides>75</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1" baseType="lpstr">
      <vt:lpstr>Times New Roman</vt:lpstr>
      <vt:lpstr>Book Antiqua</vt:lpstr>
      <vt:lpstr>Arial</vt:lpstr>
      <vt:lpstr>Monotype Sorts</vt:lpstr>
      <vt:lpstr>dbllinec</vt:lpstr>
      <vt:lpstr>Microsoft Clip Gallery</vt:lpstr>
      <vt:lpstr> </vt:lpstr>
      <vt:lpstr> </vt:lpstr>
      <vt:lpstr>Introduction </vt:lpstr>
      <vt:lpstr>Introduction </vt:lpstr>
      <vt:lpstr>Agenda</vt:lpstr>
      <vt:lpstr>Basics</vt:lpstr>
      <vt:lpstr>Divisional Chart: 5 Cycles</vt:lpstr>
      <vt:lpstr>D-Charts prescribed by Parasara </vt:lpstr>
      <vt:lpstr>D-Charts prescribed by Parasara</vt:lpstr>
      <vt:lpstr>Additional D-Charts emphasized  by Jaimini </vt:lpstr>
      <vt:lpstr>Houses and its Meanings </vt:lpstr>
      <vt:lpstr>Houses and its Meanings</vt:lpstr>
      <vt:lpstr>Controlling House for D-Charts </vt:lpstr>
      <vt:lpstr>Slide 14</vt:lpstr>
      <vt:lpstr>Slide 15</vt:lpstr>
      <vt:lpstr>What the 10th House Represents</vt:lpstr>
      <vt:lpstr>What is Dasamsa </vt:lpstr>
      <vt:lpstr>Determining Profession</vt:lpstr>
      <vt:lpstr>Importance of Various Lagna’s</vt:lpstr>
      <vt:lpstr>Importance of Various Lagna’s</vt:lpstr>
      <vt:lpstr>Importance of Various Lagna’s</vt:lpstr>
      <vt:lpstr>Importance of Various Lagna’s</vt:lpstr>
      <vt:lpstr>Planets in the Tenth House</vt:lpstr>
      <vt:lpstr>Planets in the Tenth House</vt:lpstr>
      <vt:lpstr>10th lord and its placement</vt:lpstr>
      <vt:lpstr>10th lord and its placement</vt:lpstr>
      <vt:lpstr>Influence of other houses on profession</vt:lpstr>
      <vt:lpstr>Influence of other houses on profession</vt:lpstr>
      <vt:lpstr>Influence of other houses on profession</vt:lpstr>
      <vt:lpstr>Influence of other houses on profession</vt:lpstr>
      <vt:lpstr>Influence of other houses on profession</vt:lpstr>
      <vt:lpstr>Influence of other houses on profession</vt:lpstr>
      <vt:lpstr>Combinations for Good and Bad Career </vt:lpstr>
      <vt:lpstr>Importance of Arudha’s</vt:lpstr>
      <vt:lpstr>Importance of Arudha’s</vt:lpstr>
      <vt:lpstr>Debilitated planets and its effects in Dasa </vt:lpstr>
      <vt:lpstr>Combinations for some professions</vt:lpstr>
      <vt:lpstr>Combinations for some professions</vt:lpstr>
      <vt:lpstr>Combinations for some professions</vt:lpstr>
      <vt:lpstr>Combinations for some professions</vt:lpstr>
      <vt:lpstr>Combinations for some professions</vt:lpstr>
      <vt:lpstr>Combinations for some professions</vt:lpstr>
      <vt:lpstr>Judgment of Loss &amp; Gain  in Career in Dasamsa </vt:lpstr>
      <vt:lpstr>Planets in Kendras </vt:lpstr>
      <vt:lpstr>Planets in Trikonas </vt:lpstr>
      <vt:lpstr>Planets in Trikonas </vt:lpstr>
      <vt:lpstr>Planets in Dusthanas </vt:lpstr>
      <vt:lpstr>Planets in Dusthanas</vt:lpstr>
      <vt:lpstr>Planets in the Upachayas </vt:lpstr>
      <vt:lpstr>Transits and the Dasamsa </vt:lpstr>
      <vt:lpstr>Transits and the Dasamsa</vt:lpstr>
      <vt:lpstr>Transits and the Dasamsa</vt:lpstr>
      <vt:lpstr>Transits and the Dasamsa</vt:lpstr>
      <vt:lpstr>Argalas </vt:lpstr>
      <vt:lpstr>Yogas </vt:lpstr>
      <vt:lpstr>Dasamsa Deities </vt:lpstr>
      <vt:lpstr>Dasamsa Deities</vt:lpstr>
      <vt:lpstr>Dasamsa Deities</vt:lpstr>
      <vt:lpstr>Astakavarga </vt:lpstr>
      <vt:lpstr>Using Various Dasa ’s</vt:lpstr>
      <vt:lpstr>Vimsottari Dasa</vt:lpstr>
      <vt:lpstr>Vimsottari Dasa</vt:lpstr>
      <vt:lpstr>Vimsottari Dasa</vt:lpstr>
      <vt:lpstr>Narayana Dasa </vt:lpstr>
      <vt:lpstr>Sudasa</vt:lpstr>
      <vt:lpstr>KalaChakra Dasa </vt:lpstr>
      <vt:lpstr>KalaChakra Dasa</vt:lpstr>
      <vt:lpstr>Summary</vt:lpstr>
      <vt:lpstr>Summary</vt:lpstr>
      <vt:lpstr>Summary</vt:lpstr>
      <vt:lpstr>Summary</vt:lpstr>
      <vt:lpstr>Summary</vt:lpstr>
      <vt:lpstr>Slide 73</vt:lpstr>
      <vt:lpstr>Slide 74</vt:lpstr>
      <vt:lpstr>Slide 75</vt:lpstr>
    </vt:vector>
  </TitlesOfParts>
  <Company>Cap Gemini Ernst &amp; Young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Dasamsa, Loss and Gain in Career</dc:title>
  <dc:subject/>
  <dc:creator>Rao Nemani</dc:creator>
  <cp:keywords/>
  <dc:description/>
  <cp:lastModifiedBy>Tamma, Ravindranath</cp:lastModifiedBy>
  <cp:revision>292</cp:revision>
  <cp:lastPrinted>1998-01-08T04:15:42Z</cp:lastPrinted>
  <dcterms:created xsi:type="dcterms:W3CDTF">1995-07-01T18:26:14Z</dcterms:created>
  <dcterms:modified xsi:type="dcterms:W3CDTF">2010-09-16T15:00:09Z</dcterms:modified>
</cp:coreProperties>
</file>