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1.xml" ContentType="application/vnd.openxmlformats-officedocument.presentationml.tag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Lst>
  <p:sldIdLst>
    <p:sldId id="256" r:id="rId5"/>
    <p:sldId id="258" r:id="rId6"/>
    <p:sldId id="260" r:id="rId7"/>
    <p:sldId id="281" r:id="rId8"/>
    <p:sldId id="285" r:id="rId9"/>
    <p:sldId id="269" r:id="rId10"/>
    <p:sldId id="286" r:id="rId11"/>
    <p:sldId id="271" r:id="rId12"/>
    <p:sldId id="283" r:id="rId13"/>
    <p:sldId id="284" r:id="rId14"/>
    <p:sldId id="262" r:id="rId15"/>
    <p:sldId id="263" r:id="rId16"/>
    <p:sldId id="259" r:id="rId17"/>
    <p:sldId id="272" r:id="rId18"/>
    <p:sldId id="273" r:id="rId19"/>
    <p:sldId id="280" r:id="rId20"/>
    <p:sldId id="274" r:id="rId21"/>
    <p:sldId id="278" r:id="rId22"/>
    <p:sldId id="279" r:id="rId23"/>
    <p:sldId id="268" r:id="rId24"/>
    <p:sldId id="261" r:id="rId25"/>
    <p:sldId id="265" r:id="rId26"/>
    <p:sldId id="267"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ish Sharma" initials="AS" lastIdx="1" clrIdx="0">
    <p:extLst>
      <p:ext uri="{19B8F6BF-5375-455C-9EA6-DF929625EA0E}">
        <p15:presenceInfo xmlns:p15="http://schemas.microsoft.com/office/powerpoint/2012/main" userId="73e20ec935340b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4660"/>
  </p:normalViewPr>
  <p:slideViewPr>
    <p:cSldViewPr snapToGrid="0">
      <p:cViewPr varScale="1">
        <p:scale>
          <a:sx n="93" d="100"/>
          <a:sy n="93" d="100"/>
        </p:scale>
        <p:origin x="10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Rajesh\STUDY\Projects\ASD\ASD_Dashboard_Dat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Rajesh\STUDY\Projects\ASD\ASD_Dashboard_Data.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https://sunlifefinancial-my.sharepoint.com/personal/rajesh_sharma_sunlife_com/Documents/ADR/ML/ASD_UnderWriting_Score/Dashboard/ASD_Dashboard_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sunlifefinancial-my.sharepoint.com/personal/rajesh_sharma_sunlife_com/Documents/ADR/ML/ASD_UnderWriting_Score/Dashboard/ASD_Dashboard_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sunlifefinancial-my.sharepoint.com/personal/rajesh_sharma_sunlife_com/Documents/ADR/ML/ASD_UnderWriting_Score/Dashboard/ASD_Dashboard_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Rajesh\STUDY\Projects\ASD\ASD_Dashboard_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Rajesh\STUDY\Projects\ASD\ASD_Dashboard_Dat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Rajesh\STUDY\Projects\ASD\ASD_Dashboard_Dat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Rajesh\STUDY\Projects\ASD\ASD_Dashboard_Dat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Rajesh\STUDY\Projects\ASD\ASD_Dashboard_Dat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sz="1200" dirty="0"/>
              <a:t>Number of children with Autism per 10,000 </a:t>
            </a:r>
            <a:r>
              <a:rPr lang="en-US" sz="1200" dirty="0" smtClean="0"/>
              <a:t>CHILDREN</a:t>
            </a:r>
            <a:r>
              <a:rPr lang="en-US" sz="1200" baseline="0" dirty="0" smtClean="0"/>
              <a:t> </a:t>
            </a:r>
            <a:r>
              <a:rPr lang="en-US" sz="1200" dirty="0" smtClean="0"/>
              <a:t>studied</a:t>
            </a:r>
            <a:r>
              <a:rPr lang="en-US" sz="1200" baseline="0" dirty="0" smtClean="0"/>
              <a:t>, </a:t>
            </a:r>
            <a:r>
              <a:rPr lang="en-US" sz="1200" dirty="0" smtClean="0"/>
              <a:t>(2015)</a:t>
            </a:r>
            <a:endParaRPr lang="en-US" sz="1200" dirty="0"/>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spPr>
            <a:solidFill>
              <a:schemeClr val="accent1"/>
            </a:solidFill>
            <a:ln>
              <a:noFill/>
            </a:ln>
            <a:effectLst/>
            <a:sp3d/>
          </c:spPr>
          <c:invertIfNegative val="0"/>
          <c:dLbls>
            <c:dLbl>
              <c:idx val="9"/>
              <c:layout>
                <c:manualLayout>
                  <c:x val="-1.8518304593483627E-16"/>
                  <c:y val="-4.4802867383512543E-3"/>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0A5E-4A6B-A071-1D1D0B25C25C}"/>
                </c:ext>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Countries_with_high_ASD!$A$2:$A$11</c:f>
              <c:strCache>
                <c:ptCount val="10"/>
                <c:pt idx="0">
                  <c:v>United States</c:v>
                </c:pt>
                <c:pt idx="1">
                  <c:v>Japan</c:v>
                </c:pt>
                <c:pt idx="2">
                  <c:v>Canada</c:v>
                </c:pt>
                <c:pt idx="3">
                  <c:v>United Kingdom</c:v>
                </c:pt>
                <c:pt idx="4">
                  <c:v>Ireland</c:v>
                </c:pt>
                <c:pt idx="5">
                  <c:v>Denmark</c:v>
                </c:pt>
                <c:pt idx="6">
                  <c:v>Australia</c:v>
                </c:pt>
                <c:pt idx="7">
                  <c:v>Hong Kong (SAR China)</c:v>
                </c:pt>
                <c:pt idx="8">
                  <c:v>Brazil</c:v>
                </c:pt>
                <c:pt idx="9">
                  <c:v>Portugal</c:v>
                </c:pt>
              </c:strCache>
            </c:strRef>
          </c:cat>
          <c:val>
            <c:numRef>
              <c:f>Countries_with_high_ASD!$B$2:$B$11</c:f>
              <c:numCache>
                <c:formatCode>General</c:formatCode>
                <c:ptCount val="10"/>
                <c:pt idx="0">
                  <c:v>168</c:v>
                </c:pt>
                <c:pt idx="1">
                  <c:v>161</c:v>
                </c:pt>
                <c:pt idx="2">
                  <c:v>152</c:v>
                </c:pt>
                <c:pt idx="3">
                  <c:v>100</c:v>
                </c:pt>
                <c:pt idx="4">
                  <c:v>100</c:v>
                </c:pt>
                <c:pt idx="5">
                  <c:v>69</c:v>
                </c:pt>
                <c:pt idx="6">
                  <c:v>67</c:v>
                </c:pt>
                <c:pt idx="7">
                  <c:v>49</c:v>
                </c:pt>
                <c:pt idx="8">
                  <c:v>27</c:v>
                </c:pt>
                <c:pt idx="9">
                  <c:v>9.1999999999999993</c:v>
                </c:pt>
              </c:numCache>
            </c:numRef>
          </c:val>
          <c:extLst>
            <c:ext xmlns:c16="http://schemas.microsoft.com/office/drawing/2014/chart" uri="{C3380CC4-5D6E-409C-BE32-E72D297353CC}">
              <c16:uniqueId val="{00000001-0A5E-4A6B-A071-1D1D0B25C25C}"/>
            </c:ext>
          </c:extLst>
        </c:ser>
        <c:dLbls>
          <c:showLegendKey val="0"/>
          <c:showVal val="1"/>
          <c:showCatName val="0"/>
          <c:showSerName val="0"/>
          <c:showPercent val="0"/>
          <c:showBubbleSize val="0"/>
        </c:dLbls>
        <c:gapWidth val="79"/>
        <c:shape val="box"/>
        <c:axId val="899854367"/>
        <c:axId val="831169839"/>
        <c:axId val="0"/>
      </c:bar3DChart>
      <c:catAx>
        <c:axId val="8998543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cap="all" spc="120" normalizeH="0" baseline="0">
                <a:solidFill>
                  <a:schemeClr val="tx1">
                    <a:lumMod val="65000"/>
                    <a:lumOff val="35000"/>
                  </a:schemeClr>
                </a:solidFill>
                <a:latin typeface="+mn-lt"/>
                <a:ea typeface="+mn-ea"/>
                <a:cs typeface="+mn-cs"/>
              </a:defRPr>
            </a:pPr>
            <a:endParaRPr lang="en-US"/>
          </a:p>
        </c:txPr>
        <c:crossAx val="831169839"/>
        <c:crosses val="autoZero"/>
        <c:auto val="1"/>
        <c:lblAlgn val="ctr"/>
        <c:lblOffset val="100"/>
        <c:noMultiLvlLbl val="0"/>
      </c:catAx>
      <c:valAx>
        <c:axId val="831169839"/>
        <c:scaling>
          <c:orientation val="minMax"/>
        </c:scaling>
        <c:delete val="1"/>
        <c:axPos val="l"/>
        <c:numFmt formatCode="General" sourceLinked="1"/>
        <c:majorTickMark val="none"/>
        <c:minorTickMark val="none"/>
        <c:tickLblPos val="nextTo"/>
        <c:crossAx val="899854367"/>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rgbClr val="FFC000"/>
    </a:solidFill>
    <a:ln w="9525" cap="flat" cmpd="sng" algn="ctr">
      <a:solidFill>
        <a:schemeClr val="tx1">
          <a:lumMod val="15000"/>
          <a:lumOff val="85000"/>
        </a:schemeClr>
      </a:solidFill>
      <a:round/>
    </a:ln>
    <a:effectLst>
      <a:outerShdw blurRad="50800" dist="50800" dir="5400000" algn="ctr" rotWithShape="0">
        <a:schemeClr val="accent3"/>
      </a:outerShdw>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sz="1100" b="1" i="0" baseline="0" dirty="0">
                <a:effectLst/>
              </a:rPr>
              <a:t>RISE (%) for other </a:t>
            </a:r>
            <a:endParaRPr lang="en-US" sz="1100" dirty="0">
              <a:effectLst/>
            </a:endParaRPr>
          </a:p>
          <a:p>
            <a:pPr>
              <a:defRPr/>
            </a:pPr>
            <a:r>
              <a:rPr lang="en-US" sz="1100" b="1" i="0" baseline="0" dirty="0">
                <a:effectLst/>
              </a:rPr>
              <a:t>ASD's cases (0-17 years) in USD</a:t>
            </a:r>
            <a:endParaRPr lang="en-US" sz="1100" dirty="0">
              <a:effectLst/>
            </a:endParaRPr>
          </a:p>
        </c:rich>
      </c:tx>
      <c:layout/>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lineChart>
        <c:grouping val="stacked"/>
        <c:varyColors val="0"/>
        <c:ser>
          <c:idx val="0"/>
          <c:order val="0"/>
          <c:tx>
            <c:strRef>
              <c:f>HC_Expenditure!$A$25:$B$25</c:f>
              <c:strCache>
                <c:ptCount val="2"/>
                <c:pt idx="0">
                  <c:v>Other ASD's</c:v>
                </c:pt>
                <c:pt idx="1">
                  <c:v>0-17</c:v>
                </c:pt>
              </c:strCache>
            </c:strRef>
          </c:tx>
          <c:spPr>
            <a:ln w="38100" cap="flat" cmpd="dbl" algn="ctr">
              <a:solidFill>
                <a:schemeClr val="accent1"/>
              </a:solidFill>
              <a:miter lim="800000"/>
            </a:ln>
            <a:effectLst/>
          </c:spPr>
          <c:marker>
            <c:symbol val="none"/>
          </c:marker>
          <c:dLbls>
            <c:dLbl>
              <c:idx val="0"/>
              <c:layout>
                <c:manualLayout>
                  <c:x val="-4.5763998250218721E-2"/>
                  <c:y val="-2.7777777777777776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F686-485C-BC0B-0CCC781B5F16}"/>
                </c:ext>
              </c:extLst>
            </c:dLbl>
            <c:spPr>
              <a:solidFill>
                <a:schemeClr val="accent3">
                  <a:lumMod val="20000"/>
                  <a:lumOff val="80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HC_Expenditure!$C$19:$G$19</c:f>
              <c:numCache>
                <c:formatCode>General</c:formatCode>
                <c:ptCount val="5"/>
                <c:pt idx="0">
                  <c:v>2000</c:v>
                </c:pt>
                <c:pt idx="1">
                  <c:v>2001</c:v>
                </c:pt>
                <c:pt idx="2">
                  <c:v>2002</c:v>
                </c:pt>
                <c:pt idx="3">
                  <c:v>2003</c:v>
                </c:pt>
                <c:pt idx="4">
                  <c:v>2004</c:v>
                </c:pt>
              </c:numCache>
            </c:numRef>
          </c:cat>
          <c:val>
            <c:numRef>
              <c:f>HC_Expenditure!$C$25:$G$25</c:f>
              <c:numCache>
                <c:formatCode>#,##0.00</c:formatCode>
                <c:ptCount val="5"/>
                <c:pt idx="0">
                  <c:v>0</c:v>
                </c:pt>
                <c:pt idx="1">
                  <c:v>157</c:v>
                </c:pt>
                <c:pt idx="2">
                  <c:v>110</c:v>
                </c:pt>
                <c:pt idx="3">
                  <c:v>137</c:v>
                </c:pt>
                <c:pt idx="4">
                  <c:v>93</c:v>
                </c:pt>
              </c:numCache>
            </c:numRef>
          </c:val>
          <c:smooth val="0"/>
          <c:extLst>
            <c:ext xmlns:c16="http://schemas.microsoft.com/office/drawing/2014/chart" uri="{C3380CC4-5D6E-409C-BE32-E72D297353CC}">
              <c16:uniqueId val="{00000001-F686-485C-BC0B-0CCC781B5F16}"/>
            </c:ext>
          </c:extLst>
        </c:ser>
        <c:dLbls>
          <c:dLblPos val="ctr"/>
          <c:showLegendKey val="0"/>
          <c:showVal val="1"/>
          <c:showCatName val="0"/>
          <c:showSerName val="0"/>
          <c:showPercent val="0"/>
          <c:showBubbleSize val="0"/>
        </c:dLbls>
        <c:smooth val="0"/>
        <c:axId val="928836015"/>
        <c:axId val="825171503"/>
      </c:lineChart>
      <c:catAx>
        <c:axId val="928836015"/>
        <c:scaling>
          <c:orientation val="minMax"/>
        </c:scaling>
        <c:delete val="0"/>
        <c:axPos val="b"/>
        <c:majorGridlines>
          <c:spPr>
            <a:ln w="9525" cap="flat" cmpd="sng" algn="ctr">
              <a:solidFill>
                <a:schemeClr val="tx1">
                  <a:lumMod val="15000"/>
                  <a:lumOff val="85000"/>
                  <a:alpha val="32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sz="1050" b="1" dirty="0" smtClean="0"/>
                  <a:t>YEAR</a:t>
                </a:r>
                <a:endParaRPr lang="en-US" sz="1050" b="1" dirty="0"/>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825171503"/>
        <c:crosses val="autoZero"/>
        <c:auto val="1"/>
        <c:lblAlgn val="ctr"/>
        <c:lblOffset val="100"/>
        <c:noMultiLvlLbl val="0"/>
      </c:catAx>
      <c:valAx>
        <c:axId val="825171503"/>
        <c:scaling>
          <c:orientation val="minMax"/>
        </c:scaling>
        <c:delete val="0"/>
        <c:axPos val="l"/>
        <c:majorGridlines>
          <c:spPr>
            <a:ln w="9525" cap="flat" cmpd="sng" algn="ctr">
              <a:solidFill>
                <a:schemeClr val="tx1">
                  <a:lumMod val="15000"/>
                  <a:lumOff val="85000"/>
                  <a:alpha val="32000"/>
                </a:schemeClr>
              </a:solidFill>
              <a:round/>
            </a:ln>
            <a:effectLst>
              <a:outerShdw blurRad="50800" dist="38100" dir="5400000" algn="t" rotWithShape="0">
                <a:prstClr val="black">
                  <a:alpha val="40000"/>
                </a:prstClr>
              </a:outerShdw>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sz="1050" b="1" dirty="0" smtClean="0"/>
                  <a:t>Rise % in OTHER ASD</a:t>
                </a:r>
                <a:r>
                  <a:rPr lang="en-US" sz="1050" b="1" baseline="0" dirty="0" smtClean="0"/>
                  <a:t> HC EXP</a:t>
                </a:r>
                <a:endParaRPr lang="en-US" sz="1050" b="1" dirty="0"/>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8836015"/>
        <c:crosses val="autoZero"/>
        <c:crossBetween val="between"/>
      </c:valAx>
      <c:spPr>
        <a:noFill/>
        <a:ln>
          <a:noFill/>
        </a:ln>
        <a:effectLst/>
      </c:spPr>
    </c:plotArea>
    <c:plotVisOnly val="1"/>
    <c:dispBlanksAs val="zero"/>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i="0" dirty="0">
                <a:effectLst/>
              </a:rPr>
              <a:t>ASD incidence rate per 10,000 by </a:t>
            </a:r>
            <a:r>
              <a:rPr lang="en-US" sz="1200" b="1" i="0" dirty="0" smtClean="0">
                <a:effectLst/>
              </a:rPr>
              <a:t>gender </a:t>
            </a:r>
            <a:r>
              <a:rPr lang="en-US" sz="1200" b="1" i="0" dirty="0">
                <a:effectLst/>
              </a:rPr>
              <a:t>in Quebec </a:t>
            </a:r>
            <a:endParaRPr lang="en-US" sz="1200" b="1" i="0" dirty="0" smtClean="0">
              <a:effectLst/>
            </a:endParaRPr>
          </a:p>
          <a:p>
            <a:pPr>
              <a:defRPr/>
            </a:pPr>
            <a:r>
              <a:rPr lang="en-US" sz="1200" b="1" i="0" dirty="0" smtClean="0">
                <a:effectLst/>
              </a:rPr>
              <a:t>(</a:t>
            </a:r>
            <a:r>
              <a:rPr lang="en-US" sz="1200" b="1" i="0" dirty="0">
                <a:effectLst/>
              </a:rPr>
              <a:t>Canada</a:t>
            </a:r>
            <a:r>
              <a:rPr lang="en-US" sz="1200" b="1" i="0" baseline="0" dirty="0">
                <a:effectLst/>
              </a:rPr>
              <a:t> Province</a:t>
            </a:r>
            <a:r>
              <a:rPr lang="en-US" sz="1200" b="1" i="0" dirty="0">
                <a:effectLst/>
              </a:rPr>
              <a:t>), </a:t>
            </a:r>
            <a:r>
              <a:rPr lang="en-US" sz="1200" b="1" i="0" dirty="0" smtClean="0">
                <a:effectLst/>
              </a:rPr>
              <a:t>2000-2015</a:t>
            </a:r>
            <a:endParaRPr lang="en-US" sz="1200" b="1" i="0" dirty="0">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ASD_Quebec_Canada_Province!$B$1</c:f>
              <c:strCache>
                <c:ptCount val="1"/>
                <c:pt idx="0">
                  <c:v>Female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solidFill>
                <a:schemeClr val="accent1">
                  <a:lumMod val="40000"/>
                  <a:lumOff val="60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ASD_Quebec_Canada_Province!$A$2:$A$17</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ASD_Quebec_Canada_Province!$B$2:$B$17</c:f>
              <c:numCache>
                <c:formatCode>General</c:formatCode>
                <c:ptCount val="16"/>
                <c:pt idx="0">
                  <c:v>1.4</c:v>
                </c:pt>
                <c:pt idx="1">
                  <c:v>1.2</c:v>
                </c:pt>
                <c:pt idx="2">
                  <c:v>1.4</c:v>
                </c:pt>
                <c:pt idx="3">
                  <c:v>1.8</c:v>
                </c:pt>
                <c:pt idx="4">
                  <c:v>1.8</c:v>
                </c:pt>
                <c:pt idx="5">
                  <c:v>2.6</c:v>
                </c:pt>
                <c:pt idx="6">
                  <c:v>3</c:v>
                </c:pt>
                <c:pt idx="7">
                  <c:v>2.8</c:v>
                </c:pt>
                <c:pt idx="8">
                  <c:v>2.9</c:v>
                </c:pt>
                <c:pt idx="9">
                  <c:v>3.4</c:v>
                </c:pt>
                <c:pt idx="10">
                  <c:v>4.0999999999999996</c:v>
                </c:pt>
                <c:pt idx="11">
                  <c:v>4.2</c:v>
                </c:pt>
                <c:pt idx="12">
                  <c:v>5.8</c:v>
                </c:pt>
                <c:pt idx="13">
                  <c:v>5.9</c:v>
                </c:pt>
                <c:pt idx="14">
                  <c:v>7.1</c:v>
                </c:pt>
                <c:pt idx="15">
                  <c:v>8.8000000000000007</c:v>
                </c:pt>
              </c:numCache>
            </c:numRef>
          </c:val>
          <c:smooth val="0"/>
          <c:extLst>
            <c:ext xmlns:c16="http://schemas.microsoft.com/office/drawing/2014/chart" uri="{C3380CC4-5D6E-409C-BE32-E72D297353CC}">
              <c16:uniqueId val="{00000000-2CB3-4122-B706-D392EBAC8B1D}"/>
            </c:ext>
          </c:extLst>
        </c:ser>
        <c:ser>
          <c:idx val="1"/>
          <c:order val="1"/>
          <c:tx>
            <c:strRef>
              <c:f>ASD_Quebec_Canada_Province!$C$1</c:f>
              <c:strCache>
                <c:ptCount val="1"/>
                <c:pt idx="0">
                  <c:v>Male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solidFill>
                <a:schemeClr val="accent2">
                  <a:lumMod val="60000"/>
                  <a:lumOff val="40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ASD_Quebec_Canada_Province!$A$2:$A$17</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ASD_Quebec_Canada_Province!$C$2:$C$17</c:f>
              <c:numCache>
                <c:formatCode>General</c:formatCode>
                <c:ptCount val="16"/>
                <c:pt idx="0">
                  <c:v>5.2</c:v>
                </c:pt>
                <c:pt idx="1">
                  <c:v>5.7</c:v>
                </c:pt>
                <c:pt idx="2">
                  <c:v>6.2</c:v>
                </c:pt>
                <c:pt idx="3">
                  <c:v>7</c:v>
                </c:pt>
                <c:pt idx="4">
                  <c:v>8.4</c:v>
                </c:pt>
                <c:pt idx="5">
                  <c:v>10</c:v>
                </c:pt>
                <c:pt idx="6">
                  <c:v>11.9</c:v>
                </c:pt>
                <c:pt idx="7">
                  <c:v>12.7</c:v>
                </c:pt>
                <c:pt idx="8">
                  <c:v>12.2</c:v>
                </c:pt>
                <c:pt idx="9">
                  <c:v>14.3</c:v>
                </c:pt>
                <c:pt idx="10">
                  <c:v>16.2</c:v>
                </c:pt>
                <c:pt idx="11">
                  <c:v>17.100000000000001</c:v>
                </c:pt>
                <c:pt idx="12">
                  <c:v>20.8</c:v>
                </c:pt>
                <c:pt idx="13">
                  <c:v>24.3</c:v>
                </c:pt>
                <c:pt idx="14">
                  <c:v>27</c:v>
                </c:pt>
                <c:pt idx="15">
                  <c:v>29.1</c:v>
                </c:pt>
              </c:numCache>
            </c:numRef>
          </c:val>
          <c:smooth val="0"/>
          <c:extLst>
            <c:ext xmlns:c16="http://schemas.microsoft.com/office/drawing/2014/chart" uri="{C3380CC4-5D6E-409C-BE32-E72D297353CC}">
              <c16:uniqueId val="{00000001-2CB3-4122-B706-D392EBAC8B1D}"/>
            </c:ext>
          </c:extLst>
        </c:ser>
        <c:ser>
          <c:idx val="2"/>
          <c:order val="2"/>
          <c:tx>
            <c:strRef>
              <c:f>ASD_Quebec_Canada_Province!$D$1</c:f>
              <c:strCache>
                <c:ptCount val="1"/>
                <c:pt idx="0">
                  <c:v>Total</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dLbls>
            <c:spPr>
              <a:solidFill>
                <a:schemeClr val="bg1">
                  <a:lumMod val="75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ASD_Quebec_Canada_Province!$A$2:$A$17</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ASD_Quebec_Canada_Province!$D$2:$D$17</c:f>
              <c:numCache>
                <c:formatCode>General</c:formatCode>
                <c:ptCount val="16"/>
                <c:pt idx="0">
                  <c:v>3.4</c:v>
                </c:pt>
                <c:pt idx="1">
                  <c:v>3.5</c:v>
                </c:pt>
                <c:pt idx="2">
                  <c:v>3.8</c:v>
                </c:pt>
                <c:pt idx="3">
                  <c:v>4.4000000000000004</c:v>
                </c:pt>
                <c:pt idx="4">
                  <c:v>5.0999999999999996</c:v>
                </c:pt>
                <c:pt idx="5">
                  <c:v>6.3</c:v>
                </c:pt>
                <c:pt idx="6">
                  <c:v>7.5</c:v>
                </c:pt>
                <c:pt idx="7">
                  <c:v>7.8</c:v>
                </c:pt>
                <c:pt idx="8">
                  <c:v>7.6</c:v>
                </c:pt>
                <c:pt idx="9">
                  <c:v>8.9</c:v>
                </c:pt>
                <c:pt idx="10">
                  <c:v>10.199999999999999</c:v>
                </c:pt>
                <c:pt idx="11">
                  <c:v>10.7</c:v>
                </c:pt>
                <c:pt idx="12">
                  <c:v>13.4</c:v>
                </c:pt>
                <c:pt idx="13">
                  <c:v>15.2</c:v>
                </c:pt>
                <c:pt idx="14">
                  <c:v>17.2</c:v>
                </c:pt>
                <c:pt idx="15">
                  <c:v>19.100000000000001</c:v>
                </c:pt>
              </c:numCache>
            </c:numRef>
          </c:val>
          <c:smooth val="0"/>
          <c:extLst>
            <c:ext xmlns:c16="http://schemas.microsoft.com/office/drawing/2014/chart" uri="{C3380CC4-5D6E-409C-BE32-E72D297353CC}">
              <c16:uniqueId val="{00000002-2CB3-4122-B706-D392EBAC8B1D}"/>
            </c:ext>
          </c:extLst>
        </c:ser>
        <c:dLbls>
          <c:dLblPos val="t"/>
          <c:showLegendKey val="0"/>
          <c:showVal val="1"/>
          <c:showCatName val="0"/>
          <c:showSerName val="0"/>
          <c:showPercent val="0"/>
          <c:showBubbleSize val="0"/>
        </c:dLbls>
        <c:marker val="1"/>
        <c:smooth val="0"/>
        <c:axId val="499086512"/>
        <c:axId val="499092416"/>
      </c:lineChart>
      <c:catAx>
        <c:axId val="499086512"/>
        <c:scaling>
          <c:orientation val="minMax"/>
        </c:scaling>
        <c:delete val="0"/>
        <c:axPos val="b"/>
        <c:title>
          <c:tx>
            <c:rich>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en-US" sz="1050" b="1"/>
                  <a:t>Year</a:t>
                </a:r>
              </a:p>
            </c:rich>
          </c:tx>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9092416"/>
        <c:crosses val="autoZero"/>
        <c:auto val="1"/>
        <c:lblAlgn val="ctr"/>
        <c:lblOffset val="100"/>
        <c:noMultiLvlLbl val="0"/>
      </c:catAx>
      <c:valAx>
        <c:axId val="499092416"/>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en-US" sz="1050" b="1"/>
                  <a:t>Incidence rate per 10,000</a:t>
                </a:r>
              </a:p>
            </c:rich>
          </c:tx>
          <c:layout/>
          <c:overlay val="0"/>
          <c:spPr>
            <a:noFill/>
            <a:ln>
              <a:noFill/>
            </a:ln>
            <a:effectLst/>
          </c:spPr>
          <c:txPr>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4990865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solidFill>
      <a:schemeClr val="accent6">
        <a:lumMod val="20000"/>
        <a:lumOff val="80000"/>
      </a:schemeClr>
    </a:solidFill>
    <a:ln w="9525" cap="flat" cmpd="sng" algn="ctr">
      <a:solidFill>
        <a:schemeClr val="tx1">
          <a:lumMod val="15000"/>
          <a:lumOff val="85000"/>
        </a:schemeClr>
      </a:solidFill>
      <a:round/>
    </a:ln>
    <a:effectLst>
      <a:outerShdw blurRad="50800" dist="38100" algn="l" rotWithShape="0">
        <a:prstClr val="black">
          <a:alpha val="40000"/>
        </a:prstClr>
      </a:outerShdw>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r>
              <a:rPr lang="en-US" sz="1600"/>
              <a:t>Increase in Number of ASD Cases</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'Asia Region ASD Progression'!$B$10</c:f>
              <c:strCache>
                <c:ptCount val="1"/>
                <c:pt idx="0">
                  <c:v>2008</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dLbl>
              <c:idx val="0"/>
              <c:layout>
                <c:manualLayout>
                  <c:x val="-1.6822879115597256E-2"/>
                  <c:y val="0"/>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321D-47F5-9C04-4A30C34AB6FB}"/>
                </c:ext>
              </c:extLst>
            </c:dLbl>
            <c:dLbl>
              <c:idx val="1"/>
              <c:layout>
                <c:manualLayout>
                  <c:x val="-7.2098053352559477E-3"/>
                  <c:y val="-7.326007326007326E-3"/>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321D-47F5-9C04-4A30C34AB6FB}"/>
                </c:ext>
              </c:extLst>
            </c:dLbl>
            <c:dLbl>
              <c:idx val="2"/>
              <c:layout>
                <c:manualLayout>
                  <c:x val="-2.4032684450853159E-2"/>
                  <c:y val="-2.197802197802198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321D-47F5-9C04-4A30C34AB6FB}"/>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'Asia Region ASD Progression'!$A$11:$A$13</c:f>
              <c:strCache>
                <c:ptCount val="3"/>
                <c:pt idx="0">
                  <c:v>Philippines</c:v>
                </c:pt>
                <c:pt idx="1">
                  <c:v>Vietnam</c:v>
                </c:pt>
                <c:pt idx="2">
                  <c:v>HongKong</c:v>
                </c:pt>
              </c:strCache>
            </c:strRef>
          </c:cat>
          <c:val>
            <c:numRef>
              <c:f>'Asia Region ASD Progression'!$B$11:$B$13</c:f>
              <c:numCache>
                <c:formatCode>#,##0</c:formatCode>
                <c:ptCount val="3"/>
                <c:pt idx="0">
                  <c:v>500000</c:v>
                </c:pt>
                <c:pt idx="1">
                  <c:v>90000</c:v>
                </c:pt>
                <c:pt idx="2">
                  <c:v>7200</c:v>
                </c:pt>
              </c:numCache>
            </c:numRef>
          </c:val>
          <c:extLst>
            <c:ext xmlns:c16="http://schemas.microsoft.com/office/drawing/2014/chart" uri="{C3380CC4-5D6E-409C-BE32-E72D297353CC}">
              <c16:uniqueId val="{00000003-321D-47F5-9C04-4A30C34AB6FB}"/>
            </c:ext>
          </c:extLst>
        </c:ser>
        <c:ser>
          <c:idx val="1"/>
          <c:order val="1"/>
          <c:tx>
            <c:strRef>
              <c:f>'Asia Region ASD Progression'!$C$10</c:f>
              <c:strCache>
                <c:ptCount val="1"/>
                <c:pt idx="0">
                  <c:v>2016</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dLbls>
            <c:dLbl>
              <c:idx val="1"/>
              <c:layout>
                <c:manualLayout>
                  <c:x val="7.2098053352559477E-3"/>
                  <c:y val="-7.326007326007326E-3"/>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321D-47F5-9C04-4A30C34AB6FB}"/>
                </c:ext>
              </c:extLst>
            </c:dLbl>
            <c:dLbl>
              <c:idx val="2"/>
              <c:layout>
                <c:manualLayout>
                  <c:x val="-9.6130737803413521E-3"/>
                  <c:y val="-1.4652014652014652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321D-47F5-9C04-4A30C34AB6FB}"/>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'Asia Region ASD Progression'!$A$11:$A$13</c:f>
              <c:strCache>
                <c:ptCount val="3"/>
                <c:pt idx="0">
                  <c:v>Philippines</c:v>
                </c:pt>
                <c:pt idx="1">
                  <c:v>Vietnam</c:v>
                </c:pt>
                <c:pt idx="2">
                  <c:v>HongKong</c:v>
                </c:pt>
              </c:strCache>
            </c:strRef>
          </c:cat>
          <c:val>
            <c:numRef>
              <c:f>'Asia Region ASD Progression'!$C$11:$C$13</c:f>
              <c:numCache>
                <c:formatCode>#,##0</c:formatCode>
                <c:ptCount val="3"/>
                <c:pt idx="0">
                  <c:v>1000000</c:v>
                </c:pt>
                <c:pt idx="1">
                  <c:v>160000</c:v>
                </c:pt>
                <c:pt idx="2">
                  <c:v>36505</c:v>
                </c:pt>
              </c:numCache>
            </c:numRef>
          </c:val>
          <c:extLst>
            <c:ext xmlns:c16="http://schemas.microsoft.com/office/drawing/2014/chart" uri="{C3380CC4-5D6E-409C-BE32-E72D297353CC}">
              <c16:uniqueId val="{00000006-321D-47F5-9C04-4A30C34AB6FB}"/>
            </c:ext>
          </c:extLst>
        </c:ser>
        <c:dLbls>
          <c:showLegendKey val="0"/>
          <c:showVal val="1"/>
          <c:showCatName val="0"/>
          <c:showSerName val="0"/>
          <c:showPercent val="0"/>
          <c:showBubbleSize val="0"/>
        </c:dLbls>
        <c:gapWidth val="65"/>
        <c:shape val="box"/>
        <c:axId val="887135791"/>
        <c:axId val="818216271"/>
        <c:axId val="0"/>
      </c:bar3DChart>
      <c:catAx>
        <c:axId val="887135791"/>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dk1">
                        <a:lumMod val="75000"/>
                        <a:lumOff val="25000"/>
                      </a:schemeClr>
                    </a:solidFill>
                    <a:latin typeface="+mn-lt"/>
                    <a:ea typeface="+mn-ea"/>
                    <a:cs typeface="+mn-cs"/>
                  </a:defRPr>
                </a:pPr>
                <a:r>
                  <a:rPr lang="en-US" sz="1000"/>
                  <a:t>ASIA Region Countries</a:t>
                </a:r>
              </a:p>
            </c:rich>
          </c:tx>
          <c:layout>
            <c:manualLayout>
              <c:xMode val="edge"/>
              <c:yMode val="edge"/>
              <c:x val="0.45144697576105086"/>
              <c:y val="0.8209284416371031"/>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1" i="0" u="none" strike="noStrike" kern="1200" cap="all" baseline="0">
                <a:solidFill>
                  <a:schemeClr val="dk1">
                    <a:lumMod val="75000"/>
                    <a:lumOff val="25000"/>
                  </a:schemeClr>
                </a:solidFill>
                <a:latin typeface="+mn-lt"/>
                <a:ea typeface="+mn-ea"/>
                <a:cs typeface="+mn-cs"/>
              </a:defRPr>
            </a:pPr>
            <a:endParaRPr lang="en-US"/>
          </a:p>
        </c:txPr>
        <c:crossAx val="818216271"/>
        <c:crosses val="autoZero"/>
        <c:auto val="1"/>
        <c:lblAlgn val="ctr"/>
        <c:lblOffset val="100"/>
        <c:noMultiLvlLbl val="0"/>
      </c:catAx>
      <c:valAx>
        <c:axId val="818216271"/>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050" b="1" i="0" u="none" strike="noStrike" kern="1200" baseline="0">
                    <a:solidFill>
                      <a:schemeClr val="dk1">
                        <a:lumMod val="75000"/>
                        <a:lumOff val="25000"/>
                      </a:schemeClr>
                    </a:solidFill>
                    <a:latin typeface="+mn-lt"/>
                    <a:ea typeface="+mn-ea"/>
                    <a:cs typeface="+mn-cs"/>
                  </a:defRPr>
                </a:pPr>
                <a:r>
                  <a:rPr lang="en-US" sz="1050"/>
                  <a:t>Number of ASD cases</a:t>
                </a:r>
              </a:p>
            </c:rich>
          </c:tx>
          <c:layout/>
          <c:overlay val="0"/>
          <c:spPr>
            <a:noFill/>
            <a:ln>
              <a:noFill/>
            </a:ln>
            <a:effectLst/>
          </c:spPr>
          <c:txPr>
            <a:bodyPr rot="-5400000" spcFirstLastPara="1" vertOverflow="ellipsis" vert="horz" wrap="square" anchor="ctr" anchorCtr="1"/>
            <a:lstStyle/>
            <a:p>
              <a:pPr>
                <a:defRPr sz="1050" b="1" i="0" u="none" strike="noStrike" kern="1200" baseline="0">
                  <a:solidFill>
                    <a:schemeClr val="dk1">
                      <a:lumMod val="75000"/>
                      <a:lumOff val="2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887135791"/>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1000" b="1"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outerShdw blurRad="50800" dist="38100" dir="18900000" algn="bl" rotWithShape="0">
        <a:prstClr val="black">
          <a:alpha val="40000"/>
        </a:prstClr>
      </a:outerShdw>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lt1"/>
                </a:solidFill>
                <a:latin typeface="+mn-lt"/>
                <a:ea typeface="+mn-ea"/>
                <a:cs typeface="+mn-cs"/>
              </a:defRPr>
            </a:pPr>
            <a:r>
              <a:rPr lang="en-US" sz="1600" b="1"/>
              <a:t>Rise (%) in ASD Cases</a:t>
            </a:r>
          </a:p>
        </c:rich>
      </c:tx>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'Asia Region ASD Progression'!$B$15</c:f>
              <c:strCache>
                <c:ptCount val="1"/>
                <c:pt idx="0">
                  <c:v>2008</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delete val="1"/>
          </c:dLbls>
          <c:cat>
            <c:strRef>
              <c:f>'Asia Region ASD Progression'!$A$16:$A$18</c:f>
              <c:strCache>
                <c:ptCount val="3"/>
                <c:pt idx="0">
                  <c:v>Philippines</c:v>
                </c:pt>
                <c:pt idx="1">
                  <c:v>Vietnam</c:v>
                </c:pt>
                <c:pt idx="2">
                  <c:v>HongKong</c:v>
                </c:pt>
              </c:strCache>
            </c:strRef>
          </c:cat>
          <c:val>
            <c:numRef>
              <c:f>'Asia Region ASD Progression'!$B$16:$B$18</c:f>
              <c:numCache>
                <c:formatCode>#,##0.00</c:formatCode>
                <c:ptCount val="3"/>
                <c:pt idx="0">
                  <c:v>0</c:v>
                </c:pt>
                <c:pt idx="1">
                  <c:v>0</c:v>
                </c:pt>
                <c:pt idx="2">
                  <c:v>0</c:v>
                </c:pt>
              </c:numCache>
            </c:numRef>
          </c:val>
          <c:extLst>
            <c:ext xmlns:c16="http://schemas.microsoft.com/office/drawing/2014/chart" uri="{C3380CC4-5D6E-409C-BE32-E72D297353CC}">
              <c16:uniqueId val="{00000000-9634-4AAC-AF72-60263D96D6FE}"/>
            </c:ext>
          </c:extLst>
        </c:ser>
        <c:ser>
          <c:idx val="1"/>
          <c:order val="1"/>
          <c:tx>
            <c:strRef>
              <c:f>'Asia Region ASD Progression'!$C$15</c:f>
              <c:strCache>
                <c:ptCount val="1"/>
                <c:pt idx="0">
                  <c:v>2016</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'Asia Region ASD Progression'!$A$16:$A$18</c:f>
              <c:strCache>
                <c:ptCount val="3"/>
                <c:pt idx="0">
                  <c:v>Philippines</c:v>
                </c:pt>
                <c:pt idx="1">
                  <c:v>Vietnam</c:v>
                </c:pt>
                <c:pt idx="2">
                  <c:v>HongKong</c:v>
                </c:pt>
              </c:strCache>
            </c:strRef>
          </c:cat>
          <c:val>
            <c:numRef>
              <c:f>'Asia Region ASD Progression'!$C$16:$C$18</c:f>
              <c:numCache>
                <c:formatCode>#,##0.00</c:formatCode>
                <c:ptCount val="3"/>
                <c:pt idx="0">
                  <c:v>200</c:v>
                </c:pt>
                <c:pt idx="1">
                  <c:v>178</c:v>
                </c:pt>
                <c:pt idx="2">
                  <c:v>500</c:v>
                </c:pt>
              </c:numCache>
            </c:numRef>
          </c:val>
          <c:extLst>
            <c:ext xmlns:c16="http://schemas.microsoft.com/office/drawing/2014/chart" uri="{C3380CC4-5D6E-409C-BE32-E72D297353CC}">
              <c16:uniqueId val="{00000001-9634-4AAC-AF72-60263D96D6FE}"/>
            </c:ext>
          </c:extLst>
        </c:ser>
        <c:dLbls>
          <c:showLegendKey val="0"/>
          <c:showVal val="1"/>
          <c:showCatName val="0"/>
          <c:showSerName val="0"/>
          <c:showPercent val="0"/>
          <c:showBubbleSize val="0"/>
        </c:dLbls>
        <c:gapWidth val="84"/>
        <c:gapDepth val="53"/>
        <c:shape val="box"/>
        <c:axId val="833585759"/>
        <c:axId val="818212527"/>
        <c:axId val="0"/>
      </c:bar3DChart>
      <c:catAx>
        <c:axId val="833585759"/>
        <c:scaling>
          <c:orientation val="minMax"/>
        </c:scaling>
        <c:delete val="0"/>
        <c:axPos val="b"/>
        <c:title>
          <c:tx>
            <c:rich>
              <a:bodyPr rot="0" spcFirstLastPara="1" vertOverflow="ellipsis" vert="horz" wrap="square" anchor="ctr" anchorCtr="1"/>
              <a:lstStyle/>
              <a:p>
                <a:pPr>
                  <a:defRPr sz="1050" b="0" i="0" u="none" strike="noStrike" kern="1200" baseline="0">
                    <a:solidFill>
                      <a:schemeClr val="lt1">
                        <a:lumMod val="75000"/>
                      </a:schemeClr>
                    </a:solidFill>
                    <a:latin typeface="+mn-lt"/>
                    <a:ea typeface="+mn-ea"/>
                    <a:cs typeface="+mn-cs"/>
                  </a:defRPr>
                </a:pPr>
                <a:r>
                  <a:rPr lang="en-US" sz="1050" b="1"/>
                  <a:t>ASIA Region Countries</a:t>
                </a:r>
              </a:p>
            </c:rich>
          </c:tx>
          <c:layout>
            <c:manualLayout>
              <c:xMode val="edge"/>
              <c:yMode val="edge"/>
              <c:x val="0.38513372375801808"/>
              <c:y val="0.89925903492832626"/>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lt1">
                    <a:lumMod val="75000"/>
                  </a:schemeClr>
                </a:solidFill>
                <a:latin typeface="+mn-lt"/>
                <a:ea typeface="+mn-ea"/>
                <a:cs typeface="+mn-cs"/>
              </a:defRPr>
            </a:pPr>
            <a:endParaRPr lang="en-US"/>
          </a:p>
        </c:txPr>
        <c:crossAx val="818212527"/>
        <c:crosses val="autoZero"/>
        <c:auto val="1"/>
        <c:lblAlgn val="ctr"/>
        <c:lblOffset val="100"/>
        <c:noMultiLvlLbl val="0"/>
      </c:catAx>
      <c:valAx>
        <c:axId val="818212527"/>
        <c:scaling>
          <c:orientation val="minMax"/>
        </c:scaling>
        <c:delete val="1"/>
        <c:axPos val="l"/>
        <c:title>
          <c:tx>
            <c:rich>
              <a:bodyPr rot="-54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r>
                  <a:rPr lang="en-US" sz="1050" b="1" dirty="0"/>
                  <a:t>Rise</a:t>
                </a:r>
                <a:r>
                  <a:rPr lang="en-US" sz="1050" b="1" baseline="0" dirty="0"/>
                  <a:t> in number of cases in %</a:t>
                </a:r>
                <a:endParaRPr lang="en-US" sz="1050" b="1" dirty="0"/>
              </a:p>
            </c:rich>
          </c:tx>
          <c:layout/>
          <c:overlay val="0"/>
          <c:spPr>
            <a:noFill/>
            <a:ln>
              <a:noFill/>
            </a:ln>
            <a:effectLst/>
          </c:spPr>
          <c:txPr>
            <a:bodyPr rot="-54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itle>
        <c:numFmt formatCode="#,##0.00" sourceLinked="1"/>
        <c:majorTickMark val="out"/>
        <c:minorTickMark val="none"/>
        <c:tickLblPos val="nextTo"/>
        <c:crossAx val="833585759"/>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000" b="1"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6350" cap="flat" cmpd="sng" algn="ctr">
      <a:solidFill>
        <a:schemeClr val="dk1">
          <a:tint val="75000"/>
        </a:schemeClr>
      </a:solidFill>
      <a:round/>
    </a:ln>
    <a:effectLst>
      <a:outerShdw blurRad="50800" dist="38100" dir="18900000" algn="bl" rotWithShape="0">
        <a:prstClr val="black">
          <a:alpha val="40000"/>
        </a:prstClr>
      </a:outerShdw>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800" b="1" i="0" u="none" strike="noStrike" kern="1200" baseline="0">
                <a:solidFill>
                  <a:schemeClr val="dk1">
                    <a:lumMod val="75000"/>
                    <a:lumOff val="25000"/>
                  </a:schemeClr>
                </a:solidFill>
                <a:latin typeface="+mn-lt"/>
                <a:ea typeface="+mn-ea"/>
                <a:cs typeface="+mn-cs"/>
              </a:defRPr>
            </a:pPr>
            <a:r>
              <a:rPr lang="en-US" sz="1100" dirty="0"/>
              <a:t>Total Health Care Expenditure for other </a:t>
            </a:r>
          </a:p>
          <a:p>
            <a:pPr algn="ctr">
              <a:defRPr/>
            </a:pPr>
            <a:r>
              <a:rPr lang="en-US" sz="1100" dirty="0"/>
              <a:t>ASD's cases (0-17 years</a:t>
            </a:r>
            <a:r>
              <a:rPr lang="en-US" sz="1100" dirty="0" smtClean="0"/>
              <a:t>)</a:t>
            </a:r>
            <a:endParaRPr lang="en-US" sz="1100" dirty="0"/>
          </a:p>
        </c:rich>
      </c:tx>
      <c:layout>
        <c:manualLayout>
          <c:xMode val="edge"/>
          <c:yMode val="edge"/>
          <c:x val="0.24105059503685869"/>
          <c:y val="2.8076581153162306E-2"/>
        </c:manualLayout>
      </c:layout>
      <c:overlay val="0"/>
      <c:spPr>
        <a:noFill/>
        <a:ln>
          <a:noFill/>
        </a:ln>
        <a:effectLst/>
      </c:spPr>
      <c:txPr>
        <a:bodyPr rot="0" spcFirstLastPara="1" vertOverflow="ellipsis" vert="horz" wrap="square" anchor="ctr" anchorCtr="1"/>
        <a:lstStyle/>
        <a:p>
          <a:pPr algn="ct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lineChart>
        <c:grouping val="stacked"/>
        <c:varyColors val="0"/>
        <c:ser>
          <c:idx val="0"/>
          <c:order val="0"/>
          <c:tx>
            <c:strRef>
              <c:f>HC_Expenditure!$A$22:$B$22</c:f>
              <c:strCache>
                <c:ptCount val="2"/>
                <c:pt idx="0">
                  <c:v>Other ASD's</c:v>
                </c:pt>
                <c:pt idx="1">
                  <c:v>0-17</c:v>
                </c:pt>
              </c:strCache>
            </c:strRef>
          </c:tx>
          <c:spPr>
            <a:ln w="31750" cap="rnd">
              <a:solidFill>
                <a:schemeClr val="accent1"/>
              </a:solidFill>
              <a:round/>
            </a:ln>
            <a:effectLst/>
          </c:spPr>
          <c:marker>
            <c:symbol val="circle"/>
            <c:size val="17"/>
            <c:spPr>
              <a:solidFill>
                <a:schemeClr val="accent1"/>
              </a:solidFill>
              <a:ln>
                <a:noFill/>
              </a:ln>
              <a:effectLst/>
            </c:spPr>
          </c:marker>
          <c:dLbls>
            <c:dLbl>
              <c:idx val="0"/>
              <c:layout>
                <c:manualLayout>
                  <c:x val="-0.11895152310506642"/>
                  <c:y val="-7.8405017921146958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9C7D-42BF-BCFB-9C7D7070CC56}"/>
                </c:ext>
              </c:extLst>
            </c:dLbl>
            <c:dLbl>
              <c:idx val="1"/>
              <c:layout>
                <c:manualLayout>
                  <c:x val="-9.1173665791776035E-2"/>
                  <c:y val="-8.3333333333333412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9C7D-42BF-BCFB-9C7D7070CC56}"/>
                </c:ext>
              </c:extLst>
            </c:dLbl>
            <c:dLbl>
              <c:idx val="2"/>
              <c:layout>
                <c:manualLayout>
                  <c:x val="-9.1173745327288641E-2"/>
                  <c:y val="-9.6475390173002523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9C7D-42BF-BCFB-9C7D7070CC56}"/>
                </c:ext>
              </c:extLst>
            </c:dLbl>
            <c:dLbl>
              <c:idx val="3"/>
              <c:layout>
                <c:manualLayout>
                  <c:x val="-8.8648492802036113E-2"/>
                  <c:y val="-7.8255792622696357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9C7D-42BF-BCFB-9C7D7070CC56}"/>
                </c:ext>
              </c:extLst>
            </c:dLbl>
            <c:dLbl>
              <c:idx val="4"/>
              <c:layout>
                <c:manualLayout>
                  <c:x val="-2.7336753360375592E-2"/>
                  <c:y val="-8.2736079361047654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9C7D-42BF-BCFB-9C7D7070CC56}"/>
                </c:ext>
              </c:extLst>
            </c:dLbl>
            <c:spPr>
              <a:solidFill>
                <a:schemeClr val="tx1"/>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HC_Expenditure!$C$19:$G$19</c:f>
              <c:numCache>
                <c:formatCode>General</c:formatCode>
                <c:ptCount val="5"/>
                <c:pt idx="0">
                  <c:v>2000</c:v>
                </c:pt>
                <c:pt idx="1">
                  <c:v>2001</c:v>
                </c:pt>
                <c:pt idx="2">
                  <c:v>2002</c:v>
                </c:pt>
                <c:pt idx="3">
                  <c:v>2003</c:v>
                </c:pt>
                <c:pt idx="4">
                  <c:v>2004</c:v>
                </c:pt>
              </c:numCache>
            </c:numRef>
          </c:cat>
          <c:val>
            <c:numRef>
              <c:f>HC_Expenditure!$C$22:$G$22</c:f>
              <c:numCache>
                <c:formatCode>#,##0.00</c:formatCode>
                <c:ptCount val="5"/>
                <c:pt idx="0">
                  <c:v>18167</c:v>
                </c:pt>
                <c:pt idx="1">
                  <c:v>28584</c:v>
                </c:pt>
                <c:pt idx="2">
                  <c:v>31403</c:v>
                </c:pt>
                <c:pt idx="3">
                  <c:v>43159</c:v>
                </c:pt>
                <c:pt idx="4">
                  <c:v>40262</c:v>
                </c:pt>
              </c:numCache>
            </c:numRef>
          </c:val>
          <c:smooth val="0"/>
          <c:extLst>
            <c:ext xmlns:c16="http://schemas.microsoft.com/office/drawing/2014/chart" uri="{C3380CC4-5D6E-409C-BE32-E72D297353CC}">
              <c16:uniqueId val="{00000005-9C7D-42BF-BCFB-9C7D7070CC56}"/>
            </c:ext>
          </c:extLst>
        </c:ser>
        <c:dLbls>
          <c:dLblPos val="ctr"/>
          <c:showLegendKey val="0"/>
          <c:showVal val="1"/>
          <c:showCatName val="0"/>
          <c:showSerName val="0"/>
          <c:showPercent val="0"/>
          <c:showBubbleSize val="0"/>
        </c:dLbls>
        <c:marker val="1"/>
        <c:smooth val="0"/>
        <c:axId val="866180031"/>
        <c:axId val="818210031"/>
      </c:lineChart>
      <c:catAx>
        <c:axId val="866180031"/>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dirty="0" smtClean="0"/>
                  <a:t>YEAR</a:t>
                </a:r>
                <a:endParaRPr lang="en-US" dirty="0"/>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1" i="0" u="none" strike="noStrike" kern="1200" cap="all" baseline="0">
                <a:solidFill>
                  <a:schemeClr val="dk1">
                    <a:lumMod val="75000"/>
                    <a:lumOff val="25000"/>
                  </a:schemeClr>
                </a:solidFill>
                <a:latin typeface="+mn-lt"/>
                <a:ea typeface="+mn-ea"/>
                <a:cs typeface="+mn-cs"/>
              </a:defRPr>
            </a:pPr>
            <a:endParaRPr lang="en-US"/>
          </a:p>
        </c:txPr>
        <c:crossAx val="818210031"/>
        <c:crosses val="autoZero"/>
        <c:auto val="1"/>
        <c:lblAlgn val="ctr"/>
        <c:lblOffset val="100"/>
        <c:noMultiLvlLbl val="0"/>
      </c:catAx>
      <c:valAx>
        <c:axId val="818210031"/>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dirty="0" smtClean="0"/>
                  <a:t>USD</a:t>
                </a:r>
                <a:endParaRPr lang="en-US" dirty="0"/>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866180031"/>
        <c:crosses val="autoZero"/>
        <c:crossBetween val="between"/>
      </c:valAx>
      <c:spPr>
        <a:noFill/>
        <a:ln>
          <a:noFill/>
        </a:ln>
        <a:effectLst/>
      </c:spPr>
    </c:plotArea>
    <c:plotVisOnly val="1"/>
    <c:dispBlanksAs val="zero"/>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outerShdw blurRad="50800" dist="38100" dir="16200000" rotWithShape="0">
        <a:prstClr val="black">
          <a:alpha val="40000"/>
        </a:prstClr>
      </a:outerShdw>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500" b="1" i="0" u="none" strike="noStrike" kern="1200" cap="all" spc="100" normalizeH="0" baseline="0">
                <a:solidFill>
                  <a:sysClr val="window" lastClr="FFFFFF"/>
                </a:solidFill>
                <a:latin typeface="+mn-lt"/>
                <a:ea typeface="+mn-ea"/>
                <a:cs typeface="+mn-cs"/>
              </a:defRPr>
            </a:pPr>
            <a:r>
              <a:rPr lang="en-US" sz="1100" b="1" i="0" baseline="0" dirty="0">
                <a:effectLst/>
              </a:rPr>
              <a:t>Total Health Care Expenditure for Autistic cases (0-17 years</a:t>
            </a:r>
            <a:r>
              <a:rPr lang="en-US" sz="1100" b="1" i="0" baseline="0" dirty="0" smtClean="0">
                <a:effectLst/>
              </a:rPr>
              <a:t>)</a:t>
            </a:r>
            <a:endParaRPr lang="en-US" sz="1100" b="1" i="0" baseline="0" dirty="0">
              <a:effectLst/>
            </a:endParaRPr>
          </a:p>
        </c:rich>
      </c:tx>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500" b="1" i="0" u="none" strike="noStrike" kern="1200" cap="all" spc="100" normalizeH="0" baseline="0">
              <a:solidFill>
                <a:sysClr val="window" lastClr="FFFFFF"/>
              </a:solidFill>
              <a:latin typeface="+mn-lt"/>
              <a:ea typeface="+mn-ea"/>
              <a:cs typeface="+mn-cs"/>
            </a:defRPr>
          </a:pPr>
          <a:endParaRPr lang="en-US"/>
        </a:p>
      </c:txPr>
    </c:title>
    <c:autoTitleDeleted val="0"/>
    <c:plotArea>
      <c:layout/>
      <c:lineChart>
        <c:grouping val="stacked"/>
        <c:varyColors val="0"/>
        <c:ser>
          <c:idx val="0"/>
          <c:order val="0"/>
          <c:tx>
            <c:strRef>
              <c:f>HC_Expenditure!$A$21:$B$21</c:f>
              <c:strCache>
                <c:ptCount val="2"/>
                <c:pt idx="0">
                  <c:v>Autism</c:v>
                </c:pt>
                <c:pt idx="1">
                  <c:v>0-17</c:v>
                </c:pt>
              </c:strCache>
            </c:strRef>
          </c:tx>
          <c:spPr>
            <a:ln w="34925" cap="rnd">
              <a:solidFill>
                <a:schemeClr val="lt1"/>
              </a:solidFill>
              <a:round/>
            </a:ln>
            <a:effectLst>
              <a:outerShdw dist="25400" dir="2700000" algn="tl" rotWithShape="0">
                <a:schemeClr val="accent1"/>
              </a:outerShdw>
            </a:effectLst>
          </c:spPr>
          <c:marker>
            <c:symbol val="none"/>
          </c:marker>
          <c:dLbls>
            <c:dLbl>
              <c:idx val="0"/>
              <c:layout>
                <c:manualLayout>
                  <c:x val="-8.5330686034935307E-2"/>
                  <c:y val="-6.0185185185185182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85CC-4477-93D3-D3228DE710DA}"/>
                </c:ext>
              </c:extLst>
            </c:dLbl>
            <c:dLbl>
              <c:idx val="1"/>
              <c:layout>
                <c:manualLayout>
                  <c:x val="-9.3951443569553858E-2"/>
                  <c:y val="-7.407407407407407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85CC-4477-93D3-D3228DE710DA}"/>
                </c:ext>
              </c:extLst>
            </c:dLbl>
            <c:dLbl>
              <c:idx val="2"/>
              <c:layout>
                <c:manualLayout>
                  <c:x val="-9.3951443569553914E-2"/>
                  <c:y val="-6.0185185185185182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85CC-4477-93D3-D3228DE710DA}"/>
                </c:ext>
              </c:extLst>
            </c:dLbl>
            <c:dLbl>
              <c:idx val="3"/>
              <c:layout>
                <c:manualLayout>
                  <c:x val="-7.0579728180529155E-2"/>
                  <c:y val="-4.6296296296296315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85CC-4477-93D3-D3228DE710DA}"/>
                </c:ext>
              </c:extLst>
            </c:dLbl>
            <c:dLbl>
              <c:idx val="4"/>
              <c:layout>
                <c:manualLayout>
                  <c:x val="-3.0079079554710658E-2"/>
                  <c:y val="-5.5555555555555601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85CC-4477-93D3-D3228DE710DA}"/>
                </c:ext>
              </c:extLst>
            </c:dLbl>
            <c:spPr>
              <a:solidFill>
                <a:srgbClr val="FFC000"/>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numRef>
              <c:f>HC_Expenditure!$C$19:$G$19</c:f>
              <c:numCache>
                <c:formatCode>General</c:formatCode>
                <c:ptCount val="5"/>
                <c:pt idx="0">
                  <c:v>2000</c:v>
                </c:pt>
                <c:pt idx="1">
                  <c:v>2001</c:v>
                </c:pt>
                <c:pt idx="2">
                  <c:v>2002</c:v>
                </c:pt>
                <c:pt idx="3">
                  <c:v>2003</c:v>
                </c:pt>
                <c:pt idx="4">
                  <c:v>2004</c:v>
                </c:pt>
              </c:numCache>
            </c:numRef>
          </c:cat>
          <c:val>
            <c:numRef>
              <c:f>HC_Expenditure!$C$21:$G$21</c:f>
              <c:numCache>
                <c:formatCode>#,##0.00</c:formatCode>
                <c:ptCount val="5"/>
                <c:pt idx="0">
                  <c:v>29211</c:v>
                </c:pt>
                <c:pt idx="1">
                  <c:v>42919</c:v>
                </c:pt>
                <c:pt idx="2">
                  <c:v>61608</c:v>
                </c:pt>
                <c:pt idx="3">
                  <c:v>85045</c:v>
                </c:pt>
                <c:pt idx="4">
                  <c:v>73513</c:v>
                </c:pt>
              </c:numCache>
            </c:numRef>
          </c:val>
          <c:smooth val="0"/>
          <c:extLst>
            <c:ext xmlns:c16="http://schemas.microsoft.com/office/drawing/2014/chart" uri="{C3380CC4-5D6E-409C-BE32-E72D297353CC}">
              <c16:uniqueId val="{00000005-85CC-4477-93D3-D3228DE710DA}"/>
            </c:ext>
          </c:extLst>
        </c:ser>
        <c:dLbls>
          <c:dLblPos val="ctr"/>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639300207"/>
        <c:axId val="832139263"/>
      </c:lineChart>
      <c:catAx>
        <c:axId val="639300207"/>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dirty="0" smtClean="0"/>
                  <a:t>YEAR</a:t>
                </a:r>
                <a:endParaRPr lang="en-US" dirty="0"/>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900" b="1" i="0" u="none" strike="noStrike" kern="1200" spc="100" baseline="0">
                <a:solidFill>
                  <a:schemeClr val="lt1"/>
                </a:solidFill>
                <a:latin typeface="+mn-lt"/>
                <a:ea typeface="+mn-ea"/>
                <a:cs typeface="+mn-cs"/>
              </a:defRPr>
            </a:pPr>
            <a:endParaRPr lang="en-US"/>
          </a:p>
        </c:txPr>
        <c:crossAx val="832139263"/>
        <c:crosses val="autoZero"/>
        <c:auto val="1"/>
        <c:lblAlgn val="ctr"/>
        <c:lblOffset val="100"/>
        <c:noMultiLvlLbl val="0"/>
      </c:catAx>
      <c:valAx>
        <c:axId val="832139263"/>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dirty="0" smtClean="0"/>
                  <a:t>USD</a:t>
                </a:r>
                <a:endParaRPr lang="en-US" dirty="0"/>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639300207"/>
        <c:crosses val="autoZero"/>
        <c:crossBetween val="between"/>
      </c:valAx>
      <c:spPr>
        <a:noFill/>
        <a:ln>
          <a:noFill/>
        </a:ln>
        <a:effectLst/>
      </c:spPr>
    </c:plotArea>
    <c:plotVisOnly val="1"/>
    <c:dispBlanksAs val="zero"/>
    <c:showDLblsOverMax val="0"/>
    <c:extLst>
      <c:ext xmlns:c16r3="http://schemas.microsoft.com/office/drawing/2017/03/chart" uri="{56B9EC1D-385E-4148-901F-78D8002777C0}">
        <c16r3:dataDisplayOptions16>
          <c16r3:dispNaAsBlank val="1"/>
        </c16r3:dataDisplayOptions16>
      </c:ext>
    </c:extLst>
  </c:chart>
  <c:spPr>
    <a:solidFill>
      <a:schemeClr val="accent6"/>
    </a:solidFill>
    <a:ln w="9525" cap="flat" cmpd="sng" algn="ctr">
      <a:solidFill>
        <a:schemeClr val="accent1"/>
      </a:solidFill>
      <a:round/>
    </a:ln>
    <a:effectLst>
      <a:outerShdw blurRad="50800" dist="38100" dir="16200000" rotWithShape="0">
        <a:prstClr val="black">
          <a:alpha val="40000"/>
        </a:prstClr>
      </a:outerShdw>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sz="1100" b="1" i="0" baseline="0" dirty="0">
                <a:effectLst/>
              </a:rPr>
              <a:t>Total Health Care Expenditure for any Autism Spectrum Disorder (0-17 years</a:t>
            </a:r>
            <a:r>
              <a:rPr lang="en-US" sz="1100" b="1" i="0" baseline="0" dirty="0" smtClean="0">
                <a:effectLst/>
              </a:rPr>
              <a:t>)</a:t>
            </a:r>
            <a:endParaRPr lang="en-US" sz="1100" dirty="0">
              <a:effectLst/>
            </a:endParaRPr>
          </a:p>
        </c:rich>
      </c:tx>
      <c:layout/>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lineChart>
        <c:grouping val="stacked"/>
        <c:varyColors val="0"/>
        <c:ser>
          <c:idx val="0"/>
          <c:order val="0"/>
          <c:tx>
            <c:strRef>
              <c:f>HC_Expenditure!$A$20:$B$20</c:f>
              <c:strCache>
                <c:ptCount val="2"/>
                <c:pt idx="0">
                  <c:v>Any ASD</c:v>
                </c:pt>
                <c:pt idx="1">
                  <c:v>0-17</c:v>
                </c:pt>
              </c:strCache>
            </c:strRef>
          </c:tx>
          <c:spPr>
            <a:ln w="34925" cap="rnd">
              <a:solidFill>
                <a:schemeClr val="lt1"/>
              </a:solidFill>
              <a:round/>
            </a:ln>
            <a:effectLst>
              <a:outerShdw dist="25400" dir="2700000" algn="tl" rotWithShape="0">
                <a:schemeClr val="accent1"/>
              </a:outerShdw>
            </a:effectLst>
          </c:spPr>
          <c:marker>
            <c:symbol val="none"/>
          </c:marker>
          <c:dLbls>
            <c:dLbl>
              <c:idx val="0"/>
              <c:layout>
                <c:manualLayout>
                  <c:x val="-8.5618110236220471E-2"/>
                  <c:y val="-6.0185185185185272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1323-483B-984F-5E9B1F650F00}"/>
                </c:ext>
              </c:extLst>
            </c:dLbl>
            <c:dLbl>
              <c:idx val="1"/>
              <c:layout>
                <c:manualLayout>
                  <c:x val="-9.9506999125109366E-2"/>
                  <c:y val="-6.0185185185185182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1323-483B-984F-5E9B1F650F00}"/>
                </c:ext>
              </c:extLst>
            </c:dLbl>
            <c:dLbl>
              <c:idx val="2"/>
              <c:layout>
                <c:manualLayout>
                  <c:x val="-9.1173665791776132E-2"/>
                  <c:y val="-7.407407407407407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1323-483B-984F-5E9B1F650F00}"/>
                </c:ext>
              </c:extLst>
            </c:dLbl>
            <c:dLbl>
              <c:idx val="3"/>
              <c:layout>
                <c:manualLayout>
                  <c:x val="-8.0840332458442701E-2"/>
                  <c:y val="-5.0925925925925972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1323-483B-984F-5E9B1F650F00}"/>
                </c:ext>
              </c:extLst>
            </c:dLbl>
            <c:dLbl>
              <c:idx val="4"/>
              <c:layout>
                <c:manualLayout>
                  <c:x val="-1.8647637795275795E-2"/>
                  <c:y val="-5.5555555555555601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1323-483B-984F-5E9B1F650F00}"/>
                </c:ext>
              </c:extLst>
            </c:dLbl>
            <c:spPr>
              <a:solidFill>
                <a:srgbClr val="7030A0"/>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numRef>
              <c:f>HC_Expenditure!$C$19:$G$19</c:f>
              <c:numCache>
                <c:formatCode>General</c:formatCode>
                <c:ptCount val="5"/>
                <c:pt idx="0">
                  <c:v>2000</c:v>
                </c:pt>
                <c:pt idx="1">
                  <c:v>2001</c:v>
                </c:pt>
                <c:pt idx="2">
                  <c:v>2002</c:v>
                </c:pt>
                <c:pt idx="3">
                  <c:v>2003</c:v>
                </c:pt>
                <c:pt idx="4">
                  <c:v>2004</c:v>
                </c:pt>
              </c:numCache>
            </c:numRef>
          </c:cat>
          <c:val>
            <c:numRef>
              <c:f>HC_Expenditure!$C$20:$G$20</c:f>
              <c:numCache>
                <c:formatCode>#,##0.00</c:formatCode>
                <c:ptCount val="5"/>
                <c:pt idx="0">
                  <c:v>47378</c:v>
                </c:pt>
                <c:pt idx="1">
                  <c:v>71503</c:v>
                </c:pt>
                <c:pt idx="2">
                  <c:v>93012</c:v>
                </c:pt>
                <c:pt idx="3">
                  <c:v>128204</c:v>
                </c:pt>
                <c:pt idx="4">
                  <c:v>113775</c:v>
                </c:pt>
              </c:numCache>
            </c:numRef>
          </c:val>
          <c:smooth val="0"/>
          <c:extLst>
            <c:ext xmlns:c16="http://schemas.microsoft.com/office/drawing/2014/chart" uri="{C3380CC4-5D6E-409C-BE32-E72D297353CC}">
              <c16:uniqueId val="{00000005-1323-483B-984F-5E9B1F650F00}"/>
            </c:ext>
          </c:extLst>
        </c:ser>
        <c:dLbls>
          <c:dLblPos val="ctr"/>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893295295"/>
        <c:axId val="232524751"/>
      </c:lineChart>
      <c:catAx>
        <c:axId val="893295295"/>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dirty="0" smtClean="0"/>
                  <a:t>YEAR</a:t>
                </a:r>
                <a:endParaRPr lang="en-US" dirty="0"/>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900" b="1" i="0" u="none" strike="noStrike" kern="1200" spc="100" baseline="0">
                <a:solidFill>
                  <a:schemeClr val="lt1"/>
                </a:solidFill>
                <a:latin typeface="+mn-lt"/>
                <a:ea typeface="+mn-ea"/>
                <a:cs typeface="+mn-cs"/>
              </a:defRPr>
            </a:pPr>
            <a:endParaRPr lang="en-US"/>
          </a:p>
        </c:txPr>
        <c:crossAx val="232524751"/>
        <c:crosses val="autoZero"/>
        <c:auto val="1"/>
        <c:lblAlgn val="ctr"/>
        <c:lblOffset val="100"/>
        <c:noMultiLvlLbl val="0"/>
      </c:catAx>
      <c:valAx>
        <c:axId val="232524751"/>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dirty="0" smtClean="0"/>
                  <a:t>USD</a:t>
                </a:r>
                <a:endParaRPr lang="en-US" dirty="0"/>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893295295"/>
        <c:crosses val="autoZero"/>
        <c:crossBetween val="between"/>
      </c:valAx>
      <c:spPr>
        <a:noFill/>
        <a:ln>
          <a:noFill/>
        </a:ln>
        <a:effectLst/>
      </c:spPr>
    </c:plotArea>
    <c:plotVisOnly val="1"/>
    <c:dispBlanksAs val="zero"/>
    <c:showDLblsOverMax val="0"/>
    <c:extLst>
      <c:ext xmlns:c16r3="http://schemas.microsoft.com/office/drawing/2017/03/chart" uri="{56B9EC1D-385E-4148-901F-78D8002777C0}">
        <c16r3:dataDisplayOptions16>
          <c16r3:dispNaAsBlank val="1"/>
        </c16r3:dataDisplayOptions16>
      </c:ext>
    </c:extLst>
  </c:chart>
  <c:spPr>
    <a:solidFill>
      <a:srgbClr val="CC9B00"/>
    </a:solidFill>
    <a:ln w="9525" cap="flat" cmpd="sng" algn="ctr">
      <a:solidFill>
        <a:schemeClr val="accent1"/>
      </a:solidFill>
      <a:round/>
    </a:ln>
    <a:effectLst>
      <a:outerShdw blurRad="50800" dist="38100" dir="16200000" rotWithShape="0">
        <a:prstClr val="black">
          <a:alpha val="40000"/>
        </a:prstClr>
      </a:outerShdw>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100" b="1" i="0" cap="all" baseline="0" dirty="0">
                <a:effectLst/>
              </a:rPr>
              <a:t>Rise (%) for any Autism Spectrum Disorder </a:t>
            </a:r>
            <a:r>
              <a:rPr lang="en-US" sz="1100" b="1" i="0" cap="all" baseline="0" dirty="0" smtClean="0">
                <a:effectLst/>
              </a:rPr>
              <a:t>(</a:t>
            </a:r>
            <a:r>
              <a:rPr lang="en-US" sz="1100" b="1" i="0" cap="all" baseline="0" dirty="0">
                <a:effectLst/>
              </a:rPr>
              <a:t>0-17 years) in USD</a:t>
            </a:r>
            <a:endParaRPr lang="en-US" sz="1100" dirty="0">
              <a:effectLst/>
            </a:endParaRP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cked"/>
        <c:varyColors val="0"/>
        <c:ser>
          <c:idx val="0"/>
          <c:order val="0"/>
          <c:tx>
            <c:strRef>
              <c:f>HC_Expenditure!$A$23:$B$23</c:f>
              <c:strCache>
                <c:ptCount val="2"/>
                <c:pt idx="0">
                  <c:v>Any ASD</c:v>
                </c:pt>
                <c:pt idx="1">
                  <c:v>0-17</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Lbls>
            <c:dLbl>
              <c:idx val="0"/>
              <c:layout>
                <c:manualLayout>
                  <c:x val="-3.9766577358026536E-2"/>
                  <c:y val="-2.1391736254377725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DE1C-4F85-B61C-375E44609BD3}"/>
                </c:ext>
              </c:extLst>
            </c:dLbl>
            <c:dLbl>
              <c:idx val="2"/>
              <c:layout/>
              <c:tx>
                <c:rich>
                  <a:bodyPr/>
                  <a:lstStyle/>
                  <a:p>
                    <a:fld id="{CE7974A3-01A7-4E08-9E29-9F024DC693B9}" type="VALUE">
                      <a:rPr lang="en-US" smtClean="0"/>
                      <a:pPr/>
                      <a:t>[VALUE]</a:t>
                    </a:fld>
                    <a:r>
                      <a:rPr lang="en-US" smtClean="0"/>
                      <a:t>.00</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9D59-41E3-8A26-B1D915BB3134}"/>
                </c:ext>
              </c:extLst>
            </c:dLbl>
            <c:dLbl>
              <c:idx val="3"/>
              <c:layout/>
              <c:tx>
                <c:rich>
                  <a:bodyPr/>
                  <a:lstStyle/>
                  <a:p>
                    <a:fld id="{F9FB0A33-BB57-478E-A725-989B8DF61261}" type="VALUE">
                      <a:rPr lang="en-US" smtClean="0"/>
                      <a:pPr/>
                      <a:t>[VALUE]</a:t>
                    </a:fld>
                    <a:r>
                      <a:rPr lang="en-US" smtClean="0"/>
                      <a:t>.00</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0-9D59-41E3-8A26-B1D915BB3134}"/>
                </c:ext>
              </c:extLst>
            </c:dLbl>
            <c:spPr>
              <a:solidFill>
                <a:schemeClr val="accent2">
                  <a:lumMod val="50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numRef>
              <c:f>HC_Expenditure!$C$19:$G$19</c:f>
              <c:numCache>
                <c:formatCode>General</c:formatCode>
                <c:ptCount val="5"/>
                <c:pt idx="0">
                  <c:v>2000</c:v>
                </c:pt>
                <c:pt idx="1">
                  <c:v>2001</c:v>
                </c:pt>
                <c:pt idx="2">
                  <c:v>2002</c:v>
                </c:pt>
                <c:pt idx="3">
                  <c:v>2003</c:v>
                </c:pt>
                <c:pt idx="4">
                  <c:v>2004</c:v>
                </c:pt>
              </c:numCache>
            </c:numRef>
          </c:cat>
          <c:val>
            <c:numRef>
              <c:f>HC_Expenditure!$C$23:$G$23</c:f>
              <c:numCache>
                <c:formatCode>#,##0.00</c:formatCode>
                <c:ptCount val="5"/>
                <c:pt idx="0">
                  <c:v>0</c:v>
                </c:pt>
                <c:pt idx="1">
                  <c:v>151</c:v>
                </c:pt>
                <c:pt idx="2" formatCode="General">
                  <c:v>130</c:v>
                </c:pt>
                <c:pt idx="3" formatCode="General">
                  <c:v>138</c:v>
                </c:pt>
                <c:pt idx="4">
                  <c:v>89</c:v>
                </c:pt>
              </c:numCache>
            </c:numRef>
          </c:val>
          <c:smooth val="0"/>
          <c:extLst>
            <c:ext xmlns:c16="http://schemas.microsoft.com/office/drawing/2014/chart" uri="{C3380CC4-5D6E-409C-BE32-E72D297353CC}">
              <c16:uniqueId val="{00000000-69FE-4BF2-B43C-8C5915DABDC0}"/>
            </c:ext>
          </c:extLst>
        </c:ser>
        <c:dLbls>
          <c:dLblPos val="ctr"/>
          <c:showLegendKey val="0"/>
          <c:showVal val="1"/>
          <c:showCatName val="0"/>
          <c:showSerName val="0"/>
          <c:showPercent val="0"/>
          <c:showBubbleSize val="0"/>
        </c:dLbls>
        <c:smooth val="0"/>
        <c:axId val="859597567"/>
        <c:axId val="817683663"/>
      </c:lineChart>
      <c:catAx>
        <c:axId val="859597567"/>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sz="1050" b="1" i="0" cap="all" baseline="0" dirty="0" smtClean="0">
                    <a:effectLst/>
                  </a:rPr>
                  <a:t>YEAR</a:t>
                </a:r>
                <a:endParaRPr lang="en-US" sz="1050" dirty="0">
                  <a:effectLst/>
                </a:endParaRP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1" i="0" u="none" strike="noStrike" kern="1200" baseline="0">
                <a:solidFill>
                  <a:schemeClr val="lt1">
                    <a:lumMod val="85000"/>
                  </a:schemeClr>
                </a:solidFill>
                <a:latin typeface="+mn-lt"/>
                <a:ea typeface="+mn-ea"/>
                <a:cs typeface="+mn-cs"/>
              </a:defRPr>
            </a:pPr>
            <a:endParaRPr lang="en-US"/>
          </a:p>
        </c:txPr>
        <c:crossAx val="817683663"/>
        <c:crosses val="autoZero"/>
        <c:auto val="1"/>
        <c:lblAlgn val="ctr"/>
        <c:lblOffset val="100"/>
        <c:noMultiLvlLbl val="0"/>
      </c:catAx>
      <c:valAx>
        <c:axId val="817683663"/>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sz="1050" b="1" i="0" cap="all" baseline="0" dirty="0" smtClean="0">
                    <a:effectLst/>
                  </a:rPr>
                  <a:t>Rise % in ANY ASD HC EXP</a:t>
                </a:r>
                <a:endParaRPr lang="en-US" sz="1050" dirty="0">
                  <a:effectLst/>
                </a:endParaRP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59597567"/>
        <c:crosses val="autoZero"/>
        <c:crossBetween val="between"/>
      </c:valAx>
      <c:spPr>
        <a:noFill/>
        <a:ln>
          <a:noFill/>
        </a:ln>
        <a:effectLst/>
      </c:spPr>
    </c:plotArea>
    <c:plotVisOnly val="1"/>
    <c:dispBlanksAs val="zero"/>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shape">
        <a:fillToRect l="50000" t="50000" r="50000" b="50000"/>
      </a:path>
      <a:tileRect/>
    </a:gradFill>
    <a:ln>
      <a:noFill/>
    </a:ln>
    <a:effectLst>
      <a:outerShdw blurRad="50800" dist="38100" dir="5400000" algn="t" rotWithShape="0">
        <a:prstClr val="black">
          <a:alpha val="40000"/>
        </a:prstClr>
      </a:outerShdw>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100" b="1" i="0" cap="all" baseline="0" dirty="0">
                <a:effectLst/>
              </a:rPr>
              <a:t>RISE (%) for Autistic </a:t>
            </a:r>
            <a:r>
              <a:rPr lang="en-US" sz="1100" b="1" i="0" cap="all" baseline="0" dirty="0" smtClean="0">
                <a:effectLst/>
              </a:rPr>
              <a:t>cases        </a:t>
            </a:r>
            <a:endParaRPr lang="en-US" sz="1100" b="1" i="0" cap="all" baseline="0" dirty="0">
              <a:effectLst/>
            </a:endParaRPr>
          </a:p>
          <a:p>
            <a:pPr>
              <a:defRPr/>
            </a:pPr>
            <a:r>
              <a:rPr lang="en-US" sz="1100" b="1" i="0" cap="all" baseline="0" dirty="0">
                <a:effectLst/>
              </a:rPr>
              <a:t>(0-17 years) in USD</a:t>
            </a:r>
            <a:endParaRPr lang="en-US" sz="1100" dirty="0">
              <a:effectLst/>
            </a:endParaRPr>
          </a:p>
        </c:rich>
      </c:tx>
      <c:layout>
        <c:manualLayout>
          <c:xMode val="edge"/>
          <c:yMode val="edge"/>
          <c:x val="0.31670605334674723"/>
          <c:y val="2.7777777777777776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HC_Expenditure!$A$24:$B$24</c:f>
              <c:strCache>
                <c:ptCount val="2"/>
                <c:pt idx="0">
                  <c:v>Autism</c:v>
                </c:pt>
                <c:pt idx="1">
                  <c:v>0-17</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Lbls>
            <c:dLbl>
              <c:idx val="0"/>
              <c:layout>
                <c:manualLayout>
                  <c:x val="-3.7430686228927056E-2"/>
                  <c:y val="-2.2575431550408011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F033-497B-AC2F-6E61EE24FB51}"/>
                </c:ext>
              </c:extLst>
            </c:dLbl>
            <c:spPr>
              <a:solidFill>
                <a:schemeClr val="accent6">
                  <a:lumMod val="20000"/>
                  <a:lumOff val="80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HC_Expenditure!$C$19:$G$19</c:f>
              <c:numCache>
                <c:formatCode>General</c:formatCode>
                <c:ptCount val="5"/>
                <c:pt idx="0">
                  <c:v>2000</c:v>
                </c:pt>
                <c:pt idx="1">
                  <c:v>2001</c:v>
                </c:pt>
                <c:pt idx="2">
                  <c:v>2002</c:v>
                </c:pt>
                <c:pt idx="3">
                  <c:v>2003</c:v>
                </c:pt>
                <c:pt idx="4">
                  <c:v>2004</c:v>
                </c:pt>
              </c:numCache>
            </c:numRef>
          </c:cat>
          <c:val>
            <c:numRef>
              <c:f>HC_Expenditure!$C$24:$G$24</c:f>
              <c:numCache>
                <c:formatCode>#,##0.00</c:formatCode>
                <c:ptCount val="5"/>
                <c:pt idx="0">
                  <c:v>0</c:v>
                </c:pt>
                <c:pt idx="1">
                  <c:v>147</c:v>
                </c:pt>
                <c:pt idx="2">
                  <c:v>144</c:v>
                </c:pt>
                <c:pt idx="3">
                  <c:v>138</c:v>
                </c:pt>
                <c:pt idx="4">
                  <c:v>86</c:v>
                </c:pt>
              </c:numCache>
            </c:numRef>
          </c:val>
          <c:smooth val="0"/>
          <c:extLst>
            <c:ext xmlns:c16="http://schemas.microsoft.com/office/drawing/2014/chart" uri="{C3380CC4-5D6E-409C-BE32-E72D297353CC}">
              <c16:uniqueId val="{00000001-F033-497B-AC2F-6E61EE24FB51}"/>
            </c:ext>
          </c:extLst>
        </c:ser>
        <c:dLbls>
          <c:dLblPos val="ctr"/>
          <c:showLegendKey val="0"/>
          <c:showVal val="1"/>
          <c:showCatName val="0"/>
          <c:showSerName val="0"/>
          <c:showPercent val="0"/>
          <c:showBubbleSize val="0"/>
        </c:dLbls>
        <c:smooth val="0"/>
        <c:axId val="900451039"/>
        <c:axId val="818223759"/>
      </c:lineChart>
      <c:catAx>
        <c:axId val="900451039"/>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900" b="1" i="0" u="none" strike="noStrike" baseline="0" dirty="0" smtClean="0">
                    <a:effectLst/>
                  </a:rPr>
                  <a:t>YEAR</a:t>
                </a:r>
                <a:endParaRPr lang="en-US" dirty="0"/>
              </a:p>
            </c:rich>
          </c:tx>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818223759"/>
        <c:crosses val="autoZero"/>
        <c:auto val="1"/>
        <c:lblAlgn val="ctr"/>
        <c:lblOffset val="100"/>
        <c:noMultiLvlLbl val="0"/>
      </c:catAx>
      <c:valAx>
        <c:axId val="8182237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050" b="1" i="0" cap="all" baseline="0" dirty="0" smtClean="0">
                    <a:effectLst/>
                  </a:rPr>
                  <a:t>Rise % in AUTISTIC HC EXP</a:t>
                </a:r>
                <a:endParaRPr lang="en-US" sz="1050" dirty="0">
                  <a:effectLst/>
                </a:endParaRPr>
              </a:p>
            </c:rich>
          </c:tx>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0451039"/>
        <c:crosses val="autoZero"/>
        <c:crossBetween val="between"/>
      </c:valAx>
      <c:spPr>
        <a:noFill/>
        <a:ln>
          <a:noFill/>
        </a:ln>
        <a:effectLst/>
      </c:spPr>
    </c:plotArea>
    <c:plotVisOnly val="1"/>
    <c:dispBlanksAs val="zero"/>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accent4">
            <a:lumMod val="0"/>
            <a:lumOff val="100000"/>
          </a:schemeClr>
        </a:gs>
        <a:gs pos="13000">
          <a:schemeClr val="accent4">
            <a:lumMod val="0"/>
            <a:lumOff val="100000"/>
          </a:schemeClr>
        </a:gs>
        <a:gs pos="100000">
          <a:schemeClr val="accent4">
            <a:lumMod val="100000"/>
          </a:schemeClr>
        </a:gs>
      </a:gsLst>
      <a:lin ang="8100000" scaled="1"/>
      <a:tileRect/>
    </a:gradFill>
    <a:ln>
      <a:noFill/>
    </a:ln>
    <a:effectLst>
      <a:outerShdw blurRad="50800" dist="38100" dir="5400000" algn="t" rotWithShape="0">
        <a:prstClr val="black">
          <a:alpha val="40000"/>
        </a:prstClr>
      </a:outerShdw>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00"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37">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38100" cap="flat" cmpd="dbl" algn="ctr">
        <a:solidFill>
          <a:schemeClr val="phClr"/>
        </a:solidFill>
        <a:miter lim="800000"/>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lt1"/>
        </a:solidFill>
        <a:round/>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tx1">
            <a:lumMod val="35000"/>
            <a:lumOff val="65000"/>
          </a:schemeClr>
        </a:solidFill>
      </a:ln>
    </cs:spPr>
  </cs:dropLine>
  <cs:errorBar>
    <cs:lnRef idx="0"/>
    <cs:fillRef idx="0"/>
    <cs:effectRef idx="0"/>
    <cs:fontRef idx="minor">
      <a:schemeClr val="tx1"/>
    </cs:fontRef>
    <cs:spPr>
      <a:ln w="9525">
        <a:solidFill>
          <a:schemeClr val="tx1">
            <a:lumMod val="65000"/>
            <a:lumOff val="35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alpha val="32000"/>
          </a:schemeClr>
        </a:solidFill>
        <a:round/>
      </a:ln>
    </cs:spPr>
  </cs:gridlineMajor>
  <cs:gridlineMinor>
    <cs:lnRef idx="0"/>
    <cs:fillRef idx="0"/>
    <cs:effectRef idx="0"/>
    <cs:fontRef idx="minor">
      <a:schemeClr val="tx1"/>
    </cs:fontRef>
    <cs:spPr>
      <a:ln>
        <a:solidFill>
          <a:schemeClr val="tx1">
            <a:lumMod val="5000"/>
            <a:lumOff val="95000"/>
            <a:alpha val="32000"/>
          </a:schemeClr>
        </a:solidFill>
      </a:ln>
    </cs:spPr>
  </cs:gridlineMinor>
  <cs:hiLoLine>
    <cs:lnRef idx="0"/>
    <cs:fillRef idx="0"/>
    <cs:effectRef idx="0"/>
    <cs:fontRef idx="minor">
      <a:schemeClr val="tx1"/>
    </cs:fontRef>
    <cs:spPr>
      <a:ln w="9525">
        <a:solidFill>
          <a:schemeClr val="tx1"/>
        </a:solidFill>
      </a:ln>
    </cs:spPr>
  </cs:hiLoLine>
  <cs:leaderLine>
    <cs:lnRef idx="0"/>
    <cs:fillRef idx="0"/>
    <cs:effectRef idx="0"/>
    <cs:fontRef idx="minor">
      <a:schemeClr val="tx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spPr>
      <a:ln w="3175" cap="flat" cmpd="sng" algn="ctr">
        <a:solidFill>
          <a:schemeClr val="tx1">
            <a:lumMod val="15000"/>
            <a:lumOff val="85000"/>
          </a:schemeClr>
        </a:solidFill>
        <a:round/>
        <a:tailEnd type="none" w="med" len="lg"/>
      </a:ln>
    </cs:spPr>
    <cs:defRPr sz="900" kern="1200"/>
  </cs:seriesAxis>
  <cs:seriesLine>
    <cs:lnRef idx="0"/>
    <cs:fillRef idx="0"/>
    <cs:effectRef idx="0"/>
    <cs:fontRef idx="minor">
      <a:schemeClr val="tx1"/>
    </cs:fontRef>
    <cs:spPr>
      <a:ln w="9525">
        <a:solidFill>
          <a:schemeClr val="tx1">
            <a:lumMod val="35000"/>
            <a:lumOff val="65000"/>
          </a:schemeClr>
        </a:solidFill>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tx1"/>
    </cs:fontRef>
    <cs:spPr>
      <a:ln w="12700" cap="rnd"/>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5.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6/10/2020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2400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6/10/2020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7430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6/10/2020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85170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6/10/2020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42987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6/10/2020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16201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6/10/2020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255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6/10/2020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02718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6/10/2020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97204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6/10/2020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07093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6/10/2020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02715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6/10/2020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68327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6/10/2020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16580043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xml"/><Relationship Id="rId4"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archive.ics.uci.edu/ml/datasets/Autistic+Spectrum+Disorder+Screening+Data+for+Children++" TargetMode="External"/><Relationship Id="rId2" Type="http://schemas.openxmlformats.org/officeDocument/2006/relationships/hyperlink" Target="http://archive.ics.uci.edu/ml/datasets/Autism+Screening+Adult"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archive.ics.uci.edu/ml/datasets/Autistic+Spectrum+Disorder+Screening+Data+for+Adolescent+++"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www.cdc.gov/mmwr/volumes/69/ss/ss6904a1.htm?s_cid=ss6904a1_w#T1_down" TargetMode="External"/><Relationship Id="rId13" Type="http://schemas.openxmlformats.org/officeDocument/2006/relationships/hyperlink" Target="https://www.canada.ca/en/public-health/services/publications/diseases-conditions/infographic-autism-spectrum-disorder-children-youth-canada-2018.html" TargetMode="External"/><Relationship Id="rId18" Type="http://schemas.openxmlformats.org/officeDocument/2006/relationships/hyperlink" Target="https://www.spectrumnews.org/features/deep-dive/pregnancy-may-shape-childs-autism/" TargetMode="External"/><Relationship Id="rId3" Type="http://schemas.openxmlformats.org/officeDocument/2006/relationships/hyperlink" Target="https://www.webmd.com/brain/autism/features/cutting-edge-autism-treatment#1" TargetMode="External"/><Relationship Id="rId21" Type="http://schemas.openxmlformats.org/officeDocument/2006/relationships/hyperlink" Target="https://www.ncbi.nlm.nih.gov/pmc/articles/PMC6706245/" TargetMode="External"/><Relationship Id="rId7" Type="http://schemas.openxmlformats.org/officeDocument/2006/relationships/hyperlink" Target="https://www.cdc.gov/ncbddd/autism/documents/ASDPrevalenceDataTable2016-508.pdf" TargetMode="External"/><Relationship Id="rId12" Type="http://schemas.openxmlformats.org/officeDocument/2006/relationships/hyperlink" Target="https://www.autism.org.uk/about/what-is/myths-facts-stats.aspx" TargetMode="External"/><Relationship Id="rId17" Type="http://schemas.openxmlformats.org/officeDocument/2006/relationships/hyperlink" Target="https://jamanetwork.com/journals/jamapediatrics/fullarticle/570065" TargetMode="External"/><Relationship Id="rId2" Type="http://schemas.openxmlformats.org/officeDocument/2006/relationships/hyperlink" Target="https://www.webmd.com/brain/autism/understanding-autism-treatment" TargetMode="External"/><Relationship Id="rId16" Type="http://schemas.openxmlformats.org/officeDocument/2006/relationships/hyperlink" Target="https://www.fwd.com.hk/en/live/articles/all/autism/" TargetMode="External"/><Relationship Id="rId20" Type="http://schemas.openxmlformats.org/officeDocument/2006/relationships/hyperlink" Target="https://www.cdc.gov/ncbddd/autism/hcp-screening.html" TargetMode="External"/><Relationship Id="rId1" Type="http://schemas.openxmlformats.org/officeDocument/2006/relationships/slideLayout" Target="../slideLayouts/slideLayout2.xml"/><Relationship Id="rId6" Type="http://schemas.openxmlformats.org/officeDocument/2006/relationships/hyperlink" Target="https://www.cdc.gov/ncbddd/autism/data.html" TargetMode="External"/><Relationship Id="rId11" Type="http://schemas.openxmlformats.org/officeDocument/2006/relationships/hyperlink" Target="https://www.sciencedaily.com/releases/2018/04/180426141604.htm" TargetMode="External"/><Relationship Id="rId5" Type="http://schemas.openxmlformats.org/officeDocument/2006/relationships/hyperlink" Target="https://en.wikipedia.org/wiki/Epidemiology_of_autism" TargetMode="External"/><Relationship Id="rId15" Type="http://schemas.openxmlformats.org/officeDocument/2006/relationships/hyperlink" Target="https://www.ncsl.org/research/health/autism-and-insurance-coverage-state-laws.aspx" TargetMode="External"/><Relationship Id="rId10" Type="http://schemas.openxmlformats.org/officeDocument/2006/relationships/hyperlink" Target="https://www.who.int/hac/about/definitions/en/" TargetMode="External"/><Relationship Id="rId19" Type="http://schemas.openxmlformats.org/officeDocument/2006/relationships/hyperlink" Target="https://indianpediatrics.net/mar2003/mar-213-220.htm" TargetMode="External"/><Relationship Id="rId4" Type="http://schemas.openxmlformats.org/officeDocument/2006/relationships/hyperlink" Target="https://www.medscape.com/answers/912781-193662/what-is-the-global-prevalence-of-autism-spectrum-disorder-asd" TargetMode="External"/><Relationship Id="rId9" Type="http://schemas.openxmlformats.org/officeDocument/2006/relationships/hyperlink" Target="https://www.who.int/news-room/fact-sheets/detail/autism-spectrum-disorders" TargetMode="External"/><Relationship Id="rId14" Type="http://schemas.openxmlformats.org/officeDocument/2006/relationships/hyperlink" Target="https://www.statista.com/statistics/676354/autism-rate-among-children-select-countries-worldwide/"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archive.ics.uci.edu/ml/datasets/Autism+Screening+Adult"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archive.ics.uci.edu/ml/datasets/Autistic+Spectrum+Disorder+Screening+Data+for+Adolescent+++" TargetMode="External"/><Relationship Id="rId4" Type="http://schemas.openxmlformats.org/officeDocument/2006/relationships/hyperlink" Target="http://archive.ics.uci.edu/ml/datasets/Autistic+Spectrum+Disorder+Screening+Data+for+Childre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xml"/><Relationship Id="rId4"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9C70A5D-CD87-476E-B1F2-87D079F907F2}"/>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BAD323-1618-438C-B56D-BEEAE26E10B9}"/>
              </a:ext>
            </a:extLst>
          </p:cNvPr>
          <p:cNvSpPr>
            <a:spLocks noGrp="1"/>
          </p:cNvSpPr>
          <p:nvPr>
            <p:ph type="ctrTitle"/>
          </p:nvPr>
        </p:nvSpPr>
        <p:spPr>
          <a:xfrm>
            <a:off x="477981" y="1497885"/>
            <a:ext cx="9874034" cy="2166121"/>
          </a:xfrm>
        </p:spPr>
        <p:txBody>
          <a:bodyPr anchor="b">
            <a:normAutofit/>
          </a:bodyPr>
          <a:lstStyle/>
          <a:p>
            <a:r>
              <a:rPr lang="en-US" sz="4800" dirty="0" smtClean="0">
                <a:solidFill>
                  <a:schemeClr val="accent5">
                    <a:lumMod val="20000"/>
                    <a:lumOff val="80000"/>
                  </a:schemeClr>
                </a:solidFill>
                <a:latin typeface="Bahnschrift SemiBold SemiConden" panose="020B0502040204020203" pitchFamily="34" charset="0"/>
              </a:rPr>
              <a:t>Underwriting </a:t>
            </a:r>
            <a:r>
              <a:rPr lang="en-US" sz="4800" dirty="0">
                <a:solidFill>
                  <a:schemeClr val="accent5">
                    <a:lumMod val="20000"/>
                    <a:lumOff val="80000"/>
                  </a:schemeClr>
                </a:solidFill>
                <a:latin typeface="Bahnschrift SemiBold SemiConden" panose="020B0502040204020203" pitchFamily="34" charset="0"/>
              </a:rPr>
              <a:t>score </a:t>
            </a:r>
            <a:r>
              <a:rPr lang="en-US" sz="4800" dirty="0" smtClean="0">
                <a:solidFill>
                  <a:schemeClr val="accent5">
                    <a:lumMod val="20000"/>
                    <a:lumOff val="80000"/>
                  </a:schemeClr>
                </a:solidFill>
                <a:latin typeface="Bahnschrift SemiBold SemiConden" panose="020B0502040204020203" pitchFamily="34" charset="0"/>
              </a:rPr>
              <a:t>prediction for </a:t>
            </a:r>
            <a:br>
              <a:rPr lang="en-US" sz="4800" dirty="0" smtClean="0">
                <a:solidFill>
                  <a:schemeClr val="accent5">
                    <a:lumMod val="20000"/>
                    <a:lumOff val="80000"/>
                  </a:schemeClr>
                </a:solidFill>
                <a:latin typeface="Bahnschrift SemiBold SemiConden" panose="020B0502040204020203" pitchFamily="34" charset="0"/>
              </a:rPr>
            </a:br>
            <a:r>
              <a:rPr lang="en-US" sz="4800" dirty="0" smtClean="0">
                <a:solidFill>
                  <a:schemeClr val="accent5">
                    <a:lumMod val="20000"/>
                    <a:lumOff val="80000"/>
                  </a:schemeClr>
                </a:solidFill>
                <a:latin typeface="Bahnschrift SemiBold SemiConden" panose="020B0502040204020203" pitchFamily="34" charset="0"/>
              </a:rPr>
              <a:t>Autism </a:t>
            </a:r>
            <a:r>
              <a:rPr lang="en-US" sz="4800" dirty="0">
                <a:solidFill>
                  <a:schemeClr val="accent5">
                    <a:lumMod val="20000"/>
                    <a:lumOff val="80000"/>
                  </a:schemeClr>
                </a:solidFill>
                <a:latin typeface="Bahnschrift SemiBold SemiConden" panose="020B0502040204020203" pitchFamily="34" charset="0"/>
              </a:rPr>
              <a:t>Spectrum </a:t>
            </a:r>
            <a:r>
              <a:rPr lang="en-US" sz="4800" dirty="0" smtClean="0">
                <a:solidFill>
                  <a:schemeClr val="accent5">
                    <a:lumMod val="20000"/>
                    <a:lumOff val="80000"/>
                  </a:schemeClr>
                </a:solidFill>
                <a:latin typeface="Bahnschrift SemiBold SemiConden" panose="020B0502040204020203" pitchFamily="34" charset="0"/>
              </a:rPr>
              <a:t>Disorder(ASD) </a:t>
            </a:r>
            <a:br>
              <a:rPr lang="en-US" sz="4800" dirty="0" smtClean="0">
                <a:solidFill>
                  <a:schemeClr val="accent5">
                    <a:lumMod val="20000"/>
                    <a:lumOff val="80000"/>
                  </a:schemeClr>
                </a:solidFill>
                <a:latin typeface="Bahnschrift SemiBold SemiConden" panose="020B0502040204020203" pitchFamily="34" charset="0"/>
              </a:rPr>
            </a:br>
            <a:endParaRPr lang="en-US" sz="4800" dirty="0">
              <a:solidFill>
                <a:schemeClr val="accent5">
                  <a:lumMod val="20000"/>
                  <a:lumOff val="80000"/>
                </a:schemeClr>
              </a:solidFill>
            </a:endParaRPr>
          </a:p>
        </p:txBody>
      </p:sp>
      <p:sp>
        <p:nvSpPr>
          <p:cNvPr id="3" name="Subtitle 2">
            <a:extLst>
              <a:ext uri="{FF2B5EF4-FFF2-40B4-BE49-F238E27FC236}">
                <a16:creationId xmlns:a16="http://schemas.microsoft.com/office/drawing/2014/main" id="{CBD33B91-F4A6-4C69-9E61-BE034EDB7080}"/>
              </a:ext>
            </a:extLst>
          </p:cNvPr>
          <p:cNvSpPr>
            <a:spLocks noGrp="1"/>
          </p:cNvSpPr>
          <p:nvPr>
            <p:ph type="subTitle" idx="1"/>
          </p:nvPr>
        </p:nvSpPr>
        <p:spPr>
          <a:xfrm>
            <a:off x="435310" y="4656932"/>
            <a:ext cx="4023359" cy="1208141"/>
          </a:xfrm>
        </p:spPr>
        <p:txBody>
          <a:bodyPr>
            <a:normAutofit/>
          </a:bodyPr>
          <a:lstStyle/>
          <a:p>
            <a:r>
              <a:rPr lang="en-US" sz="2000"/>
              <a:t>Rajesh </a:t>
            </a:r>
            <a:r>
              <a:rPr lang="en-US" sz="2000" smtClean="0"/>
              <a:t>Sharma</a:t>
            </a:r>
            <a:endParaRPr lang="en-US" sz="2000" dirty="0" smtClean="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65608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75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75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75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750"/>
                                        <p:tgtEl>
                                          <p:spTgt spid="3">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75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2" grpId="0"/>
      <p:bldP spid="3" grpId="0" build="p"/>
      <p:bldP spid="13"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7B2D-8C34-4F6D-AB1B-3F0EB5174EE7}"/>
              </a:ext>
            </a:extLst>
          </p:cNvPr>
          <p:cNvSpPr>
            <a:spLocks noGrp="1"/>
          </p:cNvSpPr>
          <p:nvPr>
            <p:ph type="ctrTitle"/>
          </p:nvPr>
        </p:nvSpPr>
        <p:spPr>
          <a:xfrm>
            <a:off x="1312016" y="78157"/>
            <a:ext cx="8137323" cy="608118"/>
          </a:xfrm>
        </p:spPr>
        <p:txBody>
          <a:bodyPr>
            <a:noAutofit/>
          </a:bodyPr>
          <a:lstStyle/>
          <a:p>
            <a:pPr algn="l"/>
            <a:r>
              <a:rPr lang="en-US" sz="2800" b="1" dirty="0"/>
              <a:t>Rise(%) in ASD Healthcare Expenditure</a:t>
            </a:r>
          </a:p>
        </p:txBody>
      </p:sp>
      <p:graphicFrame>
        <p:nvGraphicFramePr>
          <p:cNvPr id="6" name="Chart 5">
            <a:extLst>
              <a:ext uri="{FF2B5EF4-FFF2-40B4-BE49-F238E27FC236}">
                <a16:creationId xmlns:a16="http://schemas.microsoft.com/office/drawing/2014/main" id="{63E74A6B-F2AC-4087-BD74-4F6E15CD897D}"/>
              </a:ext>
            </a:extLst>
          </p:cNvPr>
          <p:cNvGraphicFramePr>
            <a:graphicFrameLocks/>
          </p:cNvGraphicFramePr>
          <p:nvPr>
            <p:extLst>
              <p:ext uri="{D42A27DB-BD31-4B8C-83A1-F6EECF244321}">
                <p14:modId xmlns:p14="http://schemas.microsoft.com/office/powerpoint/2010/main" val="1705889074"/>
              </p:ext>
            </p:extLst>
          </p:nvPr>
        </p:nvGraphicFramePr>
        <p:xfrm>
          <a:off x="318232" y="1313852"/>
          <a:ext cx="4818888"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3FA866E1-A41B-4B91-9DD9-2F0CC8C1DA47}"/>
              </a:ext>
            </a:extLst>
          </p:cNvPr>
          <p:cNvGraphicFramePr>
            <a:graphicFrameLocks/>
          </p:cNvGraphicFramePr>
          <p:nvPr>
            <p:extLst>
              <p:ext uri="{D42A27DB-BD31-4B8C-83A1-F6EECF244321}">
                <p14:modId xmlns:p14="http://schemas.microsoft.com/office/powerpoint/2010/main" val="1602211443"/>
              </p:ext>
            </p:extLst>
          </p:nvPr>
        </p:nvGraphicFramePr>
        <p:xfrm>
          <a:off x="6746789" y="1313852"/>
          <a:ext cx="4818888"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7F833D93-AF23-45E2-BBB5-139901D3F589}"/>
              </a:ext>
            </a:extLst>
          </p:cNvPr>
          <p:cNvGraphicFramePr>
            <a:graphicFrameLocks/>
          </p:cNvGraphicFramePr>
          <p:nvPr>
            <p:extLst>
              <p:ext uri="{D42A27DB-BD31-4B8C-83A1-F6EECF244321}">
                <p14:modId xmlns:p14="http://schemas.microsoft.com/office/powerpoint/2010/main" val="2860563117"/>
              </p:ext>
            </p:extLst>
          </p:nvPr>
        </p:nvGraphicFramePr>
        <p:xfrm>
          <a:off x="3452440" y="4114800"/>
          <a:ext cx="4818888"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p:cNvSpPr txBox="1"/>
          <p:nvPr/>
        </p:nvSpPr>
        <p:spPr>
          <a:xfrm>
            <a:off x="233681" y="994494"/>
            <a:ext cx="11462740" cy="261610"/>
          </a:xfrm>
          <a:prstGeom prst="rect">
            <a:avLst/>
          </a:prstGeom>
          <a:noFill/>
        </p:spPr>
        <p:txBody>
          <a:bodyPr wrap="square" rtlCol="0">
            <a:spAutoFit/>
          </a:bodyPr>
          <a:lstStyle/>
          <a:p>
            <a:r>
              <a:rPr lang="en-US" sz="1100" dirty="0" smtClean="0"/>
              <a:t>Below graphs are representing the </a:t>
            </a:r>
            <a:r>
              <a:rPr lang="en-US" sz="1100" b="1" dirty="0" smtClean="0"/>
              <a:t>percentage rise</a:t>
            </a:r>
            <a:r>
              <a:rPr lang="en-US" sz="1100" dirty="0" smtClean="0"/>
              <a:t> in </a:t>
            </a:r>
            <a:r>
              <a:rPr lang="en-US" sz="1100" b="1" dirty="0" smtClean="0"/>
              <a:t>Total Healthcare Expenditure</a:t>
            </a:r>
            <a:r>
              <a:rPr lang="en-US" sz="1100" dirty="0" smtClean="0"/>
              <a:t> for “Autism Spectrum Disorder”, “Autistic cases” and “other ASD disorders”.</a:t>
            </a:r>
            <a:endParaRPr lang="en-US" sz="1100" dirty="0"/>
          </a:p>
        </p:txBody>
      </p:sp>
    </p:spTree>
    <p:extLst>
      <p:ext uri="{BB962C8B-B14F-4D97-AF65-F5344CB8AC3E}">
        <p14:creationId xmlns:p14="http://schemas.microsoft.com/office/powerpoint/2010/main" val="2294319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Graphic spid="10" grpId="0">
        <p:bldAsOne/>
      </p:bldGraphic>
      <p:bldGraphic spid="11" grpId="0">
        <p:bldAsOne/>
      </p:bldGraphic>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5CC8-E8DE-448A-8426-62FB6C52C632}"/>
              </a:ext>
            </a:extLst>
          </p:cNvPr>
          <p:cNvSpPr>
            <a:spLocks noGrp="1"/>
          </p:cNvSpPr>
          <p:nvPr>
            <p:ph type="title"/>
          </p:nvPr>
        </p:nvSpPr>
        <p:spPr/>
        <p:txBody>
          <a:bodyPr/>
          <a:lstStyle/>
          <a:p>
            <a:r>
              <a:rPr lang="en-US" dirty="0"/>
              <a:t>ASD Diagnosis</a:t>
            </a:r>
          </a:p>
        </p:txBody>
      </p:sp>
      <p:sp>
        <p:nvSpPr>
          <p:cNvPr id="3" name="Content Placeholder 2">
            <a:extLst>
              <a:ext uri="{FF2B5EF4-FFF2-40B4-BE49-F238E27FC236}">
                <a16:creationId xmlns:a16="http://schemas.microsoft.com/office/drawing/2014/main" id="{4BF9BEB4-E1A5-446B-A692-7BB319D59733}"/>
              </a:ext>
            </a:extLst>
          </p:cNvPr>
          <p:cNvSpPr>
            <a:spLocks noGrp="1"/>
          </p:cNvSpPr>
          <p:nvPr>
            <p:ph idx="1"/>
          </p:nvPr>
        </p:nvSpPr>
        <p:spPr>
          <a:xfrm>
            <a:off x="827243" y="2270441"/>
            <a:ext cx="10573925" cy="3594900"/>
          </a:xfrm>
        </p:spPr>
        <p:txBody>
          <a:bodyPr>
            <a:normAutofit fontScale="85000" lnSpcReduction="10000"/>
          </a:bodyPr>
          <a:lstStyle/>
          <a:p>
            <a:pPr algn="just">
              <a:buFont typeface="Wingdings" panose="05000000000000000000" pitchFamily="2" charset="2"/>
              <a:buChar char="§"/>
            </a:pPr>
            <a:r>
              <a:rPr lang="en-US" dirty="0"/>
              <a:t>Diagnosing ASD can be difficult since there is no medical test, like a blood test, to diagnose the disorders </a:t>
            </a:r>
          </a:p>
          <a:p>
            <a:pPr lvl="1" algn="just"/>
            <a:r>
              <a:rPr lang="en-US" b="1" dirty="0"/>
              <a:t>Doctors look at the child’s behavior and development to make a diagnosis</a:t>
            </a:r>
            <a:r>
              <a:rPr lang="en-US" dirty="0"/>
              <a:t>.</a:t>
            </a:r>
          </a:p>
          <a:p>
            <a:pPr algn="just"/>
            <a:endParaRPr lang="en-US" dirty="0"/>
          </a:p>
          <a:p>
            <a:pPr algn="just">
              <a:buFont typeface="Wingdings" panose="05000000000000000000" pitchFamily="2" charset="2"/>
              <a:buChar char="§"/>
            </a:pPr>
            <a:r>
              <a:rPr lang="en-US" dirty="0"/>
              <a:t>ASD can sometimes be detected </a:t>
            </a:r>
            <a:r>
              <a:rPr lang="en-US" dirty="0" smtClean="0"/>
              <a:t>by the child’s age of 18 </a:t>
            </a:r>
            <a:r>
              <a:rPr lang="en-US" dirty="0"/>
              <a:t>months or younger</a:t>
            </a:r>
          </a:p>
          <a:p>
            <a:pPr lvl="1" algn="just"/>
            <a:r>
              <a:rPr lang="en-US" dirty="0"/>
              <a:t>By age 2, a diagnosis by an experienced professional can be considered very reliable.</a:t>
            </a:r>
          </a:p>
          <a:p>
            <a:pPr lvl="1" algn="just"/>
            <a:r>
              <a:rPr lang="en-US" dirty="0" smtClean="0"/>
              <a:t>Almost </a:t>
            </a:r>
            <a:r>
              <a:rPr lang="en-US" dirty="0"/>
              <a:t>all the ASD cases been diagnosed by the age of </a:t>
            </a:r>
            <a:r>
              <a:rPr lang="en-US" dirty="0" smtClean="0"/>
              <a:t>18 years. </a:t>
            </a:r>
            <a:r>
              <a:rPr lang="en-US" b="1" dirty="0"/>
              <a:t>However, many children do not receive a final diagnosis until much older.</a:t>
            </a:r>
            <a:endParaRPr lang="en-US" dirty="0"/>
          </a:p>
          <a:p>
            <a:pPr algn="just"/>
            <a:endParaRPr lang="en-US" dirty="0"/>
          </a:p>
        </p:txBody>
      </p:sp>
    </p:spTree>
    <p:extLst>
      <p:ext uri="{BB962C8B-B14F-4D97-AF65-F5344CB8AC3E}">
        <p14:creationId xmlns:p14="http://schemas.microsoft.com/office/powerpoint/2010/main" val="2374327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8B24B-00EC-440B-A162-6314C0FD25F8}"/>
              </a:ext>
            </a:extLst>
          </p:cNvPr>
          <p:cNvSpPr>
            <a:spLocks noGrp="1"/>
          </p:cNvSpPr>
          <p:nvPr>
            <p:ph type="title"/>
          </p:nvPr>
        </p:nvSpPr>
        <p:spPr/>
        <p:txBody>
          <a:bodyPr/>
          <a:lstStyle/>
          <a:p>
            <a:r>
              <a:rPr lang="en-US" dirty="0"/>
              <a:t>ASD </a:t>
            </a:r>
            <a:r>
              <a:rPr lang="en-US" dirty="0" smtClean="0"/>
              <a:t>Treatment &amp; associated risks</a:t>
            </a:r>
            <a:endParaRPr lang="en-US" dirty="0"/>
          </a:p>
        </p:txBody>
      </p:sp>
      <p:sp>
        <p:nvSpPr>
          <p:cNvPr id="3" name="Content Placeholder 2">
            <a:extLst>
              <a:ext uri="{FF2B5EF4-FFF2-40B4-BE49-F238E27FC236}">
                <a16:creationId xmlns:a16="http://schemas.microsoft.com/office/drawing/2014/main" id="{ED190ED9-7481-4AED-A077-E9289A248BB1}"/>
              </a:ext>
            </a:extLst>
          </p:cNvPr>
          <p:cNvSpPr>
            <a:spLocks noGrp="1"/>
          </p:cNvSpPr>
          <p:nvPr>
            <p:ph idx="1"/>
          </p:nvPr>
        </p:nvSpPr>
        <p:spPr>
          <a:xfrm>
            <a:off x="766120" y="2201039"/>
            <a:ext cx="10692711" cy="4429373"/>
          </a:xfrm>
        </p:spPr>
        <p:txBody>
          <a:bodyPr>
            <a:normAutofit fontScale="47500" lnSpcReduction="20000"/>
          </a:bodyPr>
          <a:lstStyle/>
          <a:p>
            <a:pPr marL="0" indent="0" algn="just">
              <a:buNone/>
            </a:pPr>
            <a:r>
              <a:rPr lang="en-US" sz="4400" b="1" dirty="0" smtClean="0">
                <a:latin typeface="+mj-lt"/>
                <a:ea typeface="+mj-ea"/>
                <a:cs typeface="+mj-cs"/>
              </a:rPr>
              <a:t>Cost of treatment</a:t>
            </a:r>
          </a:p>
          <a:p>
            <a:pPr lvl="1" algn="just"/>
            <a:r>
              <a:rPr lang="en-US" sz="2300" dirty="0" smtClean="0"/>
              <a:t>ASD </a:t>
            </a:r>
            <a:r>
              <a:rPr lang="en-US" sz="2300" dirty="0"/>
              <a:t>treatment services costs an estimated from USD 17,000 to USD 21,000 more per year to care for a child with ASD compared to a child without autism.</a:t>
            </a:r>
          </a:p>
          <a:p>
            <a:pPr marL="0" indent="0" algn="just">
              <a:buNone/>
            </a:pPr>
            <a:endParaRPr lang="en-US" sz="1700" b="1" dirty="0" smtClean="0">
              <a:latin typeface="+mj-lt"/>
              <a:ea typeface="+mj-ea"/>
              <a:cs typeface="+mj-cs"/>
            </a:endParaRPr>
          </a:p>
          <a:p>
            <a:pPr marL="0" indent="0" algn="just">
              <a:buNone/>
            </a:pPr>
            <a:r>
              <a:rPr lang="en-US" sz="4300" b="1" dirty="0" smtClean="0">
                <a:latin typeface="+mj-lt"/>
                <a:ea typeface="+mj-ea"/>
                <a:cs typeface="+mj-cs"/>
              </a:rPr>
              <a:t>Recovery time</a:t>
            </a:r>
          </a:p>
          <a:p>
            <a:pPr lvl="1" algn="just"/>
            <a:r>
              <a:rPr lang="en-US" dirty="0" smtClean="0"/>
              <a:t>Generally</a:t>
            </a:r>
            <a:r>
              <a:rPr lang="en-US" dirty="0"/>
              <a:t>, </a:t>
            </a:r>
            <a:r>
              <a:rPr lang="en-US" dirty="0" smtClean="0"/>
              <a:t>treatment services </a:t>
            </a:r>
            <a:r>
              <a:rPr lang="en-US" dirty="0"/>
              <a:t>starts in early childhood and lasts till the child turns 18 or ASD signs are </a:t>
            </a:r>
            <a:r>
              <a:rPr lang="en-US" dirty="0" smtClean="0"/>
              <a:t>minimized</a:t>
            </a:r>
          </a:p>
          <a:p>
            <a:pPr lvl="1" algn="just"/>
            <a:r>
              <a:rPr lang="en-US" dirty="0" smtClean="0"/>
              <a:t>There </a:t>
            </a:r>
            <a:r>
              <a:rPr lang="en-US" dirty="0"/>
              <a:t>is no fixed time length that child should receive the treatment </a:t>
            </a:r>
            <a:r>
              <a:rPr lang="en-US" dirty="0" smtClean="0"/>
              <a:t>services</a:t>
            </a:r>
          </a:p>
          <a:p>
            <a:pPr marL="0" indent="0" algn="just">
              <a:buNone/>
            </a:pPr>
            <a:endParaRPr lang="en-US" sz="2000" b="1" dirty="0" smtClean="0">
              <a:latin typeface="+mj-lt"/>
              <a:ea typeface="+mj-ea"/>
              <a:cs typeface="+mj-cs"/>
            </a:endParaRPr>
          </a:p>
          <a:p>
            <a:pPr marL="0" indent="0" algn="just">
              <a:buNone/>
            </a:pPr>
            <a:r>
              <a:rPr lang="en-US" sz="4400" b="1" dirty="0" smtClean="0">
                <a:latin typeface="+mj-lt"/>
                <a:ea typeface="+mj-ea"/>
                <a:cs typeface="+mj-cs"/>
              </a:rPr>
              <a:t>Treatment therapies</a:t>
            </a:r>
          </a:p>
          <a:p>
            <a:pPr lvl="1" algn="just"/>
            <a:r>
              <a:rPr lang="en-US" sz="2300" dirty="0"/>
              <a:t>Very initial services can include therapies to help the child talk, walk, and interact with others.</a:t>
            </a:r>
          </a:p>
          <a:p>
            <a:pPr lvl="1" algn="just"/>
            <a:r>
              <a:rPr lang="en-US" sz="2300" dirty="0"/>
              <a:t>Other ASD treatment therapies are: </a:t>
            </a:r>
          </a:p>
          <a:p>
            <a:pPr lvl="2" algn="just"/>
            <a:r>
              <a:rPr lang="en-US" sz="2300" b="1" dirty="0"/>
              <a:t>Applied Behavior Analysis</a:t>
            </a:r>
          </a:p>
          <a:p>
            <a:pPr lvl="2" algn="just"/>
            <a:r>
              <a:rPr lang="en-US" sz="2300" b="1" dirty="0"/>
              <a:t>Anger Management</a:t>
            </a:r>
          </a:p>
          <a:p>
            <a:pPr lvl="2" algn="just"/>
            <a:r>
              <a:rPr lang="en-US" sz="2300" b="1" dirty="0"/>
              <a:t>Sensory Processing </a:t>
            </a:r>
          </a:p>
          <a:p>
            <a:pPr lvl="2" algn="just"/>
            <a:r>
              <a:rPr lang="en-US" sz="2300" b="1" dirty="0"/>
              <a:t>Speech/language therapy</a:t>
            </a:r>
            <a:r>
              <a:rPr lang="en-US" sz="2300" dirty="0"/>
              <a:t> and others are offered at different age time based on symptoms.</a:t>
            </a:r>
          </a:p>
          <a:p>
            <a:pPr lvl="1" algn="just"/>
            <a:r>
              <a:rPr lang="en-US" sz="2300" dirty="0"/>
              <a:t>Some medicines can help with related symptoms like depression, insomnia(sleep disorder), and trouble focusing. And, </a:t>
            </a:r>
            <a:r>
              <a:rPr lang="en-US" sz="2300" b="1" dirty="0"/>
              <a:t>recent studies have shown that medication is most effective when it’s combined with behavioral therapies.</a:t>
            </a:r>
          </a:p>
        </p:txBody>
      </p:sp>
    </p:spTree>
    <p:extLst>
      <p:ext uri="{BB962C8B-B14F-4D97-AF65-F5344CB8AC3E}">
        <p14:creationId xmlns:p14="http://schemas.microsoft.com/office/powerpoint/2010/main" val="3375649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782D4-4CB5-4957-865B-736EE75322F3}"/>
              </a:ext>
            </a:extLst>
          </p:cNvPr>
          <p:cNvSpPr>
            <a:spLocks noGrp="1"/>
          </p:cNvSpPr>
          <p:nvPr>
            <p:ph type="title"/>
          </p:nvPr>
        </p:nvSpPr>
        <p:spPr/>
        <p:txBody>
          <a:bodyPr/>
          <a:lstStyle/>
          <a:p>
            <a:r>
              <a:rPr lang="en-US" dirty="0" smtClean="0"/>
              <a:t>Problem Statement</a:t>
            </a:r>
            <a:endParaRPr lang="en-US" dirty="0"/>
          </a:p>
        </p:txBody>
      </p:sp>
      <p:sp>
        <p:nvSpPr>
          <p:cNvPr id="3" name="Content Placeholder 2">
            <a:extLst>
              <a:ext uri="{FF2B5EF4-FFF2-40B4-BE49-F238E27FC236}">
                <a16:creationId xmlns:a16="http://schemas.microsoft.com/office/drawing/2014/main" id="{C9F720B0-5749-41A6-BE3C-73C969D3EFC0}"/>
              </a:ext>
            </a:extLst>
          </p:cNvPr>
          <p:cNvSpPr>
            <a:spLocks noGrp="1"/>
          </p:cNvSpPr>
          <p:nvPr>
            <p:ph idx="1"/>
          </p:nvPr>
        </p:nvSpPr>
        <p:spPr>
          <a:xfrm>
            <a:off x="847121" y="2270441"/>
            <a:ext cx="10339864" cy="3701991"/>
          </a:xfrm>
        </p:spPr>
        <p:txBody>
          <a:bodyPr>
            <a:normAutofit fontScale="62500" lnSpcReduction="20000"/>
          </a:bodyPr>
          <a:lstStyle/>
          <a:p>
            <a:pPr marL="0" indent="0" algn="just">
              <a:buNone/>
            </a:pPr>
            <a:r>
              <a:rPr lang="en-US" b="1" dirty="0" smtClean="0"/>
              <a:t>How the process currently works?</a:t>
            </a:r>
          </a:p>
          <a:p>
            <a:pPr marL="0" indent="0" algn="just">
              <a:buNone/>
            </a:pPr>
            <a:endParaRPr lang="en-US" b="1" dirty="0" smtClean="0"/>
          </a:p>
          <a:p>
            <a:pPr marL="0" indent="0" algn="just">
              <a:buNone/>
            </a:pPr>
            <a:endParaRPr lang="en-US" dirty="0" smtClean="0"/>
          </a:p>
          <a:p>
            <a:pPr marL="0" indent="0" algn="just">
              <a:buNone/>
            </a:pPr>
            <a:endParaRPr lang="en-US" dirty="0" smtClean="0"/>
          </a:p>
          <a:p>
            <a:pPr marL="0" indent="0" algn="just">
              <a:buNone/>
            </a:pPr>
            <a:r>
              <a:rPr lang="en-US" dirty="0" smtClean="0"/>
              <a:t>The </a:t>
            </a:r>
            <a:r>
              <a:rPr lang="en-US" dirty="0"/>
              <a:t>only way to predict the risk is using some behavioral questionnaires and ASD leading </a:t>
            </a:r>
            <a:r>
              <a:rPr lang="en-US" dirty="0" smtClean="0"/>
              <a:t>factors. As, there is no option to identify ASD via medical procedures thus it is </a:t>
            </a:r>
            <a:r>
              <a:rPr lang="en-US" b="1" dirty="0" smtClean="0"/>
              <a:t>hard to assess the risk</a:t>
            </a:r>
            <a:r>
              <a:rPr lang="en-US" dirty="0" smtClean="0"/>
              <a:t> of the disease.</a:t>
            </a:r>
          </a:p>
          <a:p>
            <a:pPr marL="0" indent="0" algn="just">
              <a:buNone/>
            </a:pPr>
            <a:endParaRPr lang="en-US" dirty="0"/>
          </a:p>
          <a:p>
            <a:pPr marL="0" indent="0" algn="just">
              <a:buNone/>
            </a:pPr>
            <a:r>
              <a:rPr lang="en-US" dirty="0" smtClean="0"/>
              <a:t>There </a:t>
            </a:r>
            <a:r>
              <a:rPr lang="en-US" dirty="0"/>
              <a:t>2</a:t>
            </a:r>
            <a:r>
              <a:rPr lang="en-US" dirty="0" smtClean="0"/>
              <a:t> </a:t>
            </a:r>
            <a:r>
              <a:rPr lang="en-US" dirty="0"/>
              <a:t>core parts of </a:t>
            </a:r>
            <a:r>
              <a:rPr lang="en-US" dirty="0" smtClean="0"/>
              <a:t>this </a:t>
            </a:r>
            <a:r>
              <a:rPr lang="en-US" dirty="0"/>
              <a:t>problem:</a:t>
            </a:r>
          </a:p>
          <a:p>
            <a:pPr marL="914400" lvl="1" indent="-457200" algn="just">
              <a:buFont typeface="+mj-lt"/>
              <a:buAutoNum type="arabicPeriod"/>
            </a:pPr>
            <a:r>
              <a:rPr lang="en-US" dirty="0" smtClean="0"/>
              <a:t>Risk assessment of ASD</a:t>
            </a:r>
          </a:p>
          <a:p>
            <a:pPr marL="914400" lvl="1" indent="-457200" algn="just">
              <a:buFont typeface="+mj-lt"/>
              <a:buAutoNum type="arabicPeriod"/>
            </a:pPr>
            <a:r>
              <a:rPr lang="en-US" dirty="0" smtClean="0"/>
              <a:t>Generation of an accurate Underwriting score</a:t>
            </a:r>
            <a:r>
              <a:rPr lang="en-US" dirty="0"/>
              <a:t> </a:t>
            </a:r>
            <a:r>
              <a:rPr lang="en-US" dirty="0" smtClean="0"/>
              <a:t>based on questionnaires and supporting variables</a:t>
            </a:r>
          </a:p>
          <a:p>
            <a:pPr marL="914400" lvl="1" indent="-457200" algn="just">
              <a:buFont typeface="+mj-lt"/>
              <a:buAutoNum type="arabicPeriod"/>
            </a:pP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900375612"/>
              </p:ext>
            </p:extLst>
          </p:nvPr>
        </p:nvGraphicFramePr>
        <p:xfrm>
          <a:off x="847121" y="2789425"/>
          <a:ext cx="1751570" cy="635775"/>
        </p:xfrm>
        <a:graphic>
          <a:graphicData uri="http://schemas.openxmlformats.org/presentationml/2006/ole">
            <mc:AlternateContent xmlns:mc="http://schemas.openxmlformats.org/markup-compatibility/2006">
              <mc:Choice xmlns:v="urn:schemas-microsoft-com:vml" Requires="v">
                <p:oleObj spid="_x0000_s1025" name="Packager Shell Object" showAsIcon="1" r:id="rId3" imgW="1089360" imgH="394560" progId="Package">
                  <p:embed/>
                </p:oleObj>
              </mc:Choice>
              <mc:Fallback>
                <p:oleObj name="Packager Shell Object" showAsIcon="1" r:id="rId3" imgW="1089360" imgH="394560" progId="Package">
                  <p:embed/>
                  <p:pic>
                    <p:nvPicPr>
                      <p:cNvPr id="0" name=""/>
                      <p:cNvPicPr/>
                      <p:nvPr/>
                    </p:nvPicPr>
                    <p:blipFill>
                      <a:blip r:embed="rId4"/>
                      <a:stretch>
                        <a:fillRect/>
                      </a:stretch>
                    </p:blipFill>
                    <p:spPr>
                      <a:xfrm>
                        <a:off x="847121" y="2789425"/>
                        <a:ext cx="1751570" cy="635775"/>
                      </a:xfrm>
                      <a:prstGeom prst="rect">
                        <a:avLst/>
                      </a:prstGeom>
                    </p:spPr>
                  </p:pic>
                </p:oleObj>
              </mc:Fallback>
            </mc:AlternateContent>
          </a:graphicData>
        </a:graphic>
      </p:graphicFrame>
    </p:spTree>
    <p:extLst>
      <p:ext uri="{BB962C8B-B14F-4D97-AF65-F5344CB8AC3E}">
        <p14:creationId xmlns:p14="http://schemas.microsoft.com/office/powerpoint/2010/main" val="533704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C581-ED52-4383-902F-637B3029F08E}"/>
              </a:ext>
            </a:extLst>
          </p:cNvPr>
          <p:cNvSpPr>
            <a:spLocks noGrp="1"/>
          </p:cNvSpPr>
          <p:nvPr>
            <p:ph type="title"/>
          </p:nvPr>
        </p:nvSpPr>
        <p:spPr/>
        <p:txBody>
          <a:bodyPr/>
          <a:lstStyle/>
          <a:p>
            <a:r>
              <a:rPr lang="en-US" dirty="0" smtClean="0"/>
              <a:t>Proposed Business Solution</a:t>
            </a:r>
            <a:endParaRPr lang="en-US" dirty="0"/>
          </a:p>
        </p:txBody>
      </p:sp>
      <p:sp>
        <p:nvSpPr>
          <p:cNvPr id="3" name="Content Placeholder 2">
            <a:extLst>
              <a:ext uri="{FF2B5EF4-FFF2-40B4-BE49-F238E27FC236}">
                <a16:creationId xmlns:a16="http://schemas.microsoft.com/office/drawing/2014/main" id="{9263464E-7F76-4997-B87D-AA689FA4C257}"/>
              </a:ext>
            </a:extLst>
          </p:cNvPr>
          <p:cNvSpPr>
            <a:spLocks noGrp="1"/>
          </p:cNvSpPr>
          <p:nvPr>
            <p:ph idx="1"/>
          </p:nvPr>
        </p:nvSpPr>
        <p:spPr>
          <a:xfrm>
            <a:off x="759027" y="2125891"/>
            <a:ext cx="10650378" cy="4085437"/>
          </a:xfrm>
        </p:spPr>
        <p:txBody>
          <a:bodyPr>
            <a:normAutofit fontScale="55000" lnSpcReduction="20000"/>
          </a:bodyPr>
          <a:lstStyle/>
          <a:p>
            <a:pPr marL="0" indent="0" algn="just">
              <a:buNone/>
            </a:pPr>
            <a:r>
              <a:rPr lang="en-US" b="1" dirty="0" smtClean="0"/>
              <a:t>What </a:t>
            </a:r>
            <a:r>
              <a:rPr lang="en-US" b="1" dirty="0"/>
              <a:t>we are proposing in our solution</a:t>
            </a:r>
            <a:r>
              <a:rPr lang="en-US" b="1" dirty="0" smtClean="0"/>
              <a:t>?</a:t>
            </a:r>
          </a:p>
          <a:p>
            <a:pPr marL="0" indent="0" algn="just">
              <a:buNone/>
            </a:pPr>
            <a:endParaRPr lang="en-US" b="1" dirty="0"/>
          </a:p>
          <a:p>
            <a:pPr algn="just">
              <a:buFont typeface="Wingdings" panose="05000000000000000000" pitchFamily="2" charset="2"/>
              <a:buChar char="§"/>
            </a:pPr>
            <a:r>
              <a:rPr lang="en-US" b="1" dirty="0"/>
              <a:t>Predict Underwriting score for </a:t>
            </a:r>
            <a:r>
              <a:rPr lang="en-US" b="1" dirty="0" smtClean="0"/>
              <a:t>ASD like the others Health or LTC(Long Term </a:t>
            </a:r>
            <a:r>
              <a:rPr lang="en-US" b="1" dirty="0"/>
              <a:t>C</a:t>
            </a:r>
            <a:r>
              <a:rPr lang="en-US" b="1" dirty="0" smtClean="0"/>
              <a:t>ure) </a:t>
            </a:r>
            <a:r>
              <a:rPr lang="en-US" b="1" dirty="0"/>
              <a:t>Insurances</a:t>
            </a:r>
          </a:p>
          <a:p>
            <a:pPr marL="0" indent="0" algn="just">
              <a:buNone/>
            </a:pPr>
            <a:r>
              <a:rPr lang="en-US" dirty="0"/>
              <a:t>Based on 10 questionnaires and other supporting variables </a:t>
            </a:r>
            <a:r>
              <a:rPr lang="en-US" dirty="0" smtClean="0"/>
              <a:t>we have build the Underwriting Score ML Model to predict a </a:t>
            </a:r>
            <a:r>
              <a:rPr lang="en-US" dirty="0"/>
              <a:t>probabilistic </a:t>
            </a:r>
            <a:r>
              <a:rPr lang="en-US" dirty="0" smtClean="0"/>
              <a:t>score which will </a:t>
            </a:r>
            <a:r>
              <a:rPr lang="en-US" dirty="0"/>
              <a:t>help SunLife in approving or rejecting the policy against ASD cases in the children, adolescents and </a:t>
            </a:r>
            <a:r>
              <a:rPr lang="en-US" dirty="0" smtClean="0"/>
              <a:t>adults in more accurate manner</a:t>
            </a:r>
            <a:endParaRPr lang="en-US" dirty="0"/>
          </a:p>
          <a:p>
            <a:pPr lvl="1" algn="just"/>
            <a:r>
              <a:rPr lang="en-US" dirty="0"/>
              <a:t>Refer to &lt;</a:t>
            </a:r>
            <a:r>
              <a:rPr lang="en-US" i="1" u="sng" dirty="0"/>
              <a:t>Autism Dataset Description.docx</a:t>
            </a:r>
            <a:r>
              <a:rPr lang="en-US" dirty="0"/>
              <a:t>&gt; for the 10 questionnaires and supporting variables.</a:t>
            </a:r>
          </a:p>
          <a:p>
            <a:pPr lvl="1" algn="just"/>
            <a:endParaRPr lang="en-US" dirty="0"/>
          </a:p>
          <a:p>
            <a:pPr algn="just">
              <a:buFont typeface="Wingdings" panose="05000000000000000000" pitchFamily="2" charset="2"/>
              <a:buChar char="§"/>
            </a:pPr>
            <a:r>
              <a:rPr lang="en-US" b="1" dirty="0" smtClean="0"/>
              <a:t>A correct underwriting score will help the Actuarial to </a:t>
            </a:r>
            <a:r>
              <a:rPr lang="en-US" b="1" dirty="0"/>
              <a:t>fluctuate the premium </a:t>
            </a:r>
            <a:r>
              <a:rPr lang="en-US" b="1" dirty="0" smtClean="0"/>
              <a:t>and other important insurance rates</a:t>
            </a:r>
          </a:p>
          <a:p>
            <a:pPr algn="just"/>
            <a:endParaRPr lang="en-US" b="1" dirty="0" smtClean="0"/>
          </a:p>
          <a:p>
            <a:pPr algn="just">
              <a:buFont typeface="Wingdings" panose="05000000000000000000" pitchFamily="2" charset="2"/>
              <a:buChar char="§"/>
            </a:pPr>
            <a:r>
              <a:rPr lang="en-US" b="1" dirty="0" smtClean="0"/>
              <a:t>Business can follow any one of the below approaches to capture the data</a:t>
            </a:r>
          </a:p>
          <a:p>
            <a:pPr lvl="1" algn="just"/>
            <a:r>
              <a:rPr lang="en-US" dirty="0" smtClean="0"/>
              <a:t>Medical </a:t>
            </a:r>
            <a:r>
              <a:rPr lang="en-US" dirty="0"/>
              <a:t>professional can help in capturing the answers against the questionnaires(virtual </a:t>
            </a:r>
            <a:r>
              <a:rPr lang="en-US" dirty="0" smtClean="0"/>
              <a:t>call)</a:t>
            </a:r>
          </a:p>
          <a:p>
            <a:pPr lvl="1" algn="just"/>
            <a:r>
              <a:rPr lang="en-US" dirty="0" smtClean="0"/>
              <a:t>Physical visit to the customer’s residence</a:t>
            </a:r>
          </a:p>
          <a:p>
            <a:pPr lvl="1" algn="just"/>
            <a:r>
              <a:rPr lang="en-US" dirty="0" smtClean="0"/>
              <a:t>Direct </a:t>
            </a:r>
            <a:r>
              <a:rPr lang="en-US" dirty="0"/>
              <a:t>answers by </a:t>
            </a:r>
            <a:r>
              <a:rPr lang="en-US" dirty="0" smtClean="0"/>
              <a:t>the patient or parent</a:t>
            </a:r>
            <a:endParaRPr lang="en-US" dirty="0"/>
          </a:p>
          <a:p>
            <a:pPr algn="just"/>
            <a:endParaRPr lang="en-US" b="1" dirty="0" smtClean="0"/>
          </a:p>
        </p:txBody>
      </p:sp>
    </p:spTree>
    <p:extLst>
      <p:ext uri="{BB962C8B-B14F-4D97-AF65-F5344CB8AC3E}">
        <p14:creationId xmlns:p14="http://schemas.microsoft.com/office/powerpoint/2010/main" val="3422938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94910-FAE0-4A58-8153-9BAC81056108}"/>
              </a:ext>
            </a:extLst>
          </p:cNvPr>
          <p:cNvSpPr>
            <a:spLocks noGrp="1"/>
          </p:cNvSpPr>
          <p:nvPr>
            <p:ph type="title"/>
          </p:nvPr>
        </p:nvSpPr>
        <p:spPr/>
        <p:txBody>
          <a:bodyPr/>
          <a:lstStyle/>
          <a:p>
            <a:r>
              <a:rPr lang="en-US" dirty="0" smtClean="0"/>
              <a:t>Prototype Solution</a:t>
            </a:r>
            <a:endParaRPr lang="en-US" dirty="0"/>
          </a:p>
        </p:txBody>
      </p:sp>
      <p:sp>
        <p:nvSpPr>
          <p:cNvPr id="3" name="Content Placeholder 2">
            <a:extLst>
              <a:ext uri="{FF2B5EF4-FFF2-40B4-BE49-F238E27FC236}">
                <a16:creationId xmlns:a16="http://schemas.microsoft.com/office/drawing/2014/main" id="{89700E8E-7241-466C-8C81-702BAEF0F8BF}"/>
              </a:ext>
            </a:extLst>
          </p:cNvPr>
          <p:cNvSpPr>
            <a:spLocks noGrp="1"/>
          </p:cNvSpPr>
          <p:nvPr>
            <p:ph idx="1"/>
          </p:nvPr>
        </p:nvSpPr>
        <p:spPr>
          <a:xfrm>
            <a:off x="780157" y="2077315"/>
            <a:ext cx="10653962" cy="2783009"/>
          </a:xfrm>
        </p:spPr>
        <p:txBody>
          <a:bodyPr>
            <a:normAutofit fontScale="55000" lnSpcReduction="20000"/>
          </a:bodyPr>
          <a:lstStyle/>
          <a:p>
            <a:pPr marL="0" indent="0" algn="just">
              <a:buNone/>
            </a:pPr>
            <a:r>
              <a:rPr lang="en-US" dirty="0"/>
              <a:t>To build the ML model used the ASD Dataset for Children, Adolescents and Adults available on UCI ML Repository:</a:t>
            </a:r>
          </a:p>
          <a:p>
            <a:pPr lvl="1" algn="just">
              <a:buFont typeface="Wingdings" panose="05000000000000000000" pitchFamily="2" charset="2"/>
              <a:buChar char="§"/>
            </a:pPr>
            <a:r>
              <a:rPr lang="en-US" u="sng" dirty="0">
                <a:hlinkClick r:id="rId2"/>
              </a:rPr>
              <a:t>http://archive.ics.uci.edu/ml/datasets/Autism+Screening+Adult</a:t>
            </a:r>
            <a:endParaRPr lang="en-US" dirty="0"/>
          </a:p>
          <a:p>
            <a:pPr lvl="1" algn="just">
              <a:buFont typeface="Wingdings" panose="05000000000000000000" pitchFamily="2" charset="2"/>
              <a:buChar char="§"/>
            </a:pPr>
            <a:r>
              <a:rPr lang="en-US" u="sng" dirty="0">
                <a:hlinkClick r:id="rId3"/>
              </a:rPr>
              <a:t>http://archive.ics.uci.edu/ml/datasets/Autistic+Spectrum+Disorder+Screening+Data+for+Children++</a:t>
            </a:r>
            <a:endParaRPr lang="en-US" dirty="0"/>
          </a:p>
          <a:p>
            <a:pPr lvl="1" algn="just">
              <a:buFont typeface="Wingdings" panose="05000000000000000000" pitchFamily="2" charset="2"/>
              <a:buChar char="§"/>
            </a:pPr>
            <a:r>
              <a:rPr lang="en-US" u="sng" dirty="0">
                <a:hlinkClick r:id="rId4"/>
              </a:rPr>
              <a:t>http://archive.ics.uci.edu/ml/datasets/Autistic+Spectrum+Disorder+Screening+Data+for+Adolescent+++</a:t>
            </a:r>
            <a:endParaRPr lang="en-US" dirty="0"/>
          </a:p>
          <a:p>
            <a:pPr marL="0" indent="0" algn="just">
              <a:buNone/>
            </a:pPr>
            <a:r>
              <a:rPr lang="en-US" dirty="0" smtClean="0"/>
              <a:t>Combined </a:t>
            </a:r>
            <a:r>
              <a:rPr lang="en-US" dirty="0"/>
              <a:t>dataset contains 10 questionnaires variables and 9 supporting variables with a total of 1100 cases from various </a:t>
            </a:r>
            <a:r>
              <a:rPr lang="en-US" dirty="0" smtClean="0"/>
              <a:t>countries and ethnicities, </a:t>
            </a:r>
            <a:r>
              <a:rPr lang="en-US" dirty="0"/>
              <a:t>and age </a:t>
            </a:r>
            <a:r>
              <a:rPr lang="en-US" dirty="0" smtClean="0"/>
              <a:t>group.</a:t>
            </a:r>
          </a:p>
          <a:p>
            <a:pPr marL="0" indent="0" algn="just">
              <a:buNone/>
            </a:pPr>
            <a:endParaRPr lang="en-US" dirty="0"/>
          </a:p>
          <a:p>
            <a:pPr marL="0" indent="0" algn="just">
              <a:buNone/>
            </a:pPr>
            <a:endParaRPr lang="en-US" dirty="0" smtClean="0"/>
          </a:p>
          <a:p>
            <a:pPr marL="0" indent="0" algn="just">
              <a:buNone/>
            </a:pPr>
            <a:r>
              <a:rPr lang="en-US" b="1" u="sng" dirty="0" smtClean="0"/>
              <a:t>Solution Design</a:t>
            </a:r>
          </a:p>
          <a:p>
            <a:pPr marL="0" indent="0" algn="just">
              <a:buNone/>
            </a:pPr>
            <a:endParaRPr lang="en-US" dirty="0"/>
          </a:p>
        </p:txBody>
      </p:sp>
      <p:pic>
        <p:nvPicPr>
          <p:cNvPr id="5" name="Picture 4"/>
          <p:cNvPicPr>
            <a:picLocks noChangeAspect="1"/>
          </p:cNvPicPr>
          <p:nvPr/>
        </p:nvPicPr>
        <p:blipFill>
          <a:blip r:embed="rId5"/>
          <a:stretch>
            <a:fillRect/>
          </a:stretch>
        </p:blipFill>
        <p:spPr>
          <a:xfrm>
            <a:off x="2454877" y="3661426"/>
            <a:ext cx="8336976" cy="3122434"/>
          </a:xfrm>
          <a:prstGeom prst="rect">
            <a:avLst/>
          </a:prstGeom>
        </p:spPr>
      </p:pic>
    </p:spTree>
    <p:extLst>
      <p:ext uri="{BB962C8B-B14F-4D97-AF65-F5344CB8AC3E}">
        <p14:creationId xmlns:p14="http://schemas.microsoft.com/office/powerpoint/2010/main" val="2369262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Results </a:t>
            </a:r>
            <a:endParaRPr lang="en-US" dirty="0"/>
          </a:p>
        </p:txBody>
      </p:sp>
      <p:sp>
        <p:nvSpPr>
          <p:cNvPr id="3" name="Content Placeholder 2"/>
          <p:cNvSpPr>
            <a:spLocks noGrp="1"/>
          </p:cNvSpPr>
          <p:nvPr>
            <p:ph idx="1"/>
          </p:nvPr>
        </p:nvSpPr>
        <p:spPr>
          <a:xfrm>
            <a:off x="959049" y="2197938"/>
            <a:ext cx="10324647" cy="1341372"/>
          </a:xfrm>
        </p:spPr>
        <p:txBody>
          <a:bodyPr>
            <a:normAutofit fontScale="62500" lnSpcReduction="20000"/>
          </a:bodyPr>
          <a:lstStyle/>
          <a:p>
            <a:pPr marL="0" indent="0" algn="just">
              <a:buNone/>
            </a:pPr>
            <a:r>
              <a:rPr lang="en-US" dirty="0" smtClean="0"/>
              <a:t>Using </a:t>
            </a:r>
            <a:r>
              <a:rPr lang="en-US" b="1" dirty="0"/>
              <a:t>AWS </a:t>
            </a:r>
            <a:r>
              <a:rPr lang="en-US" b="1" dirty="0" smtClean="0"/>
              <a:t>SageMaker </a:t>
            </a:r>
            <a:r>
              <a:rPr lang="en-US" dirty="0" smtClean="0"/>
              <a:t>as a platform, </a:t>
            </a:r>
            <a:r>
              <a:rPr lang="en-US" b="1" dirty="0"/>
              <a:t>Python 3</a:t>
            </a:r>
            <a:r>
              <a:rPr lang="en-US" dirty="0"/>
              <a:t> and its prominent ML libraries created a ML Classifier Model to predict the existence of ASD in a person and achieved a </a:t>
            </a:r>
            <a:r>
              <a:rPr lang="en-US" b="1" dirty="0"/>
              <a:t>ROC Score of 0.96</a:t>
            </a:r>
            <a:r>
              <a:rPr lang="en-US" dirty="0"/>
              <a:t>. </a:t>
            </a:r>
            <a:endParaRPr lang="en-US" dirty="0" smtClean="0"/>
          </a:p>
          <a:p>
            <a:pPr marL="0" indent="0" algn="just">
              <a:buNone/>
            </a:pPr>
            <a:r>
              <a:rPr lang="en-US" dirty="0" smtClean="0"/>
              <a:t>Out </a:t>
            </a:r>
            <a:r>
              <a:rPr lang="en-US" dirty="0"/>
              <a:t>of 1100 cases, used 715 cases to train the model and 385 cases to test or validate the model</a:t>
            </a:r>
            <a:r>
              <a:rPr lang="en-US" dirty="0" smtClean="0"/>
              <a:t>.</a:t>
            </a:r>
            <a:endParaRPr lang="en-US" dirty="0"/>
          </a:p>
        </p:txBody>
      </p:sp>
      <p:pic>
        <p:nvPicPr>
          <p:cNvPr id="4" name="Picture 3"/>
          <p:cNvPicPr>
            <a:picLocks noChangeAspect="1"/>
          </p:cNvPicPr>
          <p:nvPr/>
        </p:nvPicPr>
        <p:blipFill>
          <a:blip r:embed="rId2"/>
          <a:stretch>
            <a:fillRect/>
          </a:stretch>
        </p:blipFill>
        <p:spPr>
          <a:xfrm>
            <a:off x="1094734" y="3227870"/>
            <a:ext cx="3176823" cy="2320753"/>
          </a:xfrm>
          <a:prstGeom prst="rect">
            <a:avLst/>
          </a:prstGeom>
        </p:spPr>
      </p:pic>
      <p:sp>
        <p:nvSpPr>
          <p:cNvPr id="5" name="Content Placeholder 2"/>
          <p:cNvSpPr txBox="1">
            <a:spLocks/>
          </p:cNvSpPr>
          <p:nvPr/>
        </p:nvSpPr>
        <p:spPr>
          <a:xfrm>
            <a:off x="959049" y="5629131"/>
            <a:ext cx="10324647" cy="93294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dirty="0" smtClean="0"/>
              <a:t>Also, </a:t>
            </a:r>
            <a:r>
              <a:rPr lang="en-US" b="1" dirty="0" smtClean="0"/>
              <a:t>predicts the probabilistic underwriting score</a:t>
            </a:r>
            <a:r>
              <a:rPr lang="en-US" dirty="0" smtClean="0"/>
              <a:t> that is useful to approve/reject the policy or increase the premium amount.</a:t>
            </a:r>
          </a:p>
          <a:p>
            <a:pPr marL="0" indent="0" algn="just">
              <a:buFont typeface="Arial" panose="020B0604020202020204" pitchFamily="34" charset="0"/>
              <a:buNone/>
            </a:pPr>
            <a:r>
              <a:rPr lang="en-US" dirty="0"/>
              <a:t>[</a:t>
            </a:r>
            <a:r>
              <a:rPr lang="en-US" dirty="0" smtClean="0"/>
              <a:t>0-0.3</a:t>
            </a:r>
            <a:r>
              <a:rPr lang="en-US" dirty="0"/>
              <a:t>)</a:t>
            </a:r>
            <a:r>
              <a:rPr lang="en-US" dirty="0" smtClean="0"/>
              <a:t> </a:t>
            </a:r>
            <a:r>
              <a:rPr lang="en-US" dirty="0" smtClean="0">
                <a:sym typeface="Wingdings" panose="05000000000000000000" pitchFamily="2" charset="2"/>
              </a:rPr>
              <a:t> Low risk, [0.3-0.5</a:t>
            </a:r>
            <a:r>
              <a:rPr lang="en-US" dirty="0">
                <a:sym typeface="Wingdings" panose="05000000000000000000" pitchFamily="2" charset="2"/>
              </a:rPr>
              <a:t>)</a:t>
            </a:r>
            <a:r>
              <a:rPr lang="en-US" dirty="0" smtClean="0">
                <a:sym typeface="Wingdings" panose="05000000000000000000" pitchFamily="2" charset="2"/>
              </a:rPr>
              <a:t>  Intermediate risk, [0.5 &gt;]  High or Severe risk</a:t>
            </a:r>
            <a:endParaRPr lang="en-US" dirty="0"/>
          </a:p>
        </p:txBody>
      </p:sp>
    </p:spTree>
    <p:extLst>
      <p:ext uri="{BB962C8B-B14F-4D97-AF65-F5344CB8AC3E}">
        <p14:creationId xmlns:p14="http://schemas.microsoft.com/office/powerpoint/2010/main" val="16170489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04E20-2BAB-4748-96E5-5F4CA1307D72}"/>
              </a:ext>
            </a:extLst>
          </p:cNvPr>
          <p:cNvSpPr>
            <a:spLocks noGrp="1"/>
          </p:cNvSpPr>
          <p:nvPr>
            <p:ph type="title"/>
          </p:nvPr>
        </p:nvSpPr>
        <p:spPr/>
        <p:txBody>
          <a:bodyPr>
            <a:normAutofit/>
          </a:bodyPr>
          <a:lstStyle/>
          <a:p>
            <a:r>
              <a:rPr lang="en-US" dirty="0" smtClean="0"/>
              <a:t>Potential extension for future</a:t>
            </a:r>
            <a:endParaRPr lang="en-US" dirty="0"/>
          </a:p>
        </p:txBody>
      </p:sp>
      <p:sp>
        <p:nvSpPr>
          <p:cNvPr id="3" name="Content Placeholder 2">
            <a:extLst>
              <a:ext uri="{FF2B5EF4-FFF2-40B4-BE49-F238E27FC236}">
                <a16:creationId xmlns:a16="http://schemas.microsoft.com/office/drawing/2014/main" id="{58779C3A-70C4-48F7-80F8-385D1A7DF656}"/>
              </a:ext>
            </a:extLst>
          </p:cNvPr>
          <p:cNvSpPr>
            <a:spLocks noGrp="1"/>
          </p:cNvSpPr>
          <p:nvPr>
            <p:ph idx="1"/>
          </p:nvPr>
        </p:nvSpPr>
        <p:spPr>
          <a:xfrm>
            <a:off x="740497" y="2082584"/>
            <a:ext cx="10619481" cy="4590063"/>
          </a:xfrm>
        </p:spPr>
        <p:txBody>
          <a:bodyPr>
            <a:normAutofit fontScale="55000" lnSpcReduction="20000"/>
          </a:bodyPr>
          <a:lstStyle/>
          <a:p>
            <a:pPr marL="0" indent="0" algn="just">
              <a:buNone/>
            </a:pPr>
            <a:r>
              <a:rPr lang="en-US" b="1" dirty="0" smtClean="0"/>
              <a:t>Can we predict ASD</a:t>
            </a:r>
            <a:r>
              <a:rPr lang="en-US" dirty="0" smtClean="0"/>
              <a:t> </a:t>
            </a:r>
            <a:r>
              <a:rPr lang="en-US" dirty="0"/>
              <a:t>during </a:t>
            </a:r>
            <a:r>
              <a:rPr lang="en-US" b="1" dirty="0"/>
              <a:t>pregnancy</a:t>
            </a:r>
            <a:r>
              <a:rPr lang="en-US" dirty="0"/>
              <a:t>?</a:t>
            </a:r>
          </a:p>
          <a:p>
            <a:pPr marL="0" indent="0" algn="just">
              <a:buNone/>
            </a:pPr>
            <a:r>
              <a:rPr lang="en-US" dirty="0" smtClean="0"/>
              <a:t>By reading this question you </a:t>
            </a:r>
            <a:r>
              <a:rPr lang="en-US" dirty="0"/>
              <a:t>might wonder, how </a:t>
            </a:r>
            <a:r>
              <a:rPr lang="en-US" dirty="0" smtClean="0"/>
              <a:t>it is </a:t>
            </a:r>
            <a:r>
              <a:rPr lang="en-US" dirty="0"/>
              <a:t>related to Health Insurance </a:t>
            </a:r>
            <a:r>
              <a:rPr lang="en-US" dirty="0" smtClean="0"/>
              <a:t>business or </a:t>
            </a:r>
            <a:r>
              <a:rPr lang="en-US" dirty="0"/>
              <a:t>predicting the underwriting score, however, it has a direct link with our ML Model to predict the insurance risk. And, answers to this question can be the potential features for our ML Model. </a:t>
            </a:r>
            <a:endParaRPr lang="en-US" dirty="0" smtClean="0"/>
          </a:p>
          <a:p>
            <a:pPr marL="0" indent="0" algn="just">
              <a:buNone/>
            </a:pPr>
            <a:endParaRPr lang="en-US" dirty="0" smtClean="0"/>
          </a:p>
          <a:p>
            <a:pPr marL="0" indent="0" algn="just">
              <a:buNone/>
            </a:pPr>
            <a:r>
              <a:rPr lang="en-US" dirty="0" smtClean="0"/>
              <a:t>Now</a:t>
            </a:r>
            <a:r>
              <a:rPr lang="en-US" dirty="0"/>
              <a:t>, to predict ASD during pregnancy we actually have to understand how fetal brain develops</a:t>
            </a:r>
            <a:r>
              <a:rPr lang="en-US" dirty="0" smtClean="0"/>
              <a:t>:</a:t>
            </a:r>
          </a:p>
          <a:p>
            <a:pPr lvl="1" algn="just">
              <a:buFont typeface="Wingdings" panose="05000000000000000000" pitchFamily="2" charset="2"/>
              <a:buChar char="§"/>
            </a:pPr>
            <a:r>
              <a:rPr lang="en-US" dirty="0" smtClean="0"/>
              <a:t>Development </a:t>
            </a:r>
            <a:r>
              <a:rPr lang="en-US" dirty="0"/>
              <a:t>of fetal brain is directly related to the mother’s diet. The last 3 months of pregnancy and first 3 years of post-natal life are most crucial for brain development. Health and nutritional status of mother during pregnancy has significant effect on the development of brain during fetal life. </a:t>
            </a:r>
            <a:endParaRPr lang="en-US" dirty="0" smtClean="0"/>
          </a:p>
          <a:p>
            <a:pPr lvl="1" algn="just">
              <a:buFont typeface="Wingdings" panose="05000000000000000000" pitchFamily="2" charset="2"/>
              <a:buChar char="§"/>
            </a:pPr>
            <a:endParaRPr lang="en-US" dirty="0"/>
          </a:p>
          <a:p>
            <a:pPr lvl="1" algn="just">
              <a:buFont typeface="Wingdings" panose="05000000000000000000" pitchFamily="2" charset="2"/>
              <a:buChar char="§"/>
            </a:pPr>
            <a:r>
              <a:rPr lang="en-US" dirty="0"/>
              <a:t>Brain size of the baby at birth is almost 70% of adult size of the brain but his body weight is only 5% of an adult. During first year of </a:t>
            </a:r>
            <a:r>
              <a:rPr lang="en-US" dirty="0" smtClean="0"/>
              <a:t>life, </a:t>
            </a:r>
            <a:r>
              <a:rPr lang="en-US" dirty="0"/>
              <a:t>15% brain growth occurs thus emphasizing the need for promotion of breast feeding to enhance brain growth</a:t>
            </a:r>
            <a:r>
              <a:rPr lang="en-US" dirty="0" smtClean="0"/>
              <a:t>.</a:t>
            </a:r>
          </a:p>
          <a:p>
            <a:pPr lvl="1" algn="just">
              <a:buFont typeface="Wingdings" panose="05000000000000000000" pitchFamily="2" charset="2"/>
              <a:buChar char="§"/>
            </a:pPr>
            <a:endParaRPr lang="en-US" dirty="0"/>
          </a:p>
          <a:p>
            <a:pPr lvl="1" algn="just">
              <a:buFont typeface="Wingdings" panose="05000000000000000000" pitchFamily="2" charset="2"/>
              <a:buChar char="§"/>
            </a:pPr>
            <a:r>
              <a:rPr lang="en-US" dirty="0"/>
              <a:t>In the past decade, dozens of papers have proposed a vast array of factors that potentially contribute to autism: </a:t>
            </a:r>
            <a:r>
              <a:rPr lang="en-US" b="1" dirty="0"/>
              <a:t>vitamins</a:t>
            </a:r>
            <a:r>
              <a:rPr lang="en-US" dirty="0"/>
              <a:t> such as </a:t>
            </a:r>
            <a:r>
              <a:rPr lang="en-US" b="1" dirty="0"/>
              <a:t>folic acid</a:t>
            </a:r>
            <a:r>
              <a:rPr lang="en-US" dirty="0"/>
              <a:t>, maternal depression and antidepressant use, </a:t>
            </a:r>
            <a:r>
              <a:rPr lang="en-US" b="1" dirty="0"/>
              <a:t>premature </a:t>
            </a:r>
            <a:r>
              <a:rPr lang="en-US" b="1" dirty="0" smtClean="0"/>
              <a:t>birth</a:t>
            </a:r>
            <a:r>
              <a:rPr lang="en-US" dirty="0" smtClean="0"/>
              <a:t>, advanced </a:t>
            </a:r>
            <a:r>
              <a:rPr lang="en-US" dirty="0"/>
              <a:t>paternal and maternal age, </a:t>
            </a:r>
            <a:r>
              <a:rPr lang="en-US" b="1" dirty="0"/>
              <a:t>overweight parents</a:t>
            </a:r>
            <a:r>
              <a:rPr lang="en-US" dirty="0"/>
              <a:t>,</a:t>
            </a:r>
            <a:r>
              <a:rPr lang="en-US" b="1" dirty="0"/>
              <a:t> excess smoking or alcohol consumption</a:t>
            </a:r>
            <a:r>
              <a:rPr lang="en-US" dirty="0"/>
              <a:t> and exposure to </a:t>
            </a:r>
            <a:r>
              <a:rPr lang="en-US" b="1" dirty="0"/>
              <a:t>air pollutants and pesticides</a:t>
            </a:r>
            <a:r>
              <a:rPr lang="en-US" dirty="0"/>
              <a:t>. </a:t>
            </a:r>
            <a:endParaRPr lang="en-US" dirty="0" smtClean="0"/>
          </a:p>
          <a:p>
            <a:pPr lvl="1" algn="just">
              <a:buFont typeface="Wingdings" panose="05000000000000000000" pitchFamily="2" charset="2"/>
              <a:buChar char="§"/>
            </a:pPr>
            <a:endParaRPr lang="en-US" dirty="0"/>
          </a:p>
          <a:p>
            <a:pPr lvl="1" algn="just">
              <a:buFont typeface="Wingdings" panose="05000000000000000000" pitchFamily="2" charset="2"/>
              <a:buChar char="§"/>
            </a:pPr>
            <a:r>
              <a:rPr lang="en-US" dirty="0"/>
              <a:t>Some research even suggests that a younger sibling born either too soon or too long after the first child has a heightened risk of autism.</a:t>
            </a:r>
          </a:p>
        </p:txBody>
      </p:sp>
    </p:spTree>
    <p:extLst>
      <p:ext uri="{BB962C8B-B14F-4D97-AF65-F5344CB8AC3E}">
        <p14:creationId xmlns:p14="http://schemas.microsoft.com/office/powerpoint/2010/main" val="55077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slide - Powerpoint presentation slide templates">
            <a:extLst>
              <a:ext uri="{FF2B5EF4-FFF2-40B4-BE49-F238E27FC236}">
                <a16:creationId xmlns:a16="http://schemas.microsoft.com/office/drawing/2014/main" id="{C7FEEF20-B99A-4F5E-B27B-98288DDFC8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2132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Tree>
    <p:extLst>
      <p:ext uri="{BB962C8B-B14F-4D97-AF65-F5344CB8AC3E}">
        <p14:creationId xmlns:p14="http://schemas.microsoft.com/office/powerpoint/2010/main" val="3753599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45DB9-808A-46FD-A888-4CCB44B8354E}"/>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D9E95F36-D0E9-4DA3-95C8-81CAE8980F52}"/>
              </a:ext>
            </a:extLst>
          </p:cNvPr>
          <p:cNvSpPr>
            <a:spLocks noGrp="1"/>
          </p:cNvSpPr>
          <p:nvPr>
            <p:ph idx="1"/>
          </p:nvPr>
        </p:nvSpPr>
        <p:spPr>
          <a:xfrm>
            <a:off x="1115567" y="2187155"/>
            <a:ext cx="9244837" cy="4320291"/>
          </a:xfrm>
        </p:spPr>
        <p:txBody>
          <a:bodyPr>
            <a:normAutofit fontScale="85000" lnSpcReduction="20000"/>
          </a:bodyPr>
          <a:lstStyle/>
          <a:p>
            <a:pPr>
              <a:buFont typeface="Wingdings" panose="05000000000000000000" pitchFamily="2" charset="2"/>
              <a:buChar char="§"/>
            </a:pPr>
            <a:r>
              <a:rPr lang="en-US" dirty="0" smtClean="0"/>
              <a:t>What is </a:t>
            </a:r>
            <a:r>
              <a:rPr lang="en-US" b="1" dirty="0" smtClean="0"/>
              <a:t>ASD</a:t>
            </a:r>
            <a:r>
              <a:rPr lang="en-US" dirty="0" smtClean="0"/>
              <a:t>?</a:t>
            </a:r>
            <a:endParaRPr lang="en-US" dirty="0"/>
          </a:p>
          <a:p>
            <a:pPr lvl="1"/>
            <a:r>
              <a:rPr lang="en-US" dirty="0" smtClean="0"/>
              <a:t>ASD prevalence in </a:t>
            </a:r>
            <a:r>
              <a:rPr lang="en-US" b="1" dirty="0" smtClean="0"/>
              <a:t>Canada</a:t>
            </a:r>
          </a:p>
          <a:p>
            <a:pPr lvl="1"/>
            <a:r>
              <a:rPr lang="en-US" b="1" dirty="0" smtClean="0"/>
              <a:t>Asia Region</a:t>
            </a:r>
            <a:r>
              <a:rPr lang="en-US" dirty="0" smtClean="0"/>
              <a:t> ASD Progression</a:t>
            </a:r>
          </a:p>
          <a:p>
            <a:pPr lvl="1"/>
            <a:r>
              <a:rPr lang="en-US" dirty="0" smtClean="0"/>
              <a:t>ASD </a:t>
            </a:r>
            <a:r>
              <a:rPr lang="en-US" b="1" dirty="0" smtClean="0"/>
              <a:t>Health </a:t>
            </a:r>
            <a:r>
              <a:rPr lang="en-US" b="1" dirty="0"/>
              <a:t>Insurance Expenditure</a:t>
            </a:r>
          </a:p>
          <a:p>
            <a:pPr>
              <a:buFont typeface="Wingdings" panose="05000000000000000000" pitchFamily="2" charset="2"/>
              <a:buChar char="§"/>
            </a:pPr>
            <a:r>
              <a:rPr lang="en-US" dirty="0" smtClean="0"/>
              <a:t>Problem Statement</a:t>
            </a:r>
          </a:p>
          <a:p>
            <a:pPr>
              <a:buFont typeface="Wingdings" panose="05000000000000000000" pitchFamily="2" charset="2"/>
              <a:buChar char="§"/>
            </a:pPr>
            <a:r>
              <a:rPr lang="en-US" dirty="0" smtClean="0"/>
              <a:t>Proposed </a:t>
            </a:r>
            <a:r>
              <a:rPr lang="en-US" b="1" dirty="0" smtClean="0"/>
              <a:t>Business Solution</a:t>
            </a:r>
            <a:endParaRPr lang="en-US" b="1" dirty="0"/>
          </a:p>
          <a:p>
            <a:pPr>
              <a:buFont typeface="Wingdings" panose="05000000000000000000" pitchFamily="2" charset="2"/>
              <a:buChar char="§"/>
            </a:pPr>
            <a:r>
              <a:rPr lang="en-US" dirty="0" smtClean="0"/>
              <a:t>Prototype </a:t>
            </a:r>
            <a:r>
              <a:rPr lang="en-US" b="1" dirty="0" smtClean="0"/>
              <a:t>Solution</a:t>
            </a:r>
          </a:p>
          <a:p>
            <a:pPr>
              <a:buFont typeface="Wingdings" panose="05000000000000000000" pitchFamily="2" charset="2"/>
              <a:buChar char="§"/>
            </a:pPr>
            <a:r>
              <a:rPr lang="en-US" dirty="0" smtClean="0"/>
              <a:t>Prototype</a:t>
            </a:r>
            <a:r>
              <a:rPr lang="en-US" b="1" dirty="0" smtClean="0"/>
              <a:t> Results</a:t>
            </a:r>
            <a:endParaRPr lang="en-US" b="1" dirty="0"/>
          </a:p>
          <a:p>
            <a:pPr>
              <a:buFont typeface="Wingdings" panose="05000000000000000000" pitchFamily="2" charset="2"/>
              <a:buChar char="§"/>
            </a:pPr>
            <a:r>
              <a:rPr lang="en-US" dirty="0" smtClean="0"/>
              <a:t>Potential extension for </a:t>
            </a:r>
            <a:r>
              <a:rPr lang="en-US" dirty="0"/>
              <a:t>future</a:t>
            </a:r>
          </a:p>
          <a:p>
            <a:pPr>
              <a:buFont typeface="Wingdings" panose="05000000000000000000" pitchFamily="2" charset="2"/>
              <a:buChar char="§"/>
            </a:pPr>
            <a:r>
              <a:rPr lang="en-US" dirty="0" smtClean="0"/>
              <a:t>Appendix</a:t>
            </a:r>
            <a:endParaRPr lang="en-US" dirty="0"/>
          </a:p>
        </p:txBody>
      </p:sp>
    </p:spTree>
    <p:extLst>
      <p:ext uri="{BB962C8B-B14F-4D97-AF65-F5344CB8AC3E}">
        <p14:creationId xmlns:p14="http://schemas.microsoft.com/office/powerpoint/2010/main" val="4066511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D896F-2EA9-4820-A1FC-1D38B66E8DAF}"/>
              </a:ext>
            </a:extLst>
          </p:cNvPr>
          <p:cNvSpPr>
            <a:spLocks noGrp="1"/>
          </p:cNvSpPr>
          <p:nvPr>
            <p:ph type="title"/>
          </p:nvPr>
        </p:nvSpPr>
        <p:spPr/>
        <p:txBody>
          <a:bodyPr>
            <a:normAutofit/>
          </a:bodyPr>
          <a:lstStyle/>
          <a:p>
            <a:r>
              <a:rPr lang="en-US" dirty="0" smtClean="0"/>
              <a:t>Top ASD prevalent countries &amp; ASD v/s Age</a:t>
            </a:r>
            <a:endParaRPr lang="en-US" dirty="0"/>
          </a:p>
        </p:txBody>
      </p:sp>
      <p:sp>
        <p:nvSpPr>
          <p:cNvPr id="12" name="Content Placeholder 11">
            <a:extLst>
              <a:ext uri="{FF2B5EF4-FFF2-40B4-BE49-F238E27FC236}">
                <a16:creationId xmlns:a16="http://schemas.microsoft.com/office/drawing/2014/main" id="{ED117C22-1E26-4B3B-A38C-2FE1DD3E0464}"/>
              </a:ext>
            </a:extLst>
          </p:cNvPr>
          <p:cNvSpPr>
            <a:spLocks noGrp="1"/>
          </p:cNvSpPr>
          <p:nvPr>
            <p:ph idx="1"/>
          </p:nvPr>
        </p:nvSpPr>
        <p:spPr>
          <a:xfrm>
            <a:off x="926098" y="2157060"/>
            <a:ext cx="10181403" cy="792086"/>
          </a:xfrm>
        </p:spPr>
        <p:txBody>
          <a:bodyPr>
            <a:normAutofit fontScale="55000" lnSpcReduction="20000"/>
          </a:bodyPr>
          <a:lstStyle/>
          <a:p>
            <a:pPr marL="0" indent="0" algn="just">
              <a:buNone/>
            </a:pPr>
            <a:r>
              <a:rPr lang="en-US" b="1" dirty="0" smtClean="0"/>
              <a:t>Worldwide, </a:t>
            </a:r>
            <a:r>
              <a:rPr lang="en-US" dirty="0" smtClean="0"/>
              <a:t>1 </a:t>
            </a:r>
            <a:r>
              <a:rPr lang="en-US" dirty="0"/>
              <a:t>in </a:t>
            </a:r>
            <a:r>
              <a:rPr lang="en-US" dirty="0" smtClean="0"/>
              <a:t>every 160 </a:t>
            </a:r>
            <a:r>
              <a:rPr lang="en-US" dirty="0"/>
              <a:t>children has an Autism Spectrum Disorder, with 3 times as prevalent among boys as among girls. However, some other well-controlled studies have reported </a:t>
            </a:r>
            <a:r>
              <a:rPr lang="en-US" dirty="0" smtClean="0"/>
              <a:t>the figures </a:t>
            </a:r>
            <a:r>
              <a:rPr lang="en-US" dirty="0"/>
              <a:t>that are substantially </a:t>
            </a:r>
            <a:r>
              <a:rPr lang="en-US" dirty="0" smtClean="0"/>
              <a:t>higher.</a:t>
            </a:r>
          </a:p>
        </p:txBody>
      </p:sp>
      <p:pic>
        <p:nvPicPr>
          <p:cNvPr id="5" name="Content Placeholder 5">
            <a:extLst>
              <a:ext uri="{FF2B5EF4-FFF2-40B4-BE49-F238E27FC236}">
                <a16:creationId xmlns:a16="http://schemas.microsoft.com/office/drawing/2014/main" id="{FAA640D9-B2BF-45C6-BFB3-E71F1CE5F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784" y="2669100"/>
            <a:ext cx="6367849" cy="4182599"/>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3912647616"/>
              </p:ext>
            </p:extLst>
          </p:nvPr>
        </p:nvGraphicFramePr>
        <p:xfrm>
          <a:off x="8364577" y="4010669"/>
          <a:ext cx="2886167" cy="618996"/>
        </p:xfrm>
        <a:graphic>
          <a:graphicData uri="http://schemas.openxmlformats.org/presentationml/2006/ole">
            <mc:AlternateContent xmlns:mc="http://schemas.openxmlformats.org/markup-compatibility/2006">
              <mc:Choice xmlns:v="urn:schemas-microsoft-com:vml" Requires="v">
                <p:oleObj spid="_x0000_s2253" name="Packager Shell Object" showAsIcon="1" r:id="rId4" imgW="1842480" imgH="394560" progId="Package">
                  <p:embed/>
                </p:oleObj>
              </mc:Choice>
              <mc:Fallback>
                <p:oleObj name="Packager Shell Object" showAsIcon="1" r:id="rId4" imgW="1842480" imgH="394560" progId="Package">
                  <p:embed/>
                  <p:pic>
                    <p:nvPicPr>
                      <p:cNvPr id="0" name=""/>
                      <p:cNvPicPr/>
                      <p:nvPr/>
                    </p:nvPicPr>
                    <p:blipFill>
                      <a:blip r:embed="rId5"/>
                      <a:stretch>
                        <a:fillRect/>
                      </a:stretch>
                    </p:blipFill>
                    <p:spPr>
                      <a:xfrm>
                        <a:off x="8364577" y="4010669"/>
                        <a:ext cx="2886167" cy="618996"/>
                      </a:xfrm>
                      <a:prstGeom prst="rect">
                        <a:avLst/>
                      </a:prstGeom>
                    </p:spPr>
                  </p:pic>
                </p:oleObj>
              </mc:Fallback>
            </mc:AlternateContent>
          </a:graphicData>
        </a:graphic>
      </p:graphicFrame>
    </p:spTree>
    <p:extLst>
      <p:ext uri="{BB962C8B-B14F-4D97-AF65-F5344CB8AC3E}">
        <p14:creationId xmlns:p14="http://schemas.microsoft.com/office/powerpoint/2010/main" val="38030659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7C998-247E-426D-BE88-7FC53B71E329}"/>
              </a:ext>
            </a:extLst>
          </p:cNvPr>
          <p:cNvSpPr>
            <a:spLocks noGrp="1"/>
          </p:cNvSpPr>
          <p:nvPr>
            <p:ph type="title"/>
          </p:nvPr>
        </p:nvSpPr>
        <p:spPr>
          <a:xfrm>
            <a:off x="1048456" y="548640"/>
            <a:ext cx="10168128" cy="1179576"/>
          </a:xfrm>
        </p:spPr>
        <p:txBody>
          <a:bodyPr/>
          <a:lstStyle/>
          <a:p>
            <a:r>
              <a:rPr lang="en-US" dirty="0"/>
              <a:t>ASD Signs &amp; Symptoms</a:t>
            </a:r>
          </a:p>
        </p:txBody>
      </p:sp>
      <p:sp>
        <p:nvSpPr>
          <p:cNvPr id="3" name="Content Placeholder 2">
            <a:extLst>
              <a:ext uri="{FF2B5EF4-FFF2-40B4-BE49-F238E27FC236}">
                <a16:creationId xmlns:a16="http://schemas.microsoft.com/office/drawing/2014/main" id="{A40ABD79-2DCA-4FC9-89EB-337FA7A8F857}"/>
              </a:ext>
            </a:extLst>
          </p:cNvPr>
          <p:cNvSpPr>
            <a:spLocks noGrp="1"/>
          </p:cNvSpPr>
          <p:nvPr>
            <p:ph idx="1"/>
          </p:nvPr>
        </p:nvSpPr>
        <p:spPr>
          <a:xfrm>
            <a:off x="1073790" y="2192796"/>
            <a:ext cx="8934275" cy="4459673"/>
          </a:xfrm>
        </p:spPr>
        <p:txBody>
          <a:bodyPr>
            <a:normAutofit fontScale="55000" lnSpcReduction="20000"/>
          </a:bodyPr>
          <a:lstStyle/>
          <a:p>
            <a:pPr marL="0" indent="0" algn="just">
              <a:buNone/>
            </a:pPr>
            <a:r>
              <a:rPr lang="en-US" dirty="0"/>
              <a:t>People with ASD often have problems with social, emotional, and communication skills.</a:t>
            </a:r>
          </a:p>
          <a:p>
            <a:pPr marL="0" indent="0" algn="just">
              <a:buNone/>
            </a:pPr>
            <a:endParaRPr lang="en-US" dirty="0"/>
          </a:p>
          <a:p>
            <a:pPr marL="0" indent="0" algn="just">
              <a:buNone/>
            </a:pPr>
            <a:r>
              <a:rPr lang="en-US" b="1" dirty="0"/>
              <a:t>Children or adults with </a:t>
            </a:r>
            <a:r>
              <a:rPr lang="en-US" b="1" dirty="0" smtClean="0"/>
              <a:t>ASD might:</a:t>
            </a:r>
            <a:endParaRPr lang="en-US" i="1" dirty="0" smtClean="0"/>
          </a:p>
          <a:p>
            <a:pPr lvl="1" algn="just"/>
            <a:r>
              <a:rPr lang="en-US" dirty="0" smtClean="0"/>
              <a:t>not point at objects to show interest</a:t>
            </a:r>
          </a:p>
          <a:p>
            <a:pPr lvl="1" algn="just"/>
            <a:r>
              <a:rPr lang="en-US" dirty="0" smtClean="0"/>
              <a:t>not </a:t>
            </a:r>
            <a:r>
              <a:rPr lang="en-US" dirty="0"/>
              <a:t>look at objects when another person points at them</a:t>
            </a:r>
          </a:p>
          <a:p>
            <a:pPr lvl="1" algn="just"/>
            <a:r>
              <a:rPr lang="en-US" dirty="0"/>
              <a:t>avoid eye contact and want to be alone</a:t>
            </a:r>
          </a:p>
          <a:p>
            <a:pPr lvl="1" algn="just"/>
            <a:r>
              <a:rPr lang="en-US" dirty="0"/>
              <a:t>have trouble understanding other people’s </a:t>
            </a:r>
            <a:r>
              <a:rPr lang="en-US" dirty="0" smtClean="0"/>
              <a:t>feelings</a:t>
            </a:r>
          </a:p>
          <a:p>
            <a:pPr lvl="1" algn="just"/>
            <a:r>
              <a:rPr lang="en-US" dirty="0" smtClean="0"/>
              <a:t>have </a:t>
            </a:r>
            <a:r>
              <a:rPr lang="en-US" dirty="0"/>
              <a:t>no interest in other people</a:t>
            </a:r>
          </a:p>
          <a:p>
            <a:pPr lvl="1" algn="just"/>
            <a:r>
              <a:rPr lang="en-US" dirty="0" smtClean="0"/>
              <a:t>appear </a:t>
            </a:r>
            <a:r>
              <a:rPr lang="en-US" dirty="0"/>
              <a:t>to be unaware when people talk to them, but respond to other sounds</a:t>
            </a:r>
          </a:p>
          <a:p>
            <a:pPr lvl="1" algn="just"/>
            <a:r>
              <a:rPr lang="en-US" dirty="0"/>
              <a:t>be very interested in people, but not know how to talk, play, or relate to them</a:t>
            </a:r>
          </a:p>
          <a:p>
            <a:pPr lvl="1" algn="just"/>
            <a:r>
              <a:rPr lang="en-US" dirty="0"/>
              <a:t>repeat </a:t>
            </a:r>
            <a:r>
              <a:rPr lang="en-US" dirty="0" smtClean="0"/>
              <a:t>words </a:t>
            </a:r>
            <a:r>
              <a:rPr lang="en-US" dirty="0"/>
              <a:t>or phrases said to </a:t>
            </a:r>
            <a:r>
              <a:rPr lang="en-US" dirty="0" smtClean="0"/>
              <a:t>them</a:t>
            </a:r>
          </a:p>
          <a:p>
            <a:pPr lvl="1" algn="just"/>
            <a:r>
              <a:rPr lang="en-US" dirty="0" smtClean="0"/>
              <a:t>not </a:t>
            </a:r>
            <a:r>
              <a:rPr lang="en-US" dirty="0"/>
              <a:t>play “pretend” games (for example, not pretend to “feed” a doll)</a:t>
            </a:r>
          </a:p>
          <a:p>
            <a:pPr lvl="1" algn="just"/>
            <a:r>
              <a:rPr lang="en-US" dirty="0"/>
              <a:t>repeat actions over and over again</a:t>
            </a:r>
          </a:p>
          <a:p>
            <a:pPr lvl="1" algn="just"/>
            <a:r>
              <a:rPr lang="en-US" dirty="0"/>
              <a:t>have unusual reactions to the way things smell, taste, look, feel, or sound</a:t>
            </a:r>
          </a:p>
          <a:p>
            <a:pPr lvl="1" algn="just"/>
            <a:r>
              <a:rPr lang="en-US" dirty="0"/>
              <a:t>lose skills they once had (for example, stop saying words they were using)</a:t>
            </a:r>
          </a:p>
        </p:txBody>
      </p:sp>
    </p:spTree>
    <p:extLst>
      <p:ext uri="{BB962C8B-B14F-4D97-AF65-F5344CB8AC3E}">
        <p14:creationId xmlns:p14="http://schemas.microsoft.com/office/powerpoint/2010/main" val="37396854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719E-8868-4F99-8623-F0E064483CC3}"/>
              </a:ext>
            </a:extLst>
          </p:cNvPr>
          <p:cNvSpPr>
            <a:spLocks noGrp="1"/>
          </p:cNvSpPr>
          <p:nvPr>
            <p:ph type="title"/>
          </p:nvPr>
        </p:nvSpPr>
        <p:spPr/>
        <p:txBody>
          <a:bodyPr/>
          <a:lstStyle/>
          <a:p>
            <a:r>
              <a:rPr lang="en-US" dirty="0"/>
              <a:t>Abbreviations</a:t>
            </a:r>
          </a:p>
        </p:txBody>
      </p:sp>
      <p:sp>
        <p:nvSpPr>
          <p:cNvPr id="3" name="Content Placeholder 2">
            <a:extLst>
              <a:ext uri="{FF2B5EF4-FFF2-40B4-BE49-F238E27FC236}">
                <a16:creationId xmlns:a16="http://schemas.microsoft.com/office/drawing/2014/main" id="{51BE7B1B-FF23-41B6-B261-177EEDCAD8BB}"/>
              </a:ext>
            </a:extLst>
          </p:cNvPr>
          <p:cNvSpPr>
            <a:spLocks noGrp="1"/>
          </p:cNvSpPr>
          <p:nvPr>
            <p:ph idx="1"/>
          </p:nvPr>
        </p:nvSpPr>
        <p:spPr>
          <a:xfrm>
            <a:off x="1011936" y="2343800"/>
            <a:ext cx="10168128" cy="3694176"/>
          </a:xfrm>
        </p:spPr>
        <p:txBody>
          <a:bodyPr>
            <a:normAutofit fontScale="55000" lnSpcReduction="20000"/>
          </a:bodyPr>
          <a:lstStyle/>
          <a:p>
            <a:pPr algn="just"/>
            <a:r>
              <a:rPr lang="en-US" b="1" dirty="0"/>
              <a:t>ASD</a:t>
            </a:r>
            <a:r>
              <a:rPr lang="en-US" dirty="0"/>
              <a:t> </a:t>
            </a:r>
            <a:r>
              <a:rPr lang="en-US" dirty="0">
                <a:sym typeface="Wingdings" panose="05000000000000000000" pitchFamily="2" charset="2"/>
              </a:rPr>
              <a:t> ASD stands for Autism Spectrum Disorder</a:t>
            </a:r>
          </a:p>
          <a:p>
            <a:pPr algn="just"/>
            <a:r>
              <a:rPr lang="en-US" b="1" dirty="0">
                <a:sym typeface="Wingdings" panose="05000000000000000000" pitchFamily="2" charset="2"/>
              </a:rPr>
              <a:t>Prevalence</a:t>
            </a:r>
            <a:r>
              <a:rPr lang="en-US" dirty="0">
                <a:sym typeface="Wingdings" panose="05000000000000000000" pitchFamily="2" charset="2"/>
              </a:rPr>
              <a:t>  I</a:t>
            </a:r>
            <a:r>
              <a:rPr lang="en-US" dirty="0"/>
              <a:t>n epidemiology it is the proportion of a particular population found to be affected by a medical condition at a specific time.</a:t>
            </a:r>
          </a:p>
          <a:p>
            <a:pPr algn="just"/>
            <a:r>
              <a:rPr lang="en-US" b="1" dirty="0"/>
              <a:t>Epidemic</a:t>
            </a:r>
            <a:r>
              <a:rPr lang="en-US" dirty="0"/>
              <a:t> </a:t>
            </a:r>
            <a:r>
              <a:rPr lang="en-US" dirty="0">
                <a:sym typeface="Wingdings" panose="05000000000000000000" pitchFamily="2" charset="2"/>
              </a:rPr>
              <a:t> </a:t>
            </a:r>
            <a:r>
              <a:rPr lang="en-US" dirty="0"/>
              <a:t> As per WHO, Epidemic is the occurrence in a community or region of cases of an illness, specific health-related behavior, or other health-related events clearly in excess of normal expectancy. The community or region and the period in which the cases occur are specified precisely. The number of cases indicating the presence of an epidemic varies according to the agent, size, and type of population exposed, previous experience or lack of exposure to the disease, and time and place of occurrence.</a:t>
            </a:r>
          </a:p>
          <a:p>
            <a:pPr algn="just"/>
            <a:r>
              <a:rPr lang="en-US" b="1" dirty="0"/>
              <a:t>CDC</a:t>
            </a:r>
            <a:r>
              <a:rPr lang="en-US" dirty="0"/>
              <a:t> </a:t>
            </a:r>
            <a:r>
              <a:rPr lang="en-US" dirty="0">
                <a:sym typeface="Wingdings" panose="05000000000000000000" pitchFamily="2" charset="2"/>
              </a:rPr>
              <a:t> </a:t>
            </a:r>
            <a:r>
              <a:rPr lang="en-US" dirty="0"/>
              <a:t>U.S. Centers for Disease Control and Prevention (CDC)</a:t>
            </a:r>
          </a:p>
          <a:p>
            <a:pPr algn="just"/>
            <a:r>
              <a:rPr lang="en-US" b="1" dirty="0" smtClean="0"/>
              <a:t>LTD</a:t>
            </a:r>
            <a:r>
              <a:rPr lang="en-US" dirty="0" smtClean="0"/>
              <a:t> </a:t>
            </a:r>
            <a:r>
              <a:rPr lang="en-US" dirty="0">
                <a:sym typeface="Wingdings" panose="05000000000000000000" pitchFamily="2" charset="2"/>
              </a:rPr>
              <a:t> Long Term Disease</a:t>
            </a:r>
          </a:p>
          <a:p>
            <a:pPr algn="just"/>
            <a:r>
              <a:rPr lang="en-US" b="1" dirty="0">
                <a:sym typeface="Wingdings" panose="05000000000000000000" pitchFamily="2" charset="2"/>
              </a:rPr>
              <a:t>LTC</a:t>
            </a:r>
            <a:r>
              <a:rPr lang="en-US" dirty="0">
                <a:sym typeface="Wingdings" panose="05000000000000000000" pitchFamily="2" charset="2"/>
              </a:rPr>
              <a:t>  Long Term Cure</a:t>
            </a:r>
          </a:p>
          <a:p>
            <a:pPr algn="just"/>
            <a:r>
              <a:rPr lang="en-US" b="1" dirty="0">
                <a:sym typeface="Wingdings" panose="05000000000000000000" pitchFamily="2" charset="2"/>
              </a:rPr>
              <a:t>ML</a:t>
            </a:r>
            <a:r>
              <a:rPr lang="en-US" dirty="0">
                <a:sym typeface="Wingdings" panose="05000000000000000000" pitchFamily="2" charset="2"/>
              </a:rPr>
              <a:t>  Machine Learning</a:t>
            </a:r>
            <a:endParaRPr lang="en-US" dirty="0"/>
          </a:p>
        </p:txBody>
      </p:sp>
    </p:spTree>
    <p:extLst>
      <p:ext uri="{BB962C8B-B14F-4D97-AF65-F5344CB8AC3E}">
        <p14:creationId xmlns:p14="http://schemas.microsoft.com/office/powerpoint/2010/main" val="7555151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545D5-8E4D-4625-8B1E-386B796BE1E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947E40F-4323-4C5F-A9C6-533F0C63A2C0}"/>
              </a:ext>
            </a:extLst>
          </p:cNvPr>
          <p:cNvSpPr>
            <a:spLocks noGrp="1"/>
          </p:cNvSpPr>
          <p:nvPr>
            <p:ph idx="1"/>
          </p:nvPr>
        </p:nvSpPr>
        <p:spPr>
          <a:xfrm>
            <a:off x="453509" y="2164360"/>
            <a:ext cx="10938741" cy="4426372"/>
          </a:xfrm>
        </p:spPr>
        <p:txBody>
          <a:bodyPr>
            <a:normAutofit fontScale="47500" lnSpcReduction="20000"/>
          </a:bodyPr>
          <a:lstStyle/>
          <a:p>
            <a:pPr lvl="1"/>
            <a:r>
              <a:rPr lang="en-US" dirty="0">
                <a:solidFill>
                  <a:schemeClr val="accent6">
                    <a:lumMod val="75000"/>
                  </a:schemeClr>
                </a:solidFill>
                <a:hlinkClick r:id="rId2">
                  <a:extLst>
                    <a:ext uri="{A12FA001-AC4F-418D-AE19-62706E023703}">
                      <ahyp:hlinkClr xmlns:ahyp="http://schemas.microsoft.com/office/drawing/2018/hyperlinkcolor" xmlns="" val="tx"/>
                    </a:ext>
                  </a:extLst>
                </a:hlinkClick>
              </a:rPr>
              <a:t>https://www.webmd.com/brain/autism/understanding-autism-treatment</a:t>
            </a:r>
            <a:endParaRPr lang="en-US" dirty="0">
              <a:solidFill>
                <a:schemeClr val="accent6">
                  <a:lumMod val="75000"/>
                </a:schemeClr>
              </a:solidFill>
            </a:endParaRPr>
          </a:p>
          <a:p>
            <a:pPr lvl="1"/>
            <a:r>
              <a:rPr lang="en-US" dirty="0">
                <a:solidFill>
                  <a:schemeClr val="accent6">
                    <a:lumMod val="75000"/>
                  </a:schemeClr>
                </a:solidFill>
                <a:hlinkClick r:id="rId3">
                  <a:extLst>
                    <a:ext uri="{A12FA001-AC4F-418D-AE19-62706E023703}">
                      <ahyp:hlinkClr xmlns:ahyp="http://schemas.microsoft.com/office/drawing/2018/hyperlinkcolor" xmlns="" val="tx"/>
                    </a:ext>
                  </a:extLst>
                </a:hlinkClick>
              </a:rPr>
              <a:t>https://www.webmd.com/brain/autism/features/cutting-edge-autism-treatment#1</a:t>
            </a:r>
            <a:endParaRPr lang="en-US" dirty="0">
              <a:solidFill>
                <a:schemeClr val="accent6">
                  <a:lumMod val="75000"/>
                </a:schemeClr>
              </a:solidFill>
            </a:endParaRPr>
          </a:p>
          <a:p>
            <a:pPr lvl="1"/>
            <a:r>
              <a:rPr lang="en-US" dirty="0">
                <a:solidFill>
                  <a:schemeClr val="accent6">
                    <a:lumMod val="75000"/>
                  </a:schemeClr>
                </a:solidFill>
                <a:hlinkClick r:id="rId4">
                  <a:extLst>
                    <a:ext uri="{A12FA001-AC4F-418D-AE19-62706E023703}">
                      <ahyp:hlinkClr xmlns:ahyp="http://schemas.microsoft.com/office/drawing/2018/hyperlinkcolor" xmlns="" val="tx"/>
                    </a:ext>
                  </a:extLst>
                </a:hlinkClick>
              </a:rPr>
              <a:t>https://www.medscape.com/answers/912781-193662/what-is-the-global-prevalence-of-autism-spectrum-disorder-asd</a:t>
            </a:r>
            <a:endParaRPr lang="en-US" dirty="0">
              <a:solidFill>
                <a:schemeClr val="accent6">
                  <a:lumMod val="75000"/>
                </a:schemeClr>
              </a:solidFill>
            </a:endParaRPr>
          </a:p>
          <a:p>
            <a:pPr lvl="1"/>
            <a:r>
              <a:rPr lang="en-US" dirty="0">
                <a:solidFill>
                  <a:schemeClr val="accent6">
                    <a:lumMod val="75000"/>
                  </a:schemeClr>
                </a:solidFill>
                <a:hlinkClick r:id="rId5">
                  <a:extLst>
                    <a:ext uri="{A12FA001-AC4F-418D-AE19-62706E023703}">
                      <ahyp:hlinkClr xmlns:ahyp="http://schemas.microsoft.com/office/drawing/2018/hyperlinkcolor" xmlns="" val="tx"/>
                    </a:ext>
                  </a:extLst>
                </a:hlinkClick>
              </a:rPr>
              <a:t>https://en.wikipedia.org/wiki/Epidemiology_of_autism</a:t>
            </a:r>
            <a:endParaRPr lang="en-US" dirty="0">
              <a:solidFill>
                <a:schemeClr val="accent6">
                  <a:lumMod val="75000"/>
                </a:schemeClr>
              </a:solidFill>
            </a:endParaRPr>
          </a:p>
          <a:p>
            <a:pPr lvl="1"/>
            <a:r>
              <a:rPr lang="en-US" dirty="0">
                <a:solidFill>
                  <a:schemeClr val="accent6">
                    <a:lumMod val="75000"/>
                  </a:schemeClr>
                </a:solidFill>
                <a:hlinkClick r:id="rId6">
                  <a:extLst>
                    <a:ext uri="{A12FA001-AC4F-418D-AE19-62706E023703}">
                      <ahyp:hlinkClr xmlns:ahyp="http://schemas.microsoft.com/office/drawing/2018/hyperlinkcolor" xmlns="" val="tx"/>
                    </a:ext>
                  </a:extLst>
                </a:hlinkClick>
              </a:rPr>
              <a:t>https://www.cdc.gov/ncbddd/autism/data.html</a:t>
            </a:r>
            <a:endParaRPr lang="en-US" dirty="0">
              <a:solidFill>
                <a:schemeClr val="accent6">
                  <a:lumMod val="75000"/>
                </a:schemeClr>
              </a:solidFill>
            </a:endParaRPr>
          </a:p>
          <a:p>
            <a:pPr lvl="1"/>
            <a:r>
              <a:rPr lang="en-US" dirty="0">
                <a:solidFill>
                  <a:schemeClr val="accent6">
                    <a:lumMod val="75000"/>
                  </a:schemeClr>
                </a:solidFill>
                <a:hlinkClick r:id="rId7">
                  <a:extLst>
                    <a:ext uri="{A12FA001-AC4F-418D-AE19-62706E023703}">
                      <ahyp:hlinkClr xmlns:ahyp="http://schemas.microsoft.com/office/drawing/2018/hyperlinkcolor" xmlns="" val="tx"/>
                    </a:ext>
                  </a:extLst>
                </a:hlinkClick>
              </a:rPr>
              <a:t>https://www.cdc.gov/ncbddd/autism/documents/ASDPrevalenceDataTable2016-508.pdf</a:t>
            </a:r>
            <a:endParaRPr lang="en-US" dirty="0">
              <a:solidFill>
                <a:schemeClr val="accent6">
                  <a:lumMod val="75000"/>
                </a:schemeClr>
              </a:solidFill>
            </a:endParaRPr>
          </a:p>
          <a:p>
            <a:pPr lvl="1"/>
            <a:r>
              <a:rPr lang="en-US" dirty="0">
                <a:solidFill>
                  <a:schemeClr val="accent6">
                    <a:lumMod val="75000"/>
                  </a:schemeClr>
                </a:solidFill>
                <a:hlinkClick r:id="rId8">
                  <a:extLst>
                    <a:ext uri="{A12FA001-AC4F-418D-AE19-62706E023703}">
                      <ahyp:hlinkClr xmlns:ahyp="http://schemas.microsoft.com/office/drawing/2018/hyperlinkcolor" xmlns="" val="tx"/>
                    </a:ext>
                  </a:extLst>
                </a:hlinkClick>
              </a:rPr>
              <a:t>https://www.cdc.gov/mmwr/volumes/69/ss/ss6904a1.htm?s_cid=ss6904a1_w#T1_down</a:t>
            </a:r>
            <a:endParaRPr lang="en-US" dirty="0">
              <a:solidFill>
                <a:schemeClr val="accent6">
                  <a:lumMod val="75000"/>
                </a:schemeClr>
              </a:solidFill>
            </a:endParaRPr>
          </a:p>
          <a:p>
            <a:pPr lvl="1"/>
            <a:r>
              <a:rPr lang="en-US" dirty="0">
                <a:solidFill>
                  <a:schemeClr val="accent6">
                    <a:lumMod val="75000"/>
                  </a:schemeClr>
                </a:solidFill>
                <a:hlinkClick r:id="rId9">
                  <a:extLst>
                    <a:ext uri="{A12FA001-AC4F-418D-AE19-62706E023703}">
                      <ahyp:hlinkClr xmlns:ahyp="http://schemas.microsoft.com/office/drawing/2018/hyperlinkcolor" xmlns="" val="tx"/>
                    </a:ext>
                  </a:extLst>
                </a:hlinkClick>
              </a:rPr>
              <a:t>https://www.who.int/news-room/fact-sheets/detail/autism-spectrum-disorders</a:t>
            </a:r>
            <a:endParaRPr lang="en-US" dirty="0">
              <a:solidFill>
                <a:schemeClr val="accent6">
                  <a:lumMod val="75000"/>
                </a:schemeClr>
              </a:solidFill>
            </a:endParaRPr>
          </a:p>
          <a:p>
            <a:pPr lvl="1"/>
            <a:r>
              <a:rPr lang="en-US" dirty="0">
                <a:solidFill>
                  <a:schemeClr val="accent6">
                    <a:lumMod val="75000"/>
                  </a:schemeClr>
                </a:solidFill>
                <a:hlinkClick r:id="rId10">
                  <a:extLst>
                    <a:ext uri="{A12FA001-AC4F-418D-AE19-62706E023703}">
                      <ahyp:hlinkClr xmlns:ahyp="http://schemas.microsoft.com/office/drawing/2018/hyperlinkcolor" xmlns="" val="tx"/>
                    </a:ext>
                  </a:extLst>
                </a:hlinkClick>
              </a:rPr>
              <a:t>https://www.who.int/hac/about/definitions/en/</a:t>
            </a:r>
            <a:endParaRPr lang="en-US" dirty="0">
              <a:solidFill>
                <a:schemeClr val="accent6">
                  <a:lumMod val="75000"/>
                </a:schemeClr>
              </a:solidFill>
              <a:hlinkClick r:id="rId11">
                <a:extLst>
                  <a:ext uri="{A12FA001-AC4F-418D-AE19-62706E023703}">
                    <ahyp:hlinkClr xmlns:ahyp="http://schemas.microsoft.com/office/drawing/2018/hyperlinkcolor" xmlns="" val="tx"/>
                  </a:ext>
                </a:extLst>
              </a:hlinkClick>
            </a:endParaRPr>
          </a:p>
          <a:p>
            <a:pPr lvl="1"/>
            <a:r>
              <a:rPr lang="en-US" dirty="0">
                <a:solidFill>
                  <a:schemeClr val="accent6">
                    <a:lumMod val="75000"/>
                  </a:schemeClr>
                </a:solidFill>
                <a:hlinkClick r:id="rId11">
                  <a:extLst>
                    <a:ext uri="{A12FA001-AC4F-418D-AE19-62706E023703}">
                      <ahyp:hlinkClr xmlns:ahyp="http://schemas.microsoft.com/office/drawing/2018/hyperlinkcolor" xmlns="" val="tx"/>
                    </a:ext>
                  </a:extLst>
                </a:hlinkClick>
              </a:rPr>
              <a:t>https://www.sciencedaily.com/releases/2018/04/180426141604.htm</a:t>
            </a:r>
            <a:endParaRPr lang="en-US" dirty="0">
              <a:solidFill>
                <a:schemeClr val="accent6">
                  <a:lumMod val="75000"/>
                </a:schemeClr>
              </a:solidFill>
            </a:endParaRPr>
          </a:p>
          <a:p>
            <a:pPr lvl="1"/>
            <a:r>
              <a:rPr lang="en-US" dirty="0">
                <a:solidFill>
                  <a:schemeClr val="accent6">
                    <a:lumMod val="75000"/>
                  </a:schemeClr>
                </a:solidFill>
                <a:hlinkClick r:id="rId12">
                  <a:extLst>
                    <a:ext uri="{A12FA001-AC4F-418D-AE19-62706E023703}">
                      <ahyp:hlinkClr xmlns:ahyp="http://schemas.microsoft.com/office/drawing/2018/hyperlinkcolor" xmlns="" val="tx"/>
                    </a:ext>
                  </a:extLst>
                </a:hlinkClick>
              </a:rPr>
              <a:t>https://www.autism.org.uk/about/what-is/myths-facts-stats.aspx</a:t>
            </a:r>
            <a:endParaRPr lang="en-US" dirty="0">
              <a:solidFill>
                <a:schemeClr val="accent6">
                  <a:lumMod val="75000"/>
                </a:schemeClr>
              </a:solidFill>
            </a:endParaRPr>
          </a:p>
          <a:p>
            <a:pPr lvl="1"/>
            <a:r>
              <a:rPr lang="en-US" dirty="0">
                <a:solidFill>
                  <a:schemeClr val="accent6">
                    <a:lumMod val="75000"/>
                  </a:schemeClr>
                </a:solidFill>
                <a:hlinkClick r:id="rId13">
                  <a:extLst>
                    <a:ext uri="{A12FA001-AC4F-418D-AE19-62706E023703}">
                      <ahyp:hlinkClr xmlns:ahyp="http://schemas.microsoft.com/office/drawing/2018/hyperlinkcolor" xmlns="" val="tx"/>
                    </a:ext>
                  </a:extLst>
                </a:hlinkClick>
              </a:rPr>
              <a:t>https://www.canada.ca/en/public-health/services/publications/diseases-conditions/infographic-autism-spectrum-disorder-children-youth-canada-2018.html</a:t>
            </a:r>
            <a:endParaRPr lang="en-US" dirty="0">
              <a:solidFill>
                <a:schemeClr val="accent6">
                  <a:lumMod val="75000"/>
                </a:schemeClr>
              </a:solidFill>
            </a:endParaRPr>
          </a:p>
          <a:p>
            <a:pPr lvl="1"/>
            <a:r>
              <a:rPr lang="en-US" dirty="0">
                <a:solidFill>
                  <a:schemeClr val="accent6">
                    <a:lumMod val="75000"/>
                  </a:schemeClr>
                </a:solidFill>
                <a:hlinkClick r:id="rId14">
                  <a:extLst>
                    <a:ext uri="{A12FA001-AC4F-418D-AE19-62706E023703}">
                      <ahyp:hlinkClr xmlns:ahyp="http://schemas.microsoft.com/office/drawing/2018/hyperlinkcolor" xmlns="" val="tx"/>
                    </a:ext>
                  </a:extLst>
                </a:hlinkClick>
              </a:rPr>
              <a:t>https://www.statista.com/statistics/676354/autism-rate-among-children-select-countries-worldwide/</a:t>
            </a:r>
            <a:endParaRPr lang="en-US" dirty="0">
              <a:solidFill>
                <a:schemeClr val="accent6">
                  <a:lumMod val="75000"/>
                </a:schemeClr>
              </a:solidFill>
            </a:endParaRPr>
          </a:p>
          <a:p>
            <a:pPr lvl="1"/>
            <a:r>
              <a:rPr lang="en-US" dirty="0">
                <a:solidFill>
                  <a:schemeClr val="accent6">
                    <a:lumMod val="75000"/>
                  </a:schemeClr>
                </a:solidFill>
                <a:hlinkClick r:id="rId15">
                  <a:extLst>
                    <a:ext uri="{A12FA001-AC4F-418D-AE19-62706E023703}">
                      <ahyp:hlinkClr xmlns:ahyp="http://schemas.microsoft.com/office/drawing/2018/hyperlinkcolor" xmlns="" val="tx"/>
                    </a:ext>
                  </a:extLst>
                </a:hlinkClick>
              </a:rPr>
              <a:t>https://www.ncsl.org/research/health/autism-and-insurance-coverage-state-laws.aspx</a:t>
            </a:r>
            <a:endParaRPr lang="en-US" dirty="0">
              <a:solidFill>
                <a:schemeClr val="accent6">
                  <a:lumMod val="75000"/>
                </a:schemeClr>
              </a:solidFill>
            </a:endParaRPr>
          </a:p>
          <a:p>
            <a:pPr lvl="1"/>
            <a:r>
              <a:rPr lang="en-US" dirty="0">
                <a:solidFill>
                  <a:schemeClr val="accent6">
                    <a:lumMod val="75000"/>
                  </a:schemeClr>
                </a:solidFill>
                <a:hlinkClick r:id="rId16">
                  <a:extLst>
                    <a:ext uri="{A12FA001-AC4F-418D-AE19-62706E023703}">
                      <ahyp:hlinkClr xmlns:ahyp="http://schemas.microsoft.com/office/drawing/2018/hyperlinkcolor" xmlns="" val="tx"/>
                    </a:ext>
                  </a:extLst>
                </a:hlinkClick>
              </a:rPr>
              <a:t>https://www.fwd.com.hk/en/live/articles/all/autism/</a:t>
            </a:r>
            <a:endParaRPr lang="en-US" dirty="0">
              <a:solidFill>
                <a:schemeClr val="accent6">
                  <a:lumMod val="75000"/>
                </a:schemeClr>
              </a:solidFill>
            </a:endParaRPr>
          </a:p>
          <a:p>
            <a:pPr lvl="1"/>
            <a:r>
              <a:rPr lang="en-US" dirty="0">
                <a:solidFill>
                  <a:schemeClr val="accent6">
                    <a:lumMod val="75000"/>
                  </a:schemeClr>
                </a:solidFill>
                <a:hlinkClick r:id="rId17">
                  <a:extLst>
                    <a:ext uri="{A12FA001-AC4F-418D-AE19-62706E023703}">
                      <ahyp:hlinkClr xmlns:ahyp="http://schemas.microsoft.com/office/drawing/2018/hyperlinkcolor" xmlns="" val="tx"/>
                    </a:ext>
                  </a:extLst>
                </a:hlinkClick>
              </a:rPr>
              <a:t>https://jamanetwork.com/journals/jamapediatrics/fullarticle/570065</a:t>
            </a:r>
            <a:endParaRPr lang="en-US" dirty="0">
              <a:solidFill>
                <a:schemeClr val="accent6">
                  <a:lumMod val="75000"/>
                </a:schemeClr>
              </a:solidFill>
            </a:endParaRPr>
          </a:p>
          <a:p>
            <a:pPr lvl="1"/>
            <a:r>
              <a:rPr lang="en-US" dirty="0">
                <a:solidFill>
                  <a:schemeClr val="accent6">
                    <a:lumMod val="75000"/>
                  </a:schemeClr>
                </a:solidFill>
                <a:hlinkClick r:id="rId18">
                  <a:extLst>
                    <a:ext uri="{A12FA001-AC4F-418D-AE19-62706E023703}">
                      <ahyp:hlinkClr xmlns:ahyp="http://schemas.microsoft.com/office/drawing/2018/hyperlinkcolor" xmlns="" val="tx"/>
                    </a:ext>
                  </a:extLst>
                </a:hlinkClick>
              </a:rPr>
              <a:t>https://www.spectrumnews.org/features/deep-dive/pregnancy-may-shape-childs-autism/</a:t>
            </a:r>
            <a:endParaRPr lang="en-US" dirty="0">
              <a:solidFill>
                <a:schemeClr val="accent6">
                  <a:lumMod val="75000"/>
                </a:schemeClr>
              </a:solidFill>
            </a:endParaRPr>
          </a:p>
          <a:p>
            <a:pPr lvl="1"/>
            <a:r>
              <a:rPr lang="en-US" dirty="0">
                <a:solidFill>
                  <a:schemeClr val="accent6">
                    <a:lumMod val="75000"/>
                  </a:schemeClr>
                </a:solidFill>
                <a:hlinkClick r:id="rId19"/>
              </a:rPr>
              <a:t>https://</a:t>
            </a:r>
            <a:r>
              <a:rPr lang="en-US" dirty="0" smtClean="0">
                <a:solidFill>
                  <a:schemeClr val="accent6">
                    <a:lumMod val="75000"/>
                  </a:schemeClr>
                </a:solidFill>
                <a:hlinkClick r:id="rId19"/>
              </a:rPr>
              <a:t>indianpediatrics.net/mar2003/mar-213-220.htm</a:t>
            </a:r>
            <a:endParaRPr lang="en-US" dirty="0" smtClean="0">
              <a:solidFill>
                <a:schemeClr val="accent6">
                  <a:lumMod val="75000"/>
                </a:schemeClr>
              </a:solidFill>
            </a:endParaRPr>
          </a:p>
          <a:p>
            <a:pPr lvl="1"/>
            <a:r>
              <a:rPr lang="en-US" dirty="0">
                <a:hlinkClick r:id="rId20"/>
              </a:rPr>
              <a:t>https://www.cdc.gov/ncbddd/autism/hcp-screening.html</a:t>
            </a:r>
            <a:endParaRPr lang="en-US" dirty="0">
              <a:solidFill>
                <a:schemeClr val="accent6">
                  <a:lumMod val="75000"/>
                </a:schemeClr>
              </a:solidFill>
            </a:endParaRPr>
          </a:p>
          <a:p>
            <a:pPr lvl="1"/>
            <a:r>
              <a:rPr lang="en-US" dirty="0">
                <a:solidFill>
                  <a:schemeClr val="accent6">
                    <a:lumMod val="75000"/>
                  </a:schemeClr>
                </a:solidFill>
                <a:hlinkClick r:id="rId21">
                  <a:extLst>
                    <a:ext uri="{A12FA001-AC4F-418D-AE19-62706E023703}">
                      <ahyp:hlinkClr xmlns:ahyp="http://schemas.microsoft.com/office/drawing/2018/hyperlinkcolor" xmlns="" val="tx"/>
                    </a:ext>
                  </a:extLst>
                </a:hlinkClick>
              </a:rPr>
              <a:t>https://www.ncbi.nlm.nih.gov/pmc/articles/PMC6706245/</a:t>
            </a:r>
            <a:endParaRPr lang="en-US" dirty="0">
              <a:solidFill>
                <a:schemeClr val="accent6">
                  <a:lumMod val="75000"/>
                </a:schemeClr>
              </a:solidFill>
            </a:endParaRPr>
          </a:p>
        </p:txBody>
      </p:sp>
    </p:spTree>
    <p:extLst>
      <p:ext uri="{BB962C8B-B14F-4D97-AF65-F5344CB8AC3E}">
        <p14:creationId xmlns:p14="http://schemas.microsoft.com/office/powerpoint/2010/main" val="23908687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Content Placeholder 2"/>
          <p:cNvSpPr txBox="1">
            <a:spLocks/>
          </p:cNvSpPr>
          <p:nvPr/>
        </p:nvSpPr>
        <p:spPr>
          <a:xfrm>
            <a:off x="121964" y="1032143"/>
            <a:ext cx="5263920" cy="174461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100" b="1" i="0" u="sng" strike="noStrike" kern="1200" cap="none" spc="0" normalizeH="0" baseline="0" noProof="0" dirty="0" smtClean="0">
                <a:ln>
                  <a:noFill/>
                </a:ln>
                <a:solidFill>
                  <a:srgbClr val="000000"/>
                </a:solidFill>
                <a:effectLst/>
                <a:uLnTx/>
                <a:uFillTx/>
                <a:latin typeface="Avenir Next LT Pro"/>
                <a:ea typeface="+mn-ea"/>
                <a:cs typeface="+mn-cs"/>
              </a:rPr>
              <a:t>Problem Background</a:t>
            </a:r>
            <a:endParaRPr kumimoji="0" lang="en-US" sz="1100" b="0" i="0" u="none" strike="noStrike" kern="1200" cap="none" spc="0" normalizeH="0" baseline="0" noProof="0" dirty="0" smtClean="0">
              <a:ln>
                <a:noFill/>
              </a:ln>
              <a:solidFill>
                <a:srgbClr val="000000"/>
              </a:solidFill>
              <a:effectLst/>
              <a:uLnTx/>
              <a:uFillTx/>
              <a:latin typeface="Avenir Next LT Pro"/>
              <a:ea typeface="+mn-ea"/>
              <a:cs typeface="+mn-cs"/>
            </a:endParaRPr>
          </a:p>
          <a:p>
            <a:pPr marL="0" marR="0" lvl="0" indent="0" algn="just"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100" b="0" i="0" u="none" strike="noStrike" kern="1200" cap="none" spc="0" normalizeH="0" baseline="0" noProof="0" dirty="0" smtClean="0">
                <a:ln>
                  <a:noFill/>
                </a:ln>
                <a:solidFill>
                  <a:srgbClr val="000000"/>
                </a:solidFill>
                <a:effectLst/>
                <a:uLnTx/>
                <a:uFillTx/>
                <a:latin typeface="Avenir Next LT Pro"/>
                <a:ea typeface="+mn-ea"/>
                <a:cs typeface="+mn-cs"/>
              </a:rPr>
              <a:t>In </a:t>
            </a:r>
            <a:r>
              <a:rPr kumimoji="0" lang="en-US" sz="1100" b="1" i="0" u="none" strike="noStrike" kern="1200" cap="none" spc="0" normalizeH="0" baseline="0" noProof="0" dirty="0" smtClean="0">
                <a:ln>
                  <a:noFill/>
                </a:ln>
                <a:solidFill>
                  <a:srgbClr val="000000"/>
                </a:solidFill>
                <a:effectLst/>
                <a:uLnTx/>
                <a:uFillTx/>
                <a:latin typeface="Avenir Next LT Pro"/>
                <a:ea typeface="+mn-ea"/>
                <a:cs typeface="+mn-cs"/>
              </a:rPr>
              <a:t>Canada</a:t>
            </a:r>
            <a:r>
              <a:rPr kumimoji="0" lang="en-US" sz="1100" b="0" i="0" u="none" strike="noStrike" kern="1200" cap="none" spc="0" normalizeH="0" baseline="0" noProof="0" dirty="0" smtClean="0">
                <a:ln>
                  <a:noFill/>
                </a:ln>
                <a:solidFill>
                  <a:srgbClr val="000000"/>
                </a:solidFill>
                <a:effectLst/>
                <a:uLnTx/>
                <a:uFillTx/>
                <a:latin typeface="Avenir Next LT Pro"/>
                <a:ea typeface="+mn-ea"/>
                <a:cs typeface="+mn-cs"/>
              </a:rPr>
              <a:t>, among children and youth from 5 to 17 years of age:</a:t>
            </a:r>
          </a:p>
          <a:p>
            <a:pPr marL="0" marR="0" lvl="0" indent="0" algn="just"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100" b="0" i="0" u="none" strike="noStrike" kern="1200" cap="none" spc="0" normalizeH="0" baseline="0" noProof="0" dirty="0" smtClean="0">
                <a:ln>
                  <a:noFill/>
                </a:ln>
                <a:solidFill>
                  <a:srgbClr val="000000"/>
                </a:solidFill>
                <a:effectLst/>
                <a:uLnTx/>
                <a:uFillTx/>
                <a:latin typeface="Avenir Next LT Pro"/>
                <a:ea typeface="+mn-ea"/>
                <a:cs typeface="+mn-cs"/>
              </a:rPr>
              <a:t>An estimated 1 in 66 have been diagnosed with </a:t>
            </a:r>
            <a:r>
              <a:rPr kumimoji="0" lang="en-US" sz="1100" b="1" i="0" u="none" strike="noStrike" kern="1200" cap="none" spc="0" normalizeH="0" baseline="0" noProof="0" dirty="0" smtClean="0">
                <a:ln>
                  <a:noFill/>
                </a:ln>
                <a:solidFill>
                  <a:srgbClr val="000000"/>
                </a:solidFill>
                <a:effectLst/>
                <a:uLnTx/>
                <a:uFillTx/>
                <a:latin typeface="Avenir Next LT Pro"/>
                <a:ea typeface="+mn-ea"/>
                <a:cs typeface="+mn-cs"/>
              </a:rPr>
              <a:t>Autism Spectrum Disorder(ASD)</a:t>
            </a:r>
            <a:endParaRPr kumimoji="0" lang="en-US" sz="1100" b="0" i="0" u="none" strike="noStrike" kern="1200" cap="none" spc="0" normalizeH="0" baseline="0" noProof="0" dirty="0" smtClean="0">
              <a:ln>
                <a:noFill/>
              </a:ln>
              <a:solidFill>
                <a:srgbClr val="000000"/>
              </a:solidFill>
              <a:effectLst/>
              <a:uLnTx/>
              <a:uFillTx/>
              <a:latin typeface="Avenir Next LT Pro"/>
              <a:ea typeface="+mn-ea"/>
              <a:cs typeface="+mn-cs"/>
            </a:endParaRPr>
          </a:p>
          <a:p>
            <a:pPr marL="0" marR="0" lvl="0" indent="0" algn="just"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100" b="0" i="0" u="none" strike="noStrike" kern="1200" cap="none" spc="0" normalizeH="0" baseline="0" noProof="0" dirty="0" smtClean="0">
                <a:ln>
                  <a:noFill/>
                </a:ln>
                <a:solidFill>
                  <a:srgbClr val="000000"/>
                </a:solidFill>
                <a:effectLst/>
                <a:uLnTx/>
                <a:uFillTx/>
                <a:latin typeface="Avenir Next LT Pro"/>
                <a:ea typeface="+mn-ea"/>
                <a:cs typeface="+mn-cs"/>
              </a:rPr>
              <a:t>Males were identified with ASD 4x more frequently than females</a:t>
            </a:r>
          </a:p>
          <a:p>
            <a:pPr marL="685800" marR="0" lvl="1" indent="-228600" algn="just" defTabSz="914400" rtl="0" eaLnBrk="1" fontAlgn="auto" latinLnBrk="0" hangingPunct="1">
              <a:lnSpc>
                <a:spcPct val="110000"/>
              </a:lnSpc>
              <a:spcBef>
                <a:spcPts val="5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smtClean="0">
                <a:ln>
                  <a:noFill/>
                </a:ln>
                <a:solidFill>
                  <a:srgbClr val="000000"/>
                </a:solidFill>
                <a:effectLst/>
                <a:uLnTx/>
                <a:uFillTx/>
                <a:latin typeface="Avenir Next LT Pro"/>
                <a:ea typeface="+mn-ea"/>
                <a:cs typeface="+mn-cs"/>
              </a:rPr>
              <a:t>One in 42 males and one in 165 females were diagnosed with ASD</a:t>
            </a:r>
            <a:endParaRPr kumimoji="0" lang="en-US" sz="1100" b="0" i="0" u="none" strike="noStrike" kern="1200" cap="none" spc="0" normalizeH="0" baseline="0" noProof="0" dirty="0">
              <a:ln>
                <a:noFill/>
              </a:ln>
              <a:solidFill>
                <a:srgbClr val="000000"/>
              </a:solidFill>
              <a:effectLst/>
              <a:uLnTx/>
              <a:uFillTx/>
              <a:latin typeface="Avenir Next LT Pro"/>
              <a:ea typeface="+mn-ea"/>
              <a:cs typeface="+mn-cs"/>
            </a:endParaRPr>
          </a:p>
        </p:txBody>
      </p:sp>
      <p:pic>
        <p:nvPicPr>
          <p:cNvPr id="12" name="Picture 11"/>
          <p:cNvPicPr>
            <a:picLocks noChangeAspect="1"/>
          </p:cNvPicPr>
          <p:nvPr/>
        </p:nvPicPr>
        <p:blipFill>
          <a:blip r:embed="rId2"/>
          <a:stretch>
            <a:fillRect/>
          </a:stretch>
        </p:blipFill>
        <p:spPr>
          <a:xfrm>
            <a:off x="5447897" y="3918108"/>
            <a:ext cx="6608869" cy="2475209"/>
          </a:xfrm>
          <a:prstGeom prst="rect">
            <a:avLst/>
          </a:prstGeom>
        </p:spPr>
      </p:pic>
      <p:sp>
        <p:nvSpPr>
          <p:cNvPr id="13" name="Content Placeholder 2"/>
          <p:cNvSpPr txBox="1">
            <a:spLocks/>
          </p:cNvSpPr>
          <p:nvPr/>
        </p:nvSpPr>
        <p:spPr>
          <a:xfrm>
            <a:off x="5614651" y="1032143"/>
            <a:ext cx="6302326" cy="220570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b="1" u="sng" dirty="0" smtClean="0">
                <a:solidFill>
                  <a:srgbClr val="000000"/>
                </a:solidFill>
                <a:latin typeface="Avenir Next LT Pro"/>
              </a:rPr>
              <a:t>Solution</a:t>
            </a:r>
            <a:endParaRPr lang="en-US" sz="1100" dirty="0">
              <a:solidFill>
                <a:srgbClr val="000000"/>
              </a:solidFill>
              <a:latin typeface="Avenir Next LT Pro"/>
            </a:endParaRPr>
          </a:p>
          <a:p>
            <a:pPr marL="0" indent="0" algn="just">
              <a:buFont typeface="Arial" panose="020B0604020202020204" pitchFamily="34" charset="0"/>
              <a:buNone/>
            </a:pPr>
            <a:r>
              <a:rPr lang="en-US" sz="1100" dirty="0" smtClean="0">
                <a:solidFill>
                  <a:srgbClr val="000000"/>
                </a:solidFill>
                <a:latin typeface="Avenir Next LT Pro"/>
              </a:rPr>
              <a:t>Using AWS SageMaker as a platform, Python3 and its other libraries built the </a:t>
            </a:r>
            <a:r>
              <a:rPr lang="en-US" sz="1100" dirty="0">
                <a:solidFill>
                  <a:srgbClr val="000000"/>
                </a:solidFill>
                <a:latin typeface="Avenir Next LT Pro"/>
              </a:rPr>
              <a:t>ML model </a:t>
            </a:r>
            <a:r>
              <a:rPr lang="en-US" sz="1100" dirty="0" smtClean="0">
                <a:solidFill>
                  <a:srgbClr val="000000"/>
                </a:solidFill>
                <a:latin typeface="Avenir Next LT Pro"/>
              </a:rPr>
              <a:t>on the </a:t>
            </a:r>
            <a:r>
              <a:rPr lang="en-US" sz="1100" dirty="0">
                <a:solidFill>
                  <a:srgbClr val="000000"/>
                </a:solidFill>
                <a:latin typeface="Avenir Next LT Pro"/>
              </a:rPr>
              <a:t>ASD Dataset for Children, Adolescents and Adults available on UCI ML </a:t>
            </a:r>
            <a:r>
              <a:rPr lang="en-US" sz="1100" dirty="0" smtClean="0">
                <a:solidFill>
                  <a:srgbClr val="000000"/>
                </a:solidFill>
                <a:latin typeface="Avenir Next LT Pro"/>
              </a:rPr>
              <a:t>Repository:</a:t>
            </a:r>
          </a:p>
          <a:p>
            <a:pPr lvl="1" algn="just"/>
            <a:r>
              <a:rPr lang="en-US" sz="1100" u="sng" dirty="0" smtClean="0">
                <a:solidFill>
                  <a:srgbClr val="000000"/>
                </a:solidFill>
                <a:latin typeface="Avenir Next LT Pro"/>
                <a:hlinkClick r:id="rId3"/>
              </a:rPr>
              <a:t>http</a:t>
            </a:r>
            <a:r>
              <a:rPr lang="en-US" sz="1100" u="sng" dirty="0">
                <a:solidFill>
                  <a:srgbClr val="000000"/>
                </a:solidFill>
                <a:latin typeface="Avenir Next LT Pro"/>
                <a:hlinkClick r:id="rId3"/>
              </a:rPr>
              <a:t>://</a:t>
            </a:r>
            <a:r>
              <a:rPr lang="en-US" sz="1100" u="sng" dirty="0" smtClean="0">
                <a:solidFill>
                  <a:srgbClr val="000000"/>
                </a:solidFill>
                <a:latin typeface="Avenir Next LT Pro"/>
                <a:hlinkClick r:id="rId3"/>
              </a:rPr>
              <a:t>archive.ics.uci.edu/ml/datasets/Autism+Screening+Adult</a:t>
            </a:r>
            <a:endParaRPr lang="en-US" sz="1100" dirty="0" smtClean="0">
              <a:solidFill>
                <a:srgbClr val="000000"/>
              </a:solidFill>
              <a:latin typeface="Avenir Next LT Pro"/>
            </a:endParaRPr>
          </a:p>
          <a:p>
            <a:pPr lvl="1" algn="just"/>
            <a:r>
              <a:rPr lang="en-US" sz="1100" u="sng" dirty="0" smtClean="0">
                <a:solidFill>
                  <a:srgbClr val="000000"/>
                </a:solidFill>
                <a:latin typeface="Avenir Next LT Pro"/>
                <a:hlinkClick r:id="rId4"/>
              </a:rPr>
              <a:t>http</a:t>
            </a:r>
            <a:r>
              <a:rPr lang="en-US" sz="1100" u="sng" dirty="0">
                <a:solidFill>
                  <a:srgbClr val="000000"/>
                </a:solidFill>
                <a:latin typeface="Avenir Next LT Pro"/>
                <a:hlinkClick r:id="rId4"/>
              </a:rPr>
              <a:t>://archive.ics.uci.edu/ml/datasets/Autistic+Spectrum+Disorder+Screening+Data+for+Children</a:t>
            </a:r>
            <a:r>
              <a:rPr lang="en-US" sz="1100" u="sng" dirty="0" smtClean="0">
                <a:solidFill>
                  <a:srgbClr val="000000"/>
                </a:solidFill>
                <a:latin typeface="Avenir Next LT Pro"/>
                <a:hlinkClick r:id="rId4"/>
              </a:rPr>
              <a:t>++</a:t>
            </a:r>
            <a:endParaRPr lang="en-US" sz="1100" dirty="0">
              <a:solidFill>
                <a:srgbClr val="000000"/>
              </a:solidFill>
              <a:latin typeface="Avenir Next LT Pro"/>
            </a:endParaRPr>
          </a:p>
          <a:p>
            <a:pPr lvl="1" algn="just"/>
            <a:r>
              <a:rPr lang="en-US" sz="1100" u="sng" dirty="0" smtClean="0">
                <a:solidFill>
                  <a:srgbClr val="000000"/>
                </a:solidFill>
                <a:latin typeface="Avenir Next LT Pro"/>
                <a:hlinkClick r:id="rId5"/>
              </a:rPr>
              <a:t>http</a:t>
            </a:r>
            <a:r>
              <a:rPr lang="en-US" sz="1100" u="sng" dirty="0">
                <a:solidFill>
                  <a:srgbClr val="000000"/>
                </a:solidFill>
                <a:latin typeface="Avenir Next LT Pro"/>
                <a:hlinkClick r:id="rId5"/>
              </a:rPr>
              <a:t>://archive.ics.uci.edu/ml/datasets/Autistic+Spectrum+Disorder+Screening+Data+for+Adolescent+++</a:t>
            </a:r>
            <a:endParaRPr lang="en-US" sz="1100" dirty="0">
              <a:solidFill>
                <a:srgbClr val="000000"/>
              </a:solidFill>
              <a:latin typeface="Avenir Next LT Pro"/>
            </a:endParaRPr>
          </a:p>
          <a:p>
            <a:pPr marL="0" indent="0" algn="just">
              <a:buFont typeface="Arial" panose="020B0604020202020204" pitchFamily="34" charset="0"/>
              <a:buNone/>
            </a:pPr>
            <a:r>
              <a:rPr lang="en-US" sz="1100" dirty="0">
                <a:solidFill>
                  <a:srgbClr val="000000"/>
                </a:solidFill>
                <a:latin typeface="Avenir Next LT Pro"/>
              </a:rPr>
              <a:t>Combined dataset contains 10 questionnaires variables and 9 supporting variables with a total of 1100 cases from various countries and ethnicities, and age </a:t>
            </a:r>
            <a:r>
              <a:rPr lang="en-US" sz="1100" dirty="0" smtClean="0">
                <a:solidFill>
                  <a:srgbClr val="000000"/>
                </a:solidFill>
                <a:latin typeface="Avenir Next LT Pro"/>
              </a:rPr>
              <a:t>group.</a:t>
            </a:r>
            <a:endParaRPr lang="en-US" sz="1100" dirty="0">
              <a:solidFill>
                <a:srgbClr val="000000"/>
              </a:solidFill>
              <a:latin typeface="Avenir Next LT Pro"/>
            </a:endParaRPr>
          </a:p>
        </p:txBody>
      </p:sp>
      <p:sp>
        <p:nvSpPr>
          <p:cNvPr id="14" name="Title 1">
            <a:extLst>
              <a:ext uri="{FF2B5EF4-FFF2-40B4-BE49-F238E27FC236}">
                <a16:creationId xmlns:a16="http://schemas.microsoft.com/office/drawing/2014/main" id="{1F2E7B2D-8C34-4F6D-AB1B-3F0EB5174EE7}"/>
              </a:ext>
            </a:extLst>
          </p:cNvPr>
          <p:cNvSpPr txBox="1">
            <a:spLocks/>
          </p:cNvSpPr>
          <p:nvPr/>
        </p:nvSpPr>
        <p:spPr>
          <a:xfrm>
            <a:off x="130200" y="151060"/>
            <a:ext cx="8137323" cy="5795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dirty="0" smtClean="0">
                <a:solidFill>
                  <a:srgbClr val="CC9B00"/>
                </a:solidFill>
                <a:latin typeface="Bahnschrift SemiBold SemiConden" panose="020B0502040204020203" pitchFamily="34" charset="0"/>
              </a:rPr>
              <a:t>Underwriting Score prediction for ASD</a:t>
            </a:r>
            <a:endParaRPr lang="en-US" sz="3400" dirty="0">
              <a:solidFill>
                <a:srgbClr val="CC9B00"/>
              </a:solidFill>
              <a:latin typeface="Bahnschrift SemiBold SemiConden" panose="020B0502040204020203" pitchFamily="34" charset="0"/>
            </a:endParaRPr>
          </a:p>
        </p:txBody>
      </p:sp>
      <p:sp>
        <p:nvSpPr>
          <p:cNvPr id="6" name="Content Placeholder 2"/>
          <p:cNvSpPr txBox="1">
            <a:spLocks/>
          </p:cNvSpPr>
          <p:nvPr/>
        </p:nvSpPr>
        <p:spPr>
          <a:xfrm>
            <a:off x="130200" y="4598427"/>
            <a:ext cx="5263920" cy="176881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100" b="1" i="0" u="sng" strike="noStrike" kern="1200" cap="none" spc="0" normalizeH="0" baseline="0" noProof="0" dirty="0" smtClean="0">
                <a:ln>
                  <a:noFill/>
                </a:ln>
                <a:solidFill>
                  <a:srgbClr val="000000"/>
                </a:solidFill>
                <a:effectLst/>
                <a:uLnTx/>
                <a:uFillTx/>
                <a:latin typeface="Avenir Next LT Pro"/>
                <a:ea typeface="+mn-ea"/>
                <a:cs typeface="+mn-cs"/>
              </a:rPr>
              <a:t>Business Impact</a:t>
            </a:r>
            <a:endParaRPr kumimoji="0" lang="en-US" sz="1100" b="0" i="0" u="none" strike="noStrike" kern="1200" cap="none" spc="0" normalizeH="0" baseline="0" noProof="0" dirty="0" smtClean="0">
              <a:ln>
                <a:noFill/>
              </a:ln>
              <a:solidFill>
                <a:srgbClr val="000000"/>
              </a:solidFill>
              <a:effectLst/>
              <a:uLnTx/>
              <a:uFillTx/>
              <a:latin typeface="Avenir Next LT Pro"/>
              <a:ea typeface="+mn-ea"/>
              <a:cs typeface="+mn-cs"/>
            </a:endParaRPr>
          </a:p>
          <a:p>
            <a:pPr marL="228600" marR="0" lvl="0" indent="-228600" algn="just"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smtClean="0">
                <a:ln>
                  <a:noFill/>
                </a:ln>
                <a:solidFill>
                  <a:srgbClr val="000000"/>
                </a:solidFill>
                <a:effectLst/>
                <a:uLnTx/>
                <a:uFillTx/>
                <a:latin typeface="Avenir Next LT Pro"/>
                <a:ea typeface="+mn-ea"/>
                <a:cs typeface="+mn-cs"/>
              </a:rPr>
              <a:t>This model predicts the probabilistic underwriting score for health/disability/long term cure or disease insurances against ASD in Children, Adolescents and Adults</a:t>
            </a:r>
          </a:p>
          <a:p>
            <a:pPr marL="685800" marR="0" lvl="1" indent="-228600" algn="just" defTabSz="914400" rtl="0" eaLnBrk="1" fontAlgn="auto" latinLnBrk="0" hangingPunct="1">
              <a:lnSpc>
                <a:spcPct val="110000"/>
              </a:lnSpc>
              <a:spcBef>
                <a:spcPts val="5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smtClean="0">
                <a:ln>
                  <a:noFill/>
                </a:ln>
                <a:solidFill>
                  <a:srgbClr val="000000"/>
                </a:solidFill>
                <a:effectLst/>
                <a:uLnTx/>
                <a:uFillTx/>
                <a:latin typeface="Avenir Next LT Pro"/>
                <a:ea typeface="+mn-ea"/>
                <a:cs typeface="+mn-cs"/>
              </a:rPr>
              <a:t>This score will help Sunlife in approving or rejecting the policy</a:t>
            </a:r>
          </a:p>
          <a:p>
            <a:pPr marL="228600" marR="0" lvl="0" indent="-228600" algn="just"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smtClean="0">
                <a:ln>
                  <a:noFill/>
                </a:ln>
                <a:solidFill>
                  <a:srgbClr val="000000"/>
                </a:solidFill>
                <a:effectLst/>
                <a:uLnTx/>
                <a:uFillTx/>
                <a:latin typeface="Avenir Next LT Pro"/>
                <a:ea typeface="+mn-ea"/>
                <a:cs typeface="+mn-cs"/>
              </a:rPr>
              <a:t>By using a threshold value along with the model generated score helps the actuarial to fluctuate the premium amount based upon the case</a:t>
            </a:r>
            <a:endParaRPr kumimoji="0" lang="en-US" sz="11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7" name="Content Placeholder 2"/>
          <p:cNvSpPr txBox="1">
            <a:spLocks/>
          </p:cNvSpPr>
          <p:nvPr/>
        </p:nvSpPr>
        <p:spPr>
          <a:xfrm>
            <a:off x="130200" y="2811091"/>
            <a:ext cx="5263920" cy="1710576"/>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100" b="1" i="0" u="sng" strike="noStrike" kern="1200" cap="none" spc="0" normalizeH="0" baseline="0" noProof="0" dirty="0" smtClean="0">
                <a:ln>
                  <a:noFill/>
                </a:ln>
                <a:solidFill>
                  <a:srgbClr val="000000"/>
                </a:solidFill>
                <a:effectLst/>
                <a:uLnTx/>
                <a:uFillTx/>
                <a:latin typeface="Avenir Next LT Pro"/>
                <a:ea typeface="+mn-ea"/>
                <a:cs typeface="+mn-cs"/>
              </a:rPr>
              <a:t>Problem Statement</a:t>
            </a:r>
            <a:endParaRPr kumimoji="0" lang="en-US" sz="1100" b="0" i="0" u="none" strike="noStrike" kern="1200" cap="none" spc="0" normalizeH="0" baseline="0" noProof="0" dirty="0" smtClean="0">
              <a:ln>
                <a:noFill/>
              </a:ln>
              <a:solidFill>
                <a:srgbClr val="000000"/>
              </a:solidFill>
              <a:effectLst/>
              <a:uLnTx/>
              <a:uFillTx/>
              <a:latin typeface="Avenir Next LT Pro"/>
              <a:ea typeface="+mn-ea"/>
              <a:cs typeface="+mn-cs"/>
            </a:endParaRPr>
          </a:p>
          <a:p>
            <a:pPr marL="0" marR="0" lvl="0" indent="0" algn="just"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100" b="0" i="0" u="none" strike="noStrike" kern="1200" cap="none" spc="0" normalizeH="0" baseline="0" noProof="0" dirty="0" smtClean="0">
                <a:ln>
                  <a:noFill/>
                </a:ln>
                <a:solidFill>
                  <a:srgbClr val="000000"/>
                </a:solidFill>
                <a:effectLst/>
                <a:uLnTx/>
                <a:uFillTx/>
                <a:latin typeface="Avenir Next LT Pro"/>
                <a:ea typeface="+mn-ea"/>
                <a:cs typeface="+mn-cs"/>
              </a:rPr>
              <a:t>As per the recent strategies of The Province of Canada, Ontario families with an autistic child receives $20,000 a year until their child turns six. After the age of six, families receives $5,000 a year until their child turns 18. </a:t>
            </a:r>
          </a:p>
          <a:p>
            <a:pPr marL="0" marR="0" lvl="0" indent="0" algn="just"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100" b="0" i="0" u="none" strike="noStrike" kern="1200" cap="none" spc="0" normalizeH="0" baseline="0" noProof="0" dirty="0" smtClean="0">
                <a:ln>
                  <a:noFill/>
                </a:ln>
                <a:solidFill>
                  <a:srgbClr val="000000"/>
                </a:solidFill>
                <a:effectLst/>
                <a:uLnTx/>
                <a:uFillTx/>
                <a:latin typeface="Avenir Next LT Pro"/>
                <a:ea typeface="+mn-ea"/>
                <a:cs typeface="+mn-cs"/>
              </a:rPr>
              <a:t>And, it is estimated that Ontario could add $952 million of insurance for autism services including Applied Behavioral Analysis (ABA) and speech/language therapy.</a:t>
            </a:r>
          </a:p>
        </p:txBody>
      </p:sp>
      <p:sp>
        <p:nvSpPr>
          <p:cNvPr id="8" name="Content Placeholder 2"/>
          <p:cNvSpPr txBox="1">
            <a:spLocks/>
          </p:cNvSpPr>
          <p:nvPr/>
        </p:nvSpPr>
        <p:spPr>
          <a:xfrm>
            <a:off x="5614651" y="3580537"/>
            <a:ext cx="1801217" cy="36027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100" b="1" u="sng" dirty="0" smtClean="0">
                <a:solidFill>
                  <a:srgbClr val="000000"/>
                </a:solidFill>
                <a:latin typeface="Avenir Next LT Pro"/>
              </a:rPr>
              <a:t>Solution Design</a:t>
            </a:r>
          </a:p>
          <a:p>
            <a:endParaRPr lang="en-US" sz="1100" dirty="0">
              <a:solidFill>
                <a:srgbClr val="000000"/>
              </a:solidFill>
              <a:latin typeface="Avenir Next LT Pro"/>
            </a:endParaRPr>
          </a:p>
        </p:txBody>
      </p:sp>
    </p:spTree>
    <p:extLst>
      <p:ext uri="{BB962C8B-B14F-4D97-AF65-F5344CB8AC3E}">
        <p14:creationId xmlns:p14="http://schemas.microsoft.com/office/powerpoint/2010/main" val="1391908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75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5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75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75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75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750"/>
                                        <p:tgtEl>
                                          <p:spTgt spid="8"/>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4BA5B-5C9B-4FD5-80BE-31B12777BF4B}"/>
              </a:ext>
            </a:extLst>
          </p:cNvPr>
          <p:cNvSpPr>
            <a:spLocks noGrp="1"/>
          </p:cNvSpPr>
          <p:nvPr>
            <p:ph type="title"/>
          </p:nvPr>
        </p:nvSpPr>
        <p:spPr/>
        <p:txBody>
          <a:bodyPr/>
          <a:lstStyle/>
          <a:p>
            <a:r>
              <a:rPr lang="en-US" dirty="0" smtClean="0"/>
              <a:t>What </a:t>
            </a:r>
            <a:r>
              <a:rPr lang="en-US" dirty="0"/>
              <a:t>is </a:t>
            </a:r>
            <a:r>
              <a:rPr lang="en-US" b="1" dirty="0"/>
              <a:t>ASD</a:t>
            </a:r>
            <a:r>
              <a:rPr lang="en-US" dirty="0"/>
              <a:t>?</a:t>
            </a:r>
          </a:p>
        </p:txBody>
      </p:sp>
      <p:sp>
        <p:nvSpPr>
          <p:cNvPr id="3" name="Content Placeholder 2">
            <a:extLst>
              <a:ext uri="{FF2B5EF4-FFF2-40B4-BE49-F238E27FC236}">
                <a16:creationId xmlns:a16="http://schemas.microsoft.com/office/drawing/2014/main" id="{DC8540E3-337A-4E72-A130-3737A5B25F92}"/>
              </a:ext>
            </a:extLst>
          </p:cNvPr>
          <p:cNvSpPr>
            <a:spLocks noGrp="1"/>
          </p:cNvSpPr>
          <p:nvPr>
            <p:ph idx="1"/>
          </p:nvPr>
        </p:nvSpPr>
        <p:spPr>
          <a:xfrm>
            <a:off x="907158" y="2435744"/>
            <a:ext cx="10216820" cy="3726160"/>
          </a:xfrm>
        </p:spPr>
        <p:txBody>
          <a:bodyPr>
            <a:normAutofit fontScale="62500" lnSpcReduction="20000"/>
          </a:bodyPr>
          <a:lstStyle/>
          <a:p>
            <a:pPr algn="just">
              <a:buFont typeface="Wingdings" panose="05000000000000000000" pitchFamily="2" charset="2"/>
              <a:buChar char="§"/>
            </a:pPr>
            <a:r>
              <a:rPr lang="en-US" sz="2700" dirty="0"/>
              <a:t>Autism spectrum disorder (ASD) is a neurodevelopment disability that can cause significant social, communication and behavioral challenges</a:t>
            </a:r>
          </a:p>
          <a:p>
            <a:pPr algn="just">
              <a:buFont typeface="Wingdings" panose="05000000000000000000" pitchFamily="2" charset="2"/>
              <a:buChar char="§"/>
            </a:pPr>
            <a:r>
              <a:rPr lang="en-US" sz="2700" dirty="0"/>
              <a:t>There is often nothing about how people with ASD look that sets them apart from other people, but people with ASD may communicate, interact, behave, and learn in ways that are different from most other </a:t>
            </a:r>
            <a:r>
              <a:rPr lang="en-US" sz="2700" dirty="0" smtClean="0"/>
              <a:t>people</a:t>
            </a:r>
          </a:p>
          <a:p>
            <a:pPr algn="just">
              <a:buFont typeface="Wingdings" panose="05000000000000000000" pitchFamily="2" charset="2"/>
              <a:buChar char="§"/>
            </a:pPr>
            <a:r>
              <a:rPr lang="en-US" sz="2700" dirty="0" smtClean="0"/>
              <a:t>ASD </a:t>
            </a:r>
            <a:r>
              <a:rPr lang="en-US" sz="2700" dirty="0"/>
              <a:t>begins early in childhood and typically lasts throughout a person's life and </a:t>
            </a:r>
            <a:r>
              <a:rPr lang="en-US" sz="2700" dirty="0" smtClean="0"/>
              <a:t>some </a:t>
            </a:r>
            <a:r>
              <a:rPr lang="en-US" sz="2700" dirty="0"/>
              <a:t>people with ASD need a lot of help in their daily lives; others need </a:t>
            </a:r>
            <a:r>
              <a:rPr lang="en-US" sz="2700" dirty="0" smtClean="0"/>
              <a:t>less</a:t>
            </a:r>
            <a:endParaRPr lang="en-US" sz="2700" dirty="0"/>
          </a:p>
          <a:p>
            <a:pPr algn="just">
              <a:buFont typeface="Wingdings" panose="05000000000000000000" pitchFamily="2" charset="2"/>
              <a:buChar char="§"/>
            </a:pPr>
            <a:r>
              <a:rPr lang="en-US" sz="2700" dirty="0"/>
              <a:t>ASD is a broad term used to describe a group of neurodevelopmental disorders:</a:t>
            </a:r>
          </a:p>
          <a:p>
            <a:pPr lvl="1" algn="just"/>
            <a:r>
              <a:rPr lang="en-US" sz="2700" b="1" dirty="0"/>
              <a:t>Autistic disorder</a:t>
            </a:r>
          </a:p>
          <a:p>
            <a:pPr lvl="1" algn="just"/>
            <a:r>
              <a:rPr lang="en-US" sz="2700" b="1" dirty="0"/>
              <a:t>Asperger’s syndrome</a:t>
            </a:r>
          </a:p>
          <a:p>
            <a:pPr lvl="1" algn="just"/>
            <a:r>
              <a:rPr lang="en-US" sz="2700" b="1" dirty="0"/>
              <a:t>Pervasive development disorder(PDD)</a:t>
            </a:r>
          </a:p>
          <a:p>
            <a:pPr lvl="1" algn="just"/>
            <a:r>
              <a:rPr lang="en-US" sz="2700" b="1" dirty="0"/>
              <a:t>Childhood disintegrative disorder</a:t>
            </a:r>
            <a:endParaRPr lang="en-US" b="1" dirty="0"/>
          </a:p>
        </p:txBody>
      </p:sp>
    </p:spTree>
    <p:extLst>
      <p:ext uri="{BB962C8B-B14F-4D97-AF65-F5344CB8AC3E}">
        <p14:creationId xmlns:p14="http://schemas.microsoft.com/office/powerpoint/2010/main" val="2424502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ASD Prevalence among Children &amp; Youth in </a:t>
            </a:r>
            <a:r>
              <a:rPr lang="en-US" sz="3400" b="1" dirty="0"/>
              <a:t>Canada</a:t>
            </a:r>
            <a:endParaRPr lang="en-US" sz="3400" dirty="0"/>
          </a:p>
        </p:txBody>
      </p:sp>
      <p:sp>
        <p:nvSpPr>
          <p:cNvPr id="4" name="Content Placeholder 2">
            <a:extLst>
              <a:ext uri="{FF2B5EF4-FFF2-40B4-BE49-F238E27FC236}">
                <a16:creationId xmlns:a16="http://schemas.microsoft.com/office/drawing/2014/main" id="{FBFD18D8-A48E-4EED-BAB3-379F278745B6}"/>
              </a:ext>
            </a:extLst>
          </p:cNvPr>
          <p:cNvSpPr>
            <a:spLocks noGrp="1"/>
          </p:cNvSpPr>
          <p:nvPr>
            <p:ph idx="1"/>
          </p:nvPr>
        </p:nvSpPr>
        <p:spPr>
          <a:xfrm>
            <a:off x="949164" y="2289592"/>
            <a:ext cx="10400436" cy="3798171"/>
          </a:xfrm>
        </p:spPr>
        <p:txBody>
          <a:bodyPr>
            <a:normAutofit fontScale="70000" lnSpcReduction="20000"/>
          </a:bodyPr>
          <a:lstStyle/>
          <a:p>
            <a:pPr algn="just">
              <a:buFont typeface="Wingdings" panose="05000000000000000000" pitchFamily="2" charset="2"/>
              <a:buChar char="§"/>
            </a:pPr>
            <a:r>
              <a:rPr lang="en-US" dirty="0"/>
              <a:t>In Canada, among children and youth 5-17 years of age:</a:t>
            </a:r>
          </a:p>
          <a:p>
            <a:pPr lvl="1" algn="just"/>
            <a:r>
              <a:rPr lang="en-US" dirty="0"/>
              <a:t>An estimated 1 in 66 have been diagnosed with ASD</a:t>
            </a:r>
          </a:p>
          <a:p>
            <a:pPr lvl="1" algn="just"/>
            <a:r>
              <a:rPr lang="en-US" dirty="0"/>
              <a:t>Males were identified with ASD 4x more frequently than females</a:t>
            </a:r>
          </a:p>
          <a:p>
            <a:pPr lvl="2" algn="just">
              <a:buFont typeface="Wingdings" panose="05000000000000000000" pitchFamily="2" charset="2"/>
              <a:buChar char="Ø"/>
            </a:pPr>
            <a:r>
              <a:rPr lang="en-US" dirty="0"/>
              <a:t>1 in 42 males &amp; 1 in 165 females were diagnosed with ASD</a:t>
            </a:r>
          </a:p>
          <a:p>
            <a:pPr algn="just">
              <a:buFont typeface="Wingdings" panose="05000000000000000000" pitchFamily="2" charset="2"/>
              <a:buChar char="§"/>
            </a:pPr>
            <a:r>
              <a:rPr lang="en-US" dirty="0"/>
              <a:t>More than half of children and youth (56%) had received their diagnosis by age 6; and more than 90% of children and youth were diagnosed by age 12.</a:t>
            </a:r>
          </a:p>
          <a:p>
            <a:pPr algn="just">
              <a:buFont typeface="Wingdings" panose="05000000000000000000" pitchFamily="2" charset="2"/>
              <a:buChar char="§"/>
            </a:pPr>
            <a:r>
              <a:rPr lang="en-US" dirty="0"/>
              <a:t>As per the recent strategies of The Province of Canada, Ontario families with an autistic child receives $20,000 a year until their child turns six. After the age of six, families receives $5,000 a year until their child turns 18.</a:t>
            </a:r>
          </a:p>
          <a:p>
            <a:pPr algn="just">
              <a:buFont typeface="Wingdings" panose="05000000000000000000" pitchFamily="2" charset="2"/>
              <a:buChar char="§"/>
            </a:pPr>
            <a:r>
              <a:rPr lang="en-US" dirty="0"/>
              <a:t>And, </a:t>
            </a:r>
            <a:r>
              <a:rPr lang="en-US" b="1" dirty="0"/>
              <a:t>it is estimated that Ontario could add $952 million of insurance for autism services</a:t>
            </a:r>
            <a:r>
              <a:rPr lang="en-US" dirty="0"/>
              <a:t>.</a:t>
            </a:r>
          </a:p>
        </p:txBody>
      </p:sp>
    </p:spTree>
    <p:extLst>
      <p:ext uri="{BB962C8B-B14F-4D97-AF65-F5344CB8AC3E}">
        <p14:creationId xmlns:p14="http://schemas.microsoft.com/office/powerpoint/2010/main" val="2369712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7B2D-8C34-4F6D-AB1B-3F0EB5174EE7}"/>
              </a:ext>
            </a:extLst>
          </p:cNvPr>
          <p:cNvSpPr>
            <a:spLocks noGrp="1"/>
          </p:cNvSpPr>
          <p:nvPr>
            <p:ph type="ctrTitle"/>
          </p:nvPr>
        </p:nvSpPr>
        <p:spPr>
          <a:xfrm>
            <a:off x="1450689" y="105898"/>
            <a:ext cx="8137323" cy="682873"/>
          </a:xfrm>
        </p:spPr>
        <p:txBody>
          <a:bodyPr>
            <a:noAutofit/>
          </a:bodyPr>
          <a:lstStyle/>
          <a:p>
            <a:r>
              <a:rPr lang="en-US" sz="2800" b="1" dirty="0"/>
              <a:t>ASD Prevalence in Canada</a:t>
            </a:r>
          </a:p>
        </p:txBody>
      </p:sp>
      <p:graphicFrame>
        <p:nvGraphicFramePr>
          <p:cNvPr id="7" name="Chart 6">
            <a:extLst>
              <a:ext uri="{FF2B5EF4-FFF2-40B4-BE49-F238E27FC236}">
                <a16:creationId xmlns:a16="http://schemas.microsoft.com/office/drawing/2014/main" id="{D5D08EA2-4BC6-4F6E-9CD6-69C820650C0B}"/>
              </a:ext>
            </a:extLst>
          </p:cNvPr>
          <p:cNvGraphicFramePr>
            <a:graphicFrameLocks/>
          </p:cNvGraphicFramePr>
          <p:nvPr>
            <p:extLst>
              <p:ext uri="{D42A27DB-BD31-4B8C-83A1-F6EECF244321}">
                <p14:modId xmlns:p14="http://schemas.microsoft.com/office/powerpoint/2010/main" val="2604787908"/>
              </p:ext>
            </p:extLst>
          </p:nvPr>
        </p:nvGraphicFramePr>
        <p:xfrm>
          <a:off x="133063" y="2183302"/>
          <a:ext cx="5386288" cy="41024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4112743800"/>
              </p:ext>
            </p:extLst>
          </p:nvPr>
        </p:nvGraphicFramePr>
        <p:xfrm>
          <a:off x="5692347" y="2183302"/>
          <a:ext cx="6323055" cy="4102444"/>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329514" y="1062681"/>
            <a:ext cx="11530958" cy="692497"/>
          </a:xfrm>
          <a:prstGeom prst="rect">
            <a:avLst/>
          </a:prstGeom>
          <a:noFill/>
        </p:spPr>
        <p:txBody>
          <a:bodyPr wrap="square" rtlCol="0">
            <a:spAutoFit/>
          </a:bodyPr>
          <a:lstStyle/>
          <a:p>
            <a:r>
              <a:rPr lang="en-US" sz="1300" dirty="0"/>
              <a:t>Below </a:t>
            </a:r>
            <a:r>
              <a:rPr lang="en-US" sz="1300" dirty="0" smtClean="0"/>
              <a:t>graphs are </a:t>
            </a:r>
            <a:r>
              <a:rPr lang="en-US" sz="1300" dirty="0"/>
              <a:t>representing:</a:t>
            </a:r>
          </a:p>
          <a:p>
            <a:pPr marL="742950" lvl="1" indent="-285750">
              <a:buFont typeface="Arial" panose="020B0604020202020204" pitchFamily="34" charset="0"/>
              <a:buChar char="•"/>
            </a:pPr>
            <a:r>
              <a:rPr lang="en-US" sz="1300" b="1" dirty="0" smtClean="0"/>
              <a:t>Top ASD </a:t>
            </a:r>
            <a:r>
              <a:rPr lang="en-US" sz="1300" b="1" dirty="0"/>
              <a:t>p</a:t>
            </a:r>
            <a:r>
              <a:rPr lang="en-US" sz="1300" b="1" dirty="0" smtClean="0"/>
              <a:t>revalent countries </a:t>
            </a:r>
            <a:endParaRPr lang="en-US" sz="1300" b="1" dirty="0"/>
          </a:p>
          <a:p>
            <a:pPr marL="742950" lvl="1" indent="-285750">
              <a:buFont typeface="Arial" panose="020B0604020202020204" pitchFamily="34" charset="0"/>
              <a:buChar char="•"/>
            </a:pPr>
            <a:r>
              <a:rPr lang="en-US" sz="1300" b="1" dirty="0" smtClean="0"/>
              <a:t>ASD incidence rate </a:t>
            </a:r>
            <a:r>
              <a:rPr lang="en-US" sz="1300" b="1" smtClean="0"/>
              <a:t>in Canada </a:t>
            </a:r>
            <a:r>
              <a:rPr lang="en-US" sz="1300" b="1" dirty="0" smtClean="0"/>
              <a:t>region</a:t>
            </a:r>
            <a:endParaRPr lang="en-US" sz="1300" b="1" dirty="0"/>
          </a:p>
        </p:txBody>
      </p:sp>
    </p:spTree>
    <p:extLst>
      <p:ext uri="{BB962C8B-B14F-4D97-AF65-F5344CB8AC3E}">
        <p14:creationId xmlns:p14="http://schemas.microsoft.com/office/powerpoint/2010/main" val="16712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Graphic spid="6" grpId="0">
        <p:bldAsOne/>
      </p:bldGraphic>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6BCA6-190E-4F66-A061-A374712A72B0}"/>
              </a:ext>
            </a:extLst>
          </p:cNvPr>
          <p:cNvSpPr>
            <a:spLocks noGrp="1"/>
          </p:cNvSpPr>
          <p:nvPr>
            <p:ph type="title"/>
          </p:nvPr>
        </p:nvSpPr>
        <p:spPr/>
        <p:txBody>
          <a:bodyPr>
            <a:normAutofit/>
          </a:bodyPr>
          <a:lstStyle/>
          <a:p>
            <a:r>
              <a:rPr lang="en-US" b="1" dirty="0"/>
              <a:t>Asia Region</a:t>
            </a:r>
            <a:r>
              <a:rPr lang="en-US" dirty="0"/>
              <a:t> ASD </a:t>
            </a:r>
            <a:r>
              <a:rPr lang="en-US" dirty="0" smtClean="0"/>
              <a:t>Progression</a:t>
            </a:r>
            <a:endParaRPr lang="en-US" dirty="0"/>
          </a:p>
        </p:txBody>
      </p:sp>
      <p:pic>
        <p:nvPicPr>
          <p:cNvPr id="1026" name="Picture 2"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2095" y="2366350"/>
            <a:ext cx="4786184" cy="3771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7309858" y="2204633"/>
            <a:ext cx="4379634" cy="1369606"/>
          </a:xfrm>
          <a:prstGeom prst="rect">
            <a:avLst/>
          </a:prstGeom>
          <a:noFill/>
        </p:spPr>
        <p:txBody>
          <a:bodyPr wrap="square" rtlCol="0">
            <a:spAutoFit/>
          </a:bodyPr>
          <a:lstStyle/>
          <a:p>
            <a:pPr marL="171450" indent="-171450" algn="just">
              <a:buFont typeface="Arial" panose="020B0604020202020204" pitchFamily="34" charset="0"/>
              <a:buChar char="•"/>
            </a:pPr>
            <a:r>
              <a:rPr lang="en-US" sz="1200" dirty="0" smtClean="0"/>
              <a:t>In </a:t>
            </a:r>
            <a:r>
              <a:rPr lang="en-US" sz="1200" b="1" dirty="0" smtClean="0"/>
              <a:t>Hong Kong</a:t>
            </a:r>
            <a:r>
              <a:rPr lang="en-US" sz="1200" dirty="0" smtClean="0"/>
              <a:t>, </a:t>
            </a:r>
            <a:r>
              <a:rPr lang="en-US" sz="1200" dirty="0"/>
              <a:t>25,000 </a:t>
            </a:r>
            <a:r>
              <a:rPr lang="en-US" sz="1200" dirty="0" smtClean="0"/>
              <a:t>are already registered for autistic </a:t>
            </a:r>
            <a:r>
              <a:rPr lang="en-US" sz="1200" dirty="0"/>
              <a:t>children, and a further 10,000-plus are expected to be diagnosed in 2017-2018, up from 7,200 in 2015-2016. </a:t>
            </a:r>
            <a:endParaRPr lang="en-US" sz="1200" dirty="0" smtClean="0"/>
          </a:p>
          <a:p>
            <a:pPr algn="just"/>
            <a:endParaRPr lang="en-US" sz="1200" dirty="0"/>
          </a:p>
          <a:p>
            <a:pPr marL="171450" indent="-171450" algn="just">
              <a:buFont typeface="Arial" panose="020B0604020202020204" pitchFamily="34" charset="0"/>
              <a:buChar char="•"/>
            </a:pPr>
            <a:r>
              <a:rPr lang="en-US" sz="1200" dirty="0" smtClean="0"/>
              <a:t>Based </a:t>
            </a:r>
            <a:r>
              <a:rPr lang="en-US" sz="1200" dirty="0"/>
              <a:t>on the recent estimates, in Hong Kong, 65 or more in every 10,000 children are affected with autism.</a:t>
            </a:r>
          </a:p>
          <a:p>
            <a:pPr algn="just"/>
            <a:endParaRPr lang="en-US" sz="1100" dirty="0"/>
          </a:p>
        </p:txBody>
      </p:sp>
      <p:sp>
        <p:nvSpPr>
          <p:cNvPr id="5" name="TextBox 4"/>
          <p:cNvSpPr txBox="1"/>
          <p:nvPr/>
        </p:nvSpPr>
        <p:spPr>
          <a:xfrm>
            <a:off x="329514" y="4728519"/>
            <a:ext cx="4110680" cy="1384995"/>
          </a:xfrm>
          <a:prstGeom prst="rect">
            <a:avLst/>
          </a:prstGeom>
          <a:noFill/>
        </p:spPr>
        <p:txBody>
          <a:bodyPr wrap="square" rtlCol="0">
            <a:spAutoFit/>
          </a:bodyPr>
          <a:lstStyle/>
          <a:p>
            <a:pPr marL="171450" indent="-171450" algn="just">
              <a:buFont typeface="Arial" panose="020B0604020202020204" pitchFamily="34" charset="0"/>
              <a:buChar char="•"/>
            </a:pPr>
            <a:r>
              <a:rPr lang="en-US" sz="1200" dirty="0"/>
              <a:t>The </a:t>
            </a:r>
            <a:r>
              <a:rPr lang="en-US" sz="1200" b="1" dirty="0"/>
              <a:t>Vietnam</a:t>
            </a:r>
            <a:r>
              <a:rPr lang="en-US" sz="1200" dirty="0"/>
              <a:t> Public Health Association estimates there are 160,000 people living with ASD in Vietnam by 2012. </a:t>
            </a:r>
            <a:endParaRPr lang="en-US" sz="1200" dirty="0" smtClean="0"/>
          </a:p>
          <a:p>
            <a:pPr algn="just"/>
            <a:endParaRPr lang="en-US" sz="1200" dirty="0" smtClean="0"/>
          </a:p>
          <a:p>
            <a:pPr marL="171450" indent="-171450" algn="just">
              <a:buFont typeface="Arial" panose="020B0604020202020204" pitchFamily="34" charset="0"/>
              <a:buChar char="•"/>
            </a:pPr>
            <a:r>
              <a:rPr lang="en-US" sz="1200" dirty="0" smtClean="0"/>
              <a:t>As </a:t>
            </a:r>
            <a:r>
              <a:rPr lang="en-US" sz="1200" dirty="0"/>
              <a:t>per the latest studies, 0.75 percent of young children in northern Vietnam have autism according to a large study of children in the region. </a:t>
            </a:r>
          </a:p>
          <a:p>
            <a:pPr algn="just"/>
            <a:endParaRPr lang="en-US" sz="1200" dirty="0"/>
          </a:p>
        </p:txBody>
      </p:sp>
      <p:cxnSp>
        <p:nvCxnSpPr>
          <p:cNvPr id="9" name="Straight Connector 8"/>
          <p:cNvCxnSpPr/>
          <p:nvPr/>
        </p:nvCxnSpPr>
        <p:spPr>
          <a:xfrm>
            <a:off x="2718487" y="4251082"/>
            <a:ext cx="3056237" cy="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726725" y="4242844"/>
            <a:ext cx="0" cy="477437"/>
          </a:xfrm>
          <a:prstGeom prst="straightConnector1">
            <a:avLst/>
          </a:prstGeom>
          <a:ln w="158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537622" y="4909751"/>
            <a:ext cx="4176584" cy="1200329"/>
          </a:xfrm>
          <a:prstGeom prst="rect">
            <a:avLst/>
          </a:prstGeom>
          <a:noFill/>
        </p:spPr>
        <p:txBody>
          <a:bodyPr wrap="square" rtlCol="0">
            <a:spAutoFit/>
          </a:bodyPr>
          <a:lstStyle/>
          <a:p>
            <a:pPr marL="171450" indent="-171450" algn="just">
              <a:buFont typeface="Arial" panose="020B0604020202020204" pitchFamily="34" charset="0"/>
              <a:buChar char="•"/>
            </a:pPr>
            <a:r>
              <a:rPr lang="en-US" sz="1200" dirty="0"/>
              <a:t>The number of people with </a:t>
            </a:r>
            <a:r>
              <a:rPr lang="en-US" sz="1200" dirty="0" smtClean="0"/>
              <a:t>ASD </a:t>
            </a:r>
            <a:r>
              <a:rPr lang="en-US" sz="1200" dirty="0"/>
              <a:t>in the </a:t>
            </a:r>
            <a:r>
              <a:rPr lang="en-US" sz="1200" b="1" dirty="0"/>
              <a:t>Philippines</a:t>
            </a:r>
            <a:r>
              <a:rPr lang="en-US" sz="1200" dirty="0"/>
              <a:t> has almost doubled in the past six years and the number is still rising. </a:t>
            </a:r>
            <a:endParaRPr lang="en-US" sz="1200" dirty="0" smtClean="0"/>
          </a:p>
          <a:p>
            <a:pPr algn="just"/>
            <a:endParaRPr lang="en-US" sz="1200" dirty="0" smtClean="0"/>
          </a:p>
          <a:p>
            <a:pPr marL="171450" indent="-171450" algn="just">
              <a:buFont typeface="Arial" panose="020B0604020202020204" pitchFamily="34" charset="0"/>
              <a:buChar char="•"/>
            </a:pPr>
            <a:r>
              <a:rPr lang="en-US" sz="1200" dirty="0" smtClean="0"/>
              <a:t>In </a:t>
            </a:r>
            <a:r>
              <a:rPr lang="en-US" sz="1200" dirty="0"/>
              <a:t>the </a:t>
            </a:r>
            <a:r>
              <a:rPr lang="en-US" sz="1200" dirty="0" smtClean="0"/>
              <a:t>Philippines, estimated autism cases rose </a:t>
            </a:r>
            <a:r>
              <a:rPr lang="en-US" sz="1200" dirty="0"/>
              <a:t>from 500,000 in 2008 to one million people by 2014</a:t>
            </a:r>
            <a:r>
              <a:rPr lang="en-US" sz="1200" dirty="0" smtClean="0"/>
              <a:t>.</a:t>
            </a:r>
            <a:endParaRPr lang="en-US" sz="1200" dirty="0"/>
          </a:p>
        </p:txBody>
      </p:sp>
      <p:cxnSp>
        <p:nvCxnSpPr>
          <p:cNvPr id="15" name="Straight Connector 14"/>
          <p:cNvCxnSpPr/>
          <p:nvPr/>
        </p:nvCxnSpPr>
        <p:spPr>
          <a:xfrm flipV="1">
            <a:off x="6277233" y="2594919"/>
            <a:ext cx="0" cy="1219200"/>
          </a:xfrm>
          <a:prstGeom prst="line">
            <a:avLst/>
          </a:prstGeom>
          <a:ln w="158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275866" y="2603157"/>
            <a:ext cx="961217" cy="0"/>
          </a:xfrm>
          <a:prstGeom prst="straightConnector1">
            <a:avLst/>
          </a:prstGeom>
          <a:ln w="158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878595" y="4316986"/>
            <a:ext cx="2405825"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9292281" y="4308748"/>
            <a:ext cx="0" cy="592765"/>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767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7B2D-8C34-4F6D-AB1B-3F0EB5174EE7}"/>
              </a:ext>
            </a:extLst>
          </p:cNvPr>
          <p:cNvSpPr>
            <a:spLocks noGrp="1"/>
          </p:cNvSpPr>
          <p:nvPr>
            <p:ph type="ctrTitle"/>
          </p:nvPr>
        </p:nvSpPr>
        <p:spPr>
          <a:xfrm>
            <a:off x="1381486" y="84062"/>
            <a:ext cx="8137323" cy="682873"/>
          </a:xfrm>
        </p:spPr>
        <p:txBody>
          <a:bodyPr>
            <a:noAutofit/>
          </a:bodyPr>
          <a:lstStyle/>
          <a:p>
            <a:pPr algn="l"/>
            <a:r>
              <a:rPr lang="en-US" sz="3600" dirty="0">
                <a:solidFill>
                  <a:srgbClr val="CC9B00"/>
                </a:solidFill>
                <a:latin typeface="Bahnschrift SemiBold SemiConden" panose="020B0502040204020203" pitchFamily="34" charset="0"/>
              </a:rPr>
              <a:t>ASD ASIA Region Progression</a:t>
            </a:r>
          </a:p>
        </p:txBody>
      </p:sp>
      <p:graphicFrame>
        <p:nvGraphicFramePr>
          <p:cNvPr id="6" name="Chart 5">
            <a:extLst>
              <a:ext uri="{FF2B5EF4-FFF2-40B4-BE49-F238E27FC236}">
                <a16:creationId xmlns:a16="http://schemas.microsoft.com/office/drawing/2014/main" id="{066B7D89-471E-4F45-82F5-9CF9888A9556}"/>
              </a:ext>
            </a:extLst>
          </p:cNvPr>
          <p:cNvGraphicFramePr>
            <a:graphicFrameLocks/>
          </p:cNvGraphicFramePr>
          <p:nvPr>
            <p:extLst/>
          </p:nvPr>
        </p:nvGraphicFramePr>
        <p:xfrm>
          <a:off x="603473" y="2360793"/>
          <a:ext cx="5284470" cy="3467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BE8CC294-6709-47DA-9940-4B0C6FFB6AA3}"/>
              </a:ext>
            </a:extLst>
          </p:cNvPr>
          <p:cNvGraphicFramePr>
            <a:graphicFrameLocks/>
          </p:cNvGraphicFramePr>
          <p:nvPr>
            <p:extLst/>
          </p:nvPr>
        </p:nvGraphicFramePr>
        <p:xfrm>
          <a:off x="6376653" y="2360793"/>
          <a:ext cx="5246936" cy="34671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170524" y="1295013"/>
            <a:ext cx="11462740" cy="692497"/>
          </a:xfrm>
          <a:prstGeom prst="rect">
            <a:avLst/>
          </a:prstGeom>
          <a:noFill/>
        </p:spPr>
        <p:txBody>
          <a:bodyPr wrap="square" rtlCol="0">
            <a:spAutoFit/>
          </a:bodyPr>
          <a:lstStyle/>
          <a:p>
            <a:r>
              <a:rPr lang="en-US" sz="1300" dirty="0" smtClean="0"/>
              <a:t>Below bar charts are representing:</a:t>
            </a:r>
          </a:p>
          <a:p>
            <a:pPr marL="742950" lvl="1" indent="-285750">
              <a:buFont typeface="Arial" panose="020B0604020202020204" pitchFamily="34" charset="0"/>
              <a:buChar char="•"/>
            </a:pPr>
            <a:r>
              <a:rPr lang="en-US" sz="1300" b="1" dirty="0" smtClean="0"/>
              <a:t>Number of ASD cases till 2008 and 2016</a:t>
            </a:r>
          </a:p>
          <a:p>
            <a:pPr marL="742950" lvl="1" indent="-285750">
              <a:buFont typeface="Arial" panose="020B0604020202020204" pitchFamily="34" charset="0"/>
              <a:buChar char="•"/>
            </a:pPr>
            <a:r>
              <a:rPr lang="en-US" sz="1300" b="1" dirty="0" smtClean="0"/>
              <a:t>Percentage rise in number of cases from 2008 to 2016</a:t>
            </a:r>
            <a:endParaRPr lang="en-US" sz="1300" b="1" dirty="0"/>
          </a:p>
        </p:txBody>
      </p:sp>
    </p:spTree>
    <p:extLst>
      <p:ext uri="{BB962C8B-B14F-4D97-AF65-F5344CB8AC3E}">
        <p14:creationId xmlns:p14="http://schemas.microsoft.com/office/powerpoint/2010/main" val="2667569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75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75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Graphic spid="10" grpId="0">
        <p:bldAsOne/>
      </p:bldGraphic>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263C6-D047-4883-81BE-32D19FA7569C}"/>
              </a:ext>
            </a:extLst>
          </p:cNvPr>
          <p:cNvSpPr>
            <a:spLocks noGrp="1"/>
          </p:cNvSpPr>
          <p:nvPr>
            <p:ph type="title"/>
          </p:nvPr>
        </p:nvSpPr>
        <p:spPr/>
        <p:txBody>
          <a:bodyPr>
            <a:normAutofit/>
          </a:bodyPr>
          <a:lstStyle/>
          <a:p>
            <a:r>
              <a:rPr lang="en-US" dirty="0"/>
              <a:t>ASD </a:t>
            </a:r>
            <a:r>
              <a:rPr lang="en-US" b="1" dirty="0"/>
              <a:t>Health Insurance Expenditure</a:t>
            </a:r>
          </a:p>
        </p:txBody>
      </p:sp>
      <p:sp>
        <p:nvSpPr>
          <p:cNvPr id="3" name="Content Placeholder 2">
            <a:extLst>
              <a:ext uri="{FF2B5EF4-FFF2-40B4-BE49-F238E27FC236}">
                <a16:creationId xmlns:a16="http://schemas.microsoft.com/office/drawing/2014/main" id="{618F72C2-E367-4661-BFC5-30D259D17748}"/>
              </a:ext>
            </a:extLst>
          </p:cNvPr>
          <p:cNvSpPr>
            <a:spLocks noGrp="1"/>
          </p:cNvSpPr>
          <p:nvPr>
            <p:ph idx="1"/>
          </p:nvPr>
        </p:nvSpPr>
        <p:spPr>
          <a:xfrm>
            <a:off x="835481" y="2120586"/>
            <a:ext cx="10184604" cy="1537014"/>
          </a:xfrm>
        </p:spPr>
        <p:txBody>
          <a:bodyPr>
            <a:normAutofit fontScale="77500" lnSpcReduction="20000"/>
          </a:bodyPr>
          <a:lstStyle/>
          <a:p>
            <a:pPr algn="just">
              <a:buFont typeface="Wingdings" panose="05000000000000000000" pitchFamily="2" charset="2"/>
              <a:buChar char="§"/>
            </a:pPr>
            <a:r>
              <a:rPr lang="en-US" sz="2400" dirty="0"/>
              <a:t>According to the CDC, ASD treatment services costs an estimated </a:t>
            </a:r>
            <a:r>
              <a:rPr lang="en-US" sz="2400" dirty="0" smtClean="0"/>
              <a:t>USD 17,000 </a:t>
            </a:r>
            <a:r>
              <a:rPr lang="en-US" sz="2400" dirty="0"/>
              <a:t>more per year to care for a child with ASD compared to a child without autism. </a:t>
            </a:r>
          </a:p>
          <a:p>
            <a:pPr algn="just">
              <a:buFont typeface="Wingdings" panose="05000000000000000000" pitchFamily="2" charset="2"/>
              <a:buChar char="§"/>
            </a:pPr>
            <a:r>
              <a:rPr lang="en-US" sz="2400" dirty="0"/>
              <a:t>Costs include health care, education, ASD-related therapy, family-coordinated services, and caregiver time. For a child with more severe ASD, costs increase to over </a:t>
            </a:r>
            <a:r>
              <a:rPr lang="en-US" sz="2400" dirty="0" smtClean="0"/>
              <a:t>USD 21,000 </a:t>
            </a:r>
            <a:r>
              <a:rPr lang="en-US" sz="2400" dirty="0"/>
              <a:t>more per year.</a:t>
            </a:r>
          </a:p>
          <a:p>
            <a:pPr algn="just">
              <a:buFont typeface="Wingdings" panose="05000000000000000000" pitchFamily="2" charset="2"/>
              <a:buChar char="§"/>
            </a:pPr>
            <a:endParaRPr lang="en-US" dirty="0"/>
          </a:p>
        </p:txBody>
      </p:sp>
      <p:pic>
        <p:nvPicPr>
          <p:cNvPr id="5" name="New picture">
            <a:extLst>
              <a:ext uri="{FF2B5EF4-FFF2-40B4-BE49-F238E27FC236}">
                <a16:creationId xmlns:a16="http://schemas.microsoft.com/office/drawing/2014/main" id="{FC32AABF-AD54-4DB0-8AE0-49E95793F05E}"/>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2737846" y="3796054"/>
            <a:ext cx="6716308" cy="2872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6" name="Content Placeholder 2">
            <a:extLst>
              <a:ext uri="{FF2B5EF4-FFF2-40B4-BE49-F238E27FC236}">
                <a16:creationId xmlns:a16="http://schemas.microsoft.com/office/drawing/2014/main" id="{1E84D136-C080-4BA8-8727-99CCB3B57039}"/>
              </a:ext>
            </a:extLst>
          </p:cNvPr>
          <p:cNvSpPr txBox="1">
            <a:spLocks/>
          </p:cNvSpPr>
          <p:nvPr/>
        </p:nvSpPr>
        <p:spPr>
          <a:xfrm>
            <a:off x="4647981" y="6652402"/>
            <a:ext cx="2928989" cy="41119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900" b="1" dirty="0"/>
              <a:t>Data based on research done for some US States</a:t>
            </a:r>
          </a:p>
        </p:txBody>
      </p:sp>
    </p:spTree>
    <p:extLst>
      <p:ext uri="{BB962C8B-B14F-4D97-AF65-F5344CB8AC3E}">
        <p14:creationId xmlns:p14="http://schemas.microsoft.com/office/powerpoint/2010/main" val="283884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7B2D-8C34-4F6D-AB1B-3F0EB5174EE7}"/>
              </a:ext>
            </a:extLst>
          </p:cNvPr>
          <p:cNvSpPr>
            <a:spLocks noGrp="1"/>
          </p:cNvSpPr>
          <p:nvPr>
            <p:ph type="ctrTitle"/>
          </p:nvPr>
        </p:nvSpPr>
        <p:spPr>
          <a:xfrm>
            <a:off x="1329312" y="93128"/>
            <a:ext cx="8137323" cy="579560"/>
          </a:xfrm>
        </p:spPr>
        <p:txBody>
          <a:bodyPr>
            <a:noAutofit/>
          </a:bodyPr>
          <a:lstStyle/>
          <a:p>
            <a:pPr algn="l"/>
            <a:r>
              <a:rPr lang="en-US" sz="2800" b="1" dirty="0"/>
              <a:t>ASD Health Care Expenditure</a:t>
            </a:r>
          </a:p>
        </p:txBody>
      </p:sp>
      <p:graphicFrame>
        <p:nvGraphicFramePr>
          <p:cNvPr id="7" name="Chart 6">
            <a:extLst>
              <a:ext uri="{FF2B5EF4-FFF2-40B4-BE49-F238E27FC236}">
                <a16:creationId xmlns:a16="http://schemas.microsoft.com/office/drawing/2014/main" id="{C6BA45ED-A793-4E38-9C7D-E7D472D0C70A}"/>
              </a:ext>
            </a:extLst>
          </p:cNvPr>
          <p:cNvGraphicFramePr>
            <a:graphicFrameLocks/>
          </p:cNvGraphicFramePr>
          <p:nvPr>
            <p:extLst>
              <p:ext uri="{D42A27DB-BD31-4B8C-83A1-F6EECF244321}">
                <p14:modId xmlns:p14="http://schemas.microsoft.com/office/powerpoint/2010/main" val="2247629173"/>
              </p:ext>
            </p:extLst>
          </p:nvPr>
        </p:nvGraphicFramePr>
        <p:xfrm>
          <a:off x="3620882" y="4023360"/>
          <a:ext cx="4821382" cy="28346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988624DC-2B02-45B9-B001-CF25DD214FE4}"/>
              </a:ext>
            </a:extLst>
          </p:cNvPr>
          <p:cNvGraphicFramePr>
            <a:graphicFrameLocks/>
          </p:cNvGraphicFramePr>
          <p:nvPr>
            <p:extLst>
              <p:ext uri="{D42A27DB-BD31-4B8C-83A1-F6EECF244321}">
                <p14:modId xmlns:p14="http://schemas.microsoft.com/office/powerpoint/2010/main" val="460680684"/>
              </p:ext>
            </p:extLst>
          </p:nvPr>
        </p:nvGraphicFramePr>
        <p:xfrm>
          <a:off x="6850326" y="1199116"/>
          <a:ext cx="4821382"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4F845C49-E8D0-47DF-A853-0B8155DAC42B}"/>
              </a:ext>
            </a:extLst>
          </p:cNvPr>
          <p:cNvGraphicFramePr>
            <a:graphicFrameLocks/>
          </p:cNvGraphicFramePr>
          <p:nvPr>
            <p:extLst>
              <p:ext uri="{D42A27DB-BD31-4B8C-83A1-F6EECF244321}">
                <p14:modId xmlns:p14="http://schemas.microsoft.com/office/powerpoint/2010/main" val="2242988383"/>
              </p:ext>
            </p:extLst>
          </p:nvPr>
        </p:nvGraphicFramePr>
        <p:xfrm>
          <a:off x="300203" y="1199116"/>
          <a:ext cx="4821382"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p:cNvSpPr txBox="1"/>
          <p:nvPr/>
        </p:nvSpPr>
        <p:spPr>
          <a:xfrm>
            <a:off x="300203" y="904719"/>
            <a:ext cx="11462740" cy="261610"/>
          </a:xfrm>
          <a:prstGeom prst="rect">
            <a:avLst/>
          </a:prstGeom>
          <a:noFill/>
        </p:spPr>
        <p:txBody>
          <a:bodyPr wrap="square" rtlCol="0">
            <a:spAutoFit/>
          </a:bodyPr>
          <a:lstStyle/>
          <a:p>
            <a:r>
              <a:rPr lang="en-US" sz="1100" dirty="0" smtClean="0"/>
              <a:t>Below graphs are representing the </a:t>
            </a:r>
            <a:r>
              <a:rPr lang="en-US" sz="1100" b="1" dirty="0" smtClean="0"/>
              <a:t>Total Healthcare Expenditure</a:t>
            </a:r>
            <a:r>
              <a:rPr lang="en-US" sz="1100" dirty="0" smtClean="0"/>
              <a:t> for “Autism Spectrum Disorder”, “Autistic cases” and “other ASD disorders”.</a:t>
            </a:r>
            <a:endParaRPr lang="en-US" sz="1100" dirty="0"/>
          </a:p>
        </p:txBody>
      </p:sp>
    </p:spTree>
    <p:extLst>
      <p:ext uri="{BB962C8B-B14F-4D97-AF65-F5344CB8AC3E}">
        <p14:creationId xmlns:p14="http://schemas.microsoft.com/office/powerpoint/2010/main" val="2045144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9" grpId="0">
        <p:bldAsOne/>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AS_UNIQUEID" val="90"/>
</p:tagLst>
</file>

<file path=ppt/theme/theme1.xml><?xml version="1.0" encoding="utf-8"?>
<a:theme xmlns:a="http://schemas.openxmlformats.org/drawingml/2006/main" name="AccentBoxVTI">
  <a:themeElements>
    <a:clrScheme name="AnalogousFromDarkSeedLeftStep">
      <a:dk1>
        <a:srgbClr val="000000"/>
      </a:dk1>
      <a:lt1>
        <a:srgbClr val="FFFFFF"/>
      </a:lt1>
      <a:dk2>
        <a:srgbClr val="322441"/>
      </a:dk2>
      <a:lt2>
        <a:srgbClr val="E2E8E6"/>
      </a:lt2>
      <a:accent1>
        <a:srgbClr val="C64A6B"/>
      </a:accent1>
      <a:accent2>
        <a:srgbClr val="B4388D"/>
      </a:accent2>
      <a:accent3>
        <a:srgbClr val="BA4AC6"/>
      </a:accent3>
      <a:accent4>
        <a:srgbClr val="7438B4"/>
      </a:accent4>
      <a:accent5>
        <a:srgbClr val="524AC6"/>
      </a:accent5>
      <a:accent6>
        <a:srgbClr val="3863B4"/>
      </a:accent6>
      <a:hlink>
        <a:srgbClr val="7B63CB"/>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4BAA30C2C01F43A59936B1FD16CF75" ma:contentTypeVersion="11" ma:contentTypeDescription="Create a new document." ma:contentTypeScope="" ma:versionID="6eb03c6c43c52021d53c37d591ef441f">
  <xsd:schema xmlns:xsd="http://www.w3.org/2001/XMLSchema" xmlns:xs="http://www.w3.org/2001/XMLSchema" xmlns:p="http://schemas.microsoft.com/office/2006/metadata/properties" xmlns:ns3="cf6c3166-5bf4-4fac-88b1-0ade12372130" xmlns:ns4="7c8defc9-44de-4733-9fcf-c0f4fa66930b" targetNamespace="http://schemas.microsoft.com/office/2006/metadata/properties" ma:root="true" ma:fieldsID="1a7e4ad15635371b7a88487b626f8741" ns3:_="" ns4:_="">
    <xsd:import namespace="cf6c3166-5bf4-4fac-88b1-0ade12372130"/>
    <xsd:import namespace="7c8defc9-44de-4733-9fcf-c0f4fa66930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6c3166-5bf4-4fac-88b1-0ade1237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c8defc9-44de-4733-9fcf-c0f4fa66930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E2C3403-03CC-4A8B-86B0-CADE651C0A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6c3166-5bf4-4fac-88b1-0ade12372130"/>
    <ds:schemaRef ds:uri="7c8defc9-44de-4733-9fcf-c0f4fa6693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D9704C-5C2F-41FE-812E-60F6915797C9}">
  <ds:schemaRefs>
    <ds:schemaRef ds:uri="http://schemas.microsoft.com/sharepoint/v3/contenttype/forms"/>
  </ds:schemaRefs>
</ds:datastoreItem>
</file>

<file path=customXml/itemProps3.xml><?xml version="1.0" encoding="utf-8"?>
<ds:datastoreItem xmlns:ds="http://schemas.openxmlformats.org/officeDocument/2006/customXml" ds:itemID="{93C65F6C-A3A9-4393-8978-47CBE735E6CF}">
  <ds:schemaRefs>
    <ds:schemaRef ds:uri="http://purl.org/dc/terms/"/>
    <ds:schemaRef ds:uri="http://www.w3.org/XML/1998/namespace"/>
    <ds:schemaRef ds:uri="http://schemas.microsoft.com/office/2006/documentManagement/types"/>
    <ds:schemaRef ds:uri="7c8defc9-44de-4733-9fcf-c0f4fa66930b"/>
    <ds:schemaRef ds:uri="http://purl.org/dc/elements/1.1/"/>
    <ds:schemaRef ds:uri="http://schemas.microsoft.com/office/infopath/2007/PartnerControls"/>
    <ds:schemaRef ds:uri="http://schemas.openxmlformats.org/package/2006/metadata/core-properties"/>
    <ds:schemaRef ds:uri="cf6c3166-5bf4-4fac-88b1-0ade12372130"/>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2604</TotalTime>
  <Words>2430</Words>
  <Application>Microsoft Office PowerPoint</Application>
  <PresentationFormat>Widescreen</PresentationFormat>
  <Paragraphs>254</Paragraphs>
  <Slides>24</Slides>
  <Notes>0</Notes>
  <HiddenSlides>5</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1" baseType="lpstr">
      <vt:lpstr>Arial</vt:lpstr>
      <vt:lpstr>Avenir Next LT Pro</vt:lpstr>
      <vt:lpstr>Bahnschrift SemiBold SemiConden</vt:lpstr>
      <vt:lpstr>Calibri</vt:lpstr>
      <vt:lpstr>Wingdings</vt:lpstr>
      <vt:lpstr>AccentBoxVTI</vt:lpstr>
      <vt:lpstr>Packager Shell Object</vt:lpstr>
      <vt:lpstr>Underwriting score prediction for  Autism Spectrum Disorder(ASD)  </vt:lpstr>
      <vt:lpstr>Contents</vt:lpstr>
      <vt:lpstr>What is ASD?</vt:lpstr>
      <vt:lpstr>ASD Prevalence among Children &amp; Youth in Canada</vt:lpstr>
      <vt:lpstr>ASD Prevalence in Canada</vt:lpstr>
      <vt:lpstr>Asia Region ASD Progression</vt:lpstr>
      <vt:lpstr>ASD ASIA Region Progression</vt:lpstr>
      <vt:lpstr>ASD Health Insurance Expenditure</vt:lpstr>
      <vt:lpstr>ASD Health Care Expenditure</vt:lpstr>
      <vt:lpstr>Rise(%) in ASD Healthcare Expenditure</vt:lpstr>
      <vt:lpstr>ASD Diagnosis</vt:lpstr>
      <vt:lpstr>ASD Treatment &amp; associated risks</vt:lpstr>
      <vt:lpstr>Problem Statement</vt:lpstr>
      <vt:lpstr>Proposed Business Solution</vt:lpstr>
      <vt:lpstr>Prototype Solution</vt:lpstr>
      <vt:lpstr>Prototype Results </vt:lpstr>
      <vt:lpstr>Potential extension for future</vt:lpstr>
      <vt:lpstr>PowerPoint Presentation</vt:lpstr>
      <vt:lpstr>Appendix</vt:lpstr>
      <vt:lpstr>Top ASD prevalent countries &amp; ASD v/s Age</vt:lpstr>
      <vt:lpstr>ASD Signs &amp; Symptoms</vt:lpstr>
      <vt:lpstr>Abbreviations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underwriting score against Autism spectrum disorder  in children, adolescents and adults</dc:title>
  <dc:creator>Rajesh Sharma</dc:creator>
  <cp:lastModifiedBy>Rajesh Sharma</cp:lastModifiedBy>
  <cp:revision>660</cp:revision>
  <dcterms:created xsi:type="dcterms:W3CDTF">2020-04-19T05:57:24Z</dcterms:created>
  <dcterms:modified xsi:type="dcterms:W3CDTF">2020-06-10T02:44:20Z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0x010100A24BAA30C2C01F43A59936B1FD16CF75</vt:lpwstr>
  </property>
</Properties>
</file>