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handoutMasterIdLst>
    <p:handoutMasterId r:id="rId17"/>
  </p:handoutMasterIdLst>
  <p:sldIdLst>
    <p:sldId id="375" r:id="rId2"/>
    <p:sldId id="305" r:id="rId3"/>
    <p:sldId id="407" r:id="rId4"/>
    <p:sldId id="408" r:id="rId5"/>
    <p:sldId id="409" r:id="rId6"/>
    <p:sldId id="418" r:id="rId7"/>
    <p:sldId id="410" r:id="rId8"/>
    <p:sldId id="411" r:id="rId9"/>
    <p:sldId id="412" r:id="rId10"/>
    <p:sldId id="414" r:id="rId11"/>
    <p:sldId id="413" r:id="rId12"/>
    <p:sldId id="384" r:id="rId13"/>
    <p:sldId id="417" r:id="rId14"/>
    <p:sldId id="278" r:id="rId15"/>
    <p:sldId id="4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C7F"/>
    <a:srgbClr val="C3C305"/>
    <a:srgbClr val="E2AC00"/>
    <a:srgbClr val="E35303"/>
    <a:srgbClr val="E39803"/>
    <a:srgbClr val="CC9B00"/>
    <a:srgbClr val="C49500"/>
    <a:srgbClr val="FFFF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993" autoAdjust="0"/>
  </p:normalViewPr>
  <p:slideViewPr>
    <p:cSldViewPr snapToGrid="0" snapToObjects="1">
      <p:cViewPr varScale="1">
        <p:scale>
          <a:sx n="93" d="100"/>
          <a:sy n="93" d="100"/>
        </p:scale>
        <p:origin x="101"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6/10/2020</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6/10/2020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205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6/10/2020</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6/10/2020</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 id="2147483707"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uQc8Itd4UTs&amp;list=PLhr1KZpdzukcOr_6j_zmSrvYnLUtgqsZz&amp;index=1" TargetMode="External"/><Relationship Id="rId13" Type="http://schemas.openxmlformats.org/officeDocument/2006/relationships/hyperlink" Target="https://www.google.com/url?sa=i&amp;url=https%3A%2F%2Fwww.pinterest.ca%2Fpin%2F123145371040439613%2F&amp;psig=AOvVaw0Z-U5JCZGeArwV2sntT5wI&amp;ust=1590577256988000&amp;source=images&amp;cd=vfe&amp;ved=0CAMQjB1qFwoTCKCouJuw0ekCFQAAAAAdAAAAABBb" TargetMode="External"/><Relationship Id="rId3" Type="http://schemas.openxmlformats.org/officeDocument/2006/relationships/hyperlink" Target="https://docs.aws.amazon.com/sagemaker/latest/dg/how-it-works.html" TargetMode="External"/><Relationship Id="rId7" Type="http://schemas.openxmlformats.org/officeDocument/2006/relationships/hyperlink" Target="https://docs.aws.amazon.com/sagemaker/latest/dg/processing-job.html" TargetMode="External"/><Relationship Id="rId12" Type="http://schemas.openxmlformats.org/officeDocument/2006/relationships/hyperlink" Target="https://events.williams.edu/event/join-csac-chemistry-student-advisory-committee-on-saturday-july-20th-for-a-short-morning-hike/" TargetMode="External"/><Relationship Id="rId2" Type="http://schemas.openxmlformats.org/officeDocument/2006/relationships/hyperlink" Target="https://docs.aws.amazon.com/sagemaker/latest/dg/whatis.html" TargetMode="External"/><Relationship Id="rId1" Type="http://schemas.openxmlformats.org/officeDocument/2006/relationships/slideLayout" Target="../slideLayouts/slideLayout5.xml"/><Relationship Id="rId6" Type="http://schemas.openxmlformats.org/officeDocument/2006/relationships/hyperlink" Target="https://docs.aws.amazon.com/sagemaker/latest/dg/studio.html" TargetMode="External"/><Relationship Id="rId11" Type="http://schemas.openxmlformats.org/officeDocument/2006/relationships/hyperlink" Target="https://www.vectorstock.com/royalty-free-vector/trekking-boy-vector-4433260" TargetMode="External"/><Relationship Id="rId5" Type="http://schemas.openxmlformats.org/officeDocument/2006/relationships/hyperlink" Target="https://aws.amazon.com/sagemaker/" TargetMode="External"/><Relationship Id="rId10" Type="http://schemas.openxmlformats.org/officeDocument/2006/relationships/hyperlink" Target="https://www.netclipart.com/isee/TwRbxR_cartoon-robot-png-cartoon-robot-clip-art/" TargetMode="External"/><Relationship Id="rId4" Type="http://schemas.openxmlformats.org/officeDocument/2006/relationships/hyperlink" Target="https://docs.aws.amazon.com/sagemaker/latest/dg/gs-set-up.html" TargetMode="External"/><Relationship Id="rId9" Type="http://schemas.openxmlformats.org/officeDocument/2006/relationships/hyperlink" Target="https://www.youtube.com/watch?v=sLktFah2Xi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AC00"/>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438448" y="5124354"/>
            <a:ext cx="4179375" cy="356462"/>
          </a:xfrm>
        </p:spPr>
        <p:txBody>
          <a:bodyPr>
            <a:normAutofit/>
          </a:bodyPr>
          <a:lstStyle/>
          <a:p>
            <a:r>
              <a:rPr lang="en-US" sz="1500" dirty="0">
                <a:latin typeface="+mn-lt"/>
              </a:rPr>
              <a:t>Rajesh Sharma</a:t>
            </a:r>
            <a:endParaRPr lang="id-ID" sz="1500" dirty="0">
              <a:latin typeface="+mn-lt"/>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371335" y="3105509"/>
            <a:ext cx="5104965" cy="1799710"/>
          </a:xfrm>
        </p:spPr>
        <p:txBody>
          <a:bodyPr>
            <a:normAutofit/>
          </a:bodyPr>
          <a:lstStyle/>
          <a:p>
            <a:r>
              <a:rPr lang="en-US" sz="4100" cap="small" dirty="0"/>
              <a:t>Machine Learning With </a:t>
            </a:r>
            <a:br>
              <a:rPr lang="en-US" sz="4100" cap="small" dirty="0"/>
            </a:br>
            <a:r>
              <a:rPr lang="en-US" sz="4100" cap="small" dirty="0" smtClean="0"/>
              <a:t>AWS </a:t>
            </a:r>
            <a:r>
              <a:rPr lang="en-US" sz="4100" cap="small" dirty="0"/>
              <a:t>SageMaker</a:t>
            </a:r>
            <a:endParaRPr lang="en-US" sz="4100" dirty="0"/>
          </a:p>
        </p:txBody>
      </p:sp>
      <p:pic>
        <p:nvPicPr>
          <p:cNvPr id="3" name="Picture 2">
            <a:extLst>
              <a:ext uri="{FF2B5EF4-FFF2-40B4-BE49-F238E27FC236}">
                <a16:creationId xmlns:a16="http://schemas.microsoft.com/office/drawing/2014/main" id="{7776503D-786C-4540-97BA-7FE38AD4E96C}"/>
              </a:ext>
            </a:extLst>
          </p:cNvPr>
          <p:cNvPicPr>
            <a:picLocks noChangeAspect="1"/>
          </p:cNvPicPr>
          <p:nvPr/>
        </p:nvPicPr>
        <p:blipFill>
          <a:blip r:embed="rId2"/>
          <a:stretch>
            <a:fillRect/>
          </a:stretch>
        </p:blipFill>
        <p:spPr>
          <a:xfrm>
            <a:off x="7013275" y="0"/>
            <a:ext cx="5178725" cy="6858000"/>
          </a:xfrm>
          <a:prstGeom prst="rect">
            <a:avLst/>
          </a:prstGeom>
        </p:spPr>
      </p:pic>
      <p:sp>
        <p:nvSpPr>
          <p:cNvPr id="9" name="Title 4">
            <a:extLst>
              <a:ext uri="{FF2B5EF4-FFF2-40B4-BE49-F238E27FC236}">
                <a16:creationId xmlns:a16="http://schemas.microsoft.com/office/drawing/2014/main" id="{195DB8AB-C738-4F2D-9C55-B39AA67F39CF}"/>
              </a:ext>
            </a:extLst>
          </p:cNvPr>
          <p:cNvSpPr txBox="1">
            <a:spLocks/>
          </p:cNvSpPr>
          <p:nvPr/>
        </p:nvSpPr>
        <p:spPr>
          <a:xfrm>
            <a:off x="8376730" y="5480816"/>
            <a:ext cx="2834503" cy="735786"/>
          </a:xfrm>
          <a:prstGeom prst="rect">
            <a:avLst/>
          </a:prstGeom>
        </p:spPr>
        <p:txBody>
          <a:bodyPr vert="horz" lIns="0" tIns="45720" rIns="0" bIns="45720" rtlCol="0" anchor="b">
            <a:normAutofit fontScale="97500"/>
          </a:bodyPr>
          <a:lstStyle>
            <a:lvl1pPr algn="l" defTabSz="914400" rtl="0" eaLnBrk="1" latinLnBrk="0" hangingPunct="1">
              <a:lnSpc>
                <a:spcPct val="90000"/>
              </a:lnSpc>
              <a:spcBef>
                <a:spcPct val="0"/>
              </a:spcBef>
              <a:buNone/>
              <a:defRPr sz="4800" b="0" i="0" kern="1200" cap="all" baseline="0">
                <a:solidFill>
                  <a:schemeClr val="bg1"/>
                </a:solidFill>
                <a:latin typeface="Sagona ExtraLight" panose="02020303050505020204" pitchFamily="18" charset="0"/>
                <a:ea typeface="+mj-ea"/>
                <a:cs typeface="+mj-cs"/>
              </a:defRPr>
            </a:lvl1pPr>
          </a:lstStyle>
          <a:p>
            <a:r>
              <a:rPr lang="en-US" sz="4400" cap="small" dirty="0"/>
              <a:t>Let’s Dive</a:t>
            </a:r>
            <a:endParaRPr lang="en-US" sz="4400" dirty="0"/>
          </a:p>
        </p:txBody>
      </p:sp>
      <p:cxnSp>
        <p:nvCxnSpPr>
          <p:cNvPr id="10" name="Straight Connector 9">
            <a:extLst>
              <a:ext uri="{FF2B5EF4-FFF2-40B4-BE49-F238E27FC236}">
                <a16:creationId xmlns:a16="http://schemas.microsoft.com/office/drawing/2014/main" id="{BC56205E-F7C6-40BE-B65B-0FAEFBA3CC9D}"/>
              </a:ext>
            </a:extLst>
          </p:cNvPr>
          <p:cNvCxnSpPr/>
          <p:nvPr/>
        </p:nvCxnSpPr>
        <p:spPr>
          <a:xfrm>
            <a:off x="8420546" y="6216602"/>
            <a:ext cx="2467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847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7FA-607B-4523-94D4-D533BC0C8293}"/>
              </a:ext>
            </a:extLst>
          </p:cNvPr>
          <p:cNvSpPr>
            <a:spLocks noGrp="1"/>
          </p:cNvSpPr>
          <p:nvPr>
            <p:ph type="ctrTitle"/>
          </p:nvPr>
        </p:nvSpPr>
        <p:spPr>
          <a:xfrm>
            <a:off x="1343775" y="167950"/>
            <a:ext cx="10134369" cy="560179"/>
          </a:xfrm>
        </p:spPr>
        <p:txBody>
          <a:bodyPr/>
          <a:lstStyle/>
          <a:p>
            <a:r>
              <a:rPr lang="en-US" sz="3600" cap="small" dirty="0"/>
              <a:t>SageMaker Under The Hood</a:t>
            </a:r>
            <a:r>
              <a:rPr lang="en-US" sz="3600" cap="small" dirty="0" smtClean="0"/>
              <a:t>?</a:t>
            </a:r>
            <a:endParaRPr lang="en-US" sz="3600" b="1" u="sng" cap="small" dirty="0"/>
          </a:p>
        </p:txBody>
      </p:sp>
      <p:sp>
        <p:nvSpPr>
          <p:cNvPr id="3" name="Flowchart: Alternate Process 2"/>
          <p:cNvSpPr/>
          <p:nvPr/>
        </p:nvSpPr>
        <p:spPr>
          <a:xfrm>
            <a:off x="8509690" y="2470601"/>
            <a:ext cx="3064475" cy="3394735"/>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smtClean="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b="1" dirty="0" smtClean="0">
              <a:solidFill>
                <a:schemeClr val="tx1"/>
              </a:solidFill>
            </a:endParaRPr>
          </a:p>
          <a:p>
            <a:pPr algn="ctr"/>
            <a:r>
              <a:rPr lang="en-US" sz="1400" b="1" dirty="0" smtClean="0">
                <a:solidFill>
                  <a:schemeClr val="tx1"/>
                </a:solidFill>
              </a:rPr>
              <a:t>Amazon </a:t>
            </a:r>
          </a:p>
          <a:p>
            <a:pPr algn="ctr"/>
            <a:r>
              <a:rPr lang="en-US" sz="1400" b="1" dirty="0" smtClean="0">
                <a:solidFill>
                  <a:schemeClr val="tx1"/>
                </a:solidFill>
              </a:rPr>
              <a:t>Elastic Container Registry</a:t>
            </a:r>
            <a:endParaRPr lang="en-US" sz="1400" b="1" dirty="0">
              <a:solidFill>
                <a:schemeClr val="tx1"/>
              </a:solidFill>
            </a:endParaRPr>
          </a:p>
        </p:txBody>
      </p:sp>
      <p:sp>
        <p:nvSpPr>
          <p:cNvPr id="4" name="TextBox 3"/>
          <p:cNvSpPr txBox="1"/>
          <p:nvPr/>
        </p:nvSpPr>
        <p:spPr>
          <a:xfrm>
            <a:off x="9045148" y="2932670"/>
            <a:ext cx="1993558" cy="2123658"/>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5875">
            <a:solidFill>
              <a:srgbClr val="E2AC00"/>
            </a:solidFill>
          </a:ln>
        </p:spPr>
        <p:txBody>
          <a:bodyPr wrap="square" rtlCol="0">
            <a:spAutoFit/>
          </a:bodyPr>
          <a:lstStyle/>
          <a:p>
            <a:r>
              <a:rPr lang="en-US" sz="1200" b="1" dirty="0" smtClean="0"/>
              <a:t>WORKDIR/</a:t>
            </a:r>
          </a:p>
          <a:p>
            <a:r>
              <a:rPr lang="en-US" sz="1200" b="1" dirty="0" smtClean="0"/>
              <a:t>	nginx.conf</a:t>
            </a:r>
          </a:p>
          <a:p>
            <a:r>
              <a:rPr lang="en-US" sz="1200" b="1" dirty="0"/>
              <a:t>	p</a:t>
            </a:r>
            <a:r>
              <a:rPr lang="en-US" sz="1200" b="1" dirty="0" smtClean="0"/>
              <a:t>redictor.py</a:t>
            </a:r>
          </a:p>
          <a:p>
            <a:r>
              <a:rPr lang="en-US" sz="1200" b="1" dirty="0" smtClean="0"/>
              <a:t>	serve</a:t>
            </a:r>
          </a:p>
          <a:p>
            <a:r>
              <a:rPr lang="en-US" sz="1200" b="1" dirty="0" smtClean="0"/>
              <a:t>	train</a:t>
            </a:r>
          </a:p>
          <a:p>
            <a:r>
              <a:rPr lang="en-US" sz="1200" b="1" dirty="0" smtClean="0"/>
              <a:t>	wsgi.py</a:t>
            </a:r>
          </a:p>
          <a:p>
            <a:endParaRPr lang="en-US" sz="1200" b="1" dirty="0"/>
          </a:p>
          <a:p>
            <a:endParaRPr lang="en-US" sz="1200" b="1" dirty="0" smtClean="0"/>
          </a:p>
          <a:p>
            <a:endParaRPr lang="en-US" sz="1200" b="1" dirty="0" smtClean="0"/>
          </a:p>
          <a:p>
            <a:endParaRPr lang="en-US" sz="1200" b="1" dirty="0"/>
          </a:p>
          <a:p>
            <a:endParaRPr lang="en-US" sz="1200" b="1" dirty="0" smtClean="0"/>
          </a:p>
        </p:txBody>
      </p:sp>
      <p:sp>
        <p:nvSpPr>
          <p:cNvPr id="5" name="Flowchart: Alternate Process 4"/>
          <p:cNvSpPr/>
          <p:nvPr/>
        </p:nvSpPr>
        <p:spPr>
          <a:xfrm>
            <a:off x="3931920" y="1375716"/>
            <a:ext cx="3850640" cy="5195603"/>
          </a:xfrm>
          <a:prstGeom prst="flowChartAlternateProcess">
            <a:avLst/>
          </a:prstGeom>
          <a:solidFill>
            <a:schemeClr val="bg2">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r>
              <a:rPr lang="en-US" sz="1600" b="1" dirty="0" smtClean="0">
                <a:solidFill>
                  <a:schemeClr val="tx1"/>
                </a:solidFill>
              </a:rPr>
              <a:t>Amazon SageMaker</a:t>
            </a:r>
            <a:endParaRPr lang="en-US" sz="1600" b="1" dirty="0">
              <a:solidFill>
                <a:schemeClr val="tx1"/>
              </a:solidFill>
            </a:endParaRPr>
          </a:p>
        </p:txBody>
      </p:sp>
      <p:sp>
        <p:nvSpPr>
          <p:cNvPr id="6" name="Rounded Rectangle 5"/>
          <p:cNvSpPr/>
          <p:nvPr/>
        </p:nvSpPr>
        <p:spPr>
          <a:xfrm>
            <a:off x="4257090" y="2244858"/>
            <a:ext cx="3175313" cy="1527744"/>
          </a:xfrm>
          <a:prstGeom prst="round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smtClean="0">
              <a:solidFill>
                <a:schemeClr val="tx1"/>
              </a:solidFill>
            </a:endParaRPr>
          </a:p>
          <a:p>
            <a:pPr algn="ctr"/>
            <a:endParaRPr lang="en-US" sz="1200" b="1" dirty="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endParaRPr lang="en-US" sz="1200" b="1" dirty="0" smtClean="0">
              <a:solidFill>
                <a:schemeClr val="tx1"/>
              </a:solidFill>
            </a:endParaRPr>
          </a:p>
          <a:p>
            <a:pPr algn="ctr"/>
            <a:r>
              <a:rPr lang="en-US" sz="1200" b="1" dirty="0" smtClean="0">
                <a:solidFill>
                  <a:schemeClr val="tx1"/>
                </a:solidFill>
              </a:rPr>
              <a:t>Deployment/Hosting</a:t>
            </a:r>
            <a:endParaRPr lang="en-US" sz="1200" b="1" dirty="0">
              <a:solidFill>
                <a:schemeClr val="tx1"/>
              </a:solidFill>
            </a:endParaRPr>
          </a:p>
        </p:txBody>
      </p:sp>
      <p:sp>
        <p:nvSpPr>
          <p:cNvPr id="8" name="Rounded Rectangle 7"/>
          <p:cNvSpPr/>
          <p:nvPr/>
        </p:nvSpPr>
        <p:spPr>
          <a:xfrm>
            <a:off x="4266150" y="4478409"/>
            <a:ext cx="3175313" cy="165935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sz="1200" b="1" dirty="0" smtClean="0">
              <a:solidFill>
                <a:schemeClr val="tx1"/>
              </a:solidFill>
            </a:endParaRPr>
          </a:p>
          <a:p>
            <a:pPr algn="ctr"/>
            <a:r>
              <a:rPr lang="en-US" sz="1200" b="1" dirty="0" smtClean="0">
                <a:solidFill>
                  <a:schemeClr val="tx1"/>
                </a:solidFill>
              </a:rPr>
              <a:t>Model Training </a:t>
            </a:r>
            <a:endParaRPr lang="en-US" sz="1200" b="1" dirty="0">
              <a:solidFill>
                <a:schemeClr val="tx1"/>
              </a:solidFill>
            </a:endParaRPr>
          </a:p>
        </p:txBody>
      </p:sp>
      <p:pic>
        <p:nvPicPr>
          <p:cNvPr id="11" name="Picture 10"/>
          <p:cNvPicPr>
            <a:picLocks noChangeAspect="1"/>
          </p:cNvPicPr>
          <p:nvPr/>
        </p:nvPicPr>
        <p:blipFill>
          <a:blip r:embed="rId2"/>
          <a:stretch>
            <a:fillRect/>
          </a:stretch>
        </p:blipFill>
        <p:spPr>
          <a:xfrm>
            <a:off x="9063547" y="4689272"/>
            <a:ext cx="486030" cy="350693"/>
          </a:xfrm>
          <a:prstGeom prst="rect">
            <a:avLst/>
          </a:prstGeom>
        </p:spPr>
      </p:pic>
      <p:sp>
        <p:nvSpPr>
          <p:cNvPr id="13" name="TextBox 12"/>
          <p:cNvSpPr txBox="1"/>
          <p:nvPr/>
        </p:nvSpPr>
        <p:spPr>
          <a:xfrm>
            <a:off x="4645236" y="2457522"/>
            <a:ext cx="2362116" cy="923330"/>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15875">
            <a:solidFill>
              <a:srgbClr val="E2AC00"/>
            </a:solidFill>
          </a:ln>
        </p:spPr>
        <p:txBody>
          <a:bodyPr wrap="square" rtlCol="0">
            <a:spAutoFit/>
          </a:bodyPr>
          <a:lstStyle/>
          <a:p>
            <a:r>
              <a:rPr lang="en-US" sz="900" b="1" dirty="0" smtClean="0"/>
              <a:t>opt/ml/	                       WORKDIR/</a:t>
            </a:r>
          </a:p>
          <a:p>
            <a:r>
              <a:rPr lang="en-US" sz="900" b="1" dirty="0" smtClean="0"/>
              <a:t>      model/	                          nginx.conf</a:t>
            </a:r>
          </a:p>
          <a:p>
            <a:r>
              <a:rPr lang="en-US" sz="900" b="1" dirty="0" smtClean="0"/>
              <a:t>	                          predictor.py</a:t>
            </a:r>
          </a:p>
          <a:p>
            <a:r>
              <a:rPr lang="en-US" sz="900" b="1" dirty="0" smtClean="0"/>
              <a:t>	                          serve</a:t>
            </a:r>
          </a:p>
          <a:p>
            <a:r>
              <a:rPr lang="en-US" sz="900" b="1" dirty="0" smtClean="0"/>
              <a:t>	                          wsgi.py</a:t>
            </a:r>
          </a:p>
          <a:p>
            <a:endParaRPr lang="en-US" sz="900" b="1" dirty="0" smtClean="0"/>
          </a:p>
        </p:txBody>
      </p:sp>
      <p:pic>
        <p:nvPicPr>
          <p:cNvPr id="14" name="Picture 13"/>
          <p:cNvPicPr>
            <a:picLocks noChangeAspect="1"/>
          </p:cNvPicPr>
          <p:nvPr/>
        </p:nvPicPr>
        <p:blipFill>
          <a:blip r:embed="rId2"/>
          <a:stretch>
            <a:fillRect/>
          </a:stretch>
        </p:blipFill>
        <p:spPr>
          <a:xfrm>
            <a:off x="4665556" y="3018890"/>
            <a:ext cx="486030" cy="350693"/>
          </a:xfrm>
          <a:prstGeom prst="rect">
            <a:avLst/>
          </a:prstGeom>
        </p:spPr>
      </p:pic>
      <p:sp>
        <p:nvSpPr>
          <p:cNvPr id="15" name="TextBox 14"/>
          <p:cNvSpPr txBox="1"/>
          <p:nvPr/>
        </p:nvSpPr>
        <p:spPr>
          <a:xfrm>
            <a:off x="4645236" y="4699555"/>
            <a:ext cx="2362116" cy="923330"/>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15875">
            <a:solidFill>
              <a:srgbClr val="E2AC00"/>
            </a:solidFill>
          </a:ln>
        </p:spPr>
        <p:txBody>
          <a:bodyPr wrap="square" rtlCol="0">
            <a:spAutoFit/>
          </a:bodyPr>
          <a:lstStyle/>
          <a:p>
            <a:r>
              <a:rPr lang="en-US" sz="900" b="1" dirty="0" smtClean="0"/>
              <a:t>opt/ml/	                       WORKDIR/</a:t>
            </a:r>
          </a:p>
          <a:p>
            <a:r>
              <a:rPr lang="en-US" sz="900" b="1" dirty="0" smtClean="0"/>
              <a:t>       input/	                              train</a:t>
            </a:r>
          </a:p>
          <a:p>
            <a:r>
              <a:rPr lang="en-US" sz="900" b="1" dirty="0" smtClean="0"/>
              <a:t>     model/	                        </a:t>
            </a:r>
          </a:p>
          <a:p>
            <a:r>
              <a:rPr lang="en-US" sz="900" b="1" dirty="0" smtClean="0"/>
              <a:t>        code/	                    </a:t>
            </a:r>
          </a:p>
          <a:p>
            <a:r>
              <a:rPr lang="en-US" sz="900" b="1" dirty="0" smtClean="0"/>
              <a:t>    output/	                    </a:t>
            </a:r>
          </a:p>
          <a:p>
            <a:r>
              <a:rPr lang="en-US" sz="900" b="1" dirty="0" smtClean="0"/>
              <a:t> 	                    </a:t>
            </a:r>
          </a:p>
        </p:txBody>
      </p:sp>
      <p:pic>
        <p:nvPicPr>
          <p:cNvPr id="16" name="Picture 15"/>
          <p:cNvPicPr>
            <a:picLocks noChangeAspect="1"/>
          </p:cNvPicPr>
          <p:nvPr/>
        </p:nvPicPr>
        <p:blipFill>
          <a:blip r:embed="rId2"/>
          <a:stretch>
            <a:fillRect/>
          </a:stretch>
        </p:blipFill>
        <p:spPr>
          <a:xfrm>
            <a:off x="6504516" y="5250763"/>
            <a:ext cx="486030" cy="350693"/>
          </a:xfrm>
          <a:prstGeom prst="rect">
            <a:avLst/>
          </a:prstGeom>
        </p:spPr>
      </p:pic>
      <p:sp>
        <p:nvSpPr>
          <p:cNvPr id="17" name="Flowchart: Alternate Process 16"/>
          <p:cNvSpPr/>
          <p:nvPr/>
        </p:nvSpPr>
        <p:spPr>
          <a:xfrm>
            <a:off x="5252720" y="3960200"/>
            <a:ext cx="1158240" cy="26416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Jobs</a:t>
            </a:r>
          </a:p>
        </p:txBody>
      </p:sp>
      <p:sp>
        <p:nvSpPr>
          <p:cNvPr id="19" name="Flowchart: Alternate Process 18"/>
          <p:cNvSpPr/>
          <p:nvPr/>
        </p:nvSpPr>
        <p:spPr>
          <a:xfrm>
            <a:off x="5247174" y="1618317"/>
            <a:ext cx="1158240" cy="425433"/>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Model</a:t>
            </a:r>
          </a:p>
          <a:p>
            <a:pPr algn="ctr"/>
            <a:r>
              <a:rPr lang="en-US" sz="1200" b="1" dirty="0" smtClean="0"/>
              <a:t>End point</a:t>
            </a:r>
            <a:endParaRPr lang="en-US" sz="1200" b="1" dirty="0"/>
          </a:p>
        </p:txBody>
      </p:sp>
      <p:cxnSp>
        <p:nvCxnSpPr>
          <p:cNvPr id="21" name="Straight Arrow Connector 20"/>
          <p:cNvCxnSpPr>
            <a:stCxn id="15" idx="0"/>
          </p:cNvCxnSpPr>
          <p:nvPr/>
        </p:nvCxnSpPr>
        <p:spPr>
          <a:xfrm flipV="1">
            <a:off x="5826294" y="4224360"/>
            <a:ext cx="5546" cy="47519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000706" y="3105423"/>
            <a:ext cx="20461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000706" y="4905258"/>
            <a:ext cx="20461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58188" y="2061878"/>
            <a:ext cx="5546" cy="39272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82426" y="2057348"/>
            <a:ext cx="0" cy="38612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stretch>
            <a:fillRect/>
          </a:stretch>
        </p:blipFill>
        <p:spPr>
          <a:xfrm>
            <a:off x="2039636" y="2473548"/>
            <a:ext cx="723375" cy="757021"/>
          </a:xfrm>
          <a:prstGeom prst="rect">
            <a:avLst/>
          </a:prstGeom>
        </p:spPr>
      </p:pic>
      <p:pic>
        <p:nvPicPr>
          <p:cNvPr id="35" name="Picture 34"/>
          <p:cNvPicPr>
            <a:picLocks noChangeAspect="1"/>
          </p:cNvPicPr>
          <p:nvPr/>
        </p:nvPicPr>
        <p:blipFill>
          <a:blip r:embed="rId3"/>
          <a:stretch>
            <a:fillRect/>
          </a:stretch>
        </p:blipFill>
        <p:spPr>
          <a:xfrm>
            <a:off x="2033866" y="4704309"/>
            <a:ext cx="723375" cy="757021"/>
          </a:xfrm>
          <a:prstGeom prst="rect">
            <a:avLst/>
          </a:prstGeom>
        </p:spPr>
      </p:pic>
      <p:sp>
        <p:nvSpPr>
          <p:cNvPr id="36" name="TextBox 35"/>
          <p:cNvSpPr txBox="1"/>
          <p:nvPr/>
        </p:nvSpPr>
        <p:spPr>
          <a:xfrm>
            <a:off x="1928314" y="5492080"/>
            <a:ext cx="1657854" cy="261610"/>
          </a:xfrm>
          <a:prstGeom prst="rect">
            <a:avLst/>
          </a:prstGeom>
          <a:noFill/>
        </p:spPr>
        <p:txBody>
          <a:bodyPr wrap="square" rtlCol="0">
            <a:spAutoFit/>
          </a:bodyPr>
          <a:lstStyle/>
          <a:p>
            <a:r>
              <a:rPr lang="en-US" sz="1100" b="1" dirty="0" smtClean="0"/>
              <a:t>Training Data</a:t>
            </a:r>
            <a:endParaRPr lang="en-US" sz="1100" b="1" dirty="0"/>
          </a:p>
        </p:txBody>
      </p:sp>
      <p:cxnSp>
        <p:nvCxnSpPr>
          <p:cNvPr id="37" name="Straight Arrow Connector 36"/>
          <p:cNvCxnSpPr/>
          <p:nvPr/>
        </p:nvCxnSpPr>
        <p:spPr>
          <a:xfrm flipH="1">
            <a:off x="2763225" y="5082819"/>
            <a:ext cx="1860125" cy="0"/>
          </a:xfrm>
          <a:prstGeom prst="straightConnector1">
            <a:avLst/>
          </a:prstGeom>
          <a:ln w="444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793705" y="2908579"/>
            <a:ext cx="1860125" cy="0"/>
          </a:xfrm>
          <a:prstGeom prst="straightConnector1">
            <a:avLst/>
          </a:prstGeom>
          <a:ln w="444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96480" y="2181188"/>
            <a:ext cx="1657854" cy="261610"/>
          </a:xfrm>
          <a:prstGeom prst="rect">
            <a:avLst/>
          </a:prstGeom>
          <a:noFill/>
        </p:spPr>
        <p:txBody>
          <a:bodyPr wrap="square" rtlCol="0">
            <a:spAutoFit/>
          </a:bodyPr>
          <a:lstStyle/>
          <a:p>
            <a:r>
              <a:rPr lang="en-US" sz="1100" b="1" dirty="0" smtClean="0"/>
              <a:t>Model Artifacts</a:t>
            </a:r>
            <a:endParaRPr lang="en-US" sz="1100" b="1" dirty="0"/>
          </a:p>
        </p:txBody>
      </p:sp>
      <p:cxnSp>
        <p:nvCxnSpPr>
          <p:cNvPr id="40" name="Straight Arrow Connector 39"/>
          <p:cNvCxnSpPr>
            <a:endCxn id="33" idx="2"/>
          </p:cNvCxnSpPr>
          <p:nvPr/>
        </p:nvCxnSpPr>
        <p:spPr>
          <a:xfrm rot="10800000">
            <a:off x="2401324" y="3230570"/>
            <a:ext cx="2845850" cy="874411"/>
          </a:xfrm>
          <a:prstGeom prst="bentConnector2">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658188" y="1115027"/>
            <a:ext cx="5546" cy="47519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982426" y="1125195"/>
            <a:ext cx="0" cy="46720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953510" y="867117"/>
            <a:ext cx="891236" cy="264776"/>
          </a:xfrm>
          <a:prstGeom prst="rect">
            <a:avLst/>
          </a:prstGeom>
          <a:noFill/>
        </p:spPr>
        <p:txBody>
          <a:bodyPr wrap="square" rtlCol="0">
            <a:spAutoFit/>
          </a:bodyPr>
          <a:lstStyle/>
          <a:p>
            <a:r>
              <a:rPr lang="en-US" sz="1100" b="1" dirty="0" smtClean="0"/>
              <a:t>Input Data</a:t>
            </a:r>
            <a:endParaRPr lang="en-US" sz="1100" b="1" dirty="0"/>
          </a:p>
        </p:txBody>
      </p:sp>
      <p:sp>
        <p:nvSpPr>
          <p:cNvPr id="45" name="TextBox 44"/>
          <p:cNvSpPr txBox="1"/>
          <p:nvPr/>
        </p:nvSpPr>
        <p:spPr>
          <a:xfrm>
            <a:off x="5844746" y="870283"/>
            <a:ext cx="1657854" cy="261610"/>
          </a:xfrm>
          <a:prstGeom prst="rect">
            <a:avLst/>
          </a:prstGeom>
          <a:noFill/>
        </p:spPr>
        <p:txBody>
          <a:bodyPr wrap="square" rtlCol="0">
            <a:spAutoFit/>
          </a:bodyPr>
          <a:lstStyle/>
          <a:p>
            <a:r>
              <a:rPr lang="en-US" sz="1100" b="1" dirty="0" smtClean="0"/>
              <a:t>Response</a:t>
            </a:r>
            <a:endParaRPr lang="en-US" sz="1100" b="1" dirty="0"/>
          </a:p>
        </p:txBody>
      </p:sp>
      <p:sp>
        <p:nvSpPr>
          <p:cNvPr id="46" name="8-Point Star 45"/>
          <p:cNvSpPr/>
          <p:nvPr/>
        </p:nvSpPr>
        <p:spPr>
          <a:xfrm>
            <a:off x="6466675" y="3828070"/>
            <a:ext cx="959485" cy="580223"/>
          </a:xfrm>
          <a:prstGeom prst="star8">
            <a:avLst/>
          </a:prstGeom>
          <a:solidFill>
            <a:schemeClr val="accent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Model</a:t>
            </a:r>
          </a:p>
          <a:p>
            <a:pPr algn="ctr"/>
            <a:r>
              <a:rPr lang="en-US" sz="1050" dirty="0" smtClean="0"/>
              <a:t>Testing</a:t>
            </a:r>
            <a:endParaRPr lang="en-US" sz="1050" dirty="0"/>
          </a:p>
        </p:txBody>
      </p:sp>
    </p:spTree>
    <p:extLst>
      <p:ext uri="{BB962C8B-B14F-4D97-AF65-F5344CB8AC3E}">
        <p14:creationId xmlns:p14="http://schemas.microsoft.com/office/powerpoint/2010/main" val="315974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par>
                                <p:cTn id="61" presetID="10"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500"/>
                                        <p:tgtEl>
                                          <p:spTgt spid="13"/>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par>
                                <p:cTn id="91" presetID="10"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fade">
                                      <p:cBhvr>
                                        <p:cTn id="96" dur="500"/>
                                        <p:tgtEl>
                                          <p:spTgt spid="19"/>
                                        </p:tgtEl>
                                      </p:cBhvr>
                                    </p:animEffect>
                                  </p:childTnLst>
                                </p:cTn>
                              </p:par>
                              <p:par>
                                <p:cTn id="97" presetID="10" presetClass="entr" presetSubtype="0"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par>
                                <p:cTn id="100" presetID="10" presetClass="entr" presetSubtype="0" fill="hold"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fade">
                                      <p:cBhvr>
                                        <p:cTn id="10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8" grpId="0" animBg="1"/>
      <p:bldP spid="13" grpId="0" animBg="1"/>
      <p:bldP spid="15" grpId="0" animBg="1"/>
      <p:bldP spid="17" grpId="0" animBg="1"/>
      <p:bldP spid="19" grpId="0" animBg="1"/>
      <p:bldP spid="36" grpId="0"/>
      <p:bldP spid="39" grpId="0"/>
      <p:bldP spid="44" grpId="0"/>
      <p:bldP spid="45" grpId="0"/>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7FA-607B-4523-94D4-D533BC0C8293}"/>
              </a:ext>
            </a:extLst>
          </p:cNvPr>
          <p:cNvSpPr>
            <a:spLocks noGrp="1"/>
          </p:cNvSpPr>
          <p:nvPr>
            <p:ph type="ctrTitle"/>
          </p:nvPr>
        </p:nvSpPr>
        <p:spPr>
          <a:xfrm>
            <a:off x="1430103" y="99154"/>
            <a:ext cx="10134369" cy="746579"/>
          </a:xfrm>
        </p:spPr>
        <p:txBody>
          <a:bodyPr/>
          <a:lstStyle/>
          <a:p>
            <a:r>
              <a:rPr lang="en-US" sz="4200" cap="small" dirty="0"/>
              <a:t>SageMaker Built-in </a:t>
            </a:r>
            <a:r>
              <a:rPr lang="en-US" sz="4200" cap="small" dirty="0" smtClean="0"/>
              <a:t>Algorithms</a:t>
            </a:r>
            <a:endParaRPr lang="en-US" sz="4200" cap="small" dirty="0"/>
          </a:p>
        </p:txBody>
      </p:sp>
      <p:pic>
        <p:nvPicPr>
          <p:cNvPr id="5" name="Picture 4">
            <a:extLst>
              <a:ext uri="{FF2B5EF4-FFF2-40B4-BE49-F238E27FC236}">
                <a16:creationId xmlns:a16="http://schemas.microsoft.com/office/drawing/2014/main" id="{D2B81FD7-8AC5-4E2B-845A-9A6FA2357ED2}"/>
              </a:ext>
            </a:extLst>
          </p:cNvPr>
          <p:cNvPicPr>
            <a:picLocks noChangeAspect="1"/>
          </p:cNvPicPr>
          <p:nvPr/>
        </p:nvPicPr>
        <p:blipFill>
          <a:blip r:embed="rId2"/>
          <a:stretch>
            <a:fillRect/>
          </a:stretch>
        </p:blipFill>
        <p:spPr>
          <a:xfrm>
            <a:off x="7290486" y="1380628"/>
            <a:ext cx="4394328" cy="252145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9050">
            <a:solidFill>
              <a:schemeClr val="accent1">
                <a:shade val="50000"/>
              </a:schemeClr>
            </a:solidFill>
          </a:ln>
        </p:spPr>
      </p:pic>
      <p:sp>
        <p:nvSpPr>
          <p:cNvPr id="8" name="Rectangle 7">
            <a:extLst>
              <a:ext uri="{FF2B5EF4-FFF2-40B4-BE49-F238E27FC236}">
                <a16:creationId xmlns:a16="http://schemas.microsoft.com/office/drawing/2014/main" id="{46DF7BB7-8A62-4D9E-A1A6-3536F2CF559D}"/>
              </a:ext>
            </a:extLst>
          </p:cNvPr>
          <p:cNvSpPr/>
          <p:nvPr/>
        </p:nvSpPr>
        <p:spPr>
          <a:xfrm>
            <a:off x="1471027" y="1174678"/>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Classification</a:t>
            </a:r>
          </a:p>
          <a:p>
            <a:pPr algn="ctr"/>
            <a:endParaRPr lang="en-US" sz="1400" dirty="0"/>
          </a:p>
          <a:p>
            <a:pPr marL="285750" indent="-285750">
              <a:buFont typeface="Arial" panose="020B0604020202020204" pitchFamily="34" charset="0"/>
              <a:buChar char="•"/>
            </a:pPr>
            <a:r>
              <a:rPr lang="en-US" sz="1400" dirty="0"/>
              <a:t>Linear Learner</a:t>
            </a:r>
          </a:p>
          <a:p>
            <a:pPr marL="285750" indent="-285750">
              <a:buFont typeface="Arial" panose="020B0604020202020204" pitchFamily="34" charset="0"/>
              <a:buChar char="•"/>
            </a:pPr>
            <a:r>
              <a:rPr lang="en-US" sz="1400" dirty="0"/>
              <a:t>XGBoost</a:t>
            </a:r>
          </a:p>
          <a:p>
            <a:pPr marL="285750" indent="-285750">
              <a:buFont typeface="Arial" panose="020B0604020202020204" pitchFamily="34" charset="0"/>
              <a:buChar char="•"/>
            </a:pPr>
            <a:r>
              <a:rPr lang="en-US" sz="1400" dirty="0"/>
              <a:t>KNN</a:t>
            </a:r>
          </a:p>
        </p:txBody>
      </p:sp>
      <p:sp>
        <p:nvSpPr>
          <p:cNvPr id="9" name="Rectangle 8">
            <a:extLst>
              <a:ext uri="{FF2B5EF4-FFF2-40B4-BE49-F238E27FC236}">
                <a16:creationId xmlns:a16="http://schemas.microsoft.com/office/drawing/2014/main" id="{80BE7844-D5C0-4890-8DCB-1A969A054016}"/>
              </a:ext>
            </a:extLst>
          </p:cNvPr>
          <p:cNvSpPr/>
          <p:nvPr/>
        </p:nvSpPr>
        <p:spPr>
          <a:xfrm>
            <a:off x="3833303" y="1174678"/>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Working with Text</a:t>
            </a:r>
          </a:p>
          <a:p>
            <a:pPr algn="ctr"/>
            <a:endParaRPr lang="en-US" sz="1400" u="sng" dirty="0"/>
          </a:p>
          <a:p>
            <a:pPr marL="285750" indent="-285750">
              <a:buFont typeface="Arial" panose="020B0604020202020204" pitchFamily="34" charset="0"/>
              <a:buChar char="•"/>
            </a:pPr>
            <a:r>
              <a:rPr lang="en-US" sz="1400" dirty="0"/>
              <a:t>Blazing </a:t>
            </a:r>
            <a:r>
              <a:rPr lang="en-US" sz="1400" dirty="0" smtClean="0"/>
              <a:t>Text</a:t>
            </a:r>
          </a:p>
          <a:p>
            <a:pPr marL="742950" lvl="1" indent="-285750">
              <a:buFont typeface="Arial" panose="020B0604020202020204" pitchFamily="34" charset="0"/>
              <a:buChar char="•"/>
            </a:pPr>
            <a:r>
              <a:rPr lang="en-US" sz="1400" dirty="0" smtClean="0"/>
              <a:t>Supervised</a:t>
            </a:r>
            <a:endParaRPr lang="en-US" sz="1400" dirty="0"/>
          </a:p>
          <a:p>
            <a:pPr marL="742950" lvl="1" indent="-285750">
              <a:buFont typeface="Arial" panose="020B0604020202020204" pitchFamily="34" charset="0"/>
              <a:buChar char="•"/>
            </a:pPr>
            <a:r>
              <a:rPr lang="en-US" sz="1400" dirty="0" smtClean="0"/>
              <a:t>Unsupervised</a:t>
            </a:r>
            <a:endParaRPr lang="en-US" sz="1400" dirty="0"/>
          </a:p>
        </p:txBody>
      </p:sp>
      <p:sp>
        <p:nvSpPr>
          <p:cNvPr id="10" name="Rectangle 9">
            <a:extLst>
              <a:ext uri="{FF2B5EF4-FFF2-40B4-BE49-F238E27FC236}">
                <a16:creationId xmlns:a16="http://schemas.microsoft.com/office/drawing/2014/main" id="{CFBBCDC1-33CE-43D0-AEA7-3E32195EF516}"/>
              </a:ext>
            </a:extLst>
          </p:cNvPr>
          <p:cNvSpPr/>
          <p:nvPr/>
        </p:nvSpPr>
        <p:spPr>
          <a:xfrm>
            <a:off x="1471027" y="2553381"/>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Regression</a:t>
            </a:r>
          </a:p>
          <a:p>
            <a:pPr algn="ctr"/>
            <a:endParaRPr lang="en-US" sz="1400" u="sng" dirty="0"/>
          </a:p>
          <a:p>
            <a:pPr marL="285750" indent="-285750">
              <a:buFont typeface="Arial" panose="020B0604020202020204" pitchFamily="34" charset="0"/>
              <a:buChar char="•"/>
            </a:pPr>
            <a:r>
              <a:rPr lang="en-US" sz="1400" dirty="0"/>
              <a:t>Linear Learner</a:t>
            </a:r>
          </a:p>
          <a:p>
            <a:pPr marL="285750" indent="-285750">
              <a:buFont typeface="Arial" panose="020B0604020202020204" pitchFamily="34" charset="0"/>
              <a:buChar char="•"/>
            </a:pPr>
            <a:r>
              <a:rPr lang="en-US" sz="1400" dirty="0"/>
              <a:t>XGBoost</a:t>
            </a:r>
          </a:p>
          <a:p>
            <a:pPr marL="285750" indent="-285750">
              <a:buFont typeface="Arial" panose="020B0604020202020204" pitchFamily="34" charset="0"/>
              <a:buChar char="•"/>
            </a:pPr>
            <a:r>
              <a:rPr lang="en-US" sz="1400" dirty="0"/>
              <a:t>KNN</a:t>
            </a:r>
          </a:p>
        </p:txBody>
      </p:sp>
      <p:sp>
        <p:nvSpPr>
          <p:cNvPr id="11" name="Rectangle 10">
            <a:extLst>
              <a:ext uri="{FF2B5EF4-FFF2-40B4-BE49-F238E27FC236}">
                <a16:creationId xmlns:a16="http://schemas.microsoft.com/office/drawing/2014/main" id="{9FF44F4E-0FD6-4CAE-AFD3-85D9D6ACF4B9}"/>
              </a:ext>
            </a:extLst>
          </p:cNvPr>
          <p:cNvSpPr/>
          <p:nvPr/>
        </p:nvSpPr>
        <p:spPr>
          <a:xfrm>
            <a:off x="3833303" y="2553381"/>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Clustering</a:t>
            </a:r>
          </a:p>
          <a:p>
            <a:pPr algn="ctr"/>
            <a:endParaRPr lang="en-US" sz="1400" u="sng" dirty="0"/>
          </a:p>
          <a:p>
            <a:pPr marL="285750" indent="-285750">
              <a:buFont typeface="Arial" panose="020B0604020202020204" pitchFamily="34" charset="0"/>
              <a:buChar char="•"/>
            </a:pPr>
            <a:r>
              <a:rPr lang="en-US" sz="1400" dirty="0"/>
              <a:t>Kmeans</a:t>
            </a:r>
          </a:p>
          <a:p>
            <a:pPr marL="285750" indent="-285750">
              <a:buFont typeface="Arial" panose="020B0604020202020204" pitchFamily="34" charset="0"/>
              <a:buChar char="•"/>
            </a:pPr>
            <a:r>
              <a:rPr lang="en-US" sz="1400" dirty="0"/>
              <a:t>KNN</a:t>
            </a:r>
          </a:p>
          <a:p>
            <a:pPr marL="285750" indent="-285750">
              <a:buFont typeface="Arial" panose="020B0604020202020204" pitchFamily="34" charset="0"/>
              <a:buChar char="•"/>
            </a:pPr>
            <a:endParaRPr lang="en-US" dirty="0"/>
          </a:p>
        </p:txBody>
      </p:sp>
      <p:sp>
        <p:nvSpPr>
          <p:cNvPr id="17" name="Rectangle 16">
            <a:extLst>
              <a:ext uri="{FF2B5EF4-FFF2-40B4-BE49-F238E27FC236}">
                <a16:creationId xmlns:a16="http://schemas.microsoft.com/office/drawing/2014/main" id="{E4060AD9-F6AD-492E-841A-F5F9F2824DD2}"/>
              </a:ext>
            </a:extLst>
          </p:cNvPr>
          <p:cNvSpPr/>
          <p:nvPr/>
        </p:nvSpPr>
        <p:spPr>
          <a:xfrm>
            <a:off x="1471027" y="3926794"/>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Computer Vision</a:t>
            </a:r>
          </a:p>
          <a:p>
            <a:pPr algn="ctr"/>
            <a:endParaRPr lang="en-US" sz="1400" u="sng" dirty="0"/>
          </a:p>
          <a:p>
            <a:pPr marL="285750" indent="-285750">
              <a:buFont typeface="Arial" panose="020B0604020202020204" pitchFamily="34" charset="0"/>
              <a:buChar char="•"/>
            </a:pPr>
            <a:r>
              <a:rPr lang="en-US" sz="1400" dirty="0"/>
              <a:t>Image </a:t>
            </a:r>
            <a:r>
              <a:rPr lang="en-US" sz="1400" dirty="0" smtClean="0"/>
              <a:t>classification</a:t>
            </a:r>
          </a:p>
          <a:p>
            <a:pPr marL="285750" indent="-285750">
              <a:buFont typeface="Arial" panose="020B0604020202020204" pitchFamily="34" charset="0"/>
              <a:buChar char="•"/>
            </a:pPr>
            <a:r>
              <a:rPr lang="en-US" sz="1400" dirty="0" smtClean="0"/>
              <a:t>Object classification</a:t>
            </a:r>
            <a:endParaRPr lang="en-US" sz="1400" dirty="0"/>
          </a:p>
          <a:p>
            <a:pPr marL="285750" indent="-285750">
              <a:buFont typeface="Arial" panose="020B0604020202020204" pitchFamily="34" charset="0"/>
              <a:buChar char="•"/>
            </a:pPr>
            <a:endParaRPr lang="en-US" sz="1400" dirty="0"/>
          </a:p>
        </p:txBody>
      </p:sp>
      <p:sp>
        <p:nvSpPr>
          <p:cNvPr id="18" name="Rectangle 17">
            <a:extLst>
              <a:ext uri="{FF2B5EF4-FFF2-40B4-BE49-F238E27FC236}">
                <a16:creationId xmlns:a16="http://schemas.microsoft.com/office/drawing/2014/main" id="{B4B30BD4-C2DD-4C12-AB7F-879A4C631165}"/>
              </a:ext>
            </a:extLst>
          </p:cNvPr>
          <p:cNvSpPr/>
          <p:nvPr/>
        </p:nvSpPr>
        <p:spPr>
          <a:xfrm>
            <a:off x="3833303" y="3937980"/>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Feature Reduction</a:t>
            </a:r>
          </a:p>
          <a:p>
            <a:pPr algn="ctr"/>
            <a:endParaRPr lang="en-US" sz="1400" u="sng" dirty="0"/>
          </a:p>
          <a:p>
            <a:pPr marL="285750" indent="-285750">
              <a:buFont typeface="Arial" panose="020B0604020202020204" pitchFamily="34" charset="0"/>
              <a:buChar char="•"/>
            </a:pPr>
            <a:r>
              <a:rPr lang="en-US" sz="1400" dirty="0"/>
              <a:t>PCA</a:t>
            </a:r>
          </a:p>
          <a:p>
            <a:pPr marL="285750" indent="-285750">
              <a:buFont typeface="Arial" panose="020B0604020202020204" pitchFamily="34" charset="0"/>
              <a:buChar char="•"/>
            </a:pPr>
            <a:r>
              <a:rPr lang="en-US" sz="1400" dirty="0"/>
              <a:t>Object2Vec</a:t>
            </a:r>
          </a:p>
          <a:p>
            <a:pPr marL="285750" indent="-285750">
              <a:buFont typeface="Arial" panose="020B0604020202020204" pitchFamily="34" charset="0"/>
              <a:buChar char="•"/>
            </a:pPr>
            <a:endParaRPr lang="en-US" dirty="0"/>
          </a:p>
        </p:txBody>
      </p:sp>
      <p:sp>
        <p:nvSpPr>
          <p:cNvPr id="19" name="Rectangle 18">
            <a:extLst>
              <a:ext uri="{FF2B5EF4-FFF2-40B4-BE49-F238E27FC236}">
                <a16:creationId xmlns:a16="http://schemas.microsoft.com/office/drawing/2014/main" id="{4B5D5C46-A030-4F0D-9D46-AFEA43AC7D5D}"/>
              </a:ext>
            </a:extLst>
          </p:cNvPr>
          <p:cNvSpPr/>
          <p:nvPr/>
        </p:nvSpPr>
        <p:spPr>
          <a:xfrm>
            <a:off x="1471027" y="5309842"/>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Anomaly Detection</a:t>
            </a:r>
          </a:p>
          <a:p>
            <a:pPr algn="ctr"/>
            <a:endParaRPr lang="en-US" sz="1400" u="sng" dirty="0"/>
          </a:p>
          <a:p>
            <a:pPr marL="285750" indent="-285750">
              <a:buFont typeface="Arial" panose="020B0604020202020204" pitchFamily="34" charset="0"/>
              <a:buChar char="•"/>
            </a:pPr>
            <a:r>
              <a:rPr lang="en-US" sz="1400" dirty="0"/>
              <a:t>Random Cut Forests</a:t>
            </a:r>
          </a:p>
          <a:p>
            <a:pPr marL="285750" indent="-285750">
              <a:buFont typeface="Arial" panose="020B0604020202020204" pitchFamily="34" charset="0"/>
              <a:buChar char="•"/>
            </a:pPr>
            <a:r>
              <a:rPr lang="en-US" sz="1400" dirty="0"/>
              <a:t>IP Insights</a:t>
            </a:r>
          </a:p>
          <a:p>
            <a:pPr marL="285750" indent="-285750">
              <a:buFont typeface="Arial" panose="020B0604020202020204" pitchFamily="34" charset="0"/>
              <a:buChar char="•"/>
            </a:pPr>
            <a:endParaRPr lang="en-US" dirty="0"/>
          </a:p>
        </p:txBody>
      </p:sp>
      <p:sp>
        <p:nvSpPr>
          <p:cNvPr id="20" name="Rectangle 19">
            <a:extLst>
              <a:ext uri="{FF2B5EF4-FFF2-40B4-BE49-F238E27FC236}">
                <a16:creationId xmlns:a16="http://schemas.microsoft.com/office/drawing/2014/main" id="{322A3950-97A2-4AB8-8904-3AD06AE94A6E}"/>
              </a:ext>
            </a:extLst>
          </p:cNvPr>
          <p:cNvSpPr/>
          <p:nvPr/>
        </p:nvSpPr>
        <p:spPr>
          <a:xfrm>
            <a:off x="3833303" y="5312876"/>
            <a:ext cx="2189190" cy="1230169"/>
          </a:xfrm>
          <a:prstGeom prst="rect">
            <a:avLst/>
          </a:prstGeom>
          <a:solidFill>
            <a:srgbClr val="E2AC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t>Forecasting</a:t>
            </a:r>
          </a:p>
          <a:p>
            <a:pPr algn="ctr"/>
            <a:endParaRPr lang="en-US" sz="1400" u="sng" dirty="0"/>
          </a:p>
          <a:p>
            <a:pPr marL="285750" indent="-285750">
              <a:buFont typeface="Arial" panose="020B0604020202020204" pitchFamily="34" charset="0"/>
              <a:buChar char="•"/>
            </a:pPr>
            <a:r>
              <a:rPr lang="en-US" sz="1400" dirty="0"/>
              <a:t>DeepAR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866" y="4819550"/>
            <a:ext cx="749426" cy="749426"/>
          </a:xfrm>
          <a:prstGeom prst="rect">
            <a:avLst/>
          </a:prstGeom>
        </p:spPr>
      </p:pic>
      <p:sp>
        <p:nvSpPr>
          <p:cNvPr id="4" name="TextBox 3"/>
          <p:cNvSpPr txBox="1"/>
          <p:nvPr/>
        </p:nvSpPr>
        <p:spPr>
          <a:xfrm>
            <a:off x="8197292" y="4778765"/>
            <a:ext cx="3303902" cy="830997"/>
          </a:xfrm>
          <a:prstGeom prst="rect">
            <a:avLst/>
          </a:prstGeom>
          <a:noFill/>
        </p:spPr>
        <p:txBody>
          <a:bodyPr wrap="square" rtlCol="0">
            <a:spAutoFit/>
          </a:bodyPr>
          <a:lstStyle/>
          <a:p>
            <a:pPr algn="just"/>
            <a:r>
              <a:rPr lang="en-US" sz="1200" dirty="0" smtClean="0"/>
              <a:t>Amazon has provided the 100+ Jupyter notebook examples explaining how to use the built-in algorithms. And, these algo’s are also trained on some real life dataset.</a:t>
            </a:r>
            <a:endParaRPr lang="en-US" sz="1200" dirty="0"/>
          </a:p>
        </p:txBody>
      </p:sp>
    </p:spTree>
    <p:extLst>
      <p:ext uri="{BB962C8B-B14F-4D97-AF65-F5344CB8AC3E}">
        <p14:creationId xmlns:p14="http://schemas.microsoft.com/office/powerpoint/2010/main" val="22442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7" grpId="0" animBg="1"/>
      <p:bldP spid="18" grpId="0" animBg="1"/>
      <p:bldP spid="19" grpId="0" animBg="1"/>
      <p:bldP spid="20"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4178848"/>
            <a:ext cx="5262694" cy="2456843"/>
          </a:xfrm>
        </p:spPr>
        <p:txBody>
          <a:bodyPr>
            <a:normAutofit/>
          </a:bodyPr>
          <a:lstStyle/>
          <a:p>
            <a:r>
              <a:rPr lang="en-US" sz="1100" dirty="0">
                <a:solidFill>
                  <a:schemeClr val="bg1"/>
                </a:solidFill>
              </a:rPr>
              <a:t>Jupyter notebook instances</a:t>
            </a:r>
          </a:p>
          <a:p>
            <a:r>
              <a:rPr lang="en-US" sz="1100" dirty="0"/>
              <a:t>Lifecycle configuration</a:t>
            </a:r>
            <a:endParaRPr lang="en-US" sz="1100" dirty="0">
              <a:solidFill>
                <a:schemeClr val="bg1"/>
              </a:solidFill>
            </a:endParaRPr>
          </a:p>
          <a:p>
            <a:r>
              <a:rPr lang="en-US" sz="1100" dirty="0"/>
              <a:t>Git integration</a:t>
            </a:r>
          </a:p>
          <a:p>
            <a:r>
              <a:rPr lang="en-US" sz="1100" dirty="0">
                <a:solidFill>
                  <a:schemeClr val="bg1"/>
                </a:solidFill>
              </a:rPr>
              <a:t>Ebs access</a:t>
            </a:r>
          </a:p>
          <a:p>
            <a:r>
              <a:rPr lang="en-US" sz="1100" dirty="0">
                <a:solidFill>
                  <a:schemeClr val="bg1"/>
                </a:solidFill>
              </a:rPr>
              <a:t>Elastic inference</a:t>
            </a:r>
          </a:p>
          <a:p>
            <a:r>
              <a:rPr lang="en-US" sz="1100" dirty="0"/>
              <a:t>Model Training job</a:t>
            </a:r>
          </a:p>
          <a:p>
            <a:r>
              <a:rPr lang="en-US" sz="1100" dirty="0">
                <a:solidFill>
                  <a:schemeClr val="bg1"/>
                </a:solidFill>
              </a:rPr>
              <a:t>Model endpoint</a:t>
            </a:r>
          </a:p>
          <a:p>
            <a:r>
              <a:rPr lang="en-US" sz="1100" dirty="0" smtClean="0"/>
              <a:t>Classification USE CASE example DATASET??</a:t>
            </a:r>
            <a:endParaRPr lang="id-ID" sz="1100"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482054" y="3363984"/>
            <a:ext cx="1923875" cy="729843"/>
          </a:xfrm>
        </p:spPr>
        <p:txBody>
          <a:bodyPr>
            <a:normAutofit fontScale="90000"/>
          </a:bodyPr>
          <a:lstStyle/>
          <a:p>
            <a:r>
              <a:rPr lang="en-US" cap="small" dirty="0"/>
              <a:t>Demo</a:t>
            </a:r>
            <a:endParaRPr lang="en-US" cap="small" dirty="0">
              <a:solidFill>
                <a:schemeClr val="bg1"/>
              </a:solidFill>
            </a:endParaRPr>
          </a:p>
        </p:txBody>
      </p:sp>
    </p:spTree>
    <p:extLst>
      <p:ext uri="{BB962C8B-B14F-4D97-AF65-F5344CB8AC3E}">
        <p14:creationId xmlns:p14="http://schemas.microsoft.com/office/powerpoint/2010/main" val="4067864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7FA-607B-4523-94D4-D533BC0C8293}"/>
              </a:ext>
            </a:extLst>
          </p:cNvPr>
          <p:cNvSpPr>
            <a:spLocks noGrp="1"/>
          </p:cNvSpPr>
          <p:nvPr>
            <p:ph type="ctrTitle"/>
          </p:nvPr>
        </p:nvSpPr>
        <p:spPr>
          <a:xfrm>
            <a:off x="1429894" y="291805"/>
            <a:ext cx="10374179" cy="637915"/>
          </a:xfrm>
        </p:spPr>
        <p:txBody>
          <a:bodyPr/>
          <a:lstStyle/>
          <a:p>
            <a:r>
              <a:rPr lang="en-US" sz="4200" cap="small" dirty="0"/>
              <a:t>Some Additional Features</a:t>
            </a:r>
          </a:p>
        </p:txBody>
      </p:sp>
      <p:sp>
        <p:nvSpPr>
          <p:cNvPr id="5" name="Scroll: Vertical 4">
            <a:extLst>
              <a:ext uri="{FF2B5EF4-FFF2-40B4-BE49-F238E27FC236}">
                <a16:creationId xmlns:a16="http://schemas.microsoft.com/office/drawing/2014/main" id="{5348E325-B8A2-482E-B209-596E31C8FBC1}"/>
              </a:ext>
            </a:extLst>
          </p:cNvPr>
          <p:cNvSpPr/>
          <p:nvPr/>
        </p:nvSpPr>
        <p:spPr>
          <a:xfrm>
            <a:off x="5698852" y="1603433"/>
            <a:ext cx="1640218" cy="135683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Training</a:t>
            </a:r>
          </a:p>
          <a:p>
            <a:pPr algn="ctr"/>
            <a:r>
              <a:rPr lang="en-US" sz="1300" dirty="0"/>
              <a:t>Code</a:t>
            </a:r>
          </a:p>
        </p:txBody>
      </p:sp>
      <p:sp>
        <p:nvSpPr>
          <p:cNvPr id="6" name="Rectangle: Rounded Corners 5">
            <a:extLst>
              <a:ext uri="{FF2B5EF4-FFF2-40B4-BE49-F238E27FC236}">
                <a16:creationId xmlns:a16="http://schemas.microsoft.com/office/drawing/2014/main" id="{5E64E868-16FE-45F0-89CD-5E71E207879E}"/>
              </a:ext>
            </a:extLst>
          </p:cNvPr>
          <p:cNvSpPr/>
          <p:nvPr/>
        </p:nvSpPr>
        <p:spPr>
          <a:xfrm>
            <a:off x="1902524" y="4111627"/>
            <a:ext cx="1691743" cy="1056266"/>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Built-in </a:t>
            </a:r>
          </a:p>
          <a:p>
            <a:pPr algn="ctr"/>
            <a:r>
              <a:rPr lang="en-US" sz="1300" dirty="0"/>
              <a:t>Algorithms</a:t>
            </a:r>
          </a:p>
        </p:txBody>
      </p:sp>
      <p:sp>
        <p:nvSpPr>
          <p:cNvPr id="7" name="Rectangle: Rounded Corners 6">
            <a:extLst>
              <a:ext uri="{FF2B5EF4-FFF2-40B4-BE49-F238E27FC236}">
                <a16:creationId xmlns:a16="http://schemas.microsoft.com/office/drawing/2014/main" id="{D6FBA7A3-D899-4D5C-8F18-BFB444558A3B}"/>
              </a:ext>
            </a:extLst>
          </p:cNvPr>
          <p:cNvSpPr/>
          <p:nvPr/>
        </p:nvSpPr>
        <p:spPr>
          <a:xfrm>
            <a:off x="5647923" y="4115482"/>
            <a:ext cx="1691743" cy="105626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External </a:t>
            </a:r>
            <a:r>
              <a:rPr lang="en-US" sz="1300" dirty="0" smtClean="0"/>
              <a:t>Framework</a:t>
            </a:r>
            <a:endParaRPr lang="en-US" sz="1300" dirty="0"/>
          </a:p>
        </p:txBody>
      </p:sp>
      <p:sp>
        <p:nvSpPr>
          <p:cNvPr id="8" name="Rectangle: Rounded Corners 7">
            <a:extLst>
              <a:ext uri="{FF2B5EF4-FFF2-40B4-BE49-F238E27FC236}">
                <a16:creationId xmlns:a16="http://schemas.microsoft.com/office/drawing/2014/main" id="{05B15426-86D5-4B06-AE8A-10C3E7EAA21D}"/>
              </a:ext>
            </a:extLst>
          </p:cNvPr>
          <p:cNvSpPr/>
          <p:nvPr/>
        </p:nvSpPr>
        <p:spPr>
          <a:xfrm>
            <a:off x="9206158" y="4111627"/>
            <a:ext cx="1691743" cy="105626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External Docker Container</a:t>
            </a:r>
          </a:p>
        </p:txBody>
      </p:sp>
      <p:pic>
        <p:nvPicPr>
          <p:cNvPr id="11" name="Picture 10">
            <a:extLst>
              <a:ext uri="{FF2B5EF4-FFF2-40B4-BE49-F238E27FC236}">
                <a16:creationId xmlns:a16="http://schemas.microsoft.com/office/drawing/2014/main" id="{5CF8976A-8382-44B2-BA5D-B9B41E55EA9A}"/>
              </a:ext>
            </a:extLst>
          </p:cNvPr>
          <p:cNvPicPr>
            <a:picLocks noChangeAspect="1"/>
          </p:cNvPicPr>
          <p:nvPr/>
        </p:nvPicPr>
        <p:blipFill>
          <a:blip r:embed="rId2"/>
          <a:stretch>
            <a:fillRect/>
          </a:stretch>
        </p:blipFill>
        <p:spPr>
          <a:xfrm>
            <a:off x="5228771" y="5199299"/>
            <a:ext cx="742220" cy="457074"/>
          </a:xfrm>
          <a:prstGeom prst="rect">
            <a:avLst/>
          </a:prstGeom>
        </p:spPr>
      </p:pic>
      <p:pic>
        <p:nvPicPr>
          <p:cNvPr id="12" name="Picture 11">
            <a:extLst>
              <a:ext uri="{FF2B5EF4-FFF2-40B4-BE49-F238E27FC236}">
                <a16:creationId xmlns:a16="http://schemas.microsoft.com/office/drawing/2014/main" id="{2FE4C912-A5B5-46E5-955D-93CB3D6010DD}"/>
              </a:ext>
            </a:extLst>
          </p:cNvPr>
          <p:cNvPicPr>
            <a:picLocks noChangeAspect="1"/>
          </p:cNvPicPr>
          <p:nvPr/>
        </p:nvPicPr>
        <p:blipFill>
          <a:blip r:embed="rId3"/>
          <a:stretch>
            <a:fillRect/>
          </a:stretch>
        </p:blipFill>
        <p:spPr>
          <a:xfrm>
            <a:off x="5487528" y="5681117"/>
            <a:ext cx="931952" cy="352298"/>
          </a:xfrm>
          <a:prstGeom prst="rect">
            <a:avLst/>
          </a:prstGeom>
        </p:spPr>
      </p:pic>
      <p:pic>
        <p:nvPicPr>
          <p:cNvPr id="13" name="Picture 12">
            <a:extLst>
              <a:ext uri="{FF2B5EF4-FFF2-40B4-BE49-F238E27FC236}">
                <a16:creationId xmlns:a16="http://schemas.microsoft.com/office/drawing/2014/main" id="{9A1AF557-920B-4385-8334-4BC25675FA70}"/>
              </a:ext>
            </a:extLst>
          </p:cNvPr>
          <p:cNvPicPr>
            <a:picLocks noChangeAspect="1"/>
          </p:cNvPicPr>
          <p:nvPr/>
        </p:nvPicPr>
        <p:blipFill>
          <a:blip r:embed="rId4"/>
          <a:stretch>
            <a:fillRect/>
          </a:stretch>
        </p:blipFill>
        <p:spPr>
          <a:xfrm>
            <a:off x="6150199" y="5268777"/>
            <a:ext cx="601881" cy="327145"/>
          </a:xfrm>
          <a:prstGeom prst="rect">
            <a:avLst/>
          </a:prstGeom>
        </p:spPr>
      </p:pic>
      <p:pic>
        <p:nvPicPr>
          <p:cNvPr id="14" name="Picture 13">
            <a:extLst>
              <a:ext uri="{FF2B5EF4-FFF2-40B4-BE49-F238E27FC236}">
                <a16:creationId xmlns:a16="http://schemas.microsoft.com/office/drawing/2014/main" id="{B9818ACA-618F-4929-AAA8-F5A280C70392}"/>
              </a:ext>
            </a:extLst>
          </p:cNvPr>
          <p:cNvPicPr>
            <a:picLocks noChangeAspect="1"/>
          </p:cNvPicPr>
          <p:nvPr/>
        </p:nvPicPr>
        <p:blipFill>
          <a:blip r:embed="rId5"/>
          <a:stretch>
            <a:fillRect/>
          </a:stretch>
        </p:blipFill>
        <p:spPr>
          <a:xfrm>
            <a:off x="6518962" y="5697563"/>
            <a:ext cx="1001775" cy="319406"/>
          </a:xfrm>
          <a:prstGeom prst="rect">
            <a:avLst/>
          </a:prstGeom>
        </p:spPr>
      </p:pic>
      <p:pic>
        <p:nvPicPr>
          <p:cNvPr id="15" name="Picture 14">
            <a:extLst>
              <a:ext uri="{FF2B5EF4-FFF2-40B4-BE49-F238E27FC236}">
                <a16:creationId xmlns:a16="http://schemas.microsoft.com/office/drawing/2014/main" id="{2A0F509E-CDB0-49E5-B7A5-55EEB2646E1C}"/>
              </a:ext>
            </a:extLst>
          </p:cNvPr>
          <p:cNvPicPr>
            <a:picLocks noChangeAspect="1"/>
          </p:cNvPicPr>
          <p:nvPr/>
        </p:nvPicPr>
        <p:blipFill>
          <a:blip r:embed="rId6"/>
          <a:stretch>
            <a:fillRect/>
          </a:stretch>
        </p:blipFill>
        <p:spPr>
          <a:xfrm>
            <a:off x="6843771" y="5334505"/>
            <a:ext cx="995608" cy="229756"/>
          </a:xfrm>
          <a:prstGeom prst="rect">
            <a:avLst/>
          </a:prstGeom>
        </p:spPr>
      </p:pic>
      <p:cxnSp>
        <p:nvCxnSpPr>
          <p:cNvPr id="17" name="Connector: Elbow 16">
            <a:extLst>
              <a:ext uri="{FF2B5EF4-FFF2-40B4-BE49-F238E27FC236}">
                <a16:creationId xmlns:a16="http://schemas.microsoft.com/office/drawing/2014/main" id="{B5375A28-DAC5-4049-892A-91859251C958}"/>
              </a:ext>
            </a:extLst>
          </p:cNvPr>
          <p:cNvCxnSpPr>
            <a:stCxn id="5" idx="1"/>
            <a:endCxn id="6" idx="0"/>
          </p:cNvCxnSpPr>
          <p:nvPr/>
        </p:nvCxnSpPr>
        <p:spPr>
          <a:xfrm flipH="1">
            <a:off x="2748396" y="2281848"/>
            <a:ext cx="3120060" cy="1829779"/>
          </a:xfrm>
          <a:prstGeom prst="bentConnector4">
            <a:avLst>
              <a:gd name="adj1" fmla="val -7327"/>
              <a:gd name="adj2" fmla="val 68538"/>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59312F2-D1AE-430B-9851-39519C1B4700}"/>
              </a:ext>
            </a:extLst>
          </p:cNvPr>
          <p:cNvCxnSpPr>
            <a:cxnSpLocks/>
            <a:stCxn id="5" idx="3"/>
            <a:endCxn id="8" idx="0"/>
          </p:cNvCxnSpPr>
          <p:nvPr/>
        </p:nvCxnSpPr>
        <p:spPr>
          <a:xfrm rot="10800000" flipH="1" flipV="1">
            <a:off x="7169466" y="2281847"/>
            <a:ext cx="2882564" cy="1829779"/>
          </a:xfrm>
          <a:prstGeom prst="bentConnector4">
            <a:avLst>
              <a:gd name="adj1" fmla="val -7930"/>
              <a:gd name="adj2" fmla="val 68538"/>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8B3920-ABF2-4DEA-9A28-915A2D169DCC}"/>
              </a:ext>
            </a:extLst>
          </p:cNvPr>
          <p:cNvCxnSpPr>
            <a:cxnSpLocks/>
          </p:cNvCxnSpPr>
          <p:nvPr/>
        </p:nvCxnSpPr>
        <p:spPr>
          <a:xfrm>
            <a:off x="6518961" y="2969315"/>
            <a:ext cx="1" cy="114732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64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 Powerpoint presentation slide templates">
            <a:extLst>
              <a:ext uri="{FF2B5EF4-FFF2-40B4-BE49-F238E27FC236}">
                <a16:creationId xmlns:a16="http://schemas.microsoft.com/office/drawing/2014/main" id="{C7FEEF20-B99A-4F5E-B27B-98288DDFC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21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591D-DCFE-4E06-AF2E-9EB413369B53}"/>
              </a:ext>
            </a:extLst>
          </p:cNvPr>
          <p:cNvSpPr>
            <a:spLocks noGrp="1"/>
          </p:cNvSpPr>
          <p:nvPr>
            <p:ph type="ctrTitle"/>
          </p:nvPr>
        </p:nvSpPr>
        <p:spPr/>
        <p:txBody>
          <a:bodyPr/>
          <a:lstStyle/>
          <a:p>
            <a:r>
              <a:rPr lang="en-US" cap="small" dirty="0"/>
              <a:t>References</a:t>
            </a:r>
          </a:p>
        </p:txBody>
      </p:sp>
      <p:sp>
        <p:nvSpPr>
          <p:cNvPr id="3" name="Text Placeholder 2">
            <a:extLst>
              <a:ext uri="{FF2B5EF4-FFF2-40B4-BE49-F238E27FC236}">
                <a16:creationId xmlns:a16="http://schemas.microsoft.com/office/drawing/2014/main" id="{8ECE5AC6-1EA7-4BBE-8C74-D75029ABDB2E}"/>
              </a:ext>
            </a:extLst>
          </p:cNvPr>
          <p:cNvSpPr>
            <a:spLocks noGrp="1"/>
          </p:cNvSpPr>
          <p:nvPr>
            <p:ph type="body" sz="quarter" idx="14"/>
          </p:nvPr>
        </p:nvSpPr>
        <p:spPr>
          <a:xfrm>
            <a:off x="1627322" y="1507066"/>
            <a:ext cx="10134368" cy="4976111"/>
          </a:xfrm>
        </p:spPr>
        <p:txBody>
          <a:bodyPr>
            <a:normAutofit/>
          </a:bodyPr>
          <a:lstStyle/>
          <a:p>
            <a:r>
              <a:rPr lang="en-US" sz="1200" dirty="0">
                <a:hlinkClick r:id="rId2"/>
              </a:rPr>
              <a:t>https://docs.aws.amazon.com/sagemaker/latest/dg/whatis.html</a:t>
            </a:r>
            <a:endParaRPr lang="en-US" sz="1200" dirty="0"/>
          </a:p>
          <a:p>
            <a:r>
              <a:rPr lang="en-US" sz="1200" dirty="0">
                <a:hlinkClick r:id="rId3"/>
              </a:rPr>
              <a:t>https://docs.aws.amazon.com/sagemaker/latest/dg/how-it-works.html</a:t>
            </a:r>
            <a:endParaRPr lang="en-US" sz="1200" dirty="0"/>
          </a:p>
          <a:p>
            <a:r>
              <a:rPr lang="en-US" sz="1200" dirty="0">
                <a:hlinkClick r:id="rId4"/>
              </a:rPr>
              <a:t>https://docs.aws.amazon.com/sagemaker/latest/dg/gs-set-up.html</a:t>
            </a:r>
            <a:endParaRPr lang="en-US" sz="1200" dirty="0"/>
          </a:p>
          <a:p>
            <a:r>
              <a:rPr lang="en-US" sz="1200" dirty="0">
                <a:hlinkClick r:id="rId5"/>
              </a:rPr>
              <a:t>https://aws.amazon.com/sagemaker/</a:t>
            </a:r>
            <a:endParaRPr lang="en-US" sz="1200" dirty="0"/>
          </a:p>
          <a:p>
            <a:r>
              <a:rPr lang="en-US" sz="1200" dirty="0">
                <a:hlinkClick r:id="rId6"/>
              </a:rPr>
              <a:t>https://docs.aws.amazon.com/sagemaker/latest/dg/studio.html</a:t>
            </a:r>
            <a:endParaRPr lang="en-US" sz="1200" dirty="0"/>
          </a:p>
          <a:p>
            <a:r>
              <a:rPr lang="en-US" sz="1200" dirty="0">
                <a:hlinkClick r:id="rId7"/>
              </a:rPr>
              <a:t>https://docs.aws.amazon.com/sagemaker/latest/dg/processing-job.html</a:t>
            </a:r>
            <a:endParaRPr lang="en-US" sz="1200" dirty="0"/>
          </a:p>
          <a:p>
            <a:r>
              <a:rPr lang="en-US" sz="1200" dirty="0">
                <a:hlinkClick r:id="rId8"/>
              </a:rPr>
              <a:t>https://www.youtube.com/watch?v=uQc8Itd4UTs&amp;list=PLhr1KZpdzukcOr_6j_zmSrvYnLUtgqsZz&amp;index=1</a:t>
            </a:r>
            <a:endParaRPr lang="en-US" sz="1200" dirty="0"/>
          </a:p>
          <a:p>
            <a:r>
              <a:rPr lang="en-US" sz="1200" dirty="0">
                <a:hlinkClick r:id="rId9"/>
              </a:rPr>
              <a:t>https://</a:t>
            </a:r>
            <a:r>
              <a:rPr lang="en-US" sz="1200" dirty="0" smtClean="0">
                <a:hlinkClick r:id="rId9"/>
              </a:rPr>
              <a:t>www.youtube.com/watch?v=sLktFah2Xi4</a:t>
            </a:r>
            <a:endParaRPr lang="en-US" sz="1200" dirty="0" smtClean="0"/>
          </a:p>
          <a:p>
            <a:endParaRPr lang="en-US" sz="1400" dirty="0"/>
          </a:p>
          <a:p>
            <a:r>
              <a:rPr lang="en-US" u="sng" cap="small" dirty="0">
                <a:solidFill>
                  <a:schemeClr val="accent4">
                    <a:lumMod val="75000"/>
                  </a:schemeClr>
                </a:solidFill>
                <a:latin typeface="Sagona ExtraLight" panose="02020303050505020204" pitchFamily="18" charset="0"/>
                <a:ea typeface="+mj-ea"/>
                <a:cs typeface="+mj-cs"/>
              </a:rPr>
              <a:t>Image Links</a:t>
            </a:r>
          </a:p>
          <a:p>
            <a:r>
              <a:rPr lang="en-US" sz="1200" dirty="0">
                <a:hlinkClick r:id="rId10"/>
              </a:rPr>
              <a:t>https://www.netclipart.com/isee/TwRbxR_cartoon-robot-png-cartoon-robot-clip-art/</a:t>
            </a:r>
            <a:endParaRPr lang="en-US" sz="1200" dirty="0" smtClean="0">
              <a:hlinkClick r:id="rId11"/>
            </a:endParaRPr>
          </a:p>
          <a:p>
            <a:r>
              <a:rPr lang="en-US" sz="1200" dirty="0" smtClean="0">
                <a:hlinkClick r:id="rId11"/>
              </a:rPr>
              <a:t>https</a:t>
            </a:r>
            <a:r>
              <a:rPr lang="en-US" sz="1200" dirty="0">
                <a:hlinkClick r:id="rId11"/>
              </a:rPr>
              <a:t>://</a:t>
            </a:r>
            <a:r>
              <a:rPr lang="en-US" sz="1200" dirty="0" smtClean="0">
                <a:hlinkClick r:id="rId11"/>
              </a:rPr>
              <a:t>www.vectorstock.com/royalty-free-vector/trekking-boy-vector-4433260</a:t>
            </a:r>
            <a:endParaRPr lang="en-US" sz="1200" dirty="0" smtClean="0"/>
          </a:p>
          <a:p>
            <a:r>
              <a:rPr lang="en-US" sz="1200" dirty="0">
                <a:hlinkClick r:id="rId12"/>
              </a:rPr>
              <a:t>https://events.williams.edu/event/join-csac-chemistry-student-advisory-committee-on-saturday-july-20th-for-a-short-morning-hike</a:t>
            </a:r>
            <a:r>
              <a:rPr lang="en-US" sz="1200" dirty="0" smtClean="0">
                <a:hlinkClick r:id="rId12"/>
              </a:rPr>
              <a:t>/</a:t>
            </a:r>
            <a:endParaRPr lang="en-US" sz="1200" dirty="0" smtClean="0"/>
          </a:p>
          <a:p>
            <a:r>
              <a:rPr lang="en-US" sz="1200" dirty="0">
                <a:hlinkClick r:id="rId13"/>
              </a:rPr>
              <a:t>https://</a:t>
            </a:r>
            <a:r>
              <a:rPr lang="en-US" sz="1200" dirty="0" smtClean="0">
                <a:hlinkClick r:id="rId13"/>
              </a:rPr>
              <a:t>www.google.com/url?sa=i&amp;url=https%3A%2F%2Fwww.pinterest.ca%2Fpin%2F123145371040439613%2F&amp;psig=AOvVaw0Z-U5JCZGeArwV2sntT5wI&amp;ust=1590577256988000&amp;source=images&amp;cd=vfe&amp;ved=0CAMQjB1qFwoTCKCouJuw0ekCFQAAAAAdAAAAABBb</a:t>
            </a:r>
            <a:endParaRPr lang="en-US" sz="1200" dirty="0" smtClean="0"/>
          </a:p>
          <a:p>
            <a:endParaRPr lang="en-US" sz="1200" dirty="0"/>
          </a:p>
        </p:txBody>
      </p:sp>
    </p:spTree>
    <p:extLst>
      <p:ext uri="{BB962C8B-B14F-4D97-AF65-F5344CB8AC3E}">
        <p14:creationId xmlns:p14="http://schemas.microsoft.com/office/powerpoint/2010/main" val="3240717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cap="small" dirty="0"/>
              <a:t>Contents</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a:t>What is Machine Learning?</a:t>
            </a:r>
          </a:p>
          <a:p>
            <a:pPr marL="285750" indent="-285750">
              <a:buFont typeface="Arial" panose="020B0604020202020204" pitchFamily="34" charset="0"/>
              <a:buChar char="•"/>
            </a:pPr>
            <a:r>
              <a:rPr lang="en-US" dirty="0"/>
              <a:t>Machine Learning Process</a:t>
            </a:r>
          </a:p>
          <a:p>
            <a:pPr marL="285750" indent="-285750">
              <a:buFont typeface="Arial" panose="020B0604020202020204" pitchFamily="34" charset="0"/>
              <a:buChar char="•"/>
            </a:pPr>
            <a:r>
              <a:rPr lang="en-US" dirty="0"/>
              <a:t>What is AWS </a:t>
            </a:r>
            <a:r>
              <a:rPr lang="en-US" dirty="0" smtClean="0"/>
              <a:t>SageMaker? And,</a:t>
            </a:r>
          </a:p>
          <a:p>
            <a:pPr marL="742950" lvl="1" indent="-285750">
              <a:buFont typeface="Arial" panose="020B0604020202020204" pitchFamily="34" charset="0"/>
              <a:buChar char="•"/>
            </a:pPr>
            <a:r>
              <a:rPr lang="en-US" dirty="0" smtClean="0"/>
              <a:t>Its main features</a:t>
            </a:r>
            <a:endParaRPr lang="en-US" dirty="0"/>
          </a:p>
          <a:p>
            <a:pPr marL="742950" lvl="1" indent="-285750">
              <a:buFont typeface="Arial" panose="020B0604020202020204" pitchFamily="34" charset="0"/>
              <a:buChar char="•"/>
            </a:pPr>
            <a:r>
              <a:rPr lang="en-US" dirty="0" smtClean="0"/>
              <a:t>Services under its umbrella</a:t>
            </a:r>
            <a:endParaRPr lang="en-US" dirty="0"/>
          </a:p>
          <a:p>
            <a:pPr marL="285750" indent="-285750">
              <a:buFont typeface="Arial" panose="020B0604020202020204" pitchFamily="34" charset="0"/>
              <a:buChar char="•"/>
            </a:pPr>
            <a:r>
              <a:rPr lang="en-US" dirty="0"/>
              <a:t>SageMaker Notebook Instances</a:t>
            </a:r>
          </a:p>
          <a:p>
            <a:pPr marL="742950" lvl="1" indent="-285750">
              <a:buFont typeface="Arial" panose="020B0604020202020204" pitchFamily="34" charset="0"/>
              <a:buChar char="•"/>
            </a:pPr>
            <a:r>
              <a:rPr lang="en-US" dirty="0" smtClean="0"/>
              <a:t>Elastic Block Storage </a:t>
            </a:r>
            <a:r>
              <a:rPr lang="en-US" dirty="0"/>
              <a:t>Unit</a:t>
            </a:r>
          </a:p>
          <a:p>
            <a:pPr marL="742950" lvl="1" indent="-285750">
              <a:buFont typeface="Arial" panose="020B0604020202020204" pitchFamily="34" charset="0"/>
              <a:buChar char="•"/>
            </a:pPr>
            <a:r>
              <a:rPr lang="en-US" dirty="0"/>
              <a:t>Elastic Inference</a:t>
            </a:r>
          </a:p>
          <a:p>
            <a:pPr marL="285750" indent="-285750">
              <a:buFont typeface="Arial" panose="020B0604020202020204" pitchFamily="34" charset="0"/>
              <a:buChar char="•"/>
            </a:pPr>
            <a:r>
              <a:rPr lang="en-US" dirty="0" smtClean="0"/>
              <a:t>How SageMaker works under </a:t>
            </a:r>
            <a:r>
              <a:rPr lang="en-US" dirty="0"/>
              <a:t>the hood?</a:t>
            </a:r>
          </a:p>
          <a:p>
            <a:pPr marL="285750" indent="-285750">
              <a:buFont typeface="Arial" panose="020B0604020202020204" pitchFamily="34" charset="0"/>
              <a:buChar char="•"/>
            </a:pPr>
            <a:r>
              <a:rPr lang="en-US" dirty="0" smtClean="0"/>
              <a:t>Built-in </a:t>
            </a:r>
            <a:r>
              <a:rPr lang="en-US" dirty="0"/>
              <a:t>algorithms</a:t>
            </a:r>
          </a:p>
          <a:p>
            <a:pPr marL="285750" indent="-285750">
              <a:buFont typeface="Arial" panose="020B0604020202020204" pitchFamily="34" charset="0"/>
              <a:buChar char="•"/>
            </a:pPr>
            <a:r>
              <a:rPr lang="en-US" dirty="0" smtClean="0"/>
              <a:t>Demo</a:t>
            </a:r>
            <a:endParaRPr lang="en-US" dirty="0"/>
          </a:p>
          <a:p>
            <a:pPr marL="285750" indent="-285750">
              <a:buFont typeface="Arial" panose="020B0604020202020204" pitchFamily="34" charset="0"/>
              <a:buChar char="•"/>
            </a:pPr>
            <a:r>
              <a:rPr lang="en-US" dirty="0"/>
              <a:t>Some additional features</a:t>
            </a:r>
          </a:p>
          <a:p>
            <a:pPr marL="285750" indent="-285750">
              <a:buFont typeface="Arial" panose="020B0604020202020204" pitchFamily="34" charset="0"/>
              <a:buChar char="•"/>
            </a:pPr>
            <a:r>
              <a:rPr lang="en-US" dirty="0"/>
              <a:t>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252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fade">
                                      <p:cBhvr>
                                        <p:cTn id="33" dur="500"/>
                                        <p:tgtEl>
                                          <p:spTgt spid="7">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500"/>
                                        <p:tgtEl>
                                          <p:spTgt spid="7">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500"/>
                                        <p:tgtEl>
                                          <p:spTgt spid="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Effect transition="in" filter="fade">
                                      <p:cBhvr>
                                        <p:cTn id="49" dur="500"/>
                                        <p:tgtEl>
                                          <p:spTgt spid="7">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fade">
                                      <p:cBhvr>
                                        <p:cTn id="54" dur="500"/>
                                        <p:tgtEl>
                                          <p:spTgt spid="7">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animEffect transition="in" filter="fade">
                                      <p:cBhvr>
                                        <p:cTn id="59" dur="500"/>
                                        <p:tgtEl>
                                          <p:spTgt spid="7">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animEffect transition="in" filter="fade">
                                      <p:cBhvr>
                                        <p:cTn id="6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23F8-35F3-4B84-A2F3-9AFBD01DE7F1}"/>
              </a:ext>
            </a:extLst>
          </p:cNvPr>
          <p:cNvSpPr>
            <a:spLocks noGrp="1"/>
          </p:cNvSpPr>
          <p:nvPr>
            <p:ph type="ctrTitle"/>
          </p:nvPr>
        </p:nvSpPr>
        <p:spPr>
          <a:xfrm>
            <a:off x="1479039" y="205945"/>
            <a:ext cx="10134369" cy="707883"/>
          </a:xfrm>
        </p:spPr>
        <p:txBody>
          <a:bodyPr/>
          <a:lstStyle/>
          <a:p>
            <a:r>
              <a:rPr lang="en-US" sz="4200" cap="small" dirty="0"/>
              <a:t>What is Machine Learning?</a:t>
            </a:r>
          </a:p>
        </p:txBody>
      </p:sp>
      <p:sp>
        <p:nvSpPr>
          <p:cNvPr id="3" name="Text Placeholder 2">
            <a:extLst>
              <a:ext uri="{FF2B5EF4-FFF2-40B4-BE49-F238E27FC236}">
                <a16:creationId xmlns:a16="http://schemas.microsoft.com/office/drawing/2014/main" id="{C73F9661-818C-4DB7-BBB9-AED207417334}"/>
              </a:ext>
            </a:extLst>
          </p:cNvPr>
          <p:cNvSpPr>
            <a:spLocks noGrp="1"/>
          </p:cNvSpPr>
          <p:nvPr>
            <p:ph type="body" sz="quarter" idx="14"/>
          </p:nvPr>
        </p:nvSpPr>
        <p:spPr>
          <a:xfrm>
            <a:off x="1536706" y="1169315"/>
            <a:ext cx="10134368" cy="1573885"/>
          </a:xfrm>
        </p:spPr>
        <p:txBody>
          <a:bodyPr>
            <a:normAutofit/>
          </a:bodyPr>
          <a:lstStyle/>
          <a:p>
            <a:pPr algn="just"/>
            <a:r>
              <a:rPr lang="en-US" sz="1400" dirty="0"/>
              <a:t>ML means </a:t>
            </a:r>
            <a:r>
              <a:rPr lang="en-US" sz="1400" dirty="0" smtClean="0"/>
              <a:t>empowering </a:t>
            </a:r>
            <a:r>
              <a:rPr lang="en-US" sz="1400" dirty="0"/>
              <a:t>computers to perform tasks with full precision and without any human intervention in no amount of time.</a:t>
            </a:r>
          </a:p>
          <a:p>
            <a:pPr algn="just"/>
            <a:r>
              <a:rPr lang="en-US" sz="1400" b="1" dirty="0" smtClean="0"/>
              <a:t>Example1 - </a:t>
            </a:r>
            <a:r>
              <a:rPr lang="en-US" sz="1400" dirty="0" smtClean="0"/>
              <a:t>If </a:t>
            </a:r>
            <a:r>
              <a:rPr lang="en-US" sz="1400" dirty="0"/>
              <a:t>you </a:t>
            </a:r>
            <a:r>
              <a:rPr lang="en-US" sz="1400" dirty="0" smtClean="0"/>
              <a:t>have </a:t>
            </a:r>
            <a:r>
              <a:rPr lang="en-US" sz="1400" b="1" dirty="0" smtClean="0"/>
              <a:t>10K credit </a:t>
            </a:r>
            <a:r>
              <a:rPr lang="en-US" sz="1400" b="1" dirty="0"/>
              <a:t>card transactions</a:t>
            </a:r>
            <a:r>
              <a:rPr lang="en-US" sz="1400" dirty="0"/>
              <a:t> and asked to find out </a:t>
            </a:r>
            <a:r>
              <a:rPr lang="en-US" sz="1400" b="1" dirty="0"/>
              <a:t>fraudulent</a:t>
            </a:r>
            <a:r>
              <a:rPr lang="en-US" sz="1400" dirty="0"/>
              <a:t> ones then how much time will it take to do it manually? Imagine if </a:t>
            </a:r>
            <a:r>
              <a:rPr lang="en-US" sz="1400" b="1" dirty="0"/>
              <a:t>every minute </a:t>
            </a:r>
            <a:r>
              <a:rPr lang="en-US" sz="1400" b="1" dirty="0" smtClean="0"/>
              <a:t>1K </a:t>
            </a:r>
            <a:r>
              <a:rPr lang="en-US" sz="1400" b="1" dirty="0"/>
              <a:t>transactions</a:t>
            </a:r>
            <a:r>
              <a:rPr lang="en-US" sz="1400" dirty="0"/>
              <a:t> are happening then how much human effort will be required to trace fraud transactions.</a:t>
            </a:r>
          </a:p>
          <a:p>
            <a:pPr algn="just"/>
            <a:r>
              <a:rPr lang="en-US" sz="1400" dirty="0"/>
              <a:t>Thus, we use the computation power of computers to train the </a:t>
            </a:r>
            <a:r>
              <a:rPr lang="en-US" sz="1400" dirty="0" smtClean="0"/>
              <a:t>mathematical algorithms </a:t>
            </a:r>
            <a:r>
              <a:rPr lang="en-US" sz="1400" dirty="0"/>
              <a:t>for performing such and other similar tasks.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517" y="3212756"/>
            <a:ext cx="5094754" cy="3212757"/>
          </a:xfrm>
          <a:prstGeom prst="rect">
            <a:avLst/>
          </a:prstGeom>
        </p:spPr>
      </p:pic>
      <p:pic>
        <p:nvPicPr>
          <p:cNvPr id="6" name="Picture 5"/>
          <p:cNvPicPr>
            <a:picLocks noChangeAspect="1"/>
          </p:cNvPicPr>
          <p:nvPr/>
        </p:nvPicPr>
        <p:blipFill>
          <a:blip r:embed="rId3"/>
          <a:stretch>
            <a:fillRect/>
          </a:stretch>
        </p:blipFill>
        <p:spPr>
          <a:xfrm>
            <a:off x="3338723" y="2894525"/>
            <a:ext cx="549246" cy="896979"/>
          </a:xfrm>
          <a:prstGeom prst="rect">
            <a:avLst/>
          </a:prstGeom>
        </p:spPr>
      </p:pic>
      <p:cxnSp>
        <p:nvCxnSpPr>
          <p:cNvPr id="8" name="Straight Arrow Connector 7"/>
          <p:cNvCxnSpPr/>
          <p:nvPr/>
        </p:nvCxnSpPr>
        <p:spPr>
          <a:xfrm>
            <a:off x="3651820" y="3850237"/>
            <a:ext cx="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3852" y="3840077"/>
            <a:ext cx="14103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98791" y="3840077"/>
            <a:ext cx="117414"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stretch>
            <a:fillRect/>
          </a:stretch>
        </p:blipFill>
        <p:spPr>
          <a:xfrm>
            <a:off x="4178914" y="4076538"/>
            <a:ext cx="425417" cy="694753"/>
          </a:xfrm>
          <a:prstGeom prst="rect">
            <a:avLst/>
          </a:prstGeom>
        </p:spPr>
      </p:pic>
      <p:cxnSp>
        <p:nvCxnSpPr>
          <p:cNvPr id="17" name="Straight Arrow Connector 16"/>
          <p:cNvCxnSpPr/>
          <p:nvPr/>
        </p:nvCxnSpPr>
        <p:spPr>
          <a:xfrm>
            <a:off x="4386336" y="4797977"/>
            <a:ext cx="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626606" y="4787817"/>
            <a:ext cx="14103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016831" y="4787817"/>
            <a:ext cx="117414"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stretch>
            <a:fillRect/>
          </a:stretch>
        </p:blipFill>
        <p:spPr>
          <a:xfrm>
            <a:off x="3379451" y="4954147"/>
            <a:ext cx="425417" cy="694753"/>
          </a:xfrm>
          <a:prstGeom prst="rect">
            <a:avLst/>
          </a:prstGeom>
        </p:spPr>
      </p:pic>
      <p:sp>
        <p:nvSpPr>
          <p:cNvPr id="21" name="TextBox 20"/>
          <p:cNvSpPr txBox="1"/>
          <p:nvPr/>
        </p:nvSpPr>
        <p:spPr>
          <a:xfrm>
            <a:off x="4689651" y="4211063"/>
            <a:ext cx="1499286" cy="276999"/>
          </a:xfrm>
          <a:prstGeom prst="rect">
            <a:avLst/>
          </a:prstGeom>
          <a:noFill/>
        </p:spPr>
        <p:txBody>
          <a:bodyPr wrap="square" rtlCol="0">
            <a:spAutoFit/>
          </a:bodyPr>
          <a:lstStyle/>
          <a:p>
            <a:r>
              <a:rPr lang="en-US" sz="1200" b="1" dirty="0" smtClean="0"/>
              <a:t>Step-1</a:t>
            </a:r>
            <a:endParaRPr lang="en-US" sz="1200" b="1" dirty="0"/>
          </a:p>
        </p:txBody>
      </p:sp>
      <p:sp>
        <p:nvSpPr>
          <p:cNvPr id="22" name="TextBox 21"/>
          <p:cNvSpPr txBox="1"/>
          <p:nvPr/>
        </p:nvSpPr>
        <p:spPr>
          <a:xfrm>
            <a:off x="2713753" y="5074110"/>
            <a:ext cx="1499286" cy="276999"/>
          </a:xfrm>
          <a:prstGeom prst="rect">
            <a:avLst/>
          </a:prstGeom>
          <a:noFill/>
        </p:spPr>
        <p:txBody>
          <a:bodyPr wrap="square" rtlCol="0">
            <a:spAutoFit/>
          </a:bodyPr>
          <a:lstStyle/>
          <a:p>
            <a:r>
              <a:rPr lang="en-US" sz="1200" b="1" dirty="0" smtClean="0"/>
              <a:t>Step-2</a:t>
            </a:r>
            <a:endParaRPr lang="en-US" sz="1200" b="1" dirty="0"/>
          </a:p>
        </p:txBody>
      </p:sp>
      <p:cxnSp>
        <p:nvCxnSpPr>
          <p:cNvPr id="24" name="Straight Connector 23"/>
          <p:cNvCxnSpPr/>
          <p:nvPr/>
        </p:nvCxnSpPr>
        <p:spPr>
          <a:xfrm>
            <a:off x="3295131" y="5655261"/>
            <a:ext cx="0" cy="462081"/>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913" y="3212756"/>
            <a:ext cx="5251614" cy="3212757"/>
          </a:xfrm>
          <a:prstGeom prst="rect">
            <a:avLst/>
          </a:prstGeom>
        </p:spPr>
      </p:pic>
      <p:cxnSp>
        <p:nvCxnSpPr>
          <p:cNvPr id="28" name="Straight Arrow Connector 27"/>
          <p:cNvCxnSpPr/>
          <p:nvPr/>
        </p:nvCxnSpPr>
        <p:spPr>
          <a:xfrm>
            <a:off x="9265900" y="3837878"/>
            <a:ext cx="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497932" y="3827718"/>
            <a:ext cx="14103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912871" y="3827718"/>
            <a:ext cx="117414"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439720" y="4848045"/>
            <a:ext cx="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633903" y="4850199"/>
            <a:ext cx="141030"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9143188" y="4848045"/>
            <a:ext cx="117414" cy="265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770282" y="4405682"/>
            <a:ext cx="1499286" cy="276999"/>
          </a:xfrm>
          <a:prstGeom prst="rect">
            <a:avLst/>
          </a:prstGeom>
          <a:noFill/>
        </p:spPr>
        <p:txBody>
          <a:bodyPr wrap="square" rtlCol="0">
            <a:spAutoFit/>
          </a:bodyPr>
          <a:lstStyle/>
          <a:p>
            <a:r>
              <a:rPr lang="en-US" sz="1200" b="1" dirty="0" smtClean="0"/>
              <a:t>Step-1</a:t>
            </a:r>
            <a:endParaRPr lang="en-US" sz="1200" b="1" dirty="0"/>
          </a:p>
        </p:txBody>
      </p:sp>
      <p:sp>
        <p:nvSpPr>
          <p:cNvPr id="35" name="TextBox 34"/>
          <p:cNvSpPr txBox="1"/>
          <p:nvPr/>
        </p:nvSpPr>
        <p:spPr>
          <a:xfrm>
            <a:off x="7702609" y="5317999"/>
            <a:ext cx="1499286" cy="276999"/>
          </a:xfrm>
          <a:prstGeom prst="rect">
            <a:avLst/>
          </a:prstGeom>
          <a:noFill/>
        </p:spPr>
        <p:txBody>
          <a:bodyPr wrap="square" rtlCol="0">
            <a:spAutoFit/>
          </a:bodyPr>
          <a:lstStyle/>
          <a:p>
            <a:r>
              <a:rPr lang="en-US" sz="1200" b="1" dirty="0" smtClean="0"/>
              <a:t>Step-2</a:t>
            </a:r>
            <a:endParaRPr lang="en-US" sz="1200" b="1" dirty="0"/>
          </a:p>
        </p:txBody>
      </p:sp>
      <p:cxnSp>
        <p:nvCxnSpPr>
          <p:cNvPr id="39" name="Straight Connector 38"/>
          <p:cNvCxnSpPr/>
          <p:nvPr/>
        </p:nvCxnSpPr>
        <p:spPr>
          <a:xfrm>
            <a:off x="8262084" y="5848159"/>
            <a:ext cx="0" cy="21556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C73F9661-818C-4DB7-BBB9-AED207417334}"/>
              </a:ext>
            </a:extLst>
          </p:cNvPr>
          <p:cNvSpPr txBox="1">
            <a:spLocks/>
          </p:cNvSpPr>
          <p:nvPr/>
        </p:nvSpPr>
        <p:spPr>
          <a:xfrm>
            <a:off x="1536706" y="2749098"/>
            <a:ext cx="1463041" cy="463657"/>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00" b="1" dirty="0" smtClean="0"/>
              <a:t>Example2</a:t>
            </a:r>
            <a:endParaRPr lang="en-US" sz="1400" dirty="0"/>
          </a:p>
        </p:txBody>
      </p:sp>
      <p:sp>
        <p:nvSpPr>
          <p:cNvPr id="41" name="Explosion 1 40"/>
          <p:cNvSpPr/>
          <p:nvPr/>
        </p:nvSpPr>
        <p:spPr>
          <a:xfrm>
            <a:off x="3887969" y="2506083"/>
            <a:ext cx="1505488" cy="8606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Hi, I’m Jimmy</a:t>
            </a:r>
            <a:endParaRPr lang="en-US" sz="1000" dirty="0"/>
          </a:p>
        </p:txBody>
      </p:sp>
      <p:pic>
        <p:nvPicPr>
          <p:cNvPr id="76" name="Picture 75"/>
          <p:cNvPicPr>
            <a:picLocks noChangeAspect="1"/>
          </p:cNvPicPr>
          <p:nvPr/>
        </p:nvPicPr>
        <p:blipFill>
          <a:blip r:embed="rId3"/>
          <a:stretch>
            <a:fillRect/>
          </a:stretch>
        </p:blipFill>
        <p:spPr>
          <a:xfrm>
            <a:off x="9079643" y="3123422"/>
            <a:ext cx="375143" cy="612649"/>
          </a:xfrm>
          <a:prstGeom prst="rect">
            <a:avLst/>
          </a:prstGeom>
        </p:spPr>
      </p:pic>
      <p:pic>
        <p:nvPicPr>
          <p:cNvPr id="77" name="Picture 76"/>
          <p:cNvPicPr>
            <a:picLocks noChangeAspect="1"/>
          </p:cNvPicPr>
          <p:nvPr/>
        </p:nvPicPr>
        <p:blipFill>
          <a:blip r:embed="rId4"/>
          <a:stretch>
            <a:fillRect/>
          </a:stretch>
        </p:blipFill>
        <p:spPr>
          <a:xfrm>
            <a:off x="9397916" y="3204944"/>
            <a:ext cx="205257" cy="221585"/>
          </a:xfrm>
          <a:prstGeom prst="rect">
            <a:avLst/>
          </a:prstGeom>
        </p:spPr>
      </p:pic>
      <p:pic>
        <p:nvPicPr>
          <p:cNvPr id="78" name="Picture 77"/>
          <p:cNvPicPr>
            <a:picLocks noChangeAspect="1"/>
          </p:cNvPicPr>
          <p:nvPr/>
        </p:nvPicPr>
        <p:blipFill>
          <a:blip r:embed="rId3"/>
          <a:stretch>
            <a:fillRect/>
          </a:stretch>
        </p:blipFill>
        <p:spPr>
          <a:xfrm>
            <a:off x="9313657" y="4220526"/>
            <a:ext cx="341039" cy="556954"/>
          </a:xfrm>
          <a:prstGeom prst="rect">
            <a:avLst/>
          </a:prstGeom>
        </p:spPr>
      </p:pic>
      <p:pic>
        <p:nvPicPr>
          <p:cNvPr id="79" name="Picture 78"/>
          <p:cNvPicPr>
            <a:picLocks noChangeAspect="1"/>
          </p:cNvPicPr>
          <p:nvPr/>
        </p:nvPicPr>
        <p:blipFill>
          <a:blip r:embed="rId4"/>
          <a:stretch>
            <a:fillRect/>
          </a:stretch>
        </p:blipFill>
        <p:spPr>
          <a:xfrm>
            <a:off x="9638962" y="4290984"/>
            <a:ext cx="205257" cy="221585"/>
          </a:xfrm>
          <a:prstGeom prst="rect">
            <a:avLst/>
          </a:prstGeom>
        </p:spPr>
      </p:pic>
      <p:pic>
        <p:nvPicPr>
          <p:cNvPr id="80" name="Picture 79"/>
          <p:cNvPicPr>
            <a:picLocks noChangeAspect="1"/>
          </p:cNvPicPr>
          <p:nvPr/>
        </p:nvPicPr>
        <p:blipFill>
          <a:blip r:embed="rId3"/>
          <a:stretch>
            <a:fillRect/>
          </a:stretch>
        </p:blipFill>
        <p:spPr>
          <a:xfrm>
            <a:off x="8313772" y="5150173"/>
            <a:ext cx="375143" cy="612649"/>
          </a:xfrm>
          <a:prstGeom prst="rect">
            <a:avLst/>
          </a:prstGeom>
        </p:spPr>
      </p:pic>
      <p:pic>
        <p:nvPicPr>
          <p:cNvPr id="81" name="Picture 80"/>
          <p:cNvPicPr>
            <a:picLocks noChangeAspect="1"/>
          </p:cNvPicPr>
          <p:nvPr/>
        </p:nvPicPr>
        <p:blipFill>
          <a:blip r:embed="rId4"/>
          <a:stretch>
            <a:fillRect/>
          </a:stretch>
        </p:blipFill>
        <p:spPr>
          <a:xfrm>
            <a:off x="8688915" y="5230447"/>
            <a:ext cx="205257" cy="221585"/>
          </a:xfrm>
          <a:prstGeom prst="rect">
            <a:avLst/>
          </a:prstGeom>
        </p:spPr>
      </p:pic>
      <p:sp>
        <p:nvSpPr>
          <p:cNvPr id="82" name="Explosion 1 81"/>
          <p:cNvSpPr/>
          <p:nvPr/>
        </p:nvSpPr>
        <p:spPr>
          <a:xfrm>
            <a:off x="9712433" y="2548152"/>
            <a:ext cx="1092013" cy="90900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Jimmy uses ML</a:t>
            </a:r>
            <a:endParaRPr lang="en-US" sz="1000" dirty="0"/>
          </a:p>
        </p:txBody>
      </p:sp>
    </p:spTree>
    <p:extLst>
      <p:ext uri="{BB962C8B-B14F-4D97-AF65-F5344CB8AC3E}">
        <p14:creationId xmlns:p14="http://schemas.microsoft.com/office/powerpoint/2010/main" val="320281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75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75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75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7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750"/>
                                        <p:tgtEl>
                                          <p:spTgt spid="8"/>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75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75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75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75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75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750"/>
                                        <p:tgtEl>
                                          <p:spTgt spid="18"/>
                                        </p:tgtEl>
                                      </p:cBhvr>
                                    </p:animEffect>
                                  </p:childTnLst>
                                </p:cTn>
                              </p:par>
                              <p:par>
                                <p:cTn id="68" presetID="10" presetClass="entr" presetSubtype="0" fill="hold"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75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75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75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7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75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750"/>
                                        <p:tgtEl>
                                          <p:spTgt spid="28"/>
                                        </p:tgtEl>
                                      </p:cBhvr>
                                    </p:animEffect>
                                  </p:childTnLst>
                                </p:cTn>
                              </p:par>
                              <p:par>
                                <p:cTn id="94" presetID="10" presetClass="entr" presetSubtype="0"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750"/>
                                        <p:tgtEl>
                                          <p:spTgt spid="29"/>
                                        </p:tgtEl>
                                      </p:cBhvr>
                                    </p:animEffect>
                                  </p:childTnLst>
                                </p:cTn>
                              </p:par>
                              <p:par>
                                <p:cTn id="97" presetID="10"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25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750"/>
                                        <p:tgtEl>
                                          <p:spTgt spid="3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fade">
                                      <p:cBhvr>
                                        <p:cTn id="107" dur="750"/>
                                        <p:tgtEl>
                                          <p:spTgt spid="31"/>
                                        </p:tgtEl>
                                      </p:cBhvr>
                                    </p:animEffect>
                                  </p:childTnLst>
                                </p:cTn>
                              </p:par>
                              <p:par>
                                <p:cTn id="108" presetID="10" presetClass="entr" presetSubtype="0" fill="hold" nodeType="with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750"/>
                                        <p:tgtEl>
                                          <p:spTgt spid="32"/>
                                        </p:tgtEl>
                                      </p:cBhvr>
                                    </p:animEffect>
                                  </p:childTnLst>
                                </p:cTn>
                              </p:par>
                              <p:par>
                                <p:cTn id="111" presetID="10" presetClass="entr" presetSubtype="0" fill="hold" nodeType="withEffect">
                                  <p:stCondLst>
                                    <p:cond delay="0"/>
                                  </p:stCondLst>
                                  <p:childTnLst>
                                    <p:set>
                                      <p:cBhvr>
                                        <p:cTn id="112" dur="1" fill="hold">
                                          <p:stCondLst>
                                            <p:cond delay="0"/>
                                          </p:stCondLst>
                                        </p:cTn>
                                        <p:tgtEl>
                                          <p:spTgt spid="33"/>
                                        </p:tgtEl>
                                        <p:attrNameLst>
                                          <p:attrName>style.visibility</p:attrName>
                                        </p:attrNameLst>
                                      </p:cBhvr>
                                      <p:to>
                                        <p:strVal val="visible"/>
                                      </p:to>
                                    </p:set>
                                    <p:animEffect transition="in" filter="fade">
                                      <p:cBhvr>
                                        <p:cTn id="113" dur="750"/>
                                        <p:tgtEl>
                                          <p:spTgt spid="3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750"/>
                                        <p:tgtEl>
                                          <p:spTgt spid="35"/>
                                        </p:tgtEl>
                                      </p:cBhvr>
                                    </p:animEffect>
                                  </p:childTnLst>
                                </p:cTn>
                              </p:par>
                              <p:par>
                                <p:cTn id="117" presetID="10" presetClass="entr" presetSubtype="0" fill="hold"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500"/>
                                        <p:tgtEl>
                                          <p:spTgt spid="39"/>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76"/>
                                        </p:tgtEl>
                                        <p:attrNameLst>
                                          <p:attrName>style.visibility</p:attrName>
                                        </p:attrNameLst>
                                      </p:cBhvr>
                                      <p:to>
                                        <p:strVal val="visible"/>
                                      </p:to>
                                    </p:set>
                                    <p:animEffect transition="in" filter="fade">
                                      <p:cBhvr>
                                        <p:cTn id="124" dur="750"/>
                                        <p:tgtEl>
                                          <p:spTgt spid="76"/>
                                        </p:tgtEl>
                                      </p:cBhvr>
                                    </p:animEffect>
                                  </p:childTnLst>
                                </p:cTn>
                              </p:par>
                              <p:par>
                                <p:cTn id="125" presetID="10" presetClass="entr" presetSubtype="0" fill="hold" nodeType="with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75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750"/>
                                        <p:tgtEl>
                                          <p:spTgt spid="78"/>
                                        </p:tgtEl>
                                      </p:cBhvr>
                                    </p:animEffect>
                                  </p:childTnLst>
                                </p:cTn>
                              </p:par>
                              <p:par>
                                <p:cTn id="133" presetID="10" presetClass="entr" presetSubtype="0" fill="hold" nodeType="withEffect">
                                  <p:stCondLst>
                                    <p:cond delay="0"/>
                                  </p:stCondLst>
                                  <p:childTnLst>
                                    <p:set>
                                      <p:cBhvr>
                                        <p:cTn id="134" dur="1" fill="hold">
                                          <p:stCondLst>
                                            <p:cond delay="0"/>
                                          </p:stCondLst>
                                        </p:cTn>
                                        <p:tgtEl>
                                          <p:spTgt spid="79"/>
                                        </p:tgtEl>
                                        <p:attrNameLst>
                                          <p:attrName>style.visibility</p:attrName>
                                        </p:attrNameLst>
                                      </p:cBhvr>
                                      <p:to>
                                        <p:strVal val="visible"/>
                                      </p:to>
                                    </p:set>
                                    <p:animEffect transition="in" filter="fade">
                                      <p:cBhvr>
                                        <p:cTn id="135" dur="750"/>
                                        <p:tgtEl>
                                          <p:spTgt spid="79"/>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80"/>
                                        </p:tgtEl>
                                        <p:attrNameLst>
                                          <p:attrName>style.visibility</p:attrName>
                                        </p:attrNameLst>
                                      </p:cBhvr>
                                      <p:to>
                                        <p:strVal val="visible"/>
                                      </p:to>
                                    </p:set>
                                    <p:animEffect transition="in" filter="fade">
                                      <p:cBhvr>
                                        <p:cTn id="140" dur="750"/>
                                        <p:tgtEl>
                                          <p:spTgt spid="80"/>
                                        </p:tgtEl>
                                      </p:cBhvr>
                                    </p:animEffect>
                                  </p:childTnLst>
                                </p:cTn>
                              </p:par>
                              <p:par>
                                <p:cTn id="141" presetID="10" presetClass="entr" presetSubtype="0" fill="hold" nodeType="withEffect">
                                  <p:stCondLst>
                                    <p:cond delay="0"/>
                                  </p:stCondLst>
                                  <p:childTnLst>
                                    <p:set>
                                      <p:cBhvr>
                                        <p:cTn id="142" dur="1" fill="hold">
                                          <p:stCondLst>
                                            <p:cond delay="0"/>
                                          </p:stCondLst>
                                        </p:cTn>
                                        <p:tgtEl>
                                          <p:spTgt spid="81"/>
                                        </p:tgtEl>
                                        <p:attrNameLst>
                                          <p:attrName>style.visibility</p:attrName>
                                        </p:attrNameLst>
                                      </p:cBhvr>
                                      <p:to>
                                        <p:strVal val="visible"/>
                                      </p:to>
                                    </p:set>
                                    <p:animEffect transition="in" filter="fade">
                                      <p:cBhvr>
                                        <p:cTn id="143" dur="750"/>
                                        <p:tgtEl>
                                          <p:spTgt spid="8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75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1" grpId="0"/>
      <p:bldP spid="22" grpId="0"/>
      <p:bldP spid="34" grpId="0"/>
      <p:bldP spid="35" grpId="0"/>
      <p:bldP spid="40" grpId="0"/>
      <p:bldP spid="41" grpId="0" animBg="1"/>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F39F-55F9-4902-8255-C0070EB7CC61}"/>
              </a:ext>
            </a:extLst>
          </p:cNvPr>
          <p:cNvSpPr>
            <a:spLocks noGrp="1"/>
          </p:cNvSpPr>
          <p:nvPr>
            <p:ph type="ctrTitle"/>
          </p:nvPr>
        </p:nvSpPr>
        <p:spPr>
          <a:xfrm>
            <a:off x="1396827" y="148413"/>
            <a:ext cx="10134369" cy="697960"/>
          </a:xfrm>
        </p:spPr>
        <p:txBody>
          <a:bodyPr/>
          <a:lstStyle/>
          <a:p>
            <a:r>
              <a:rPr lang="en-US" sz="4200" cap="small" dirty="0"/>
              <a:t>Machine learning process</a:t>
            </a:r>
          </a:p>
        </p:txBody>
      </p:sp>
      <p:sp>
        <p:nvSpPr>
          <p:cNvPr id="3" name="Text Placeholder 2">
            <a:extLst>
              <a:ext uri="{FF2B5EF4-FFF2-40B4-BE49-F238E27FC236}">
                <a16:creationId xmlns:a16="http://schemas.microsoft.com/office/drawing/2014/main" id="{0FA1DB1A-24AC-426C-A7C1-3E97ECFE8E56}"/>
              </a:ext>
            </a:extLst>
          </p:cNvPr>
          <p:cNvSpPr>
            <a:spLocks noGrp="1"/>
          </p:cNvSpPr>
          <p:nvPr>
            <p:ph type="body" sz="quarter" idx="14"/>
          </p:nvPr>
        </p:nvSpPr>
        <p:spPr>
          <a:xfrm>
            <a:off x="2597555" y="1340494"/>
            <a:ext cx="1518549" cy="430791"/>
          </a:xfrm>
        </p:spPr>
        <p:txBody>
          <a:bodyPr>
            <a:normAutofit/>
          </a:bodyPr>
          <a:lstStyle/>
          <a:p>
            <a:r>
              <a:rPr lang="en-US" sz="1200" b="1" dirty="0" smtClean="0"/>
              <a:t>Any Problem</a:t>
            </a:r>
            <a:endParaRPr lang="en-US" sz="1200" b="1" dirty="0"/>
          </a:p>
        </p:txBody>
      </p:sp>
      <p:sp>
        <p:nvSpPr>
          <p:cNvPr id="4" name="Flowchart: Connector 3">
            <a:extLst>
              <a:ext uri="{FF2B5EF4-FFF2-40B4-BE49-F238E27FC236}">
                <a16:creationId xmlns:a16="http://schemas.microsoft.com/office/drawing/2014/main" id="{C57BE1AB-60AE-4851-862B-2D800050E659}"/>
              </a:ext>
            </a:extLst>
          </p:cNvPr>
          <p:cNvSpPr/>
          <p:nvPr/>
        </p:nvSpPr>
        <p:spPr>
          <a:xfrm>
            <a:off x="1975417" y="1340494"/>
            <a:ext cx="394282" cy="36367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a:extLst>
              <a:ext uri="{FF2B5EF4-FFF2-40B4-BE49-F238E27FC236}">
                <a16:creationId xmlns:a16="http://schemas.microsoft.com/office/drawing/2014/main" id="{F0CBB059-A1A0-4E90-AB87-DA3C9B9AE99A}"/>
              </a:ext>
            </a:extLst>
          </p:cNvPr>
          <p:cNvSpPr/>
          <p:nvPr/>
        </p:nvSpPr>
        <p:spPr>
          <a:xfrm>
            <a:off x="1523410" y="2186323"/>
            <a:ext cx="1302915" cy="936822"/>
          </a:xfrm>
          <a:prstGeom prst="flowChartDecision">
            <a:avLst/>
          </a:prstGeom>
          <a:solidFill>
            <a:srgbClr val="E2A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Do you have data?</a:t>
            </a:r>
          </a:p>
        </p:txBody>
      </p:sp>
      <p:sp>
        <p:nvSpPr>
          <p:cNvPr id="6" name="Flowchart: Terminator 5">
            <a:extLst>
              <a:ext uri="{FF2B5EF4-FFF2-40B4-BE49-F238E27FC236}">
                <a16:creationId xmlns:a16="http://schemas.microsoft.com/office/drawing/2014/main" id="{3F322855-096C-4BB1-A076-0F62C014D2C7}"/>
              </a:ext>
            </a:extLst>
          </p:cNvPr>
          <p:cNvSpPr/>
          <p:nvPr/>
        </p:nvSpPr>
        <p:spPr>
          <a:xfrm>
            <a:off x="3623549" y="2361857"/>
            <a:ext cx="1303586" cy="575365"/>
          </a:xfrm>
          <a:prstGeom prst="flowChartTermina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Problem can’t be solved</a:t>
            </a:r>
          </a:p>
        </p:txBody>
      </p:sp>
      <p:sp>
        <p:nvSpPr>
          <p:cNvPr id="7" name="Rectangle: Rounded Corners 6">
            <a:extLst>
              <a:ext uri="{FF2B5EF4-FFF2-40B4-BE49-F238E27FC236}">
                <a16:creationId xmlns:a16="http://schemas.microsoft.com/office/drawing/2014/main" id="{DF6DBD41-0778-4512-8122-14FD8C57BB70}"/>
              </a:ext>
            </a:extLst>
          </p:cNvPr>
          <p:cNvSpPr/>
          <p:nvPr/>
        </p:nvSpPr>
        <p:spPr>
          <a:xfrm>
            <a:off x="1595459" y="3508653"/>
            <a:ext cx="1159314" cy="51525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ML Problem Framing</a:t>
            </a:r>
          </a:p>
        </p:txBody>
      </p:sp>
      <p:sp>
        <p:nvSpPr>
          <p:cNvPr id="8" name="Rectangle: Rounded Corners 7">
            <a:extLst>
              <a:ext uri="{FF2B5EF4-FFF2-40B4-BE49-F238E27FC236}">
                <a16:creationId xmlns:a16="http://schemas.microsoft.com/office/drawing/2014/main" id="{33AC9CA7-2BFA-4552-A4A0-9DB197AD3984}"/>
              </a:ext>
            </a:extLst>
          </p:cNvPr>
          <p:cNvSpPr/>
          <p:nvPr/>
        </p:nvSpPr>
        <p:spPr>
          <a:xfrm>
            <a:off x="3628402" y="3539795"/>
            <a:ext cx="1275245" cy="4258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a:t>
            </a:r>
            <a:r>
              <a:rPr lang="en-US" sz="1200" dirty="0" smtClean="0"/>
              <a:t>Integration</a:t>
            </a:r>
            <a:endParaRPr lang="en-US" sz="1200" dirty="0"/>
          </a:p>
        </p:txBody>
      </p:sp>
      <p:sp>
        <p:nvSpPr>
          <p:cNvPr id="9" name="Rectangle: Rounded Corners 8">
            <a:extLst>
              <a:ext uri="{FF2B5EF4-FFF2-40B4-BE49-F238E27FC236}">
                <a16:creationId xmlns:a16="http://schemas.microsoft.com/office/drawing/2014/main" id="{3C8AD100-2E25-44EA-8670-361D8423996F}"/>
              </a:ext>
            </a:extLst>
          </p:cNvPr>
          <p:cNvSpPr/>
          <p:nvPr/>
        </p:nvSpPr>
        <p:spPr>
          <a:xfrm>
            <a:off x="3638950" y="4304131"/>
            <a:ext cx="1278398" cy="42582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a:t>
            </a:r>
            <a:r>
              <a:rPr lang="en-US" sz="1200" dirty="0" smtClean="0"/>
              <a:t>Collection</a:t>
            </a:r>
            <a:endParaRPr lang="en-US" sz="1200" dirty="0"/>
          </a:p>
        </p:txBody>
      </p:sp>
      <p:sp>
        <p:nvSpPr>
          <p:cNvPr id="10" name="Rectangle: Rounded Corners 9">
            <a:extLst>
              <a:ext uri="{FF2B5EF4-FFF2-40B4-BE49-F238E27FC236}">
                <a16:creationId xmlns:a16="http://schemas.microsoft.com/office/drawing/2014/main" id="{4D62A61D-3E05-4BE6-8158-9E52227AD4F1}"/>
              </a:ext>
            </a:extLst>
          </p:cNvPr>
          <p:cNvSpPr/>
          <p:nvPr/>
        </p:nvSpPr>
        <p:spPr>
          <a:xfrm>
            <a:off x="3655426" y="5094870"/>
            <a:ext cx="1278398" cy="51809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 </a:t>
            </a:r>
            <a:r>
              <a:rPr lang="en-US" sz="1200" dirty="0" smtClean="0"/>
              <a:t>Preparation</a:t>
            </a:r>
            <a:endParaRPr lang="en-US" sz="1200" dirty="0"/>
          </a:p>
        </p:txBody>
      </p:sp>
      <p:sp>
        <p:nvSpPr>
          <p:cNvPr id="11" name="Rectangle: Rounded Corners 10">
            <a:extLst>
              <a:ext uri="{FF2B5EF4-FFF2-40B4-BE49-F238E27FC236}">
                <a16:creationId xmlns:a16="http://schemas.microsoft.com/office/drawing/2014/main" id="{C27DF81B-1BBF-48A9-85F9-CC752D6496F5}"/>
              </a:ext>
            </a:extLst>
          </p:cNvPr>
          <p:cNvSpPr/>
          <p:nvPr/>
        </p:nvSpPr>
        <p:spPr>
          <a:xfrm>
            <a:off x="6710642" y="2079347"/>
            <a:ext cx="1416943" cy="53086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Exploratory Data Analysis</a:t>
            </a:r>
            <a:endParaRPr lang="en-US" sz="1200" dirty="0"/>
          </a:p>
        </p:txBody>
      </p:sp>
      <p:sp>
        <p:nvSpPr>
          <p:cNvPr id="12" name="Rectangle: Rounded Corners 11">
            <a:extLst>
              <a:ext uri="{FF2B5EF4-FFF2-40B4-BE49-F238E27FC236}">
                <a16:creationId xmlns:a16="http://schemas.microsoft.com/office/drawing/2014/main" id="{37C61882-F5A3-4464-AFBB-E95040A82A60}"/>
              </a:ext>
            </a:extLst>
          </p:cNvPr>
          <p:cNvSpPr/>
          <p:nvPr/>
        </p:nvSpPr>
        <p:spPr>
          <a:xfrm>
            <a:off x="6710642" y="3041198"/>
            <a:ext cx="1416943" cy="43873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Engineering</a:t>
            </a:r>
          </a:p>
        </p:txBody>
      </p:sp>
      <p:sp>
        <p:nvSpPr>
          <p:cNvPr id="13" name="Rectangle: Rounded Corners 12">
            <a:extLst>
              <a:ext uri="{FF2B5EF4-FFF2-40B4-BE49-F238E27FC236}">
                <a16:creationId xmlns:a16="http://schemas.microsoft.com/office/drawing/2014/main" id="{C8D176ED-BF4B-4E47-B56F-EC5BFE0423D7}"/>
              </a:ext>
            </a:extLst>
          </p:cNvPr>
          <p:cNvSpPr/>
          <p:nvPr/>
        </p:nvSpPr>
        <p:spPr>
          <a:xfrm>
            <a:off x="6710642" y="3982764"/>
            <a:ext cx="1416943" cy="40933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Training</a:t>
            </a:r>
          </a:p>
        </p:txBody>
      </p:sp>
      <p:sp>
        <p:nvSpPr>
          <p:cNvPr id="14" name="Rectangle: Rounded Corners 13">
            <a:extLst>
              <a:ext uri="{FF2B5EF4-FFF2-40B4-BE49-F238E27FC236}">
                <a16:creationId xmlns:a16="http://schemas.microsoft.com/office/drawing/2014/main" id="{D9D872DD-20A1-4818-A490-516FAA256BF2}"/>
              </a:ext>
            </a:extLst>
          </p:cNvPr>
          <p:cNvSpPr/>
          <p:nvPr/>
        </p:nvSpPr>
        <p:spPr>
          <a:xfrm>
            <a:off x="10059713" y="4113753"/>
            <a:ext cx="1416943" cy="530865"/>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Deployment</a:t>
            </a:r>
          </a:p>
        </p:txBody>
      </p:sp>
      <p:sp>
        <p:nvSpPr>
          <p:cNvPr id="15" name="Rectangle: Rounded Corners 14">
            <a:extLst>
              <a:ext uri="{FF2B5EF4-FFF2-40B4-BE49-F238E27FC236}">
                <a16:creationId xmlns:a16="http://schemas.microsoft.com/office/drawing/2014/main" id="{7535C684-F7B4-4149-A4E2-DD6C9B990E60}"/>
              </a:ext>
            </a:extLst>
          </p:cNvPr>
          <p:cNvSpPr/>
          <p:nvPr/>
        </p:nvSpPr>
        <p:spPr>
          <a:xfrm>
            <a:off x="6719298" y="4794827"/>
            <a:ext cx="1416943" cy="40933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Model Evaluation</a:t>
            </a:r>
          </a:p>
        </p:txBody>
      </p:sp>
      <p:cxnSp>
        <p:nvCxnSpPr>
          <p:cNvPr id="17" name="Straight Arrow Connector 16">
            <a:extLst>
              <a:ext uri="{FF2B5EF4-FFF2-40B4-BE49-F238E27FC236}">
                <a16:creationId xmlns:a16="http://schemas.microsoft.com/office/drawing/2014/main" id="{7CD098C0-30C5-40FF-8968-8585EBF7F968}"/>
              </a:ext>
            </a:extLst>
          </p:cNvPr>
          <p:cNvCxnSpPr>
            <a:stCxn id="4" idx="4"/>
            <a:endCxn id="5" idx="0"/>
          </p:cNvCxnSpPr>
          <p:nvPr/>
        </p:nvCxnSpPr>
        <p:spPr>
          <a:xfrm>
            <a:off x="2172558" y="1704173"/>
            <a:ext cx="2310" cy="482150"/>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9296304-8415-42D9-BD9D-0DD2C59B8ADE}"/>
              </a:ext>
            </a:extLst>
          </p:cNvPr>
          <p:cNvCxnSpPr/>
          <p:nvPr/>
        </p:nvCxnSpPr>
        <p:spPr>
          <a:xfrm>
            <a:off x="2170248" y="3111140"/>
            <a:ext cx="2310" cy="396065"/>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DFDFC5AD-DAAE-47D8-86B9-E41AF0E67B5C}"/>
              </a:ext>
            </a:extLst>
          </p:cNvPr>
          <p:cNvSpPr txBox="1">
            <a:spLocks/>
          </p:cNvSpPr>
          <p:nvPr/>
        </p:nvSpPr>
        <p:spPr>
          <a:xfrm>
            <a:off x="2251730" y="3156772"/>
            <a:ext cx="481450"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YES</a:t>
            </a:r>
          </a:p>
        </p:txBody>
      </p:sp>
      <p:sp>
        <p:nvSpPr>
          <p:cNvPr id="20" name="Text Placeholder 2">
            <a:extLst>
              <a:ext uri="{FF2B5EF4-FFF2-40B4-BE49-F238E27FC236}">
                <a16:creationId xmlns:a16="http://schemas.microsoft.com/office/drawing/2014/main" id="{5D0EE38B-4641-4B72-B72F-906C0BD15FA0}"/>
              </a:ext>
            </a:extLst>
          </p:cNvPr>
          <p:cNvSpPr txBox="1">
            <a:spLocks/>
          </p:cNvSpPr>
          <p:nvPr/>
        </p:nvSpPr>
        <p:spPr>
          <a:xfrm>
            <a:off x="3066209" y="2407133"/>
            <a:ext cx="352401"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NO</a:t>
            </a:r>
          </a:p>
        </p:txBody>
      </p:sp>
      <p:cxnSp>
        <p:nvCxnSpPr>
          <p:cNvPr id="21" name="Straight Arrow Connector 20">
            <a:extLst>
              <a:ext uri="{FF2B5EF4-FFF2-40B4-BE49-F238E27FC236}">
                <a16:creationId xmlns:a16="http://schemas.microsoft.com/office/drawing/2014/main" id="{15E28348-05FF-431F-AB32-10AD7FD1FE1A}"/>
              </a:ext>
            </a:extLst>
          </p:cNvPr>
          <p:cNvCxnSpPr>
            <a:cxnSpLocks/>
          </p:cNvCxnSpPr>
          <p:nvPr/>
        </p:nvCxnSpPr>
        <p:spPr>
          <a:xfrm>
            <a:off x="2834062" y="2654735"/>
            <a:ext cx="766416" cy="0"/>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36C9DDE-EBD1-4540-9044-B615D227EAB6}"/>
              </a:ext>
            </a:extLst>
          </p:cNvPr>
          <p:cNvCxnSpPr/>
          <p:nvPr/>
        </p:nvCxnSpPr>
        <p:spPr>
          <a:xfrm>
            <a:off x="4280190" y="3960537"/>
            <a:ext cx="2310" cy="327326"/>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ED0A9F6-FB94-4808-B31A-88064EC066FB}"/>
              </a:ext>
            </a:extLst>
          </p:cNvPr>
          <p:cNvCxnSpPr/>
          <p:nvPr/>
        </p:nvCxnSpPr>
        <p:spPr>
          <a:xfrm>
            <a:off x="4280608" y="4729915"/>
            <a:ext cx="2310" cy="360059"/>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25">
            <a:extLst>
              <a:ext uri="{FF2B5EF4-FFF2-40B4-BE49-F238E27FC236}">
                <a16:creationId xmlns:a16="http://schemas.microsoft.com/office/drawing/2014/main" id="{44D58788-2DA4-4260-B552-E1A7A3352D16}"/>
              </a:ext>
            </a:extLst>
          </p:cNvPr>
          <p:cNvCxnSpPr>
            <a:cxnSpLocks/>
            <a:stCxn id="10" idx="3"/>
            <a:endCxn id="11" idx="1"/>
          </p:cNvCxnSpPr>
          <p:nvPr/>
        </p:nvCxnSpPr>
        <p:spPr>
          <a:xfrm flipV="1">
            <a:off x="4933824" y="2344780"/>
            <a:ext cx="1776818" cy="3009135"/>
          </a:xfrm>
          <a:prstGeom prst="bentConnector3">
            <a:avLst>
              <a:gd name="adj1" fmla="val 45997"/>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CA96486-842F-46D9-881E-1BD5C6EC2507}"/>
              </a:ext>
            </a:extLst>
          </p:cNvPr>
          <p:cNvCxnSpPr/>
          <p:nvPr/>
        </p:nvCxnSpPr>
        <p:spPr>
          <a:xfrm>
            <a:off x="7419114" y="2604212"/>
            <a:ext cx="2310" cy="435672"/>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17F5C41-2FB6-480C-A8E1-9CC17D8CA7FB}"/>
              </a:ext>
            </a:extLst>
          </p:cNvPr>
          <p:cNvCxnSpPr/>
          <p:nvPr/>
        </p:nvCxnSpPr>
        <p:spPr>
          <a:xfrm>
            <a:off x="7415300" y="3483681"/>
            <a:ext cx="2310" cy="479239"/>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146D2D-6263-4461-914F-8BC36D07E33C}"/>
              </a:ext>
            </a:extLst>
          </p:cNvPr>
          <p:cNvCxnSpPr/>
          <p:nvPr/>
        </p:nvCxnSpPr>
        <p:spPr>
          <a:xfrm>
            <a:off x="7414181" y="4394567"/>
            <a:ext cx="2310" cy="396065"/>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Connector 42">
            <a:extLst>
              <a:ext uri="{FF2B5EF4-FFF2-40B4-BE49-F238E27FC236}">
                <a16:creationId xmlns:a16="http://schemas.microsoft.com/office/drawing/2014/main" id="{DE73C6F7-130B-447E-8135-63766F2EA9EE}"/>
              </a:ext>
            </a:extLst>
          </p:cNvPr>
          <p:cNvSpPr/>
          <p:nvPr/>
        </p:nvSpPr>
        <p:spPr>
          <a:xfrm>
            <a:off x="10556210" y="3181569"/>
            <a:ext cx="394282" cy="363679"/>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5D8358DB-9ED6-4DD0-9460-8367FF7DE35B}"/>
              </a:ext>
            </a:extLst>
          </p:cNvPr>
          <p:cNvSpPr txBox="1">
            <a:spLocks/>
          </p:cNvSpPr>
          <p:nvPr/>
        </p:nvSpPr>
        <p:spPr>
          <a:xfrm>
            <a:off x="11137124" y="3213950"/>
            <a:ext cx="823300"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smtClean="0"/>
              <a:t>Outcome</a:t>
            </a:r>
            <a:endParaRPr lang="en-US" sz="1200" b="1" dirty="0"/>
          </a:p>
        </p:txBody>
      </p:sp>
      <p:sp>
        <p:nvSpPr>
          <p:cNvPr id="45" name="Flowchart: Decision 44">
            <a:extLst>
              <a:ext uri="{FF2B5EF4-FFF2-40B4-BE49-F238E27FC236}">
                <a16:creationId xmlns:a16="http://schemas.microsoft.com/office/drawing/2014/main" id="{CF268C17-3010-4378-BFA3-A6D979090527}"/>
              </a:ext>
            </a:extLst>
          </p:cNvPr>
          <p:cNvSpPr/>
          <p:nvPr/>
        </p:nvSpPr>
        <p:spPr>
          <a:xfrm>
            <a:off x="6817955" y="5653104"/>
            <a:ext cx="1193366" cy="867641"/>
          </a:xfrm>
          <a:prstGeom prst="flowChartDecision">
            <a:avLst/>
          </a:prstGeom>
          <a:solidFill>
            <a:srgbClr val="E2A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Are Goals met?</a:t>
            </a:r>
          </a:p>
        </p:txBody>
      </p:sp>
      <p:cxnSp>
        <p:nvCxnSpPr>
          <p:cNvPr id="46" name="Straight Arrow Connector 45">
            <a:extLst>
              <a:ext uri="{FF2B5EF4-FFF2-40B4-BE49-F238E27FC236}">
                <a16:creationId xmlns:a16="http://schemas.microsoft.com/office/drawing/2014/main" id="{4A80C2FD-FA5F-45A0-B5BB-35A4C12A259F}"/>
              </a:ext>
            </a:extLst>
          </p:cNvPr>
          <p:cNvCxnSpPr/>
          <p:nvPr/>
        </p:nvCxnSpPr>
        <p:spPr>
          <a:xfrm>
            <a:off x="7406413" y="5217999"/>
            <a:ext cx="2310" cy="435672"/>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25">
            <a:extLst>
              <a:ext uri="{FF2B5EF4-FFF2-40B4-BE49-F238E27FC236}">
                <a16:creationId xmlns:a16="http://schemas.microsoft.com/office/drawing/2014/main" id="{69333544-397F-4C6A-9D00-1B6A5D9A1B02}"/>
              </a:ext>
            </a:extLst>
          </p:cNvPr>
          <p:cNvCxnSpPr>
            <a:cxnSpLocks/>
            <a:stCxn id="45" idx="3"/>
            <a:endCxn id="14" idx="2"/>
          </p:cNvCxnSpPr>
          <p:nvPr/>
        </p:nvCxnSpPr>
        <p:spPr>
          <a:xfrm flipV="1">
            <a:off x="8011321" y="4644618"/>
            <a:ext cx="2756864" cy="1442307"/>
          </a:xfrm>
          <a:prstGeom prst="bentConnector2">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25">
            <a:extLst>
              <a:ext uri="{FF2B5EF4-FFF2-40B4-BE49-F238E27FC236}">
                <a16:creationId xmlns:a16="http://schemas.microsoft.com/office/drawing/2014/main" id="{350692C5-9078-4D60-9B36-E7EFEFE1D782}"/>
              </a:ext>
            </a:extLst>
          </p:cNvPr>
          <p:cNvCxnSpPr>
            <a:cxnSpLocks/>
            <a:stCxn id="45" idx="1"/>
            <a:endCxn id="9" idx="1"/>
          </p:cNvCxnSpPr>
          <p:nvPr/>
        </p:nvCxnSpPr>
        <p:spPr>
          <a:xfrm rot="10800000">
            <a:off x="3638951" y="4517045"/>
            <a:ext cx="3179005" cy="1569880"/>
          </a:xfrm>
          <a:prstGeom prst="bentConnector3">
            <a:avLst>
              <a:gd name="adj1" fmla="val 10719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58" name="Text Placeholder 2">
            <a:extLst>
              <a:ext uri="{FF2B5EF4-FFF2-40B4-BE49-F238E27FC236}">
                <a16:creationId xmlns:a16="http://schemas.microsoft.com/office/drawing/2014/main" id="{EB90C076-B9D4-4805-A2F8-6B835B359C99}"/>
              </a:ext>
            </a:extLst>
          </p:cNvPr>
          <p:cNvSpPr txBox="1">
            <a:spLocks/>
          </p:cNvSpPr>
          <p:nvPr/>
        </p:nvSpPr>
        <p:spPr>
          <a:xfrm rot="16200000">
            <a:off x="2507952" y="5113833"/>
            <a:ext cx="1518549"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t>Data Augmentation</a:t>
            </a:r>
          </a:p>
        </p:txBody>
      </p:sp>
      <p:cxnSp>
        <p:nvCxnSpPr>
          <p:cNvPr id="59" name="Straight Arrow Connector 25">
            <a:extLst>
              <a:ext uri="{FF2B5EF4-FFF2-40B4-BE49-F238E27FC236}">
                <a16:creationId xmlns:a16="http://schemas.microsoft.com/office/drawing/2014/main" id="{9991DA4C-20B1-410E-98FF-55B22D46BFC7}"/>
              </a:ext>
            </a:extLst>
          </p:cNvPr>
          <p:cNvCxnSpPr>
            <a:cxnSpLocks/>
            <a:stCxn id="45" idx="1"/>
            <a:endCxn id="11" idx="0"/>
          </p:cNvCxnSpPr>
          <p:nvPr/>
        </p:nvCxnSpPr>
        <p:spPr>
          <a:xfrm rot="10800000" flipH="1">
            <a:off x="6817954" y="2079347"/>
            <a:ext cx="601159" cy="4007578"/>
          </a:xfrm>
          <a:prstGeom prst="bentConnector4">
            <a:avLst>
              <a:gd name="adj1" fmla="val -103839"/>
              <a:gd name="adj2" fmla="val 105704"/>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68" name="Text Placeholder 2">
            <a:extLst>
              <a:ext uri="{FF2B5EF4-FFF2-40B4-BE49-F238E27FC236}">
                <a16:creationId xmlns:a16="http://schemas.microsoft.com/office/drawing/2014/main" id="{5444DADB-1694-44BC-BD20-4273AD46697B}"/>
              </a:ext>
            </a:extLst>
          </p:cNvPr>
          <p:cNvSpPr txBox="1">
            <a:spLocks/>
          </p:cNvSpPr>
          <p:nvPr/>
        </p:nvSpPr>
        <p:spPr>
          <a:xfrm>
            <a:off x="6763133" y="1518547"/>
            <a:ext cx="1629618"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t>Feature Augmentation</a:t>
            </a:r>
          </a:p>
        </p:txBody>
      </p:sp>
      <p:sp>
        <p:nvSpPr>
          <p:cNvPr id="69" name="Text Placeholder 2">
            <a:extLst>
              <a:ext uri="{FF2B5EF4-FFF2-40B4-BE49-F238E27FC236}">
                <a16:creationId xmlns:a16="http://schemas.microsoft.com/office/drawing/2014/main" id="{C3B85828-E245-4CA4-BE7D-1589340B6345}"/>
              </a:ext>
            </a:extLst>
          </p:cNvPr>
          <p:cNvSpPr txBox="1">
            <a:spLocks/>
          </p:cNvSpPr>
          <p:nvPr/>
        </p:nvSpPr>
        <p:spPr>
          <a:xfrm>
            <a:off x="6339406" y="5844363"/>
            <a:ext cx="352401"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NO</a:t>
            </a:r>
          </a:p>
        </p:txBody>
      </p:sp>
      <p:sp>
        <p:nvSpPr>
          <p:cNvPr id="70" name="Text Placeholder 2">
            <a:extLst>
              <a:ext uri="{FF2B5EF4-FFF2-40B4-BE49-F238E27FC236}">
                <a16:creationId xmlns:a16="http://schemas.microsoft.com/office/drawing/2014/main" id="{E4ECE696-6B85-41AE-A745-4A888FEC5C46}"/>
              </a:ext>
            </a:extLst>
          </p:cNvPr>
          <p:cNvSpPr txBox="1">
            <a:spLocks/>
          </p:cNvSpPr>
          <p:nvPr/>
        </p:nvSpPr>
        <p:spPr>
          <a:xfrm>
            <a:off x="8193157" y="5844363"/>
            <a:ext cx="481450" cy="430791"/>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b="1" dirty="0"/>
              <a:t>YES</a:t>
            </a:r>
          </a:p>
        </p:txBody>
      </p:sp>
      <p:cxnSp>
        <p:nvCxnSpPr>
          <p:cNvPr id="71" name="Straight Arrow Connector 70">
            <a:extLst>
              <a:ext uri="{FF2B5EF4-FFF2-40B4-BE49-F238E27FC236}">
                <a16:creationId xmlns:a16="http://schemas.microsoft.com/office/drawing/2014/main" id="{B7239054-4F09-492A-BA4D-AD787822054B}"/>
              </a:ext>
            </a:extLst>
          </p:cNvPr>
          <p:cNvCxnSpPr>
            <a:cxnSpLocks/>
          </p:cNvCxnSpPr>
          <p:nvPr/>
        </p:nvCxnSpPr>
        <p:spPr>
          <a:xfrm flipV="1">
            <a:off x="10755955" y="3557923"/>
            <a:ext cx="0" cy="543549"/>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7C11BA2B-9139-4325-BE7F-DC26AC1B68F2}"/>
              </a:ext>
            </a:extLst>
          </p:cNvPr>
          <p:cNvSpPr/>
          <p:nvPr/>
        </p:nvSpPr>
        <p:spPr>
          <a:xfrm>
            <a:off x="10111890" y="1931677"/>
            <a:ext cx="1288130" cy="70658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Outcome Validation</a:t>
            </a:r>
            <a:endParaRPr lang="en-US" sz="1200" dirty="0"/>
          </a:p>
        </p:txBody>
      </p:sp>
      <p:cxnSp>
        <p:nvCxnSpPr>
          <p:cNvPr id="76" name="Straight Arrow Connector 75">
            <a:extLst>
              <a:ext uri="{FF2B5EF4-FFF2-40B4-BE49-F238E27FC236}">
                <a16:creationId xmlns:a16="http://schemas.microsoft.com/office/drawing/2014/main" id="{53210B02-8201-4A49-9894-CF5AC826CF24}"/>
              </a:ext>
            </a:extLst>
          </p:cNvPr>
          <p:cNvCxnSpPr>
            <a:cxnSpLocks/>
          </p:cNvCxnSpPr>
          <p:nvPr/>
        </p:nvCxnSpPr>
        <p:spPr>
          <a:xfrm flipV="1">
            <a:off x="10755955" y="2628062"/>
            <a:ext cx="0" cy="543549"/>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25">
            <a:extLst>
              <a:ext uri="{FF2B5EF4-FFF2-40B4-BE49-F238E27FC236}">
                <a16:creationId xmlns:a16="http://schemas.microsoft.com/office/drawing/2014/main" id="{358132DE-3A1F-4F2B-8BD3-0A4C3B60B5D2}"/>
              </a:ext>
            </a:extLst>
          </p:cNvPr>
          <p:cNvCxnSpPr>
            <a:cxnSpLocks/>
            <a:stCxn id="75" idx="0"/>
            <a:endCxn id="8" idx="3"/>
          </p:cNvCxnSpPr>
          <p:nvPr/>
        </p:nvCxnSpPr>
        <p:spPr>
          <a:xfrm rot="16200000" flipH="1" flipV="1">
            <a:off x="6919285" y="-83961"/>
            <a:ext cx="1821032" cy="5852308"/>
          </a:xfrm>
          <a:prstGeom prst="bentConnector4">
            <a:avLst>
              <a:gd name="adj1" fmla="val -43315"/>
              <a:gd name="adj2" fmla="val 91960"/>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85" name="Text Placeholder 2">
            <a:extLst>
              <a:ext uri="{FF2B5EF4-FFF2-40B4-BE49-F238E27FC236}">
                <a16:creationId xmlns:a16="http://schemas.microsoft.com/office/drawing/2014/main" id="{F7BB440D-8B17-4964-9F9B-48490693BD33}"/>
              </a:ext>
            </a:extLst>
          </p:cNvPr>
          <p:cNvSpPr txBox="1">
            <a:spLocks/>
          </p:cNvSpPr>
          <p:nvPr/>
        </p:nvSpPr>
        <p:spPr>
          <a:xfrm>
            <a:off x="9956427" y="867050"/>
            <a:ext cx="1115227" cy="351296"/>
          </a:xfrm>
          <a:prstGeom prst="rect">
            <a:avLst/>
          </a:prstGeom>
        </p:spPr>
        <p:txBody>
          <a:bodyPr vert="horz" lIns="0" tIns="45720" rIns="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smtClean="0"/>
              <a:t>Data Re-collection</a:t>
            </a:r>
            <a:endParaRPr lang="en-US" sz="1200" b="1" dirty="0"/>
          </a:p>
        </p:txBody>
      </p:sp>
      <p:cxnSp>
        <p:nvCxnSpPr>
          <p:cNvPr id="60" name="Straight Arrow Connector 59">
            <a:extLst>
              <a:ext uri="{FF2B5EF4-FFF2-40B4-BE49-F238E27FC236}">
                <a16:creationId xmlns:a16="http://schemas.microsoft.com/office/drawing/2014/main" id="{15E28348-05FF-431F-AB32-10AD7FD1FE1A}"/>
              </a:ext>
            </a:extLst>
          </p:cNvPr>
          <p:cNvCxnSpPr>
            <a:cxnSpLocks/>
          </p:cNvCxnSpPr>
          <p:nvPr/>
        </p:nvCxnSpPr>
        <p:spPr>
          <a:xfrm>
            <a:off x="2760763" y="3744746"/>
            <a:ext cx="843058" cy="0"/>
          </a:xfrm>
          <a:prstGeom prst="straightConnector1">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
        <p:nvSpPr>
          <p:cNvPr id="56" name="8-Point Star 55"/>
          <p:cNvSpPr/>
          <p:nvPr/>
        </p:nvSpPr>
        <p:spPr>
          <a:xfrm>
            <a:off x="8089227" y="2686475"/>
            <a:ext cx="792963" cy="527475"/>
          </a:xfrm>
          <a:prstGeom prst="star8">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ML Algo’s</a:t>
            </a:r>
            <a:endParaRPr lang="en-US" sz="1050" dirty="0"/>
          </a:p>
        </p:txBody>
      </p:sp>
      <p:sp>
        <p:nvSpPr>
          <p:cNvPr id="72" name="8-Point Star 71"/>
          <p:cNvSpPr/>
          <p:nvPr/>
        </p:nvSpPr>
        <p:spPr>
          <a:xfrm>
            <a:off x="8054249" y="3592394"/>
            <a:ext cx="866435" cy="580223"/>
          </a:xfrm>
          <a:prstGeom prst="star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Split</a:t>
            </a:r>
          </a:p>
          <a:p>
            <a:pPr algn="ctr"/>
            <a:r>
              <a:rPr lang="en-US" sz="1050" dirty="0" smtClean="0"/>
              <a:t>Data</a:t>
            </a:r>
            <a:endParaRPr lang="en-US" sz="1050" dirty="0"/>
          </a:p>
        </p:txBody>
      </p:sp>
      <p:sp>
        <p:nvSpPr>
          <p:cNvPr id="73" name="8-Point Star 72"/>
          <p:cNvSpPr/>
          <p:nvPr/>
        </p:nvSpPr>
        <p:spPr>
          <a:xfrm>
            <a:off x="8103007" y="4489329"/>
            <a:ext cx="792963" cy="527475"/>
          </a:xfrm>
          <a:prstGeom prst="star8">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ML Algo’s</a:t>
            </a:r>
            <a:endParaRPr lang="en-US" sz="1050" dirty="0"/>
          </a:p>
        </p:txBody>
      </p:sp>
      <p:sp>
        <p:nvSpPr>
          <p:cNvPr id="78" name="8-Point Star 77"/>
          <p:cNvSpPr/>
          <p:nvPr/>
        </p:nvSpPr>
        <p:spPr>
          <a:xfrm>
            <a:off x="10834696" y="4781114"/>
            <a:ext cx="1055434" cy="638245"/>
          </a:xfrm>
          <a:prstGeom prst="star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Pre-Prod</a:t>
            </a:r>
          </a:p>
          <a:p>
            <a:pPr algn="ctr"/>
            <a:r>
              <a:rPr lang="en-US" sz="1050" dirty="0" smtClean="0"/>
              <a:t>Validation</a:t>
            </a:r>
            <a:endParaRPr lang="en-US" sz="1050" dirty="0"/>
          </a:p>
        </p:txBody>
      </p:sp>
      <p:sp>
        <p:nvSpPr>
          <p:cNvPr id="49" name="8-Point Star 48"/>
          <p:cNvSpPr/>
          <p:nvPr/>
        </p:nvSpPr>
        <p:spPr>
          <a:xfrm>
            <a:off x="11263468" y="1495286"/>
            <a:ext cx="820856" cy="511025"/>
          </a:xfrm>
          <a:prstGeom prst="star8">
            <a:avLst/>
          </a:prstGeom>
          <a:solidFill>
            <a:srgbClr val="48BF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Monitor</a:t>
            </a:r>
          </a:p>
          <a:p>
            <a:pPr algn="ctr"/>
            <a:r>
              <a:rPr lang="en-US" sz="900" dirty="0" smtClean="0"/>
              <a:t>Model</a:t>
            </a:r>
            <a:endParaRPr lang="en-US" sz="900" dirty="0"/>
          </a:p>
        </p:txBody>
      </p:sp>
      <p:cxnSp>
        <p:nvCxnSpPr>
          <p:cNvPr id="50" name="Straight Arrow Connector 25">
            <a:extLst>
              <a:ext uri="{FF2B5EF4-FFF2-40B4-BE49-F238E27FC236}">
                <a16:creationId xmlns:a16="http://schemas.microsoft.com/office/drawing/2014/main" id="{358132DE-3A1F-4F2B-8BD3-0A4C3B60B5D2}"/>
              </a:ext>
            </a:extLst>
          </p:cNvPr>
          <p:cNvCxnSpPr>
            <a:cxnSpLocks/>
          </p:cNvCxnSpPr>
          <p:nvPr/>
        </p:nvCxnSpPr>
        <p:spPr>
          <a:xfrm rot="10800000">
            <a:off x="7423235" y="2075596"/>
            <a:ext cx="2760772" cy="495775"/>
          </a:xfrm>
          <a:prstGeom prst="bentConnector4">
            <a:avLst>
              <a:gd name="adj1" fmla="val 7016"/>
              <a:gd name="adj2" fmla="val 146110"/>
            </a:avLst>
          </a:prstGeom>
          <a:ln>
            <a:solidFill>
              <a:srgbClr val="C495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5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fade">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500"/>
                                        <p:tgtEl>
                                          <p:spTgt spid="1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animEffect transition="in" filter="fade">
                                      <p:cBhvr>
                                        <p:cTn id="99" dur="500"/>
                                        <p:tgtEl>
                                          <p:spTgt spid="7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500"/>
                                        <p:tgtEl>
                                          <p:spTgt spid="4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500"/>
                                        <p:tgtEl>
                                          <p:spTgt spid="1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fade">
                                      <p:cBhvr>
                                        <p:cTn id="110" dur="500"/>
                                        <p:tgtEl>
                                          <p:spTgt spid="73"/>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500"/>
                                        <p:tgtEl>
                                          <p:spTgt spid="4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fade">
                                      <p:cBhvr>
                                        <p:cTn id="118" dur="500"/>
                                        <p:tgtEl>
                                          <p:spTgt spid="4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fade">
                                      <p:cBhvr>
                                        <p:cTn id="126" dur="500"/>
                                        <p:tgtEl>
                                          <p:spTgt spid="7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4"/>
                                        </p:tgtEl>
                                        <p:attrNameLst>
                                          <p:attrName>style.visibility</p:attrName>
                                        </p:attrNameLst>
                                      </p:cBhvr>
                                      <p:to>
                                        <p:strVal val="visible"/>
                                      </p:to>
                                    </p:set>
                                    <p:animEffect transition="in" filter="fade">
                                      <p:cBhvr>
                                        <p:cTn id="129" dur="500"/>
                                        <p:tgtEl>
                                          <p:spTgt spid="1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500"/>
                                        <p:tgtEl>
                                          <p:spTgt spid="7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500"/>
                                        <p:tgtEl>
                                          <p:spTgt spid="7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fade">
                                      <p:cBhvr>
                                        <p:cTn id="140" dur="500"/>
                                        <p:tgtEl>
                                          <p:spTgt spid="4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76"/>
                                        </p:tgtEl>
                                        <p:attrNameLst>
                                          <p:attrName>style.visibility</p:attrName>
                                        </p:attrNameLst>
                                      </p:cBhvr>
                                      <p:to>
                                        <p:strVal val="visible"/>
                                      </p:to>
                                    </p:set>
                                    <p:animEffect transition="in" filter="fade">
                                      <p:cBhvr>
                                        <p:cTn id="148" dur="500"/>
                                        <p:tgtEl>
                                          <p:spTgt spid="76"/>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69"/>
                                        </p:tgtEl>
                                        <p:attrNameLst>
                                          <p:attrName>style.visibility</p:attrName>
                                        </p:attrNameLst>
                                      </p:cBhvr>
                                      <p:to>
                                        <p:strVal val="visible"/>
                                      </p:to>
                                    </p:set>
                                    <p:animEffect transition="in" filter="fade">
                                      <p:cBhvr>
                                        <p:cTn id="156" dur="500"/>
                                        <p:tgtEl>
                                          <p:spTgt spid="69"/>
                                        </p:tgtEl>
                                      </p:cBhvr>
                                    </p:animEffect>
                                  </p:childTnLst>
                                </p:cTn>
                              </p:par>
                              <p:par>
                                <p:cTn id="157" presetID="10" presetClass="entr" presetSubtype="0" fill="hold" nodeType="withEffect">
                                  <p:stCondLst>
                                    <p:cond delay="0"/>
                                  </p:stCondLst>
                                  <p:childTnLst>
                                    <p:set>
                                      <p:cBhvr>
                                        <p:cTn id="158" dur="1" fill="hold">
                                          <p:stCondLst>
                                            <p:cond delay="0"/>
                                          </p:stCondLst>
                                        </p:cTn>
                                        <p:tgtEl>
                                          <p:spTgt spid="59"/>
                                        </p:tgtEl>
                                        <p:attrNameLst>
                                          <p:attrName>style.visibility</p:attrName>
                                        </p:attrNameLst>
                                      </p:cBhvr>
                                      <p:to>
                                        <p:strVal val="visible"/>
                                      </p:to>
                                    </p:set>
                                    <p:animEffect transition="in" filter="fade">
                                      <p:cBhvr>
                                        <p:cTn id="159" dur="500"/>
                                        <p:tgtEl>
                                          <p:spTgt spid="59"/>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fade">
                                      <p:cBhvr>
                                        <p:cTn id="162" dur="500"/>
                                        <p:tgtEl>
                                          <p:spTgt spid="6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500"/>
                                        <p:tgtEl>
                                          <p:spTgt spid="51"/>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58"/>
                                        </p:tgtEl>
                                        <p:attrNameLst>
                                          <p:attrName>style.visibility</p:attrName>
                                        </p:attrNameLst>
                                      </p:cBhvr>
                                      <p:to>
                                        <p:strVal val="visible"/>
                                      </p:to>
                                    </p:set>
                                    <p:animEffect transition="in" filter="fade">
                                      <p:cBhvr>
                                        <p:cTn id="170" dur="500"/>
                                        <p:tgtEl>
                                          <p:spTgt spid="58"/>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fade">
                                      <p:cBhvr>
                                        <p:cTn id="175" dur="500"/>
                                        <p:tgtEl>
                                          <p:spTgt spid="7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5"/>
                                        </p:tgtEl>
                                        <p:attrNameLst>
                                          <p:attrName>style.visibility</p:attrName>
                                        </p:attrNameLst>
                                      </p:cBhvr>
                                      <p:to>
                                        <p:strVal val="visible"/>
                                      </p:to>
                                    </p:set>
                                    <p:animEffect transition="in" filter="fade">
                                      <p:cBhvr>
                                        <p:cTn id="178" dur="500"/>
                                        <p:tgtEl>
                                          <p:spTgt spid="85"/>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49"/>
                                        </p:tgtEl>
                                        <p:attrNameLst>
                                          <p:attrName>style.visibility</p:attrName>
                                        </p:attrNameLst>
                                      </p:cBhvr>
                                      <p:to>
                                        <p:strVal val="visible"/>
                                      </p:to>
                                    </p:set>
                                    <p:animEffect transition="in" filter="fade">
                                      <p:cBhvr>
                                        <p:cTn id="181" dur="500"/>
                                        <p:tgtEl>
                                          <p:spTgt spid="49"/>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50"/>
                                        </p:tgtEl>
                                        <p:attrNameLst>
                                          <p:attrName>style.visibility</p:attrName>
                                        </p:attrNameLst>
                                      </p:cBhvr>
                                      <p:to>
                                        <p:strVal val="visible"/>
                                      </p:to>
                                    </p:set>
                                    <p:animEffect transition="in" filter="fade">
                                      <p:cBhvr>
                                        <p:cTn id="18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p:bldP spid="20" grpId="0"/>
      <p:bldP spid="43" grpId="0" animBg="1"/>
      <p:bldP spid="44" grpId="0"/>
      <p:bldP spid="45" grpId="0" animBg="1"/>
      <p:bldP spid="58" grpId="0"/>
      <p:bldP spid="68" grpId="0"/>
      <p:bldP spid="69" grpId="0"/>
      <p:bldP spid="70" grpId="0"/>
      <p:bldP spid="75" grpId="0" animBg="1"/>
      <p:bldP spid="85" grpId="0"/>
      <p:bldP spid="56" grpId="0" animBg="1"/>
      <p:bldP spid="72" grpId="0" animBg="1"/>
      <p:bldP spid="73" grpId="0" animBg="1"/>
      <p:bldP spid="78"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6D0D-7F96-4492-A0B9-3E52E5B1F0CC}"/>
              </a:ext>
            </a:extLst>
          </p:cNvPr>
          <p:cNvSpPr>
            <a:spLocks noGrp="1"/>
          </p:cNvSpPr>
          <p:nvPr>
            <p:ph type="ctrTitle"/>
          </p:nvPr>
        </p:nvSpPr>
        <p:spPr>
          <a:xfrm>
            <a:off x="1421375" y="238898"/>
            <a:ext cx="10134369" cy="691408"/>
          </a:xfrm>
        </p:spPr>
        <p:txBody>
          <a:bodyPr/>
          <a:lstStyle/>
          <a:p>
            <a:r>
              <a:rPr lang="en-US" sz="4200" cap="small" dirty="0"/>
              <a:t>What Is SageMaker &amp; it’s Features?</a:t>
            </a:r>
          </a:p>
        </p:txBody>
      </p:sp>
      <p:sp>
        <p:nvSpPr>
          <p:cNvPr id="3" name="Text Placeholder 2">
            <a:extLst>
              <a:ext uri="{FF2B5EF4-FFF2-40B4-BE49-F238E27FC236}">
                <a16:creationId xmlns:a16="http://schemas.microsoft.com/office/drawing/2014/main" id="{E8108802-E818-4FBB-B5D7-019ABD689ACC}"/>
              </a:ext>
            </a:extLst>
          </p:cNvPr>
          <p:cNvSpPr>
            <a:spLocks noGrp="1"/>
          </p:cNvSpPr>
          <p:nvPr>
            <p:ph type="body" sz="quarter" idx="14"/>
          </p:nvPr>
        </p:nvSpPr>
        <p:spPr>
          <a:xfrm>
            <a:off x="1513980" y="1217684"/>
            <a:ext cx="10041764" cy="5262850"/>
          </a:xfrm>
        </p:spPr>
        <p:txBody>
          <a:bodyPr>
            <a:normAutofit fontScale="92500" lnSpcReduction="10000"/>
          </a:bodyPr>
          <a:lstStyle/>
          <a:p>
            <a:pPr marL="285750" indent="-285750" algn="just">
              <a:buFont typeface="Arial" panose="020B0604020202020204" pitchFamily="34" charset="0"/>
              <a:buChar char="•"/>
            </a:pPr>
            <a:r>
              <a:rPr lang="en-US" dirty="0"/>
              <a:t>Amazon SageMaker is a fully managed machine learning </a:t>
            </a:r>
            <a:r>
              <a:rPr lang="en-US" dirty="0" smtClean="0"/>
              <a:t>service that enables data </a:t>
            </a:r>
            <a:r>
              <a:rPr lang="en-US" dirty="0"/>
              <a:t>scientists and developers </a:t>
            </a:r>
            <a:r>
              <a:rPr lang="en-US" dirty="0" smtClean="0"/>
              <a:t>to quickly build </a:t>
            </a:r>
            <a:r>
              <a:rPr lang="en-US" dirty="0"/>
              <a:t>and train </a:t>
            </a:r>
            <a:r>
              <a:rPr lang="en-US" dirty="0" smtClean="0"/>
              <a:t>ML models</a:t>
            </a:r>
            <a:r>
              <a:rPr lang="en-US" dirty="0"/>
              <a:t>, and then </a:t>
            </a:r>
            <a:r>
              <a:rPr lang="en-US" dirty="0" smtClean="0"/>
              <a:t>deploy </a:t>
            </a:r>
            <a:r>
              <a:rPr lang="en-US" dirty="0"/>
              <a:t>them into a </a:t>
            </a:r>
            <a:r>
              <a:rPr lang="en-US" dirty="0" smtClean="0"/>
              <a:t>production environment</a:t>
            </a:r>
            <a:r>
              <a:rPr lang="en-US" dirty="0"/>
              <a:t>. </a:t>
            </a:r>
          </a:p>
          <a:p>
            <a:pPr marL="285750" indent="-285750" algn="just">
              <a:buFont typeface="Arial" panose="020B0604020202020204" pitchFamily="34" charset="0"/>
              <a:buChar char="•"/>
            </a:pPr>
            <a:r>
              <a:rPr lang="en-US" dirty="0"/>
              <a:t>It provides an integrated Jupyter </a:t>
            </a:r>
            <a:r>
              <a:rPr lang="en-US" dirty="0" smtClean="0"/>
              <a:t>notebook </a:t>
            </a:r>
            <a:r>
              <a:rPr lang="en-US" dirty="0"/>
              <a:t>instance for easy access to </a:t>
            </a:r>
            <a:r>
              <a:rPr lang="en-US" dirty="0" smtClean="0"/>
              <a:t>the data </a:t>
            </a:r>
            <a:r>
              <a:rPr lang="en-US" dirty="0"/>
              <a:t>sources for exploration and </a:t>
            </a:r>
            <a:r>
              <a:rPr lang="en-US" dirty="0" smtClean="0"/>
              <a:t>analysis.</a:t>
            </a:r>
            <a:endParaRPr lang="en-US" dirty="0"/>
          </a:p>
          <a:p>
            <a:pPr marL="285750" indent="-285750" algn="just">
              <a:buFont typeface="Arial" panose="020B0604020202020204" pitchFamily="34" charset="0"/>
              <a:buChar char="•"/>
            </a:pPr>
            <a:r>
              <a:rPr lang="en-US" dirty="0" smtClean="0"/>
              <a:t>We deploy the models by </a:t>
            </a:r>
            <a:r>
              <a:rPr lang="en-US" dirty="0"/>
              <a:t>launching it with a few clicks from </a:t>
            </a:r>
            <a:r>
              <a:rPr lang="en-US" dirty="0" smtClean="0"/>
              <a:t>its console.</a:t>
            </a:r>
          </a:p>
          <a:p>
            <a:pPr marL="285750" indent="-285750" algn="just">
              <a:buFont typeface="Arial" panose="020B0604020202020204" pitchFamily="34" charset="0"/>
              <a:buChar char="•"/>
            </a:pPr>
            <a:r>
              <a:rPr lang="en-US" dirty="0"/>
              <a:t>T</a:t>
            </a:r>
            <a:r>
              <a:rPr lang="en-US" dirty="0" smtClean="0"/>
              <a:t>raining </a:t>
            </a:r>
            <a:r>
              <a:rPr lang="en-US" dirty="0"/>
              <a:t>and hosting are billed by minutes of </a:t>
            </a:r>
            <a:r>
              <a:rPr lang="en-US" dirty="0" smtClean="0"/>
              <a:t>usage with no minimum fees.</a:t>
            </a:r>
          </a:p>
          <a:p>
            <a:pPr algn="just"/>
            <a:endParaRPr lang="en-US" b="1" dirty="0" smtClean="0"/>
          </a:p>
          <a:p>
            <a:pPr algn="just"/>
            <a:r>
              <a:rPr lang="en-US" b="1" dirty="0" smtClean="0"/>
              <a:t>Features</a:t>
            </a:r>
            <a:endParaRPr lang="en-US" b="1" dirty="0"/>
          </a:p>
          <a:p>
            <a:pPr marL="742950" lvl="1" indent="-285750" algn="just">
              <a:buFont typeface="Arial" panose="020B0604020202020204" pitchFamily="34" charset="0"/>
              <a:buChar char="•"/>
            </a:pPr>
            <a:r>
              <a:rPr lang="en-US" dirty="0"/>
              <a:t>AWS SageMaker Studio</a:t>
            </a:r>
          </a:p>
          <a:p>
            <a:pPr marL="742950" lvl="1" indent="-285750" algn="just">
              <a:buFont typeface="Arial" panose="020B0604020202020204" pitchFamily="34" charset="0"/>
              <a:buChar char="•"/>
            </a:pPr>
            <a:r>
              <a:rPr lang="en-US" dirty="0"/>
              <a:t>Managed EC2 Notebook Instance</a:t>
            </a:r>
          </a:p>
          <a:p>
            <a:pPr marL="1200150" lvl="2" indent="-285750" algn="just">
              <a:buFont typeface="Wingdings" panose="05000000000000000000" pitchFamily="2" charset="2"/>
              <a:buChar char="§"/>
            </a:pPr>
            <a:r>
              <a:rPr lang="en-US" dirty="0"/>
              <a:t>Life cycle configuration</a:t>
            </a:r>
          </a:p>
          <a:p>
            <a:pPr marL="1200150" lvl="2" indent="-285750" algn="just">
              <a:buFont typeface="Wingdings" panose="05000000000000000000" pitchFamily="2" charset="2"/>
              <a:buChar char="§"/>
            </a:pPr>
            <a:r>
              <a:rPr lang="en-US" dirty="0"/>
              <a:t>EBS Volume size</a:t>
            </a:r>
          </a:p>
          <a:p>
            <a:pPr marL="1200150" lvl="2" indent="-285750" algn="just">
              <a:buFont typeface="Wingdings" panose="05000000000000000000" pitchFamily="2" charset="2"/>
              <a:buChar char="§"/>
            </a:pPr>
            <a:r>
              <a:rPr lang="en-US" dirty="0"/>
              <a:t>IAM Role Assignment</a:t>
            </a:r>
          </a:p>
          <a:p>
            <a:pPr marL="1200150" lvl="2" indent="-285750" algn="just">
              <a:buFont typeface="Wingdings" panose="05000000000000000000" pitchFamily="2" charset="2"/>
              <a:buChar char="§"/>
            </a:pPr>
            <a:r>
              <a:rPr lang="en-US" dirty="0"/>
              <a:t>GIT Integration</a:t>
            </a:r>
          </a:p>
          <a:p>
            <a:pPr marL="1200150" lvl="2" indent="-285750" algn="just">
              <a:buFont typeface="Wingdings" panose="05000000000000000000" pitchFamily="2" charset="2"/>
              <a:buChar char="§"/>
            </a:pPr>
            <a:r>
              <a:rPr lang="en-US" dirty="0"/>
              <a:t>Elastic Inference</a:t>
            </a:r>
          </a:p>
          <a:p>
            <a:pPr marL="742950" lvl="1" indent="-285750" algn="just">
              <a:buFont typeface="Arial" panose="020B0604020202020204" pitchFamily="34" charset="0"/>
              <a:buChar char="•"/>
            </a:pPr>
            <a:r>
              <a:rPr lang="en-US" dirty="0"/>
              <a:t>Built-in algorithms</a:t>
            </a:r>
          </a:p>
          <a:p>
            <a:pPr marL="742950" lvl="1" indent="-285750" algn="just">
              <a:buFont typeface="Arial" panose="020B0604020202020204" pitchFamily="34" charset="0"/>
              <a:buChar char="•"/>
            </a:pPr>
            <a:r>
              <a:rPr lang="en-US" dirty="0"/>
              <a:t>Training jobs</a:t>
            </a:r>
          </a:p>
          <a:p>
            <a:pPr marL="742950" lvl="1" indent="-285750" algn="just">
              <a:buFont typeface="Arial" panose="020B0604020202020204" pitchFamily="34" charset="0"/>
              <a:buChar char="•"/>
            </a:pPr>
            <a:r>
              <a:rPr lang="en-US" dirty="0"/>
              <a:t>Hyper-parameter jobs</a:t>
            </a:r>
          </a:p>
          <a:p>
            <a:pPr marL="742950" lvl="1" indent="-285750" algn="just">
              <a:buFont typeface="Arial" panose="020B0604020202020204" pitchFamily="34" charset="0"/>
              <a:buChar char="•"/>
            </a:pPr>
            <a:r>
              <a:rPr lang="en-US" dirty="0"/>
              <a:t>Model Endpoints</a:t>
            </a:r>
          </a:p>
        </p:txBody>
      </p:sp>
    </p:spTree>
    <p:extLst>
      <p:ext uri="{BB962C8B-B14F-4D97-AF65-F5344CB8AC3E}">
        <p14:creationId xmlns:p14="http://schemas.microsoft.com/office/powerpoint/2010/main" val="298623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DEEF-46B7-4204-AF47-0F8FF46F851A}"/>
              </a:ext>
            </a:extLst>
          </p:cNvPr>
          <p:cNvSpPr>
            <a:spLocks noGrp="1"/>
          </p:cNvSpPr>
          <p:nvPr>
            <p:ph type="ctrTitle"/>
          </p:nvPr>
        </p:nvSpPr>
        <p:spPr>
          <a:xfrm>
            <a:off x="1454326" y="123567"/>
            <a:ext cx="10134369" cy="765548"/>
          </a:xfrm>
        </p:spPr>
        <p:txBody>
          <a:bodyPr/>
          <a:lstStyle/>
          <a:p>
            <a:r>
              <a:rPr lang="en-US" sz="4200" cap="small" dirty="0"/>
              <a:t>AWS SageMaker Umbrella</a:t>
            </a:r>
          </a:p>
        </p:txBody>
      </p:sp>
      <p:pic>
        <p:nvPicPr>
          <p:cNvPr id="4" name="Picture 3">
            <a:extLst>
              <a:ext uri="{FF2B5EF4-FFF2-40B4-BE49-F238E27FC236}">
                <a16:creationId xmlns:a16="http://schemas.microsoft.com/office/drawing/2014/main" id="{DCB5157B-54DA-45F6-BD02-BD840C9E7EC9}"/>
              </a:ext>
            </a:extLst>
          </p:cNvPr>
          <p:cNvPicPr>
            <a:picLocks noChangeAspect="1"/>
          </p:cNvPicPr>
          <p:nvPr/>
        </p:nvPicPr>
        <p:blipFill>
          <a:blip r:embed="rId2"/>
          <a:stretch>
            <a:fillRect/>
          </a:stretch>
        </p:blipFill>
        <p:spPr>
          <a:xfrm>
            <a:off x="1278081" y="1688633"/>
            <a:ext cx="10717161" cy="4265358"/>
          </a:xfrm>
          <a:prstGeom prst="rect">
            <a:avLst/>
          </a:prstGeom>
        </p:spPr>
      </p:pic>
    </p:spTree>
    <p:extLst>
      <p:ext uri="{BB962C8B-B14F-4D97-AF65-F5344CB8AC3E}">
        <p14:creationId xmlns:p14="http://schemas.microsoft.com/office/powerpoint/2010/main" val="17732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7FA-607B-4523-94D4-D533BC0C8293}"/>
              </a:ext>
            </a:extLst>
          </p:cNvPr>
          <p:cNvSpPr>
            <a:spLocks noGrp="1"/>
          </p:cNvSpPr>
          <p:nvPr>
            <p:ph type="ctrTitle"/>
          </p:nvPr>
        </p:nvSpPr>
        <p:spPr>
          <a:xfrm>
            <a:off x="1528467" y="131233"/>
            <a:ext cx="10134369" cy="724359"/>
          </a:xfrm>
        </p:spPr>
        <p:txBody>
          <a:bodyPr/>
          <a:lstStyle/>
          <a:p>
            <a:r>
              <a:rPr lang="en-US" sz="4200" cap="small" dirty="0"/>
              <a:t>SageMaker Notebook Instances</a:t>
            </a:r>
          </a:p>
        </p:txBody>
      </p:sp>
      <p:sp>
        <p:nvSpPr>
          <p:cNvPr id="3" name="Text Placeholder 2">
            <a:extLst>
              <a:ext uri="{FF2B5EF4-FFF2-40B4-BE49-F238E27FC236}">
                <a16:creationId xmlns:a16="http://schemas.microsoft.com/office/drawing/2014/main" id="{82D8FEE8-1674-498D-86A3-2D8485ECCD02}"/>
              </a:ext>
            </a:extLst>
          </p:cNvPr>
          <p:cNvSpPr>
            <a:spLocks noGrp="1"/>
          </p:cNvSpPr>
          <p:nvPr>
            <p:ph type="body" sz="quarter" idx="14"/>
          </p:nvPr>
        </p:nvSpPr>
        <p:spPr>
          <a:xfrm>
            <a:off x="6530120" y="1442944"/>
            <a:ext cx="4798969" cy="5079534"/>
          </a:xfrm>
        </p:spPr>
        <p:txBody>
          <a:bodyPr>
            <a:normAutofit/>
          </a:bodyPr>
          <a:lstStyle/>
          <a:p>
            <a:pPr algn="just"/>
            <a:r>
              <a:rPr lang="en-US" dirty="0"/>
              <a:t>SageMaker EC2 Notebook Instances are the fully managed Jupyter notebooks by Amazon, thus we will not see them in the our EC2 console.</a:t>
            </a:r>
          </a:p>
          <a:p>
            <a:pPr algn="just"/>
            <a:r>
              <a:rPr lang="en-US" dirty="0"/>
              <a:t>Some of its </a:t>
            </a:r>
            <a:r>
              <a:rPr lang="en-US" b="1" u="sng" dirty="0"/>
              <a:t>properties</a:t>
            </a:r>
            <a:r>
              <a:rPr lang="en-US" dirty="0"/>
              <a:t>:</a:t>
            </a:r>
          </a:p>
          <a:p>
            <a:pPr marL="342900" indent="-342900" algn="just">
              <a:buFont typeface="+mj-lt"/>
              <a:buAutoNum type="arabicPeriod"/>
            </a:pPr>
            <a:r>
              <a:rPr lang="en-US" b="1" dirty="0"/>
              <a:t>Choose the right family</a:t>
            </a:r>
          </a:p>
          <a:p>
            <a:pPr marL="742950" lvl="1" indent="-285750" algn="just">
              <a:buFont typeface="Arial" panose="020B0604020202020204" pitchFamily="34" charset="0"/>
              <a:buChar char="•"/>
            </a:pPr>
            <a:r>
              <a:rPr lang="en-US" dirty="0"/>
              <a:t>{t, m, c, p}</a:t>
            </a:r>
          </a:p>
          <a:p>
            <a:pPr marL="1200150" lvl="2" indent="-285750" algn="just">
              <a:buFont typeface="Arial" panose="020B0604020202020204" pitchFamily="34" charset="0"/>
              <a:buChar char="•"/>
            </a:pPr>
            <a:r>
              <a:rPr lang="en-US" dirty="0"/>
              <a:t>t represents tiny</a:t>
            </a:r>
          </a:p>
          <a:p>
            <a:pPr marL="1200150" lvl="2" indent="-285750" algn="just">
              <a:buFont typeface="Arial" panose="020B0604020202020204" pitchFamily="34" charset="0"/>
              <a:buChar char="•"/>
            </a:pPr>
            <a:r>
              <a:rPr lang="en-US" dirty="0"/>
              <a:t>m represents more cores &amp; more memory</a:t>
            </a:r>
          </a:p>
          <a:p>
            <a:pPr marL="1200150" lvl="2" indent="-285750" algn="just">
              <a:buFont typeface="Arial" panose="020B0604020202020204" pitchFamily="34" charset="0"/>
              <a:buChar char="•"/>
            </a:pPr>
            <a:r>
              <a:rPr lang="en-US" dirty="0"/>
              <a:t>c represents compute optimized</a:t>
            </a:r>
          </a:p>
          <a:p>
            <a:pPr marL="1200150" lvl="2" indent="-285750" algn="just">
              <a:buFont typeface="Arial" panose="020B0604020202020204" pitchFamily="34" charset="0"/>
              <a:buChar char="•"/>
            </a:pPr>
            <a:r>
              <a:rPr lang="en-US" dirty="0"/>
              <a:t>p represents GPU</a:t>
            </a:r>
          </a:p>
          <a:p>
            <a:pPr marL="342900" indent="-342900" algn="just">
              <a:buFont typeface="+mj-lt"/>
              <a:buAutoNum type="arabicPeriod"/>
            </a:pPr>
            <a:r>
              <a:rPr lang="en-US" b="1" dirty="0"/>
              <a:t>Choose the right size</a:t>
            </a:r>
          </a:p>
          <a:p>
            <a:pPr marL="800100" lvl="1" indent="-342900" algn="just">
              <a:buFont typeface="Arial" panose="020B0604020202020204" pitchFamily="34" charset="0"/>
              <a:buChar char="•"/>
            </a:pPr>
            <a:r>
              <a:rPr lang="en-US" dirty="0"/>
              <a:t>medium, large, xlarge, 2xlarge, ….</a:t>
            </a:r>
          </a:p>
          <a:p>
            <a:pPr marL="342900" indent="-342900" algn="just">
              <a:buFont typeface="+mj-lt"/>
              <a:buAutoNum type="arabicPeriod"/>
            </a:pPr>
            <a:r>
              <a:rPr lang="en-US" b="1" dirty="0"/>
              <a:t>Choose the right version</a:t>
            </a:r>
          </a:p>
          <a:p>
            <a:pPr marL="800100" lvl="1" indent="-342900" algn="just">
              <a:buFont typeface="Arial" panose="020B0604020202020204" pitchFamily="34" charset="0"/>
              <a:buChar char="•"/>
            </a:pPr>
            <a:r>
              <a:rPr lang="en-US" dirty="0"/>
              <a:t>ml.</a:t>
            </a:r>
            <a:r>
              <a:rPr lang="en-US" b="1" u="sng" dirty="0">
                <a:solidFill>
                  <a:srgbClr val="FF0000"/>
                </a:solidFill>
              </a:rPr>
              <a:t>t2</a:t>
            </a:r>
            <a:r>
              <a:rPr lang="en-US" dirty="0"/>
              <a:t>.medium</a:t>
            </a:r>
          </a:p>
        </p:txBody>
      </p:sp>
      <p:sp>
        <p:nvSpPr>
          <p:cNvPr id="4" name="Cube 3">
            <a:extLst>
              <a:ext uri="{FF2B5EF4-FFF2-40B4-BE49-F238E27FC236}">
                <a16:creationId xmlns:a16="http://schemas.microsoft.com/office/drawing/2014/main" id="{F0D8BC6E-5AD3-4F52-8A8D-A1083FCC28F6}"/>
              </a:ext>
            </a:extLst>
          </p:cNvPr>
          <p:cNvSpPr/>
          <p:nvPr/>
        </p:nvSpPr>
        <p:spPr>
          <a:xfrm>
            <a:off x="2063692" y="3001445"/>
            <a:ext cx="3514987" cy="1157680"/>
          </a:xfrm>
          <a:prstGeom prst="cub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 Compute Cloud (EC2)</a:t>
            </a:r>
          </a:p>
          <a:p>
            <a:pPr algn="ctr"/>
            <a:r>
              <a:rPr lang="en-US" dirty="0"/>
              <a:t>Instance</a:t>
            </a:r>
          </a:p>
        </p:txBody>
      </p:sp>
    </p:spTree>
    <p:extLst>
      <p:ext uri="{BB962C8B-B14F-4D97-AF65-F5344CB8AC3E}">
        <p14:creationId xmlns:p14="http://schemas.microsoft.com/office/powerpoint/2010/main" val="141295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7FA-607B-4523-94D4-D533BC0C8293}"/>
              </a:ext>
            </a:extLst>
          </p:cNvPr>
          <p:cNvSpPr>
            <a:spLocks noGrp="1"/>
          </p:cNvSpPr>
          <p:nvPr>
            <p:ph type="ctrTitle"/>
          </p:nvPr>
        </p:nvSpPr>
        <p:spPr>
          <a:xfrm>
            <a:off x="1533228" y="176774"/>
            <a:ext cx="10134369" cy="739524"/>
          </a:xfrm>
        </p:spPr>
        <p:txBody>
          <a:bodyPr/>
          <a:lstStyle/>
          <a:p>
            <a:r>
              <a:rPr lang="en-US" sz="4200" cap="small" dirty="0"/>
              <a:t>EBS Volume Addition</a:t>
            </a:r>
          </a:p>
        </p:txBody>
      </p:sp>
      <p:sp>
        <p:nvSpPr>
          <p:cNvPr id="3" name="Text Placeholder 2">
            <a:extLst>
              <a:ext uri="{FF2B5EF4-FFF2-40B4-BE49-F238E27FC236}">
                <a16:creationId xmlns:a16="http://schemas.microsoft.com/office/drawing/2014/main" id="{82D8FEE8-1674-498D-86A3-2D8485ECCD02}"/>
              </a:ext>
            </a:extLst>
          </p:cNvPr>
          <p:cNvSpPr>
            <a:spLocks noGrp="1"/>
          </p:cNvSpPr>
          <p:nvPr>
            <p:ph type="body" sz="quarter" idx="14"/>
          </p:nvPr>
        </p:nvSpPr>
        <p:spPr>
          <a:xfrm>
            <a:off x="5953228" y="1243343"/>
            <a:ext cx="5891646" cy="5401503"/>
          </a:xfrm>
        </p:spPr>
        <p:txBody>
          <a:bodyPr>
            <a:normAutofit/>
          </a:bodyPr>
          <a:lstStyle/>
          <a:p>
            <a:pPr algn="just"/>
            <a:r>
              <a:rPr lang="en-US" sz="1400" dirty="0"/>
              <a:t>Each SageMaker EC2 Notebook Instances has an associated EBS volume for code and other components storage. Again, these are also fully managed by Amazon, thus we will not see them in the our EBS dashboard.</a:t>
            </a:r>
          </a:p>
          <a:p>
            <a:pPr algn="just"/>
            <a:r>
              <a:rPr lang="en-US" sz="1400" dirty="0"/>
              <a:t>Some of its </a:t>
            </a:r>
            <a:r>
              <a:rPr lang="en-US" sz="1400" b="1" u="sng" dirty="0"/>
              <a:t>properties</a:t>
            </a:r>
            <a:r>
              <a:rPr lang="en-US" sz="1400" dirty="0" smtClean="0"/>
              <a:t>:</a:t>
            </a:r>
          </a:p>
          <a:p>
            <a:pPr marL="342900" indent="-342900" algn="just">
              <a:buFont typeface="+mj-lt"/>
              <a:buAutoNum type="arabicPeriod"/>
            </a:pPr>
            <a:r>
              <a:rPr lang="en-US" sz="1400" b="1" dirty="0" smtClean="0"/>
              <a:t>Choose </a:t>
            </a:r>
            <a:r>
              <a:rPr lang="en-US" sz="1400" b="1" dirty="0"/>
              <a:t>the right size</a:t>
            </a:r>
          </a:p>
          <a:p>
            <a:pPr marL="800100" lvl="1" indent="-342900" algn="just">
              <a:buFont typeface="Arial" panose="020B0604020202020204" pitchFamily="34" charset="0"/>
              <a:buChar char="•"/>
            </a:pPr>
            <a:r>
              <a:rPr lang="en-US" sz="1400" dirty="0"/>
              <a:t>5 GB is the default storage size</a:t>
            </a:r>
          </a:p>
          <a:p>
            <a:pPr marL="342900" indent="-342900" algn="just">
              <a:buFont typeface="+mj-lt"/>
              <a:buAutoNum type="arabicPeriod"/>
            </a:pPr>
            <a:r>
              <a:rPr lang="en-US" sz="1400" b="1" dirty="0"/>
              <a:t>Directory or folder location</a:t>
            </a:r>
          </a:p>
          <a:p>
            <a:pPr marL="800100" lvl="1" indent="-342900" algn="just">
              <a:buFont typeface="Arial" panose="020B0604020202020204" pitchFamily="34" charset="0"/>
              <a:buChar char="•"/>
            </a:pPr>
            <a:r>
              <a:rPr lang="en-US" sz="1400" dirty="0"/>
              <a:t>/home/ec2-user/SageMaker</a:t>
            </a:r>
          </a:p>
          <a:p>
            <a:pPr marL="342900" indent="-342900" algn="just">
              <a:buFont typeface="+mj-lt"/>
              <a:buAutoNum type="arabicPeriod"/>
            </a:pPr>
            <a:r>
              <a:rPr lang="en-US" sz="1400" b="1" dirty="0"/>
              <a:t>Git Integration</a:t>
            </a:r>
          </a:p>
          <a:p>
            <a:pPr marL="800100" lvl="1" indent="-342900" algn="just">
              <a:buFont typeface="Arial" panose="020B0604020202020204" pitchFamily="34" charset="0"/>
              <a:buChar char="•"/>
            </a:pPr>
            <a:r>
              <a:rPr lang="en-US" sz="1400" dirty="0"/>
              <a:t>Add or create git repository</a:t>
            </a:r>
          </a:p>
          <a:p>
            <a:pPr marL="342900" indent="-342900" algn="just">
              <a:buFont typeface="+mj-lt"/>
              <a:buAutoNum type="arabicPeriod"/>
            </a:pPr>
            <a:r>
              <a:rPr lang="en-US" sz="1400" b="1" dirty="0"/>
              <a:t>Use Lifecycle configuration</a:t>
            </a:r>
          </a:p>
          <a:p>
            <a:pPr marL="800100" lvl="1" indent="-342900" algn="just">
              <a:buFont typeface="Arial" panose="020B0604020202020204" pitchFamily="34" charset="0"/>
              <a:buChar char="•"/>
            </a:pPr>
            <a:r>
              <a:rPr lang="en-US" sz="1400" dirty="0"/>
              <a:t>Install packages or copy data while creating/starting notebook</a:t>
            </a:r>
          </a:p>
          <a:p>
            <a:pPr marL="342900" indent="-342900" algn="just">
              <a:buFont typeface="+mj-lt"/>
              <a:buAutoNum type="arabicPeriod"/>
            </a:pPr>
            <a:r>
              <a:rPr lang="en-US" sz="1400" b="1" dirty="0"/>
              <a:t>Security settings configuration</a:t>
            </a:r>
          </a:p>
          <a:p>
            <a:pPr marL="800100" lvl="1" indent="-342900" algn="just">
              <a:buFont typeface="Arial" panose="020B0604020202020204" pitchFamily="34" charset="0"/>
              <a:buChar char="•"/>
            </a:pPr>
            <a:r>
              <a:rPr lang="en-US" sz="1400" dirty="0"/>
              <a:t>IAM role</a:t>
            </a:r>
          </a:p>
          <a:p>
            <a:pPr marL="800100" lvl="1" indent="-342900" algn="just">
              <a:buFont typeface="Arial" panose="020B0604020202020204" pitchFamily="34" charset="0"/>
              <a:buChar char="•"/>
            </a:pPr>
            <a:r>
              <a:rPr lang="en-US" sz="1400" dirty="0"/>
              <a:t>Root level access</a:t>
            </a:r>
          </a:p>
          <a:p>
            <a:pPr marL="800100" lvl="1" indent="-342900" algn="just">
              <a:buFont typeface="Arial" panose="020B0604020202020204" pitchFamily="34" charset="0"/>
              <a:buChar char="•"/>
            </a:pPr>
            <a:r>
              <a:rPr lang="en-US" sz="1400" dirty="0"/>
              <a:t>Encryption</a:t>
            </a:r>
          </a:p>
          <a:p>
            <a:pPr marL="800100" lvl="1" indent="-342900" algn="just">
              <a:buFont typeface="Arial" panose="020B0604020202020204" pitchFamily="34" charset="0"/>
              <a:buChar char="•"/>
            </a:pPr>
            <a:r>
              <a:rPr lang="en-US" sz="1400" dirty="0"/>
              <a:t>VPC connection</a:t>
            </a:r>
          </a:p>
        </p:txBody>
      </p:sp>
      <p:sp>
        <p:nvSpPr>
          <p:cNvPr id="5" name="Cylinder 4">
            <a:extLst>
              <a:ext uri="{FF2B5EF4-FFF2-40B4-BE49-F238E27FC236}">
                <a16:creationId xmlns:a16="http://schemas.microsoft.com/office/drawing/2014/main" id="{0A542B7C-6700-45A2-A6AA-B97BDDAD736A}"/>
              </a:ext>
            </a:extLst>
          </p:cNvPr>
          <p:cNvSpPr/>
          <p:nvPr/>
        </p:nvSpPr>
        <p:spPr>
          <a:xfrm>
            <a:off x="1533228" y="2973657"/>
            <a:ext cx="3849260" cy="2256065"/>
          </a:xfrm>
          <a:prstGeom prst="can">
            <a:avLst/>
          </a:prstGeom>
          <a:solidFill>
            <a:srgbClr val="C49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 Block Storage (EBS)</a:t>
            </a:r>
            <a:br>
              <a:rPr lang="en-US" dirty="0"/>
            </a:br>
            <a:r>
              <a:rPr lang="en-US" dirty="0"/>
              <a:t>Volume</a:t>
            </a:r>
          </a:p>
        </p:txBody>
      </p:sp>
      <p:sp>
        <p:nvSpPr>
          <p:cNvPr id="4" name="Cube 3">
            <a:extLst>
              <a:ext uri="{FF2B5EF4-FFF2-40B4-BE49-F238E27FC236}">
                <a16:creationId xmlns:a16="http://schemas.microsoft.com/office/drawing/2014/main" id="{F0D8BC6E-5AD3-4F52-8A8D-A1083FCC28F6}"/>
              </a:ext>
            </a:extLst>
          </p:cNvPr>
          <p:cNvSpPr/>
          <p:nvPr/>
        </p:nvSpPr>
        <p:spPr>
          <a:xfrm>
            <a:off x="1705535" y="2183279"/>
            <a:ext cx="3514987" cy="1091809"/>
          </a:xfrm>
          <a:prstGeom prst="cub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 Compute Cloud (EC2)</a:t>
            </a:r>
          </a:p>
          <a:p>
            <a:pPr algn="ctr"/>
            <a:r>
              <a:rPr lang="en-US" dirty="0"/>
              <a:t>Instance</a:t>
            </a:r>
          </a:p>
        </p:txBody>
      </p:sp>
    </p:spTree>
    <p:extLst>
      <p:ext uri="{BB962C8B-B14F-4D97-AF65-F5344CB8AC3E}">
        <p14:creationId xmlns:p14="http://schemas.microsoft.com/office/powerpoint/2010/main" val="171343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500"/>
                                        <p:tgtEl>
                                          <p:spTgt spid="3">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500"/>
                                        <p:tgtEl>
                                          <p:spTgt spid="3">
                                            <p:txEl>
                                              <p:pRg st="12" end="1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500"/>
                                        <p:tgtEl>
                                          <p:spTgt spid="3">
                                            <p:txEl>
                                              <p:pRg st="13" end="13"/>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Effect transition="in" filter="fade">
                                      <p:cBhvr>
                                        <p:cTn id="7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67FA-607B-4523-94D4-D533BC0C8293}"/>
              </a:ext>
            </a:extLst>
          </p:cNvPr>
          <p:cNvSpPr>
            <a:spLocks noGrp="1"/>
          </p:cNvSpPr>
          <p:nvPr>
            <p:ph type="ctrTitle"/>
          </p:nvPr>
        </p:nvSpPr>
        <p:spPr>
          <a:xfrm>
            <a:off x="1513021" y="143158"/>
            <a:ext cx="10134369" cy="749915"/>
          </a:xfrm>
        </p:spPr>
        <p:txBody>
          <a:bodyPr/>
          <a:lstStyle/>
          <a:p>
            <a:r>
              <a:rPr lang="en-US" sz="4200" cap="small" dirty="0"/>
              <a:t>Elastic Inference</a:t>
            </a:r>
          </a:p>
        </p:txBody>
      </p:sp>
      <p:sp>
        <p:nvSpPr>
          <p:cNvPr id="3" name="Text Placeholder 2">
            <a:extLst>
              <a:ext uri="{FF2B5EF4-FFF2-40B4-BE49-F238E27FC236}">
                <a16:creationId xmlns:a16="http://schemas.microsoft.com/office/drawing/2014/main" id="{82D8FEE8-1674-498D-86A3-2D8485ECCD02}"/>
              </a:ext>
            </a:extLst>
          </p:cNvPr>
          <p:cNvSpPr>
            <a:spLocks noGrp="1"/>
          </p:cNvSpPr>
          <p:nvPr>
            <p:ph type="body" sz="quarter" idx="14"/>
          </p:nvPr>
        </p:nvSpPr>
        <p:spPr>
          <a:xfrm>
            <a:off x="6454654" y="3231573"/>
            <a:ext cx="5453328" cy="3449782"/>
          </a:xfrm>
        </p:spPr>
        <p:txBody>
          <a:bodyPr>
            <a:normAutofit/>
          </a:bodyPr>
          <a:lstStyle/>
          <a:p>
            <a:pPr algn="just"/>
            <a:r>
              <a:rPr lang="en-US" sz="1400" dirty="0"/>
              <a:t>Elastic Inference (EI) speed up the throughput and decrease the latency of getting real-time inferences from your deep learning models that are deployed as Amazon SageMaker hosted models, but at a fraction of the cost of using a </a:t>
            </a:r>
            <a:r>
              <a:rPr lang="en-US" sz="1400" b="1" dirty="0"/>
              <a:t>GPU</a:t>
            </a:r>
            <a:r>
              <a:rPr lang="en-US" sz="1400" dirty="0"/>
              <a:t> instance for your endpoint. </a:t>
            </a:r>
          </a:p>
          <a:p>
            <a:pPr algn="just"/>
            <a:r>
              <a:rPr lang="en-US" sz="1400" dirty="0"/>
              <a:t>EI allows you to add inference acceleration to a hosted endpoint for a fraction of the cost of using a full </a:t>
            </a:r>
            <a:r>
              <a:rPr lang="en-US" sz="1400" b="1" dirty="0"/>
              <a:t>GPU</a:t>
            </a:r>
            <a:r>
              <a:rPr lang="en-US" sz="1400" dirty="0"/>
              <a:t> instance. </a:t>
            </a:r>
          </a:p>
          <a:p>
            <a:pPr algn="just"/>
            <a:r>
              <a:rPr lang="en-US" sz="1400" dirty="0"/>
              <a:t>Add an EI accelerator in one of the available sizes to a deployable model in addition to a CPU instance type, and then add that model as a production variant to an endpoint configuration that you use to deploy a hosted endpoint. </a:t>
            </a:r>
          </a:p>
          <a:p>
            <a:pPr algn="just"/>
            <a:r>
              <a:rPr lang="en-US" sz="1400" b="1" u="sng" dirty="0"/>
              <a:t>Available sizes</a:t>
            </a:r>
            <a:r>
              <a:rPr lang="en-US" sz="1400" dirty="0"/>
              <a:t>: ml.eia1.medium, ….. , ml.eia2.xlarge</a:t>
            </a:r>
          </a:p>
        </p:txBody>
      </p:sp>
      <p:sp>
        <p:nvSpPr>
          <p:cNvPr id="5" name="Cylinder 4">
            <a:extLst>
              <a:ext uri="{FF2B5EF4-FFF2-40B4-BE49-F238E27FC236}">
                <a16:creationId xmlns:a16="http://schemas.microsoft.com/office/drawing/2014/main" id="{9F1084DF-2CD6-4819-8EA6-6656755D9754}"/>
              </a:ext>
            </a:extLst>
          </p:cNvPr>
          <p:cNvSpPr/>
          <p:nvPr/>
        </p:nvSpPr>
        <p:spPr>
          <a:xfrm>
            <a:off x="1692619" y="2404111"/>
            <a:ext cx="3849260" cy="2256065"/>
          </a:xfrm>
          <a:prstGeom prst="can">
            <a:avLst/>
          </a:prstGeom>
          <a:solidFill>
            <a:srgbClr val="C49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 Block Storage (EBS)</a:t>
            </a:r>
            <a:br>
              <a:rPr lang="en-US" dirty="0"/>
            </a:br>
            <a:r>
              <a:rPr lang="en-US" dirty="0"/>
              <a:t>Volume</a:t>
            </a:r>
          </a:p>
        </p:txBody>
      </p:sp>
      <p:sp>
        <p:nvSpPr>
          <p:cNvPr id="6" name="Cube 5">
            <a:extLst>
              <a:ext uri="{FF2B5EF4-FFF2-40B4-BE49-F238E27FC236}">
                <a16:creationId xmlns:a16="http://schemas.microsoft.com/office/drawing/2014/main" id="{51B53586-326C-4975-B826-558419404B98}"/>
              </a:ext>
            </a:extLst>
          </p:cNvPr>
          <p:cNvSpPr/>
          <p:nvPr/>
        </p:nvSpPr>
        <p:spPr>
          <a:xfrm>
            <a:off x="1864926" y="1613733"/>
            <a:ext cx="3514987" cy="1091809"/>
          </a:xfrm>
          <a:prstGeom prst="cub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 Compute Cloud (EC2)</a:t>
            </a:r>
          </a:p>
          <a:p>
            <a:pPr algn="ctr"/>
            <a:r>
              <a:rPr lang="en-US" dirty="0"/>
              <a:t>Instance</a:t>
            </a:r>
          </a:p>
        </p:txBody>
      </p:sp>
      <p:sp>
        <p:nvSpPr>
          <p:cNvPr id="7" name="Cube 6">
            <a:extLst>
              <a:ext uri="{FF2B5EF4-FFF2-40B4-BE49-F238E27FC236}">
                <a16:creationId xmlns:a16="http://schemas.microsoft.com/office/drawing/2014/main" id="{4490F0DD-E4DF-4DBC-93BC-16C78C52E945}"/>
              </a:ext>
            </a:extLst>
          </p:cNvPr>
          <p:cNvSpPr/>
          <p:nvPr/>
        </p:nvSpPr>
        <p:spPr>
          <a:xfrm>
            <a:off x="7331979" y="1465690"/>
            <a:ext cx="2248250" cy="1345286"/>
          </a:xfrm>
          <a:prstGeom prst="cub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Elastic Inference</a:t>
            </a:r>
          </a:p>
        </p:txBody>
      </p:sp>
      <p:sp>
        <p:nvSpPr>
          <p:cNvPr id="8" name="Arrow: Right 7">
            <a:extLst>
              <a:ext uri="{FF2B5EF4-FFF2-40B4-BE49-F238E27FC236}">
                <a16:creationId xmlns:a16="http://schemas.microsoft.com/office/drawing/2014/main" id="{9EE1EA8B-7BF2-4B8F-BAA6-F083162DA848}"/>
              </a:ext>
            </a:extLst>
          </p:cNvPr>
          <p:cNvSpPr/>
          <p:nvPr/>
        </p:nvSpPr>
        <p:spPr>
          <a:xfrm>
            <a:off x="5780015" y="1613733"/>
            <a:ext cx="1266921" cy="3492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10C1462-D707-46D3-813E-AFDC0AF23A6C}"/>
              </a:ext>
            </a:extLst>
          </p:cNvPr>
          <p:cNvSpPr/>
          <p:nvPr/>
        </p:nvSpPr>
        <p:spPr>
          <a:xfrm rot="10800000">
            <a:off x="5748842" y="2229465"/>
            <a:ext cx="1266921" cy="3492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7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500"/>
                                        <p:tgtEl>
                                          <p:spTgt spid="3">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922</Words>
  <Application>Microsoft Office PowerPoint</Application>
  <PresentationFormat>Widescreen</PresentationFormat>
  <Paragraphs>268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Sagona ExtraLight</vt:lpstr>
      <vt:lpstr>Speak Pro</vt:lpstr>
      <vt:lpstr>Wingdings</vt:lpstr>
      <vt:lpstr>Office Theme</vt:lpstr>
      <vt:lpstr>Machine Learning With  AWS SageMaker</vt:lpstr>
      <vt:lpstr>Contents</vt:lpstr>
      <vt:lpstr>What is Machine Learning?</vt:lpstr>
      <vt:lpstr>Machine learning process</vt:lpstr>
      <vt:lpstr>What Is SageMaker &amp; it’s Features?</vt:lpstr>
      <vt:lpstr>AWS SageMaker Umbrella</vt:lpstr>
      <vt:lpstr>SageMaker Notebook Instances</vt:lpstr>
      <vt:lpstr>EBS Volume Addition</vt:lpstr>
      <vt:lpstr>Elastic Inference</vt:lpstr>
      <vt:lpstr>SageMaker Under The Hood?</vt:lpstr>
      <vt:lpstr>SageMaker Built-in Algorithms</vt:lpstr>
      <vt:lpstr>Demo</vt:lpstr>
      <vt:lpstr>Some Additional Features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2020-05-15T10:22:28Z</dcterms:created>
  <dcterms:modified xsi:type="dcterms:W3CDTF">2020-06-10T02:41:37Z</dcterms:modified>
</cp:coreProperties>
</file>