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8" r:id="rId2"/>
    <p:sldId id="263" r:id="rId3"/>
    <p:sldId id="256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ECA"/>
    <a:srgbClr val="7C35B1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jesh\STUDY\Projects\ASD\ASD_Dashboard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sunlifefinancial-my.sharepoint.com/personal/rajesh_sharma_sunlife_com/Documents/ADR/ML/ASD_UnderWriting_Score/Dashboard/ASD_Dashboard_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jesh\STUDY\Projects\ASD\ASD_Dashboard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jesh\STUDY\Projects\ASD\ASD_Dashboard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jesh\STUDY\Projects\ASD\ASD_Dashboard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jesh\STUDY\Projects\ASD\ASD_Dashboard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jesh\STUDY\Projects\ASD\ASD_Dashboard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jesh\STUDY\Projects\ASD\ASD_Dashboard_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sunlifefinancial-my.sharepoint.com/personal/rajesh_sharma_sunlife_com/Documents/ADR/ML/ASD_UnderWriting_Score/Dashboard/ASD_Dashboard_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sunlifefinancial-my.sharepoint.com/personal/rajesh_sharma_sunlife_com/Documents/ADR/ML/ASD_UnderWriting_Score/Dashboard/ASD_Dashboard_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Total Health Care Expenditure for other </a:t>
            </a:r>
          </a:p>
          <a:p>
            <a:pPr algn="ctr">
              <a:defRPr/>
            </a:pPr>
            <a:r>
              <a:rPr lang="en-US" sz="1400" dirty="0"/>
              <a:t>ASD's cases (0-17 years</a:t>
            </a:r>
            <a:r>
              <a:rPr lang="en-US" sz="1400" dirty="0" smtClean="0"/>
              <a:t>)</a:t>
            </a:r>
            <a:endParaRPr lang="en-US" sz="1400" dirty="0"/>
          </a:p>
        </c:rich>
      </c:tx>
      <c:layout>
        <c:manualLayout>
          <c:xMode val="edge"/>
          <c:yMode val="edge"/>
          <c:x val="0.20680724568519843"/>
          <c:y val="2.80765811531623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HC_Expenditure!$A$22:$B$22</c:f>
              <c:strCache>
                <c:ptCount val="2"/>
                <c:pt idx="0">
                  <c:v>Other ASD's</c:v>
                </c:pt>
                <c:pt idx="1">
                  <c:v>0-17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0.11895152310506642"/>
                  <c:y val="-7.84050179211469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C7D-42BF-BCFB-9C7D7070CC56}"/>
                </c:ext>
              </c:extLst>
            </c:dLbl>
            <c:dLbl>
              <c:idx val="1"/>
              <c:layout>
                <c:manualLayout>
                  <c:x val="-9.1173665791776035E-2"/>
                  <c:y val="-8.33333333333334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C7D-42BF-BCFB-9C7D7070CC56}"/>
                </c:ext>
              </c:extLst>
            </c:dLbl>
            <c:dLbl>
              <c:idx val="2"/>
              <c:layout>
                <c:manualLayout>
                  <c:x val="-9.1173745327288641E-2"/>
                  <c:y val="-9.64753901730025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C7D-42BF-BCFB-9C7D7070CC56}"/>
                </c:ext>
              </c:extLst>
            </c:dLbl>
            <c:dLbl>
              <c:idx val="3"/>
              <c:layout>
                <c:manualLayout>
                  <c:x val="-8.8648492802036113E-2"/>
                  <c:y val="-7.82557926226963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C7D-42BF-BCFB-9C7D7070CC56}"/>
                </c:ext>
              </c:extLst>
            </c:dLbl>
            <c:dLbl>
              <c:idx val="4"/>
              <c:layout>
                <c:manualLayout>
                  <c:x val="-2.7336753360375592E-2"/>
                  <c:y val="-8.27360793610476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C7D-42BF-BCFB-9C7D7070CC56}"/>
                </c:ext>
              </c:extLst>
            </c:dLbl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HC_Expenditure!$C$19:$G$19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HC_Expenditure!$C$22:$G$22</c:f>
              <c:numCache>
                <c:formatCode>#,##0.00</c:formatCode>
                <c:ptCount val="5"/>
                <c:pt idx="0">
                  <c:v>18167</c:v>
                </c:pt>
                <c:pt idx="1">
                  <c:v>28584</c:v>
                </c:pt>
                <c:pt idx="2">
                  <c:v>31403</c:v>
                </c:pt>
                <c:pt idx="3">
                  <c:v>43159</c:v>
                </c:pt>
                <c:pt idx="4">
                  <c:v>40262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7D-42BF-BCFB-9C7D7070CC5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66180031"/>
        <c:axId val="818210031"/>
      </c:lineChart>
      <c:catAx>
        <c:axId val="866180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YEAR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210031"/>
        <c:crosses val="autoZero"/>
        <c:auto val="1"/>
        <c:lblAlgn val="ctr"/>
        <c:lblOffset val="100"/>
        <c:noMultiLvlLbl val="0"/>
      </c:catAx>
      <c:valAx>
        <c:axId val="81821003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USD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180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>
      <a:outerShdw blurRad="50800" dist="38100" dir="16200000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Rise (%) in ASD Cases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'Asia Region ASD Progression'!$B$15</c:f>
              <c:strCache>
                <c:ptCount val="1"/>
                <c:pt idx="0">
                  <c:v>2008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delete val="1"/>
          </c:dLbls>
          <c:cat>
            <c:strRef>
              <c:f>'Asia Region ASD Progression'!$A$16:$A$18</c:f>
              <c:strCache>
                <c:ptCount val="3"/>
                <c:pt idx="0">
                  <c:v>Philippines</c:v>
                </c:pt>
                <c:pt idx="1">
                  <c:v>Vietnam</c:v>
                </c:pt>
                <c:pt idx="2">
                  <c:v>HongKong</c:v>
                </c:pt>
              </c:strCache>
            </c:strRef>
          </c:cat>
          <c:val>
            <c:numRef>
              <c:f>'Asia Region ASD Progression'!$B$16:$B$18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4-4AAC-AF72-60263D96D6FE}"/>
            </c:ext>
          </c:extLst>
        </c:ser>
        <c:ser>
          <c:idx val="1"/>
          <c:order val="1"/>
          <c:tx>
            <c:strRef>
              <c:f>'Asia Region ASD Progression'!$C$15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'Asia Region ASD Progression'!$A$16:$A$18</c:f>
              <c:strCache>
                <c:ptCount val="3"/>
                <c:pt idx="0">
                  <c:v>Philippines</c:v>
                </c:pt>
                <c:pt idx="1">
                  <c:v>Vietnam</c:v>
                </c:pt>
                <c:pt idx="2">
                  <c:v>HongKong</c:v>
                </c:pt>
              </c:strCache>
            </c:strRef>
          </c:cat>
          <c:val>
            <c:numRef>
              <c:f>'Asia Region ASD Progression'!$C$16:$C$18</c:f>
              <c:numCache>
                <c:formatCode>#,##0.00</c:formatCode>
                <c:ptCount val="3"/>
                <c:pt idx="0">
                  <c:v>200</c:v>
                </c:pt>
                <c:pt idx="1">
                  <c:v>178</c:v>
                </c:pt>
                <c:pt idx="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34-4AAC-AF72-60263D96D6F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833585759"/>
        <c:axId val="818212527"/>
        <c:axId val="0"/>
      </c:bar3DChart>
      <c:catAx>
        <c:axId val="833585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/>
                  <a:t>ASIA Region Countries</a:t>
                </a:r>
              </a:p>
            </c:rich>
          </c:tx>
          <c:layout>
            <c:manualLayout>
              <c:xMode val="edge"/>
              <c:yMode val="edge"/>
              <c:x val="0.38513372375801808"/>
              <c:y val="0.899259034928326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212527"/>
        <c:crosses val="autoZero"/>
        <c:auto val="1"/>
        <c:lblAlgn val="ctr"/>
        <c:lblOffset val="100"/>
        <c:noMultiLvlLbl val="0"/>
      </c:catAx>
      <c:valAx>
        <c:axId val="818212527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 dirty="0"/>
                  <a:t>Rise</a:t>
                </a:r>
                <a:r>
                  <a:rPr lang="en-US" sz="1050" b="1" baseline="0" dirty="0"/>
                  <a:t> in number of cases in %</a:t>
                </a:r>
                <a:endParaRPr 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out"/>
        <c:minorTickMark val="none"/>
        <c:tickLblPos val="nextTo"/>
        <c:crossAx val="833585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accent3">
            <a:lumMod val="89000"/>
          </a:schemeClr>
        </a:gs>
        <a:gs pos="23000">
          <a:schemeClr val="accent3">
            <a:lumMod val="89000"/>
          </a:schemeClr>
        </a:gs>
        <a:gs pos="69000">
          <a:schemeClr val="accent3">
            <a:lumMod val="75000"/>
          </a:schemeClr>
        </a:gs>
        <a:gs pos="97000">
          <a:schemeClr val="accent3">
            <a:lumMod val="70000"/>
          </a:schemeClr>
        </a:gs>
      </a:gsLst>
      <a:path path="circle">
        <a:fillToRect l="50000" t="50000" r="50000" b="50000"/>
      </a:path>
      <a:tileRect/>
    </a:gradFill>
    <a:ln w="6350" cap="flat" cmpd="sng" algn="ctr">
      <a:solidFill>
        <a:schemeClr val="dk1">
          <a:tint val="75000"/>
        </a:schemeClr>
      </a:solidFill>
      <a:round/>
    </a:ln>
    <a:effectLst>
      <a:outerShdw blurRad="50800" dist="38100" dir="18900000" algn="b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1" i="0" u="none" strike="noStrike" kern="1200" cap="all" spc="100" normalizeH="0" baseline="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Total Health Care Expenditure for Autistic cases (0-17 years</a:t>
            </a:r>
            <a:r>
              <a:rPr lang="en-US" sz="1200" b="1" i="0" baseline="0" dirty="0" smtClean="0">
                <a:effectLst/>
              </a:rPr>
              <a:t>)</a:t>
            </a:r>
            <a:endParaRPr lang="en-US" sz="1200" b="1" i="0" baseline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500" b="1" i="0" u="none" strike="noStrike" kern="1200" cap="all" spc="100" normalizeH="0" baseline="0">
              <a:solidFill>
                <a:sysClr val="window" lastClr="FFFFFF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HC_Expenditure!$A$21:$B$21</c:f>
              <c:strCache>
                <c:ptCount val="2"/>
                <c:pt idx="0">
                  <c:v>Autism</c:v>
                </c:pt>
                <c:pt idx="1">
                  <c:v>0-17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8.5330686034935307E-2"/>
                  <c:y val="-6.01851851851851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5CC-4477-93D3-D3228DE710DA}"/>
                </c:ext>
              </c:extLst>
            </c:dLbl>
            <c:dLbl>
              <c:idx val="1"/>
              <c:layout>
                <c:manualLayout>
                  <c:x val="-9.3951443569553858E-2"/>
                  <c:y val="-7.4074074074074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CC-4477-93D3-D3228DE710DA}"/>
                </c:ext>
              </c:extLst>
            </c:dLbl>
            <c:dLbl>
              <c:idx val="2"/>
              <c:layout>
                <c:manualLayout>
                  <c:x val="-9.3951443569553914E-2"/>
                  <c:y val="-6.01851851851851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5CC-4477-93D3-D3228DE710DA}"/>
                </c:ext>
              </c:extLst>
            </c:dLbl>
            <c:dLbl>
              <c:idx val="3"/>
              <c:layout>
                <c:manualLayout>
                  <c:x val="-7.0579728180529155E-2"/>
                  <c:y val="-4.62962962962963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5CC-4477-93D3-D3228DE710DA}"/>
                </c:ext>
              </c:extLst>
            </c:dLbl>
            <c:dLbl>
              <c:idx val="4"/>
              <c:layout>
                <c:manualLayout>
                  <c:x val="-3.0079079554710658E-2"/>
                  <c:y val="-5.55555555555556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5CC-4477-93D3-D3228DE710DA}"/>
                </c:ext>
              </c:extLst>
            </c:dLbl>
            <c:spPr>
              <a:solidFill>
                <a:srgbClr val="FFC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HC_Expenditure!$C$19:$G$19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HC_Expenditure!$C$21:$G$21</c:f>
              <c:numCache>
                <c:formatCode>#,##0.00</c:formatCode>
                <c:ptCount val="5"/>
                <c:pt idx="0">
                  <c:v>29211</c:v>
                </c:pt>
                <c:pt idx="1">
                  <c:v>42919</c:v>
                </c:pt>
                <c:pt idx="2">
                  <c:v>61608</c:v>
                </c:pt>
                <c:pt idx="3">
                  <c:v>85045</c:v>
                </c:pt>
                <c:pt idx="4">
                  <c:v>73513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5CC-4477-93D3-D3228DE710D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639300207"/>
        <c:axId val="832139263"/>
      </c:lineChart>
      <c:catAx>
        <c:axId val="639300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YEAR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139263"/>
        <c:crosses val="autoZero"/>
        <c:auto val="1"/>
        <c:lblAlgn val="ctr"/>
        <c:lblOffset val="100"/>
        <c:noMultiLvlLbl val="0"/>
      </c:catAx>
      <c:valAx>
        <c:axId val="8321392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USD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00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6"/>
    </a:solidFill>
    <a:ln w="9525" cap="flat" cmpd="sng" algn="ctr">
      <a:solidFill>
        <a:schemeClr val="accent1"/>
      </a:solidFill>
      <a:round/>
    </a:ln>
    <a:effectLst>
      <a:outerShdw blurRad="50800" dist="38100" dir="16200000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Total Health Care Expenditure for any Autism Spectrum Disorder (0-17 years</a:t>
            </a:r>
            <a:r>
              <a:rPr lang="en-US" sz="1200" b="1" i="0" baseline="0" dirty="0" smtClean="0">
                <a:effectLst/>
              </a:rPr>
              <a:t>)</a:t>
            </a:r>
            <a:endParaRPr lang="en-US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HC_Expenditure!$A$20:$B$20</c:f>
              <c:strCache>
                <c:ptCount val="2"/>
                <c:pt idx="0">
                  <c:v>Any ASD</c:v>
                </c:pt>
                <c:pt idx="1">
                  <c:v>0-17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8.5618110236220471E-2"/>
                  <c:y val="-6.0185185185185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323-483B-984F-5E9B1F650F00}"/>
                </c:ext>
              </c:extLst>
            </c:dLbl>
            <c:dLbl>
              <c:idx val="1"/>
              <c:layout>
                <c:manualLayout>
                  <c:x val="-9.9506999125109366E-2"/>
                  <c:y val="-6.01851851851851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323-483B-984F-5E9B1F650F00}"/>
                </c:ext>
              </c:extLst>
            </c:dLbl>
            <c:dLbl>
              <c:idx val="2"/>
              <c:layout>
                <c:manualLayout>
                  <c:x val="-9.1173665791776132E-2"/>
                  <c:y val="-7.4074074074074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323-483B-984F-5E9B1F650F00}"/>
                </c:ext>
              </c:extLst>
            </c:dLbl>
            <c:dLbl>
              <c:idx val="3"/>
              <c:layout>
                <c:manualLayout>
                  <c:x val="-8.0840332458442701E-2"/>
                  <c:y val="-5.09259259259259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323-483B-984F-5E9B1F650F00}"/>
                </c:ext>
              </c:extLst>
            </c:dLbl>
            <c:dLbl>
              <c:idx val="4"/>
              <c:layout>
                <c:manualLayout>
                  <c:x val="-1.8647637795275795E-2"/>
                  <c:y val="-5.55555555555556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323-483B-984F-5E9B1F650F00}"/>
                </c:ext>
              </c:extLst>
            </c:dLbl>
            <c:spPr>
              <a:solidFill>
                <a:srgbClr val="7030A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HC_Expenditure!$C$19:$G$19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HC_Expenditure!$C$20:$G$20</c:f>
              <c:numCache>
                <c:formatCode>#,##0.00</c:formatCode>
                <c:ptCount val="5"/>
                <c:pt idx="0">
                  <c:v>47378</c:v>
                </c:pt>
                <c:pt idx="1">
                  <c:v>71503</c:v>
                </c:pt>
                <c:pt idx="2">
                  <c:v>93012</c:v>
                </c:pt>
                <c:pt idx="3">
                  <c:v>128204</c:v>
                </c:pt>
                <c:pt idx="4">
                  <c:v>113775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323-483B-984F-5E9B1F650F0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893295295"/>
        <c:axId val="232524751"/>
      </c:lineChart>
      <c:catAx>
        <c:axId val="893295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YEAR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524751"/>
        <c:crosses val="autoZero"/>
        <c:auto val="1"/>
        <c:lblAlgn val="ctr"/>
        <c:lblOffset val="100"/>
        <c:noMultiLvlLbl val="0"/>
      </c:catAx>
      <c:valAx>
        <c:axId val="2325247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USD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329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CC9B00"/>
    </a:solidFill>
    <a:ln w="9525" cap="flat" cmpd="sng" algn="ctr">
      <a:solidFill>
        <a:schemeClr val="accent1"/>
      </a:solidFill>
      <a:round/>
    </a:ln>
    <a:effectLst>
      <a:outerShdw blurRad="50800" dist="38100" dir="16200000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 b="1" i="0" cap="all" baseline="0" dirty="0">
                <a:effectLst/>
              </a:rPr>
              <a:t>Rise (%) for any Autism Spectrum Disorder </a:t>
            </a:r>
          </a:p>
          <a:p>
            <a:pPr>
              <a:defRPr/>
            </a:pPr>
            <a:r>
              <a:rPr lang="en-US" sz="1200" b="1" i="0" cap="all" baseline="0" dirty="0">
                <a:effectLst/>
              </a:rPr>
              <a:t>(0-17 years) in USD</a:t>
            </a:r>
            <a:endParaRPr lang="en-US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HC_Expenditure!$A$23:$B$23</c:f>
              <c:strCache>
                <c:ptCount val="2"/>
                <c:pt idx="0">
                  <c:v>Any ASD</c:v>
                </c:pt>
                <c:pt idx="1">
                  <c:v>0-17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3.9766577358026536E-2"/>
                  <c:y val="-2.13917362543777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E1C-4F85-B61C-375E44609BD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E7974A3-01A7-4E08-9E29-9F024DC693B9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.00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D59-41E3-8A26-B1D915BB313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9FB0A33-BB57-478E-A725-989B8DF61261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.00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D59-41E3-8A26-B1D915BB3134}"/>
                </c:ext>
              </c:extLst>
            </c:dLbl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HC_Expenditure!$C$19:$G$19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HC_Expenditure!$C$23:$G$23</c:f>
              <c:numCache>
                <c:formatCode>#,##0.00</c:formatCode>
                <c:ptCount val="5"/>
                <c:pt idx="0">
                  <c:v>0</c:v>
                </c:pt>
                <c:pt idx="1">
                  <c:v>151</c:v>
                </c:pt>
                <c:pt idx="2" formatCode="General">
                  <c:v>130</c:v>
                </c:pt>
                <c:pt idx="3" formatCode="General">
                  <c:v>138</c:v>
                </c:pt>
                <c:pt idx="4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FE-4BF2-B43C-8C5915DABDC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59597567"/>
        <c:axId val="817683663"/>
      </c:lineChart>
      <c:catAx>
        <c:axId val="8595975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 i="0" cap="all" baseline="0" dirty="0" smtClean="0">
                    <a:effectLst/>
                  </a:rPr>
                  <a:t>YEAR</a:t>
                </a:r>
                <a:endParaRPr lang="en-US" sz="105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683663"/>
        <c:crosses val="autoZero"/>
        <c:auto val="1"/>
        <c:lblAlgn val="ctr"/>
        <c:lblOffset val="100"/>
        <c:noMultiLvlLbl val="0"/>
      </c:catAx>
      <c:valAx>
        <c:axId val="817683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 i="0" cap="all" baseline="0" dirty="0" smtClean="0">
                    <a:effectLst/>
                  </a:rPr>
                  <a:t>Rise % in ANY ASD HC EXP</a:t>
                </a:r>
                <a:endParaRPr lang="en-US" sz="105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597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accent6">
            <a:lumMod val="89000"/>
          </a:schemeClr>
        </a:gs>
        <a:gs pos="23000">
          <a:schemeClr val="accent6">
            <a:lumMod val="89000"/>
          </a:schemeClr>
        </a:gs>
        <a:gs pos="69000">
          <a:schemeClr val="accent6">
            <a:lumMod val="75000"/>
          </a:schemeClr>
        </a:gs>
        <a:gs pos="97000">
          <a:schemeClr val="accent6">
            <a:lumMod val="70000"/>
          </a:schemeClr>
        </a:gs>
      </a:gsLst>
      <a:path path="shape">
        <a:fillToRect l="50000" t="50000" r="50000" b="50000"/>
      </a:path>
      <a:tileRect/>
    </a:gradFill>
    <a:ln>
      <a:noFill/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cap="all" baseline="0" dirty="0">
                <a:effectLst/>
              </a:rPr>
              <a:t>RISE (%) for Autistic </a:t>
            </a:r>
            <a:r>
              <a:rPr lang="en-US" sz="1200" b="1" i="0" cap="all" baseline="0" dirty="0" smtClean="0">
                <a:effectLst/>
              </a:rPr>
              <a:t>cases        </a:t>
            </a:r>
            <a:endParaRPr lang="en-US" sz="1200" b="1" i="0" cap="all" baseline="0" dirty="0">
              <a:effectLst/>
            </a:endParaRPr>
          </a:p>
          <a:p>
            <a:pPr>
              <a:defRPr/>
            </a:pPr>
            <a:r>
              <a:rPr lang="en-US" sz="1200" b="1" i="0" cap="all" baseline="0" dirty="0">
                <a:effectLst/>
              </a:rPr>
              <a:t>(0-17 years) in USD</a:t>
            </a:r>
            <a:endParaRPr lang="en-US" sz="1200" dirty="0">
              <a:effectLst/>
            </a:endParaRPr>
          </a:p>
        </c:rich>
      </c:tx>
      <c:layout>
        <c:manualLayout>
          <c:xMode val="edge"/>
          <c:yMode val="edge"/>
          <c:x val="0.3325188896842440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HC_Expenditure!$A$24:$B$24</c:f>
              <c:strCache>
                <c:ptCount val="2"/>
                <c:pt idx="0">
                  <c:v>Autism</c:v>
                </c:pt>
                <c:pt idx="1">
                  <c:v>0-17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3.7430686228927056E-2"/>
                  <c:y val="-2.25754315504080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033-497B-AC2F-6E61EE24FB51}"/>
                </c:ext>
              </c:extLst>
            </c:dLbl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HC_Expenditure!$C$19:$G$19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HC_Expenditure!$C$24:$G$24</c:f>
              <c:numCache>
                <c:formatCode>#,##0.00</c:formatCode>
                <c:ptCount val="5"/>
                <c:pt idx="0">
                  <c:v>0</c:v>
                </c:pt>
                <c:pt idx="1">
                  <c:v>147</c:v>
                </c:pt>
                <c:pt idx="2">
                  <c:v>144</c:v>
                </c:pt>
                <c:pt idx="3">
                  <c:v>138</c:v>
                </c:pt>
                <c:pt idx="4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33-497B-AC2F-6E61EE24FB5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00451039"/>
        <c:axId val="818223759"/>
      </c:lineChart>
      <c:catAx>
        <c:axId val="9004510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u="none" strike="noStrike" baseline="0" dirty="0" smtClean="0">
                    <a:effectLst/>
                  </a:rPr>
                  <a:t>YEAR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223759"/>
        <c:crosses val="autoZero"/>
        <c:auto val="1"/>
        <c:lblAlgn val="ctr"/>
        <c:lblOffset val="100"/>
        <c:noMultiLvlLbl val="0"/>
      </c:catAx>
      <c:valAx>
        <c:axId val="818223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 i="0" cap="all" baseline="0" dirty="0" smtClean="0">
                    <a:effectLst/>
                  </a:rPr>
                  <a:t>Rise % in AUTISTIC HC EXP</a:t>
                </a:r>
                <a:endParaRPr lang="en-US" sz="105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0451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accent4">
            <a:lumMod val="0"/>
            <a:lumOff val="100000"/>
          </a:schemeClr>
        </a:gs>
        <a:gs pos="13000">
          <a:schemeClr val="accent4">
            <a:lumMod val="0"/>
            <a:lumOff val="100000"/>
          </a:schemeClr>
        </a:gs>
        <a:gs pos="100000">
          <a:schemeClr val="accent4">
            <a:lumMod val="100000"/>
          </a:schemeClr>
        </a:gs>
      </a:gsLst>
      <a:lin ang="8100000" scaled="1"/>
      <a:tileRect/>
    </a:gradFill>
    <a:ln>
      <a:noFill/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RISE (%) for other </a:t>
            </a:r>
            <a:endParaRPr lang="en-US" sz="1200" dirty="0">
              <a:effectLst/>
            </a:endParaRPr>
          </a:p>
          <a:p>
            <a:pPr>
              <a:defRPr/>
            </a:pPr>
            <a:r>
              <a:rPr lang="en-US" sz="1200" b="1" i="0" baseline="0" dirty="0">
                <a:effectLst/>
              </a:rPr>
              <a:t>ASD's cases (0-17 years) in USD</a:t>
            </a:r>
            <a:endParaRPr lang="en-US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HC_Expenditure!$A$25:$B$25</c:f>
              <c:strCache>
                <c:ptCount val="2"/>
                <c:pt idx="0">
                  <c:v>Other ASD's</c:v>
                </c:pt>
                <c:pt idx="1">
                  <c:v>0-17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5763998250218721E-2"/>
                  <c:y val="-2.77777777777777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86-485C-BC0B-0CCC781B5F16}"/>
                </c:ext>
              </c:extLst>
            </c:dLbl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HC_Expenditure!$C$19:$G$19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HC_Expenditure!$C$25:$G$25</c:f>
              <c:numCache>
                <c:formatCode>#,##0.00</c:formatCode>
                <c:ptCount val="5"/>
                <c:pt idx="0">
                  <c:v>0</c:v>
                </c:pt>
                <c:pt idx="1">
                  <c:v>157</c:v>
                </c:pt>
                <c:pt idx="2">
                  <c:v>110</c:v>
                </c:pt>
                <c:pt idx="3">
                  <c:v>137</c:v>
                </c:pt>
                <c:pt idx="4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86-485C-BC0B-0CCC781B5F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28836015"/>
        <c:axId val="825171503"/>
      </c:lineChart>
      <c:catAx>
        <c:axId val="928836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 dirty="0" smtClean="0"/>
                  <a:t>YEAR</a:t>
                </a:r>
                <a:endParaRPr 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171503"/>
        <c:crosses val="autoZero"/>
        <c:auto val="1"/>
        <c:lblAlgn val="ctr"/>
        <c:lblOffset val="100"/>
        <c:noMultiLvlLbl val="0"/>
      </c:catAx>
      <c:valAx>
        <c:axId val="825171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 dirty="0" smtClean="0"/>
                  <a:t>Rise % in OTHER ASD</a:t>
                </a:r>
                <a:r>
                  <a:rPr lang="en-US" sz="1050" b="1" baseline="0" dirty="0" smtClean="0"/>
                  <a:t> HC EXP</a:t>
                </a:r>
                <a:endParaRPr 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836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accent5">
            <a:lumMod val="5000"/>
            <a:lumOff val="95000"/>
          </a:schemeClr>
        </a:gs>
        <a:gs pos="74000">
          <a:schemeClr val="accent5">
            <a:lumMod val="45000"/>
            <a:lumOff val="55000"/>
          </a:schemeClr>
        </a:gs>
        <a:gs pos="83000">
          <a:schemeClr val="accent5">
            <a:lumMod val="45000"/>
            <a:lumOff val="55000"/>
          </a:schemeClr>
        </a:gs>
        <a:gs pos="100000">
          <a:schemeClr val="accent5">
            <a:lumMod val="30000"/>
            <a:lumOff val="70000"/>
          </a:schemeClr>
        </a:gs>
      </a:gsLst>
      <a:lin ang="5400000" scaled="1"/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Number of children with Autism per 10,000 </a:t>
            </a:r>
            <a:r>
              <a:rPr lang="en-US" sz="1200" dirty="0" smtClean="0"/>
              <a:t>CHILDREN</a:t>
            </a:r>
            <a:r>
              <a:rPr lang="en-US" sz="1200" baseline="0" dirty="0" smtClean="0"/>
              <a:t> </a:t>
            </a:r>
            <a:r>
              <a:rPr lang="en-US" sz="1200" dirty="0" smtClean="0"/>
              <a:t>studied</a:t>
            </a:r>
            <a:r>
              <a:rPr lang="en-US" sz="1200" baseline="0" dirty="0" smtClean="0"/>
              <a:t>, </a:t>
            </a:r>
            <a:r>
              <a:rPr lang="en-US" sz="1200" dirty="0" smtClean="0"/>
              <a:t>(2015)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9"/>
              <c:layout>
                <c:manualLayout>
                  <c:x val="-1.8518304593483627E-16"/>
                  <c:y val="-4.48028673835125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A5E-4A6B-A071-1D1D0B25C2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Countries_with_high_ASD!$A$2:$A$11</c:f>
              <c:strCache>
                <c:ptCount val="10"/>
                <c:pt idx="0">
                  <c:v>United States</c:v>
                </c:pt>
                <c:pt idx="1">
                  <c:v>Japan</c:v>
                </c:pt>
                <c:pt idx="2">
                  <c:v>Canada</c:v>
                </c:pt>
                <c:pt idx="3">
                  <c:v>United Kingdom</c:v>
                </c:pt>
                <c:pt idx="4">
                  <c:v>Ireland</c:v>
                </c:pt>
                <c:pt idx="5">
                  <c:v>Denmark</c:v>
                </c:pt>
                <c:pt idx="6">
                  <c:v>Australia</c:v>
                </c:pt>
                <c:pt idx="7">
                  <c:v>Hong Kong (SAR China)</c:v>
                </c:pt>
                <c:pt idx="8">
                  <c:v>Brazil</c:v>
                </c:pt>
                <c:pt idx="9">
                  <c:v>Portugal</c:v>
                </c:pt>
              </c:strCache>
            </c:strRef>
          </c:cat>
          <c:val>
            <c:numRef>
              <c:f>Countries_with_high_ASD!$B$2:$B$11</c:f>
              <c:numCache>
                <c:formatCode>General</c:formatCode>
                <c:ptCount val="10"/>
                <c:pt idx="0">
                  <c:v>168</c:v>
                </c:pt>
                <c:pt idx="1">
                  <c:v>161</c:v>
                </c:pt>
                <c:pt idx="2">
                  <c:v>152</c:v>
                </c:pt>
                <c:pt idx="3">
                  <c:v>100</c:v>
                </c:pt>
                <c:pt idx="4">
                  <c:v>100</c:v>
                </c:pt>
                <c:pt idx="5">
                  <c:v>69</c:v>
                </c:pt>
                <c:pt idx="6">
                  <c:v>67</c:v>
                </c:pt>
                <c:pt idx="7">
                  <c:v>49</c:v>
                </c:pt>
                <c:pt idx="8">
                  <c:v>27</c:v>
                </c:pt>
                <c:pt idx="9">
                  <c:v>9.1999999999999993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5E-4A6B-A071-1D1D0B25C25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899854367"/>
        <c:axId val="831169839"/>
        <c:axId val="0"/>
      </c:bar3DChart>
      <c:catAx>
        <c:axId val="899854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169839"/>
        <c:crosses val="autoZero"/>
        <c:auto val="1"/>
        <c:lblAlgn val="ctr"/>
        <c:lblOffset val="100"/>
        <c:noMultiLvlLbl val="0"/>
      </c:catAx>
      <c:valAx>
        <c:axId val="8311698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99854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FFC000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50800" dir="5400000" algn="ctr" rotWithShape="0">
        <a:schemeClr val="accent3"/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ASD incidence rate per 10,000 by </a:t>
            </a:r>
            <a:r>
              <a:rPr lang="en-US" b="1" i="0" dirty="0" smtClean="0">
                <a:effectLst/>
              </a:rPr>
              <a:t>gender </a:t>
            </a:r>
            <a:r>
              <a:rPr lang="en-US" b="1" i="0" dirty="0">
                <a:effectLst/>
              </a:rPr>
              <a:t>in Quebec </a:t>
            </a:r>
            <a:endParaRPr lang="en-US" b="1" i="0" dirty="0" smtClean="0">
              <a:effectLst/>
            </a:endParaRPr>
          </a:p>
          <a:p>
            <a:pPr>
              <a:defRPr/>
            </a:pPr>
            <a:r>
              <a:rPr lang="en-US" b="1" i="0" dirty="0" smtClean="0">
                <a:effectLst/>
              </a:rPr>
              <a:t>(</a:t>
            </a:r>
            <a:r>
              <a:rPr lang="en-US" b="1" i="0" dirty="0">
                <a:effectLst/>
              </a:rPr>
              <a:t>Canada</a:t>
            </a:r>
            <a:r>
              <a:rPr lang="en-US" b="1" i="0" baseline="0" dirty="0">
                <a:effectLst/>
              </a:rPr>
              <a:t> Province</a:t>
            </a:r>
            <a:r>
              <a:rPr lang="en-US" b="1" i="0" dirty="0">
                <a:effectLst/>
              </a:rPr>
              <a:t>), </a:t>
            </a:r>
            <a:r>
              <a:rPr lang="en-US" b="1" i="0" dirty="0" smtClean="0">
                <a:effectLst/>
              </a:rPr>
              <a:t>2000-2015</a:t>
            </a:r>
            <a:endParaRPr lang="en-US" b="1" i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ASD_Quebec_Canada_Province!$B$1</c:f>
              <c:strCache>
                <c:ptCount val="1"/>
                <c:pt idx="0">
                  <c:v>Female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ASD_Quebec_Canada_Province!$A$2:$A$17</c:f>
              <c:numCache>
                <c:formatCode>General</c:formatCode>
                <c:ptCount val="16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</c:numCache>
            </c:numRef>
          </c:cat>
          <c:val>
            <c:numRef>
              <c:f>ASD_Quebec_Canada_Province!$B$2:$B$17</c:f>
              <c:numCache>
                <c:formatCode>General</c:formatCode>
                <c:ptCount val="16"/>
                <c:pt idx="0">
                  <c:v>1.4</c:v>
                </c:pt>
                <c:pt idx="1">
                  <c:v>1.2</c:v>
                </c:pt>
                <c:pt idx="2">
                  <c:v>1.4</c:v>
                </c:pt>
                <c:pt idx="3">
                  <c:v>1.8</c:v>
                </c:pt>
                <c:pt idx="4">
                  <c:v>1.8</c:v>
                </c:pt>
                <c:pt idx="5">
                  <c:v>2.6</c:v>
                </c:pt>
                <c:pt idx="6">
                  <c:v>3</c:v>
                </c:pt>
                <c:pt idx="7">
                  <c:v>2.8</c:v>
                </c:pt>
                <c:pt idx="8">
                  <c:v>2.9</c:v>
                </c:pt>
                <c:pt idx="9">
                  <c:v>3.4</c:v>
                </c:pt>
                <c:pt idx="10">
                  <c:v>4.0999999999999996</c:v>
                </c:pt>
                <c:pt idx="11">
                  <c:v>4.2</c:v>
                </c:pt>
                <c:pt idx="12">
                  <c:v>5.8</c:v>
                </c:pt>
                <c:pt idx="13">
                  <c:v>5.9</c:v>
                </c:pt>
                <c:pt idx="14">
                  <c:v>7.1</c:v>
                </c:pt>
                <c:pt idx="15">
                  <c:v>8.8000000000000007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B3-4122-B706-D392EBAC8B1D}"/>
            </c:ext>
          </c:extLst>
        </c:ser>
        <c:ser>
          <c:idx val="1"/>
          <c:order val="1"/>
          <c:tx>
            <c:strRef>
              <c:f>ASD_Quebec_Canada_Province!$C$1</c:f>
              <c:strCache>
                <c:ptCount val="1"/>
                <c:pt idx="0">
                  <c:v>Male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ASD_Quebec_Canada_Province!$A$2:$A$17</c:f>
              <c:numCache>
                <c:formatCode>General</c:formatCode>
                <c:ptCount val="16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</c:numCache>
            </c:numRef>
          </c:cat>
          <c:val>
            <c:numRef>
              <c:f>ASD_Quebec_Canada_Province!$C$2:$C$17</c:f>
              <c:numCache>
                <c:formatCode>General</c:formatCode>
                <c:ptCount val="16"/>
                <c:pt idx="0">
                  <c:v>5.2</c:v>
                </c:pt>
                <c:pt idx="1">
                  <c:v>5.7</c:v>
                </c:pt>
                <c:pt idx="2">
                  <c:v>6.2</c:v>
                </c:pt>
                <c:pt idx="3">
                  <c:v>7</c:v>
                </c:pt>
                <c:pt idx="4">
                  <c:v>8.4</c:v>
                </c:pt>
                <c:pt idx="5">
                  <c:v>10</c:v>
                </c:pt>
                <c:pt idx="6">
                  <c:v>11.9</c:v>
                </c:pt>
                <c:pt idx="7">
                  <c:v>12.7</c:v>
                </c:pt>
                <c:pt idx="8">
                  <c:v>12.2</c:v>
                </c:pt>
                <c:pt idx="9">
                  <c:v>14.3</c:v>
                </c:pt>
                <c:pt idx="10">
                  <c:v>16.2</c:v>
                </c:pt>
                <c:pt idx="11">
                  <c:v>17.100000000000001</c:v>
                </c:pt>
                <c:pt idx="12">
                  <c:v>20.8</c:v>
                </c:pt>
                <c:pt idx="13">
                  <c:v>24.3</c:v>
                </c:pt>
                <c:pt idx="14">
                  <c:v>27</c:v>
                </c:pt>
                <c:pt idx="15">
                  <c:v>29.1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B3-4122-B706-D392EBAC8B1D}"/>
            </c:ext>
          </c:extLst>
        </c:ser>
        <c:ser>
          <c:idx val="2"/>
          <c:order val="2"/>
          <c:tx>
            <c:strRef>
              <c:f>ASD_Quebec_Canada_Province!$D$1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ASD_Quebec_Canada_Province!$A$2:$A$17</c:f>
              <c:numCache>
                <c:formatCode>General</c:formatCode>
                <c:ptCount val="16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</c:numCache>
            </c:numRef>
          </c:cat>
          <c:val>
            <c:numRef>
              <c:f>ASD_Quebec_Canada_Province!$D$2:$D$17</c:f>
              <c:numCache>
                <c:formatCode>General</c:formatCode>
                <c:ptCount val="16"/>
                <c:pt idx="0">
                  <c:v>3.4</c:v>
                </c:pt>
                <c:pt idx="1">
                  <c:v>3.5</c:v>
                </c:pt>
                <c:pt idx="2">
                  <c:v>3.8</c:v>
                </c:pt>
                <c:pt idx="3">
                  <c:v>4.4000000000000004</c:v>
                </c:pt>
                <c:pt idx="4">
                  <c:v>5.0999999999999996</c:v>
                </c:pt>
                <c:pt idx="5">
                  <c:v>6.3</c:v>
                </c:pt>
                <c:pt idx="6">
                  <c:v>7.5</c:v>
                </c:pt>
                <c:pt idx="7">
                  <c:v>7.8</c:v>
                </c:pt>
                <c:pt idx="8">
                  <c:v>7.6</c:v>
                </c:pt>
                <c:pt idx="9">
                  <c:v>8.9</c:v>
                </c:pt>
                <c:pt idx="10">
                  <c:v>10.199999999999999</c:v>
                </c:pt>
                <c:pt idx="11">
                  <c:v>10.7</c:v>
                </c:pt>
                <c:pt idx="12">
                  <c:v>13.4</c:v>
                </c:pt>
                <c:pt idx="13">
                  <c:v>15.2</c:v>
                </c:pt>
                <c:pt idx="14">
                  <c:v>17.2</c:v>
                </c:pt>
                <c:pt idx="15">
                  <c:v>19.100000000000001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B3-4122-B706-D392EBAC8B1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99086512"/>
        <c:axId val="499092416"/>
      </c:lineChart>
      <c:catAx>
        <c:axId val="499086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092416"/>
        <c:crosses val="autoZero"/>
        <c:auto val="1"/>
        <c:lblAlgn val="ctr"/>
        <c:lblOffset val="100"/>
        <c:noMultiLvlLbl val="0"/>
      </c:catAx>
      <c:valAx>
        <c:axId val="4990924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/>
                  <a:t>Incidence rate per 10,000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9908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accent6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algn="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Increase in Number of ASD Cases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'Asia Region ASD Progression'!$B$10</c:f>
              <c:strCache>
                <c:ptCount val="1"/>
                <c:pt idx="0">
                  <c:v>2008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-1.682287911559725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21D-47F5-9C04-4A30C34AB6FB}"/>
                </c:ext>
              </c:extLst>
            </c:dLbl>
            <c:dLbl>
              <c:idx val="1"/>
              <c:layout>
                <c:manualLayout>
                  <c:x val="-7.2098053352559477E-3"/>
                  <c:y val="-7.3260073260073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21D-47F5-9C04-4A30C34AB6FB}"/>
                </c:ext>
              </c:extLst>
            </c:dLbl>
            <c:dLbl>
              <c:idx val="2"/>
              <c:layout>
                <c:manualLayout>
                  <c:x val="-2.4032684450853159E-2"/>
                  <c:y val="-2.1978021978021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21D-47F5-9C04-4A30C34AB6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'Asia Region ASD Progression'!$A$11:$A$13</c:f>
              <c:strCache>
                <c:ptCount val="3"/>
                <c:pt idx="0">
                  <c:v>Philippines</c:v>
                </c:pt>
                <c:pt idx="1">
                  <c:v>Vietnam</c:v>
                </c:pt>
                <c:pt idx="2">
                  <c:v>HongKong</c:v>
                </c:pt>
              </c:strCache>
            </c:strRef>
          </c:cat>
          <c:val>
            <c:numRef>
              <c:f>'Asia Region ASD Progression'!$B$11:$B$13</c:f>
              <c:numCache>
                <c:formatCode>#,##0</c:formatCode>
                <c:ptCount val="3"/>
                <c:pt idx="0">
                  <c:v>500000</c:v>
                </c:pt>
                <c:pt idx="1">
                  <c:v>90000</c:v>
                </c:pt>
                <c:pt idx="2">
                  <c:v>7200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1D-47F5-9C04-4A30C34AB6FB}"/>
            </c:ext>
          </c:extLst>
        </c:ser>
        <c:ser>
          <c:idx val="1"/>
          <c:order val="1"/>
          <c:tx>
            <c:strRef>
              <c:f>'Asia Region ASD Progression'!$C$10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dLbl>
              <c:idx val="1"/>
              <c:layout>
                <c:manualLayout>
                  <c:x val="7.2098053352559477E-3"/>
                  <c:y val="-7.3260073260073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21D-47F5-9C04-4A30C34AB6FB}"/>
                </c:ext>
              </c:extLst>
            </c:dLbl>
            <c:dLbl>
              <c:idx val="2"/>
              <c:layout>
                <c:manualLayout>
                  <c:x val="-9.6130737803413521E-3"/>
                  <c:y val="-1.46520146520146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21D-47F5-9C04-4A30C34AB6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'Asia Region ASD Progression'!$A$11:$A$13</c:f>
              <c:strCache>
                <c:ptCount val="3"/>
                <c:pt idx="0">
                  <c:v>Philippines</c:v>
                </c:pt>
                <c:pt idx="1">
                  <c:v>Vietnam</c:v>
                </c:pt>
                <c:pt idx="2">
                  <c:v>HongKong</c:v>
                </c:pt>
              </c:strCache>
            </c:strRef>
          </c:cat>
          <c:val>
            <c:numRef>
              <c:f>'Asia Region ASD Progression'!$C$11:$C$13</c:f>
              <c:numCache>
                <c:formatCode>#,##0</c:formatCode>
                <c:ptCount val="3"/>
                <c:pt idx="0">
                  <c:v>1000000</c:v>
                </c:pt>
                <c:pt idx="1">
                  <c:v>160000</c:v>
                </c:pt>
                <c:pt idx="2">
                  <c:v>36505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21D-47F5-9C04-4A30C34AB6F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887135791"/>
        <c:axId val="818216271"/>
        <c:axId val="0"/>
      </c:bar3DChart>
      <c:catAx>
        <c:axId val="8871357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ASIA Region Countries</a:t>
                </a:r>
              </a:p>
            </c:rich>
          </c:tx>
          <c:layout>
            <c:manualLayout>
              <c:xMode val="edge"/>
              <c:yMode val="edge"/>
              <c:x val="0.45144697576105086"/>
              <c:y val="0.82092844163710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216271"/>
        <c:crosses val="autoZero"/>
        <c:auto val="1"/>
        <c:lblAlgn val="ctr"/>
        <c:lblOffset val="100"/>
        <c:noMultiLvlLbl val="0"/>
      </c:catAx>
      <c:valAx>
        <c:axId val="81821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Number of ASD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135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>
      <a:outerShdw blurRad="50800" dist="38100" dir="18900000" algn="b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8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4D73-581C-4E3B-9642-477ACEC32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02B15-474F-41A8-AC80-FC631C912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59247-7FB7-4D1F-A0F5-055C0D61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260-8462-4692-ABEE-914F8421E22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A395-6F83-451B-A082-0FDEA35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C5B99-695A-4AAA-BC02-C41E8580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3D5D-3253-4215-8AB9-C57B82A1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7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2B55-4476-4ABC-8279-EB6228E4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F9E64-1309-43BD-9FE9-519A94F91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065C-0238-4313-AB57-26A13893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260-8462-4692-ABEE-914F8421E22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AFF11-F6DD-45DC-A1AC-148BD703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D8743-DA6F-4B78-8B8E-16B201C8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3D5D-3253-4215-8AB9-C57B82A1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9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EDB39-13E1-4DCE-AC70-5DD194BF3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10CC7-B9EF-430E-BD14-82CE05705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3738D-7A14-47C7-91E5-0B839278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260-8462-4692-ABEE-914F8421E22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70400-E2B7-43F0-A923-C14BCBAA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C237E-F470-490A-8CB1-1CAD2043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3D5D-3253-4215-8AB9-C57B82A1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4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F706-8F77-43E7-BA8C-EB1EAA39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911F-2E6B-4137-AE7E-E1A0C39E2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AA7F5-77DA-471D-9561-220FA9F0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260-8462-4692-ABEE-914F8421E22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9F60-0547-43DF-8091-72A73AA0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CAFA1-86D7-428A-8BFB-B871C02E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3D5D-3253-4215-8AB9-C57B82A1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6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4E97-28E9-44D4-BE10-AF871AA0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B7E1F-506A-425F-A058-8B159374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6D470-4FA6-4AD4-9B3D-BCB4776C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260-8462-4692-ABEE-914F8421E22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A86B2-85BB-43CC-AD54-A35B2A16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F452-375B-4BA6-95E2-C7274B48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3D5D-3253-4215-8AB9-C57B82A1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7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6EEE-7997-4C1E-9CF3-93D47DBF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BB7E-3035-4CA1-9DA9-16F118654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EEEFD-23EB-455A-9BAF-0C5489C3F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0D410-F0C9-42AC-9513-EF3EEAEA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260-8462-4692-ABEE-914F8421E22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337B2-EA89-4270-BB0F-E051F84F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F93B0-D4EF-45A0-9754-2E8A6C5F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3D5D-3253-4215-8AB9-C57B82A1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4A2B-BBB9-4E95-97AA-2C933467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BEB3-966B-4D2C-B02F-EAC6AB708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8712D-D106-4848-9BE1-FBC70D5F6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15EE3-3C7C-4030-B787-EC0BCC0C3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C0528-A1B2-4E8D-8414-540979AF9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37B9F-5D5A-46E4-A114-5828F01B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260-8462-4692-ABEE-914F8421E22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9628F-AFDF-42D3-B348-70D9E15B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4CD05-7C54-441F-9BBD-740961AF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3D5D-3253-4215-8AB9-C57B82A1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5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A82E-171F-4E6D-8BE0-61A8E85C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AA8D3-F5A4-4EF0-9580-368C4B68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260-8462-4692-ABEE-914F8421E22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10D00-03EC-43FF-9CE1-A5840C60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DFECF-0086-44C1-87C5-E0325633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3D5D-3253-4215-8AB9-C57B82A1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5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F2487-933D-4BEF-A81B-56E4B29D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260-8462-4692-ABEE-914F8421E22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833C6-F27C-4EF1-8D94-BEDDAAFD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A8647-CC16-4A81-BFA1-66E7E971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3D5D-3253-4215-8AB9-C57B82A1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5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00B0-D316-44BF-A381-76EF198C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C2606-C6E6-4577-8788-4698EC8E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BBDC3-D51A-4BC2-AE72-A6EFAFA6A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F5B4C-5CCF-4FC7-9AF2-24598006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260-8462-4692-ABEE-914F8421E22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7ED9A-3F48-4B09-AF39-CC8EBFCB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E1C27-C46D-4838-B1D8-036C1E1A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3D5D-3253-4215-8AB9-C57B82A1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9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A542-BEE6-4742-9138-8AF209B0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CE974-51BA-452E-B7BE-0525EF95E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E04DF-62BA-42A4-B226-4CD173FF4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2ACA5-21C0-4D41-B711-1EAB99F9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260-8462-4692-ABEE-914F8421E22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F0B86-6684-40A3-96A0-2B685975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F9667-E375-4296-9A9A-DF2090E0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3D5D-3253-4215-8AB9-C57B82A1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6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3D903-BAA8-4E24-828F-A42C9EFD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C7EAE-5ACB-4E57-98BD-349786C89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CDB25-9C73-4A81-9E1B-0D56D2087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3E260-8462-4692-ABEE-914F8421E22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009D4-F64B-4998-8F16-23F961BF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96A5B-2391-4F6E-AB33-A3A9E9968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E3D5D-3253-4215-8AB9-C57B82A1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Autism+Screening+Adul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chive.ics.uci.edu/ml/datasets/Autistic+Spectrum+Disorder+Screening+Data+for+Adolescent+++" TargetMode="External"/><Relationship Id="rId4" Type="http://schemas.openxmlformats.org/officeDocument/2006/relationships/hyperlink" Target="http://archive.ics.uci.edu/ml/datasets/Autistic+Spectrum+Disorder+Screening+Data+for+Children++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ivot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D323-1618-438C-B56D-BEEAE26E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497885"/>
            <a:ext cx="9874034" cy="2166121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Bold SemiConden" panose="020B0502040204020203" pitchFamily="34" charset="0"/>
              </a:rPr>
              <a:t>Predict underwriting score against Autism Spectrum Disorder </a:t>
            </a:r>
            <a:br>
              <a:rPr lang="en-US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Bold SemiConden" panose="020B0502040204020203" pitchFamily="34" charset="0"/>
              </a:rPr>
            </a:br>
            <a:r>
              <a:rPr lang="en-US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Bold SemiConden" panose="020B0502040204020203" pitchFamily="34" charset="0"/>
              </a:rPr>
              <a:t>in children, adolescents and adults</a:t>
            </a:r>
            <a:endParaRPr lang="en-US" sz="4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8C1229-E369-41B3-8E8B-C6032DFFEC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1E7E8A-3ABF-488B-A1EC-95595BF1E4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2F5B64D-BE65-487C-9639-9D603C782F05}"/>
              </a:ext>
            </a:extLst>
          </p:cNvPr>
          <p:cNvSpPr txBox="1">
            <a:spLocks/>
          </p:cNvSpPr>
          <p:nvPr/>
        </p:nvSpPr>
        <p:spPr>
          <a:xfrm>
            <a:off x="477981" y="1497885"/>
            <a:ext cx="9874034" cy="2166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CC9B00"/>
                </a:solidFill>
                <a:latin typeface="Bahnschrift SemiBold SemiConden" panose="020B0502040204020203" pitchFamily="34" charset="0"/>
              </a:rPr>
              <a:t>Predict underwriting score against</a:t>
            </a:r>
          </a:p>
          <a:p>
            <a:pPr algn="l"/>
            <a:r>
              <a:rPr lang="en-US" sz="4800" dirty="0">
                <a:solidFill>
                  <a:srgbClr val="CC9B00"/>
                </a:solidFill>
                <a:latin typeface="Bahnschrift SemiBold SemiConden" panose="020B0502040204020203" pitchFamily="34" charset="0"/>
              </a:rPr>
              <a:t>Autism Spectrum </a:t>
            </a:r>
            <a:r>
              <a:rPr lang="en-US" sz="4800" dirty="0" smtClean="0">
                <a:solidFill>
                  <a:srgbClr val="CC9B00"/>
                </a:solidFill>
                <a:latin typeface="Bahnschrift SemiBold SemiConden" panose="020B0502040204020203" pitchFamily="34" charset="0"/>
              </a:rPr>
              <a:t>Disorder(ASD)</a:t>
            </a:r>
            <a:endParaRPr lang="en-US" sz="4800" dirty="0">
              <a:solidFill>
                <a:srgbClr val="CC9B00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87756DE-22D7-448A-922D-B3CD355E24F1}"/>
              </a:ext>
            </a:extLst>
          </p:cNvPr>
          <p:cNvSpPr txBox="1">
            <a:spLocks/>
          </p:cNvSpPr>
          <p:nvPr/>
        </p:nvSpPr>
        <p:spPr>
          <a:xfrm>
            <a:off x="485644" y="4747655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/>
              <a:t>Rajesh </a:t>
            </a:r>
            <a:r>
              <a:rPr lang="en-US" sz="2000" smtClean="0"/>
              <a:t>Sharma</a:t>
            </a:r>
            <a:endParaRPr lang="en-US" sz="2000" dirty="0" smtClean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EE314D-153B-4051-B8E3-3519EC160F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ACAF2F-5111-41D2-86F9-88F4AE81D4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56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4" grpId="0" animBg="1"/>
      <p:bldP spid="16" grpId="0"/>
      <p:bldP spid="17" grpId="0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21964" y="1032143"/>
            <a:ext cx="5263920" cy="1744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Problem Background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In 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Canada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, among children and youth from 5 to 17 years of age: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An estimated 1 in 66 have been diagnosed with 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Autism Spectrum Disorder(ASD)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Males were identified with ASD 4x more frequently than females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One in 42 males and one in 165 females were diagnosed with ASD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897" y="3918108"/>
            <a:ext cx="6608869" cy="2475209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5614651" y="1032143"/>
            <a:ext cx="6302326" cy="220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b="1" u="sng" dirty="0" smtClean="0">
                <a:solidFill>
                  <a:srgbClr val="000000"/>
                </a:solidFill>
                <a:latin typeface="Avenir Next LT Pro"/>
              </a:rPr>
              <a:t>Solution</a:t>
            </a:r>
            <a:endParaRPr lang="en-US" sz="1100" dirty="0">
              <a:solidFill>
                <a:srgbClr val="000000"/>
              </a:solidFill>
              <a:latin typeface="Avenir Next LT Pro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100" dirty="0" smtClean="0">
                <a:solidFill>
                  <a:srgbClr val="000000"/>
                </a:solidFill>
                <a:latin typeface="Avenir Next LT Pro"/>
              </a:rPr>
              <a:t>Using AWS SageMaker as a platform, Python3 and its other libraries built the </a:t>
            </a:r>
            <a:r>
              <a:rPr lang="en-US" sz="1100" dirty="0">
                <a:solidFill>
                  <a:srgbClr val="000000"/>
                </a:solidFill>
                <a:latin typeface="Avenir Next LT Pro"/>
              </a:rPr>
              <a:t>ML model </a:t>
            </a:r>
            <a:r>
              <a:rPr lang="en-US" sz="1100" dirty="0" smtClean="0">
                <a:solidFill>
                  <a:srgbClr val="000000"/>
                </a:solidFill>
                <a:latin typeface="Avenir Next LT Pro"/>
              </a:rPr>
              <a:t>on the </a:t>
            </a:r>
            <a:r>
              <a:rPr lang="en-US" sz="1100" dirty="0">
                <a:solidFill>
                  <a:srgbClr val="000000"/>
                </a:solidFill>
                <a:latin typeface="Avenir Next LT Pro"/>
              </a:rPr>
              <a:t>ASD Dataset for Children, Adolescents and Adults available on UCI ML </a:t>
            </a:r>
            <a:r>
              <a:rPr lang="en-US" sz="1100" dirty="0" smtClean="0">
                <a:solidFill>
                  <a:srgbClr val="000000"/>
                </a:solidFill>
                <a:latin typeface="Avenir Next LT Pro"/>
              </a:rPr>
              <a:t>Repository:</a:t>
            </a:r>
          </a:p>
          <a:p>
            <a:pPr lvl="1" algn="just"/>
            <a:r>
              <a:rPr lang="en-US" sz="1100" u="sng" dirty="0" smtClean="0">
                <a:solidFill>
                  <a:srgbClr val="000000"/>
                </a:solidFill>
                <a:latin typeface="Avenir Next LT Pro"/>
                <a:hlinkClick r:id="rId3"/>
              </a:rPr>
              <a:t>http</a:t>
            </a:r>
            <a:r>
              <a:rPr lang="en-US" sz="1100" u="sng" dirty="0">
                <a:solidFill>
                  <a:srgbClr val="000000"/>
                </a:solidFill>
                <a:latin typeface="Avenir Next LT Pro"/>
                <a:hlinkClick r:id="rId3"/>
              </a:rPr>
              <a:t>://</a:t>
            </a:r>
            <a:r>
              <a:rPr lang="en-US" sz="1100" u="sng" dirty="0" smtClean="0">
                <a:solidFill>
                  <a:srgbClr val="000000"/>
                </a:solidFill>
                <a:latin typeface="Avenir Next LT Pro"/>
                <a:hlinkClick r:id="rId3"/>
              </a:rPr>
              <a:t>archive.ics.uci.edu/ml/datasets/Autism+Screening+Adult</a:t>
            </a:r>
            <a:endParaRPr lang="en-US" sz="1100" dirty="0" smtClean="0">
              <a:solidFill>
                <a:srgbClr val="000000"/>
              </a:solidFill>
              <a:latin typeface="Avenir Next LT Pro"/>
            </a:endParaRPr>
          </a:p>
          <a:p>
            <a:pPr lvl="1" algn="just"/>
            <a:r>
              <a:rPr lang="en-US" sz="1100" u="sng" dirty="0" smtClean="0">
                <a:solidFill>
                  <a:srgbClr val="000000"/>
                </a:solidFill>
                <a:latin typeface="Avenir Next LT Pro"/>
                <a:hlinkClick r:id="rId4"/>
              </a:rPr>
              <a:t>http</a:t>
            </a:r>
            <a:r>
              <a:rPr lang="en-US" sz="1100" u="sng" dirty="0">
                <a:solidFill>
                  <a:srgbClr val="000000"/>
                </a:solidFill>
                <a:latin typeface="Avenir Next LT Pro"/>
                <a:hlinkClick r:id="rId4"/>
              </a:rPr>
              <a:t>://archive.ics.uci.edu/ml/datasets/Autistic+Spectrum+Disorder+Screening+Data+for+Children</a:t>
            </a:r>
            <a:r>
              <a:rPr lang="en-US" sz="1100" u="sng" dirty="0" smtClean="0">
                <a:solidFill>
                  <a:srgbClr val="000000"/>
                </a:solidFill>
                <a:latin typeface="Avenir Next LT Pro"/>
                <a:hlinkClick r:id="rId4"/>
              </a:rPr>
              <a:t>++</a:t>
            </a:r>
            <a:endParaRPr lang="en-US" sz="1100" dirty="0">
              <a:solidFill>
                <a:srgbClr val="000000"/>
              </a:solidFill>
              <a:latin typeface="Avenir Next LT Pro"/>
            </a:endParaRPr>
          </a:p>
          <a:p>
            <a:pPr lvl="1" algn="just"/>
            <a:r>
              <a:rPr lang="en-US" sz="1100" u="sng" dirty="0" smtClean="0">
                <a:solidFill>
                  <a:srgbClr val="000000"/>
                </a:solidFill>
                <a:latin typeface="Avenir Next LT Pro"/>
                <a:hlinkClick r:id="rId5"/>
              </a:rPr>
              <a:t>http</a:t>
            </a:r>
            <a:r>
              <a:rPr lang="en-US" sz="1100" u="sng" dirty="0">
                <a:solidFill>
                  <a:srgbClr val="000000"/>
                </a:solidFill>
                <a:latin typeface="Avenir Next LT Pro"/>
                <a:hlinkClick r:id="rId5"/>
              </a:rPr>
              <a:t>://archive.ics.uci.edu/ml/datasets/Autistic+Spectrum+Disorder+Screening+Data+for+Adolescent+++</a:t>
            </a:r>
            <a:endParaRPr lang="en-US" sz="1100" dirty="0">
              <a:solidFill>
                <a:srgbClr val="000000"/>
              </a:solidFill>
              <a:latin typeface="Avenir Next LT Pro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Avenir Next LT Pro"/>
              </a:rPr>
              <a:t>Combined dataset contains 10 questionnaires variables and 9 supporting variables with a total of 1100 cases from various countries and ethnicities, and age </a:t>
            </a:r>
            <a:r>
              <a:rPr lang="en-US" sz="1100" dirty="0" smtClean="0">
                <a:solidFill>
                  <a:srgbClr val="000000"/>
                </a:solidFill>
                <a:latin typeface="Avenir Next LT Pro"/>
              </a:rPr>
              <a:t>group.</a:t>
            </a:r>
            <a:endParaRPr lang="en-US" sz="1100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2E7B2D-8C34-4F6D-AB1B-3F0EB5174EE7}"/>
              </a:ext>
            </a:extLst>
          </p:cNvPr>
          <p:cNvSpPr txBox="1">
            <a:spLocks/>
          </p:cNvSpPr>
          <p:nvPr/>
        </p:nvSpPr>
        <p:spPr>
          <a:xfrm>
            <a:off x="130200" y="151060"/>
            <a:ext cx="8137323" cy="579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>
                <a:solidFill>
                  <a:srgbClr val="CC9B00"/>
                </a:solidFill>
                <a:latin typeface="Bahnschrift SemiBold SemiConden" panose="020B0502040204020203" pitchFamily="34" charset="0"/>
              </a:rPr>
              <a:t>Underwriting Score prediction for ASD</a:t>
            </a:r>
            <a:endParaRPr lang="en-US" sz="3400" dirty="0">
              <a:solidFill>
                <a:srgbClr val="CC9B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0200" y="4598427"/>
            <a:ext cx="5263920" cy="1768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Business Impact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This model predicts the probabilistic underwriting score for health/disability/long term cure or disease insurances against ASD in Children, Adolescents and Adults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This score will help Sunlife in approving or rejecting the policy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By using a threshold value along with the model generated score helps the actuarial to fluctuate the premium amount based upon the case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0200" y="2811091"/>
            <a:ext cx="5263920" cy="1710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Problem Statement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As per the recent strategies of The Province of Canada, Ontario families with an autistic child receives $20,000 a year until their child turns six. After the age of six, families receives $5,000 a year until their child turns 18. 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And, it is estimated that Ontario could add $952 million of insurance for autism services including Applied Behavioral Analysis (ABA) and speech/language therapy.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614651" y="3580537"/>
            <a:ext cx="1801217" cy="360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100" b="1" u="sng" dirty="0" smtClean="0">
                <a:solidFill>
                  <a:srgbClr val="000000"/>
                </a:solidFill>
                <a:latin typeface="Avenir Next LT Pro"/>
              </a:rPr>
              <a:t>Solution Design</a:t>
            </a:r>
          </a:p>
          <a:p>
            <a:endParaRPr lang="en-US" sz="1100" dirty="0">
              <a:solidFill>
                <a:srgbClr val="000000"/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215731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7B2D-8C34-4F6D-AB1B-3F0EB5174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02" y="58781"/>
            <a:ext cx="8137323" cy="579560"/>
          </a:xfrm>
        </p:spPr>
        <p:txBody>
          <a:bodyPr>
            <a:noAutofit/>
          </a:bodyPr>
          <a:lstStyle/>
          <a:p>
            <a:pPr algn="l"/>
            <a:r>
              <a:rPr lang="en-US" sz="3400" dirty="0">
                <a:solidFill>
                  <a:srgbClr val="CC9B00"/>
                </a:solidFill>
                <a:latin typeface="Bahnschrift SemiBold SemiConden" panose="020B0502040204020203" pitchFamily="34" charset="0"/>
              </a:rPr>
              <a:t>ASD Health Care Expenditure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6BA45ED-A793-4E38-9C7D-E7D472D0C7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824796"/>
              </p:ext>
            </p:extLst>
          </p:nvPr>
        </p:nvGraphicFramePr>
        <p:xfrm>
          <a:off x="3709237" y="3978200"/>
          <a:ext cx="4821382" cy="2834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88624DC-2B02-45B9-B001-CF25DD214F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948953"/>
              </p:ext>
            </p:extLst>
          </p:nvPr>
        </p:nvGraphicFramePr>
        <p:xfrm>
          <a:off x="6833850" y="1133214"/>
          <a:ext cx="482138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F845C49-E8D0-47DF-A853-0B8155DAC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145659"/>
              </p:ext>
            </p:extLst>
          </p:nvPr>
        </p:nvGraphicFramePr>
        <p:xfrm>
          <a:off x="283727" y="1133214"/>
          <a:ext cx="482138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8968" y="740127"/>
            <a:ext cx="114627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Below graphs are representing the </a:t>
            </a:r>
            <a:r>
              <a:rPr lang="en-US" sz="1300" b="1" dirty="0" smtClean="0"/>
              <a:t>Total Healthcare Expenditure</a:t>
            </a:r>
            <a:r>
              <a:rPr lang="en-US" sz="1300" dirty="0" smtClean="0"/>
              <a:t> </a:t>
            </a:r>
            <a:r>
              <a:rPr lang="en-US" sz="1300" smtClean="0"/>
              <a:t>for “Autism Spectrum Disorder”, “Autistic cases” and “other ASD disorders”.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74092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  <p:bldGraphic spid="8" grpId="0">
        <p:bldAsOne/>
      </p:bldGraphic>
      <p:bldGraphic spid="9" grpId="0">
        <p:bldAsOne/>
      </p:bldGraphic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7B2D-8C34-4F6D-AB1B-3F0EB5174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05" y="24710"/>
            <a:ext cx="8137323" cy="608118"/>
          </a:xfrm>
        </p:spPr>
        <p:txBody>
          <a:bodyPr>
            <a:noAutofit/>
          </a:bodyPr>
          <a:lstStyle/>
          <a:p>
            <a:pPr algn="l"/>
            <a:r>
              <a:rPr lang="en-US" sz="3400" dirty="0">
                <a:solidFill>
                  <a:srgbClr val="CC9B00"/>
                </a:solidFill>
                <a:latin typeface="Bahnschrift SemiBold SemiConden" panose="020B0502040204020203" pitchFamily="34" charset="0"/>
              </a:rPr>
              <a:t>Rise(%) in ASD </a:t>
            </a:r>
            <a:r>
              <a:rPr lang="en-US" sz="3400" dirty="0" smtClean="0">
                <a:solidFill>
                  <a:srgbClr val="CC9B00"/>
                </a:solidFill>
                <a:latin typeface="Bahnschrift SemiBold SemiConden" panose="020B0502040204020203" pitchFamily="34" charset="0"/>
              </a:rPr>
              <a:t>Healthcare </a:t>
            </a:r>
            <a:r>
              <a:rPr lang="en-US" sz="3400" dirty="0">
                <a:solidFill>
                  <a:srgbClr val="CC9B00"/>
                </a:solidFill>
                <a:latin typeface="Bahnschrift SemiBold SemiConden" panose="020B0502040204020203" pitchFamily="34" charset="0"/>
              </a:rPr>
              <a:t>Expenditure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3E74A6B-F2AC-4087-BD74-4F6E15CD89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110974"/>
              </p:ext>
            </p:extLst>
          </p:nvPr>
        </p:nvGraphicFramePr>
        <p:xfrm>
          <a:off x="318232" y="1255146"/>
          <a:ext cx="48188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FA866E1-A41B-4B91-9DD9-2F0CC8C1DA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754530"/>
              </p:ext>
            </p:extLst>
          </p:nvPr>
        </p:nvGraphicFramePr>
        <p:xfrm>
          <a:off x="6746789" y="1255146"/>
          <a:ext cx="48188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F833D93-AF23-45E2-BBB5-139901D3F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129669"/>
              </p:ext>
            </p:extLst>
          </p:nvPr>
        </p:nvGraphicFramePr>
        <p:xfrm>
          <a:off x="3452440" y="4056094"/>
          <a:ext cx="48188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730" y="797793"/>
            <a:ext cx="114627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Below graphs are representing the </a:t>
            </a:r>
            <a:r>
              <a:rPr lang="en-US" sz="1300" b="1" dirty="0" smtClean="0"/>
              <a:t>percentage rise</a:t>
            </a:r>
            <a:r>
              <a:rPr lang="en-US" sz="1300" dirty="0" smtClean="0"/>
              <a:t> in </a:t>
            </a:r>
            <a:r>
              <a:rPr lang="en-US" sz="1300" b="1" dirty="0" smtClean="0"/>
              <a:t>Total Healthcare Expenditure</a:t>
            </a:r>
            <a:r>
              <a:rPr lang="en-US" sz="1300" dirty="0" smtClean="0"/>
              <a:t> </a:t>
            </a:r>
            <a:r>
              <a:rPr lang="en-US" sz="1300" smtClean="0"/>
              <a:t>for “Autism Spectrum Disorder”, “Autistic cases” and “other ASD disorders”.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0500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Graphic spid="10" grpId="0">
        <p:bldAsOne/>
      </p:bldGraphic>
      <p:bldGraphic spid="11" grpId="0">
        <p:bldAsOne/>
      </p:bldGraphic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7B2D-8C34-4F6D-AB1B-3F0EB5174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86" y="64708"/>
            <a:ext cx="8137323" cy="682873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CC9B00"/>
                </a:solidFill>
                <a:latin typeface="Bahnschrift SemiBold SemiConden" panose="020B0502040204020203" pitchFamily="34" charset="0"/>
              </a:rPr>
              <a:t>ASD Prevalence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5D08EA2-4BC6-4F6E-9CD6-69C820650C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606481"/>
              </p:ext>
            </p:extLst>
          </p:nvPr>
        </p:nvGraphicFramePr>
        <p:xfrm>
          <a:off x="133063" y="1845551"/>
          <a:ext cx="5386288" cy="4102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019204"/>
              </p:ext>
            </p:extLst>
          </p:nvPr>
        </p:nvGraphicFramePr>
        <p:xfrm>
          <a:off x="5692347" y="1845551"/>
          <a:ext cx="6323055" cy="4102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786" y="950317"/>
            <a:ext cx="114627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Below graphs are representing: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 smtClean="0"/>
              <a:t>Top ASD prevalent countries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 smtClean="0"/>
              <a:t>ASD Incidence rate by gender in Quebec, Canada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14032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  <p:bldGraphic spid="6" grpId="0">
        <p:bldAsOne/>
      </p:bldGraphic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7B2D-8C34-4F6D-AB1B-3F0EB5174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24" y="107051"/>
            <a:ext cx="8137323" cy="682873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CC9B00"/>
                </a:solidFill>
                <a:latin typeface="Bahnschrift SemiBold SemiConden" panose="020B0502040204020203" pitchFamily="34" charset="0"/>
              </a:rPr>
              <a:t>ASD ASIA Region Progression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66B7D89-471E-4F45-82F5-9CF9888A95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692675"/>
              </p:ext>
            </p:extLst>
          </p:nvPr>
        </p:nvGraphicFramePr>
        <p:xfrm>
          <a:off x="603473" y="2360793"/>
          <a:ext cx="5284470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E8CC294-6709-47DA-9940-4B0C6FFB6A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666433"/>
              </p:ext>
            </p:extLst>
          </p:nvPr>
        </p:nvGraphicFramePr>
        <p:xfrm>
          <a:off x="6376653" y="2360793"/>
          <a:ext cx="5246936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524" y="1295013"/>
            <a:ext cx="114627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Below bar charts are representing: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 smtClean="0"/>
              <a:t>Number of ASD cases till 2008 and 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 smtClean="0"/>
              <a:t>Percentage rise in number of cases from 2008 to 2016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07499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Graphic spid="10" grpId="0">
        <p:bldAsOne/>
      </p:bldGraphic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slide - Powerpoint presentation slide templates">
            <a:extLst>
              <a:ext uri="{FF2B5EF4-FFF2-40B4-BE49-F238E27FC236}">
                <a16:creationId xmlns:a16="http://schemas.microsoft.com/office/drawing/2014/main" id="{C7FEEF20-B99A-4F5E-B27B-98288DDFC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564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Bahnschrift SemiBold SemiConden</vt:lpstr>
      <vt:lpstr>Calibri</vt:lpstr>
      <vt:lpstr>Calibri Light</vt:lpstr>
      <vt:lpstr>Office Theme</vt:lpstr>
      <vt:lpstr>Predict underwriting score against Autism Spectrum Disorder  in children, adolescents and adults</vt:lpstr>
      <vt:lpstr>PowerPoint Presentation</vt:lpstr>
      <vt:lpstr>ASD Health Care Expenditure</vt:lpstr>
      <vt:lpstr>Rise(%) in ASD Healthcare Expenditure</vt:lpstr>
      <vt:lpstr>ASD Prevalence</vt:lpstr>
      <vt:lpstr>ASD ASIA Region Progression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 Score Prediction for ASD</dc:title>
  <dc:creator>Ashish Sharma</dc:creator>
  <cp:lastModifiedBy>Rajesh Sharma</cp:lastModifiedBy>
  <cp:revision>171</cp:revision>
  <dcterms:created xsi:type="dcterms:W3CDTF">2020-05-17T16:25:44Z</dcterms:created>
  <dcterms:modified xsi:type="dcterms:W3CDTF">2020-06-10T02:46:53Z</dcterms:modified>
</cp:coreProperties>
</file>