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Lst>
  <p:sldIdLst>
    <p:sldId id="256" r:id="rId5"/>
    <p:sldId id="258" r:id="rId6"/>
    <p:sldId id="260" r:id="rId7"/>
    <p:sldId id="269" r:id="rId8"/>
    <p:sldId id="271" r:id="rId9"/>
    <p:sldId id="268" r:id="rId10"/>
    <p:sldId id="261" r:id="rId11"/>
    <p:sldId id="262" r:id="rId12"/>
    <p:sldId id="263" r:id="rId13"/>
    <p:sldId id="259" r:id="rId14"/>
    <p:sldId id="272" r:id="rId15"/>
    <p:sldId id="273" r:id="rId16"/>
    <p:sldId id="274" r:id="rId17"/>
    <p:sldId id="278" r:id="rId18"/>
    <p:sldId id="265"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ish Sharma" initials="AS" lastIdx="1" clrIdx="0">
    <p:extLst>
      <p:ext uri="{19B8F6BF-5375-455C-9EA6-DF929625EA0E}">
        <p15:presenceInfo xmlns:p15="http://schemas.microsoft.com/office/powerpoint/2012/main" userId="73e20ec935340b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660"/>
  </p:normalViewPr>
  <p:slideViewPr>
    <p:cSldViewPr snapToGrid="0">
      <p:cViewPr varScale="1">
        <p:scale>
          <a:sx n="93" d="100"/>
          <a:sy n="93" d="100"/>
        </p:scale>
        <p:origin x="10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4/27/2020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2400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4/27/2020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7430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4/27/2020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85170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4/27/2020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42987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4/27/2020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16201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4/27/2020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255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4/27/2020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02718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4/27/2020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97204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4/27/2020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07093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4/27/2020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02715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4/27/2020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68327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4/27/2020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16580043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archive.ics.uci.edu/ml/datasets/Autistic+Spectrum+Disorder+Screening+Data+for+Children++" TargetMode="External"/><Relationship Id="rId2" Type="http://schemas.openxmlformats.org/officeDocument/2006/relationships/hyperlink" Target="http://archive.ics.uci.edu/ml/datasets/Autism+Screening+Adult" TargetMode="External"/><Relationship Id="rId1" Type="http://schemas.openxmlformats.org/officeDocument/2006/relationships/slideLayout" Target="../slideLayouts/slideLayout2.xml"/><Relationship Id="rId4" Type="http://schemas.openxmlformats.org/officeDocument/2006/relationships/hyperlink" Target="http://archive.ics.uci.edu/ml/datasets/Autistic+Spectrum+Disorder+Screening+Data+for+Adolescen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cdc.gov/mmwr/volumes/69/ss/ss6904a1.htm?s_cid=ss6904a1_w#T1_down" TargetMode="External"/><Relationship Id="rId13" Type="http://schemas.openxmlformats.org/officeDocument/2006/relationships/hyperlink" Target="https://www.canada.ca/en/public-health/services/publications/diseases-conditions/infographic-autism-spectrum-disorder-children-youth-canada-2018.html" TargetMode="External"/><Relationship Id="rId18" Type="http://schemas.openxmlformats.org/officeDocument/2006/relationships/hyperlink" Target="https://www.spectrumnews.org/features/deep-dive/pregnancy-may-shape-childs-autism/" TargetMode="External"/><Relationship Id="rId3" Type="http://schemas.openxmlformats.org/officeDocument/2006/relationships/hyperlink" Target="https://www.webmd.com/brain/autism/features/cutting-edge-autism-treatment#1" TargetMode="External"/><Relationship Id="rId21" Type="http://schemas.openxmlformats.org/officeDocument/2006/relationships/hyperlink" Target="https://www.ncbi.nlm.nih.gov/pmc/articles/PMC6706245/" TargetMode="External"/><Relationship Id="rId7" Type="http://schemas.openxmlformats.org/officeDocument/2006/relationships/hyperlink" Target="https://www.cdc.gov/ncbddd/autism/documents/ASDPrevalenceDataTable2016-508.pdf" TargetMode="External"/><Relationship Id="rId12" Type="http://schemas.openxmlformats.org/officeDocument/2006/relationships/hyperlink" Target="https://www.autism.org.uk/about/what-is/myths-facts-stats.aspx" TargetMode="External"/><Relationship Id="rId17" Type="http://schemas.openxmlformats.org/officeDocument/2006/relationships/hyperlink" Target="https://jamanetwork.com/journals/jamapediatrics/fullarticle/570065" TargetMode="External"/><Relationship Id="rId2" Type="http://schemas.openxmlformats.org/officeDocument/2006/relationships/hyperlink" Target="https://www.webmd.com/brain/autism/understanding-autism-treatment" TargetMode="External"/><Relationship Id="rId16" Type="http://schemas.openxmlformats.org/officeDocument/2006/relationships/hyperlink" Target="https://www.fwd.com.hk/en/live/articles/all/autism/" TargetMode="External"/><Relationship Id="rId20" Type="http://schemas.openxmlformats.org/officeDocument/2006/relationships/hyperlink" Target="https://www.cdc.gov/ncbddd/autism/hcp-screening.html" TargetMode="External"/><Relationship Id="rId1" Type="http://schemas.openxmlformats.org/officeDocument/2006/relationships/slideLayout" Target="../slideLayouts/slideLayout2.xml"/><Relationship Id="rId6" Type="http://schemas.openxmlformats.org/officeDocument/2006/relationships/hyperlink" Target="https://www.cdc.gov/ncbddd/autism/data.html" TargetMode="External"/><Relationship Id="rId11" Type="http://schemas.openxmlformats.org/officeDocument/2006/relationships/hyperlink" Target="https://www.sciencedaily.com/releases/2018/04/180426141604.htm" TargetMode="External"/><Relationship Id="rId5" Type="http://schemas.openxmlformats.org/officeDocument/2006/relationships/hyperlink" Target="https://en.wikipedia.org/wiki/Epidemiology_of_autism" TargetMode="External"/><Relationship Id="rId15" Type="http://schemas.openxmlformats.org/officeDocument/2006/relationships/hyperlink" Target="https://www.ncsl.org/research/health/autism-and-insurance-coverage-state-laws.aspx" TargetMode="External"/><Relationship Id="rId10" Type="http://schemas.openxmlformats.org/officeDocument/2006/relationships/hyperlink" Target="https://www.who.int/hac/about/definitions/en/" TargetMode="External"/><Relationship Id="rId19" Type="http://schemas.openxmlformats.org/officeDocument/2006/relationships/hyperlink" Target="https://indianpediatrics.net/mar2003/mar-213-220.htm" TargetMode="External"/><Relationship Id="rId4" Type="http://schemas.openxmlformats.org/officeDocument/2006/relationships/hyperlink" Target="https://www.medscape.com/answers/912781-193662/what-is-the-global-prevalence-of-autism-spectrum-disorder-asd" TargetMode="External"/><Relationship Id="rId9" Type="http://schemas.openxmlformats.org/officeDocument/2006/relationships/hyperlink" Target="https://www.who.int/news-room/fact-sheets/detail/autism-spectrum-disorders" TargetMode="External"/><Relationship Id="rId14" Type="http://schemas.openxmlformats.org/officeDocument/2006/relationships/hyperlink" Target="https://www.statista.com/statistics/676354/autism-rate-among-children-select-countries-worldwi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9C70A5D-CD87-476E-B1F2-87D079F907F2}"/>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44CD100-6267-4E62-AA64-2182A3A6A1C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BAD323-1618-438C-B56D-BEEAE26E10B9}"/>
              </a:ext>
            </a:extLst>
          </p:cNvPr>
          <p:cNvSpPr>
            <a:spLocks noGrp="1"/>
          </p:cNvSpPr>
          <p:nvPr>
            <p:ph type="ctrTitle"/>
          </p:nvPr>
        </p:nvSpPr>
        <p:spPr>
          <a:xfrm>
            <a:off x="477981" y="1497885"/>
            <a:ext cx="9874034" cy="2166121"/>
          </a:xfrm>
        </p:spPr>
        <p:txBody>
          <a:bodyPr anchor="b">
            <a:normAutofit/>
          </a:bodyPr>
          <a:lstStyle/>
          <a:p>
            <a:r>
              <a:rPr lang="en-US" sz="4800" dirty="0" smtClean="0">
                <a:solidFill>
                  <a:schemeClr val="accent5">
                    <a:lumMod val="20000"/>
                    <a:lumOff val="80000"/>
                  </a:schemeClr>
                </a:solidFill>
                <a:latin typeface="Bahnschrift SemiBold SemiConden" panose="020B0502040204020203" pitchFamily="34" charset="0"/>
              </a:rPr>
              <a:t>Underwriting </a:t>
            </a:r>
            <a:r>
              <a:rPr lang="en-US" sz="4800" dirty="0">
                <a:solidFill>
                  <a:schemeClr val="accent5">
                    <a:lumMod val="20000"/>
                    <a:lumOff val="80000"/>
                  </a:schemeClr>
                </a:solidFill>
                <a:latin typeface="Bahnschrift SemiBold SemiConden" panose="020B0502040204020203" pitchFamily="34" charset="0"/>
              </a:rPr>
              <a:t>score </a:t>
            </a:r>
            <a:r>
              <a:rPr lang="en-US" sz="4800" dirty="0" smtClean="0">
                <a:solidFill>
                  <a:schemeClr val="accent5">
                    <a:lumMod val="20000"/>
                    <a:lumOff val="80000"/>
                  </a:schemeClr>
                </a:solidFill>
                <a:latin typeface="Bahnschrift SemiBold SemiConden" panose="020B0502040204020203" pitchFamily="34" charset="0"/>
              </a:rPr>
              <a:t>prediction against </a:t>
            </a:r>
            <a:r>
              <a:rPr lang="en-US" sz="4800" dirty="0">
                <a:solidFill>
                  <a:schemeClr val="accent5">
                    <a:lumMod val="20000"/>
                    <a:lumOff val="80000"/>
                  </a:schemeClr>
                </a:solidFill>
                <a:latin typeface="Bahnschrift SemiBold SemiConden" panose="020B0502040204020203" pitchFamily="34" charset="0"/>
              </a:rPr>
              <a:t>Autism Spectrum </a:t>
            </a:r>
            <a:r>
              <a:rPr lang="en-US" sz="4800" dirty="0" smtClean="0">
                <a:solidFill>
                  <a:schemeClr val="accent5">
                    <a:lumMod val="20000"/>
                    <a:lumOff val="80000"/>
                  </a:schemeClr>
                </a:solidFill>
                <a:latin typeface="Bahnschrift SemiBold SemiConden" panose="020B0502040204020203" pitchFamily="34" charset="0"/>
              </a:rPr>
              <a:t>Disorder(ASD) </a:t>
            </a:r>
            <a:br>
              <a:rPr lang="en-US" sz="4800" dirty="0" smtClean="0">
                <a:solidFill>
                  <a:schemeClr val="accent5">
                    <a:lumMod val="20000"/>
                    <a:lumOff val="80000"/>
                  </a:schemeClr>
                </a:solidFill>
                <a:latin typeface="Bahnschrift SemiBold SemiConden" panose="020B0502040204020203" pitchFamily="34" charset="0"/>
              </a:rPr>
            </a:br>
            <a:endParaRPr lang="en-US" sz="4800" dirty="0">
              <a:solidFill>
                <a:schemeClr val="accent5">
                  <a:lumMod val="20000"/>
                  <a:lumOff val="80000"/>
                </a:schemeClr>
              </a:solidFill>
            </a:endParaRPr>
          </a:p>
        </p:txBody>
      </p:sp>
      <p:sp>
        <p:nvSpPr>
          <p:cNvPr id="3" name="Subtitle 2">
            <a:extLst>
              <a:ext uri="{FF2B5EF4-FFF2-40B4-BE49-F238E27FC236}">
                <a16:creationId xmlns:a16="http://schemas.microsoft.com/office/drawing/2014/main" id="{CBD33B91-F4A6-4C69-9E61-BE034EDB7080}"/>
              </a:ext>
            </a:extLst>
          </p:cNvPr>
          <p:cNvSpPr>
            <a:spLocks noGrp="1"/>
          </p:cNvSpPr>
          <p:nvPr>
            <p:ph type="subTitle" idx="1"/>
          </p:nvPr>
        </p:nvSpPr>
        <p:spPr>
          <a:xfrm>
            <a:off x="435310" y="4656932"/>
            <a:ext cx="4023359" cy="1208141"/>
          </a:xfrm>
        </p:spPr>
        <p:txBody>
          <a:bodyPr>
            <a:normAutofit/>
          </a:bodyPr>
          <a:lstStyle/>
          <a:p>
            <a:r>
              <a:rPr lang="en-US" sz="2000" dirty="0"/>
              <a:t>Rajesh </a:t>
            </a:r>
            <a:r>
              <a:rPr lang="en-US" sz="2000" dirty="0" smtClean="0"/>
              <a:t>Sharma</a:t>
            </a:r>
          </a:p>
        </p:txBody>
      </p:sp>
      <p:sp>
        <p:nvSpPr>
          <p:cNvPr id="13" name="Rectangle 12">
            <a:extLst>
              <a:ext uri="{FF2B5EF4-FFF2-40B4-BE49-F238E27FC236}">
                <a16:creationId xmlns:a16="http://schemas.microsoft.com/office/drawing/2014/main"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65608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75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75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75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750"/>
                                        <p:tgtEl>
                                          <p:spTgt spid="3">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75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2" grpId="0"/>
      <p:bldP spid="3" grpId="0" build="p"/>
      <p:bldP spid="13"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782D4-4CB5-4957-865B-736EE75322F3}"/>
              </a:ext>
            </a:extLst>
          </p:cNvPr>
          <p:cNvSpPr>
            <a:spLocks noGrp="1"/>
          </p:cNvSpPr>
          <p:nvPr>
            <p:ph type="title"/>
          </p:nvPr>
        </p:nvSpPr>
        <p:spPr/>
        <p:txBody>
          <a:bodyPr/>
          <a:lstStyle/>
          <a:p>
            <a:r>
              <a:rPr lang="en-US" dirty="0" smtClean="0"/>
              <a:t>Problem Statement</a:t>
            </a:r>
            <a:endParaRPr lang="en-US" dirty="0"/>
          </a:p>
        </p:txBody>
      </p:sp>
      <p:sp>
        <p:nvSpPr>
          <p:cNvPr id="3" name="Content Placeholder 2">
            <a:extLst>
              <a:ext uri="{FF2B5EF4-FFF2-40B4-BE49-F238E27FC236}">
                <a16:creationId xmlns:a16="http://schemas.microsoft.com/office/drawing/2014/main" id="{C9F720B0-5749-41A6-BE3C-73C969D3EFC0}"/>
              </a:ext>
            </a:extLst>
          </p:cNvPr>
          <p:cNvSpPr>
            <a:spLocks noGrp="1"/>
          </p:cNvSpPr>
          <p:nvPr>
            <p:ph idx="1"/>
          </p:nvPr>
        </p:nvSpPr>
        <p:spPr>
          <a:xfrm>
            <a:off x="847121" y="2270441"/>
            <a:ext cx="10339864" cy="3701991"/>
          </a:xfrm>
        </p:spPr>
        <p:txBody>
          <a:bodyPr>
            <a:normAutofit fontScale="62500" lnSpcReduction="20000"/>
          </a:bodyPr>
          <a:lstStyle/>
          <a:p>
            <a:pPr marL="0" indent="0" algn="just">
              <a:buNone/>
            </a:pPr>
            <a:r>
              <a:rPr lang="en-US" b="1" dirty="0" smtClean="0"/>
              <a:t>How the process currently works?</a:t>
            </a:r>
          </a:p>
          <a:p>
            <a:pPr marL="0" indent="0" algn="just">
              <a:buNone/>
            </a:pPr>
            <a:endParaRPr lang="en-US" b="1" dirty="0" smtClean="0"/>
          </a:p>
          <a:p>
            <a:pPr marL="0" indent="0" algn="just">
              <a:buNone/>
            </a:pPr>
            <a:endParaRPr lang="en-US" dirty="0" smtClean="0"/>
          </a:p>
          <a:p>
            <a:pPr marL="0" indent="0" algn="just">
              <a:buNone/>
            </a:pPr>
            <a:endParaRPr lang="en-US" dirty="0" smtClean="0"/>
          </a:p>
          <a:p>
            <a:pPr marL="0" indent="0" algn="just">
              <a:buNone/>
            </a:pPr>
            <a:r>
              <a:rPr lang="en-US" dirty="0" smtClean="0"/>
              <a:t>The </a:t>
            </a:r>
            <a:r>
              <a:rPr lang="en-US" dirty="0"/>
              <a:t>only way to predict the risk is using some behavioral questionnaires and ASD leading </a:t>
            </a:r>
            <a:r>
              <a:rPr lang="en-US" dirty="0" smtClean="0"/>
              <a:t>factors. As, there is no way to identify ASD via medical procedures thus it is </a:t>
            </a:r>
            <a:r>
              <a:rPr lang="en-US" b="1" dirty="0" smtClean="0"/>
              <a:t>hard to assess the risk</a:t>
            </a:r>
            <a:r>
              <a:rPr lang="en-US" dirty="0" smtClean="0"/>
              <a:t> of the disease.</a:t>
            </a:r>
          </a:p>
          <a:p>
            <a:pPr marL="0" indent="0" algn="just">
              <a:buNone/>
            </a:pPr>
            <a:endParaRPr lang="en-US" dirty="0"/>
          </a:p>
          <a:p>
            <a:pPr marL="0" indent="0" algn="just">
              <a:buNone/>
            </a:pPr>
            <a:r>
              <a:rPr lang="en-US" dirty="0" smtClean="0"/>
              <a:t>There </a:t>
            </a:r>
            <a:r>
              <a:rPr lang="en-US" dirty="0"/>
              <a:t>2</a:t>
            </a:r>
            <a:r>
              <a:rPr lang="en-US" dirty="0" smtClean="0"/>
              <a:t> </a:t>
            </a:r>
            <a:r>
              <a:rPr lang="en-US" dirty="0"/>
              <a:t>core parts of </a:t>
            </a:r>
            <a:r>
              <a:rPr lang="en-US" dirty="0" smtClean="0"/>
              <a:t>this </a:t>
            </a:r>
            <a:r>
              <a:rPr lang="en-US" dirty="0"/>
              <a:t>problem:</a:t>
            </a:r>
          </a:p>
          <a:p>
            <a:pPr marL="914400" lvl="1" indent="-457200" algn="just">
              <a:buFont typeface="+mj-lt"/>
              <a:buAutoNum type="arabicPeriod"/>
            </a:pPr>
            <a:r>
              <a:rPr lang="en-US" dirty="0" smtClean="0"/>
              <a:t>Risk assessment of ASD</a:t>
            </a:r>
          </a:p>
          <a:p>
            <a:pPr marL="914400" lvl="1" indent="-457200" algn="just">
              <a:buFont typeface="+mj-lt"/>
              <a:buAutoNum type="arabicPeriod"/>
            </a:pPr>
            <a:r>
              <a:rPr lang="en-US" dirty="0" smtClean="0"/>
              <a:t>Generation of an accurate Underwriting score</a:t>
            </a:r>
            <a:r>
              <a:rPr lang="en-US" dirty="0"/>
              <a:t> </a:t>
            </a:r>
            <a:r>
              <a:rPr lang="en-US" dirty="0" smtClean="0"/>
              <a:t>based on questionnaires and supporting variables</a:t>
            </a:r>
          </a:p>
          <a:p>
            <a:pPr marL="914400" lvl="1" indent="-457200" algn="just">
              <a:buFont typeface="+mj-lt"/>
              <a:buAutoNum type="arabicPeriod"/>
            </a:pP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949480240"/>
              </p:ext>
            </p:extLst>
          </p:nvPr>
        </p:nvGraphicFramePr>
        <p:xfrm>
          <a:off x="847121" y="2789425"/>
          <a:ext cx="1751570" cy="635775"/>
        </p:xfrm>
        <a:graphic>
          <a:graphicData uri="http://schemas.openxmlformats.org/presentationml/2006/ole">
            <mc:AlternateContent xmlns:mc="http://schemas.openxmlformats.org/markup-compatibility/2006">
              <mc:Choice xmlns:v="urn:schemas-microsoft-com:vml" Requires="v">
                <p:oleObj spid="_x0000_s3101" name="Packager Shell Object" showAsIcon="1" r:id="rId3" imgW="1089360" imgH="394560" progId="Package">
                  <p:embed/>
                </p:oleObj>
              </mc:Choice>
              <mc:Fallback>
                <p:oleObj name="Packager Shell Object" showAsIcon="1" r:id="rId3" imgW="1089360" imgH="394560" progId="Package">
                  <p:embed/>
                  <p:pic>
                    <p:nvPicPr>
                      <p:cNvPr id="0" name=""/>
                      <p:cNvPicPr/>
                      <p:nvPr/>
                    </p:nvPicPr>
                    <p:blipFill>
                      <a:blip r:embed="rId4"/>
                      <a:stretch>
                        <a:fillRect/>
                      </a:stretch>
                    </p:blipFill>
                    <p:spPr>
                      <a:xfrm>
                        <a:off x="847121" y="2789425"/>
                        <a:ext cx="1751570" cy="635775"/>
                      </a:xfrm>
                      <a:prstGeom prst="rect">
                        <a:avLst/>
                      </a:prstGeom>
                    </p:spPr>
                  </p:pic>
                </p:oleObj>
              </mc:Fallback>
            </mc:AlternateContent>
          </a:graphicData>
        </a:graphic>
      </p:graphicFrame>
    </p:spTree>
    <p:extLst>
      <p:ext uri="{BB962C8B-B14F-4D97-AF65-F5344CB8AC3E}">
        <p14:creationId xmlns:p14="http://schemas.microsoft.com/office/powerpoint/2010/main" val="533704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C581-ED52-4383-902F-637B3029F08E}"/>
              </a:ext>
            </a:extLst>
          </p:cNvPr>
          <p:cNvSpPr>
            <a:spLocks noGrp="1"/>
          </p:cNvSpPr>
          <p:nvPr>
            <p:ph type="title"/>
          </p:nvPr>
        </p:nvSpPr>
        <p:spPr/>
        <p:txBody>
          <a:bodyPr/>
          <a:lstStyle/>
          <a:p>
            <a:r>
              <a:rPr lang="en-US" dirty="0" smtClean="0"/>
              <a:t>Proposed Business Solution</a:t>
            </a:r>
            <a:endParaRPr lang="en-US" dirty="0"/>
          </a:p>
        </p:txBody>
      </p:sp>
      <p:sp>
        <p:nvSpPr>
          <p:cNvPr id="3" name="Content Placeholder 2">
            <a:extLst>
              <a:ext uri="{FF2B5EF4-FFF2-40B4-BE49-F238E27FC236}">
                <a16:creationId xmlns:a16="http://schemas.microsoft.com/office/drawing/2014/main" id="{9263464E-7F76-4997-B87D-AA689FA4C257}"/>
              </a:ext>
            </a:extLst>
          </p:cNvPr>
          <p:cNvSpPr>
            <a:spLocks noGrp="1"/>
          </p:cNvSpPr>
          <p:nvPr>
            <p:ph idx="1"/>
          </p:nvPr>
        </p:nvSpPr>
        <p:spPr>
          <a:xfrm>
            <a:off x="759027" y="2125891"/>
            <a:ext cx="10650378" cy="4085437"/>
          </a:xfrm>
        </p:spPr>
        <p:txBody>
          <a:bodyPr>
            <a:normAutofit fontScale="55000" lnSpcReduction="20000"/>
          </a:bodyPr>
          <a:lstStyle/>
          <a:p>
            <a:pPr marL="0" indent="0" algn="just">
              <a:buNone/>
            </a:pPr>
            <a:r>
              <a:rPr lang="en-US" b="1" dirty="0" smtClean="0"/>
              <a:t>What </a:t>
            </a:r>
            <a:r>
              <a:rPr lang="en-US" b="1" dirty="0"/>
              <a:t>we are proposing in our solution</a:t>
            </a:r>
            <a:r>
              <a:rPr lang="en-US" b="1" dirty="0" smtClean="0"/>
              <a:t>?</a:t>
            </a:r>
          </a:p>
          <a:p>
            <a:pPr marL="0" indent="0" algn="just">
              <a:buNone/>
            </a:pPr>
            <a:endParaRPr lang="en-US" b="1" dirty="0"/>
          </a:p>
          <a:p>
            <a:pPr algn="just">
              <a:buFont typeface="Wingdings" panose="05000000000000000000" pitchFamily="2" charset="2"/>
              <a:buChar char="§"/>
            </a:pPr>
            <a:r>
              <a:rPr lang="en-US" b="1" dirty="0"/>
              <a:t>Predict Underwriting score for </a:t>
            </a:r>
            <a:r>
              <a:rPr lang="en-US" b="1" dirty="0" smtClean="0"/>
              <a:t>ASD like the others Health or LTC(Long Term </a:t>
            </a:r>
            <a:r>
              <a:rPr lang="en-US" b="1" dirty="0"/>
              <a:t>C</a:t>
            </a:r>
            <a:r>
              <a:rPr lang="en-US" b="1" dirty="0" smtClean="0"/>
              <a:t>ure) </a:t>
            </a:r>
            <a:r>
              <a:rPr lang="en-US" b="1" dirty="0"/>
              <a:t>Insurances</a:t>
            </a:r>
          </a:p>
          <a:p>
            <a:pPr marL="0" indent="0" algn="just">
              <a:buNone/>
            </a:pPr>
            <a:r>
              <a:rPr lang="en-US" dirty="0"/>
              <a:t>Based on 10 questionnaires and other supporting variables </a:t>
            </a:r>
            <a:r>
              <a:rPr lang="en-US" dirty="0" smtClean="0"/>
              <a:t>we have build the Underwriting Score ML Model to predict a </a:t>
            </a:r>
            <a:r>
              <a:rPr lang="en-US" dirty="0"/>
              <a:t>probabilistic </a:t>
            </a:r>
            <a:r>
              <a:rPr lang="en-US" dirty="0" smtClean="0"/>
              <a:t>score which will </a:t>
            </a:r>
            <a:r>
              <a:rPr lang="en-US" dirty="0"/>
              <a:t>help SunLife in approving or rejecting the policy against ASD cases in the children, adolescents and </a:t>
            </a:r>
            <a:r>
              <a:rPr lang="en-US" dirty="0" smtClean="0"/>
              <a:t>adults in more accurate manner</a:t>
            </a:r>
            <a:endParaRPr lang="en-US" dirty="0"/>
          </a:p>
          <a:p>
            <a:pPr lvl="1" algn="just"/>
            <a:r>
              <a:rPr lang="en-US" dirty="0"/>
              <a:t>Refer to &lt;</a:t>
            </a:r>
            <a:r>
              <a:rPr lang="en-US" i="1" u="sng" dirty="0"/>
              <a:t>Autism Dataset Description.docx</a:t>
            </a:r>
            <a:r>
              <a:rPr lang="en-US" dirty="0"/>
              <a:t>&gt; for the 10 questionnaires and supporting variables.</a:t>
            </a:r>
          </a:p>
          <a:p>
            <a:pPr lvl="1" algn="just"/>
            <a:endParaRPr lang="en-US" dirty="0"/>
          </a:p>
          <a:p>
            <a:pPr algn="just"/>
            <a:r>
              <a:rPr lang="en-US" b="1" dirty="0" smtClean="0"/>
              <a:t>A correct underwriting score will help the Actuarial to </a:t>
            </a:r>
            <a:r>
              <a:rPr lang="en-US" b="1" dirty="0"/>
              <a:t>fluctuate the premium </a:t>
            </a:r>
            <a:r>
              <a:rPr lang="en-US" b="1" dirty="0" smtClean="0"/>
              <a:t>and other important insurance rates</a:t>
            </a:r>
          </a:p>
          <a:p>
            <a:pPr algn="just"/>
            <a:endParaRPr lang="en-US" b="1" dirty="0" smtClean="0"/>
          </a:p>
          <a:p>
            <a:pPr algn="just"/>
            <a:r>
              <a:rPr lang="en-US" b="1" dirty="0" smtClean="0"/>
              <a:t>Business can follow any one of the below approaches to capture the data</a:t>
            </a:r>
          </a:p>
          <a:p>
            <a:pPr lvl="1" algn="just"/>
            <a:r>
              <a:rPr lang="en-US" dirty="0" smtClean="0"/>
              <a:t>Medical </a:t>
            </a:r>
            <a:r>
              <a:rPr lang="en-US" dirty="0"/>
              <a:t>professional can help in capturing the answers against the questionnaires(virtual </a:t>
            </a:r>
            <a:r>
              <a:rPr lang="en-US" dirty="0" smtClean="0"/>
              <a:t>call)</a:t>
            </a:r>
          </a:p>
          <a:p>
            <a:pPr lvl="1" algn="just"/>
            <a:r>
              <a:rPr lang="en-US" dirty="0" smtClean="0"/>
              <a:t>Physical visit to the customer’s residence</a:t>
            </a:r>
          </a:p>
          <a:p>
            <a:pPr lvl="1" algn="just"/>
            <a:r>
              <a:rPr lang="en-US" dirty="0" smtClean="0"/>
              <a:t>Direct </a:t>
            </a:r>
            <a:r>
              <a:rPr lang="en-US" dirty="0"/>
              <a:t>answers by person</a:t>
            </a:r>
          </a:p>
          <a:p>
            <a:pPr algn="just"/>
            <a:endParaRPr lang="en-US" b="1" dirty="0" smtClean="0"/>
          </a:p>
        </p:txBody>
      </p:sp>
    </p:spTree>
    <p:extLst>
      <p:ext uri="{BB962C8B-B14F-4D97-AF65-F5344CB8AC3E}">
        <p14:creationId xmlns:p14="http://schemas.microsoft.com/office/powerpoint/2010/main" val="3422938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94910-FAE0-4A58-8153-9BAC81056108}"/>
              </a:ext>
            </a:extLst>
          </p:cNvPr>
          <p:cNvSpPr>
            <a:spLocks noGrp="1"/>
          </p:cNvSpPr>
          <p:nvPr>
            <p:ph type="title"/>
          </p:nvPr>
        </p:nvSpPr>
        <p:spPr/>
        <p:txBody>
          <a:bodyPr/>
          <a:lstStyle/>
          <a:p>
            <a:r>
              <a:rPr lang="en-US" dirty="0" smtClean="0"/>
              <a:t>Prototype </a:t>
            </a:r>
            <a:r>
              <a:rPr lang="en-US" dirty="0"/>
              <a:t>Solution</a:t>
            </a:r>
          </a:p>
        </p:txBody>
      </p:sp>
      <p:sp>
        <p:nvSpPr>
          <p:cNvPr id="3" name="Content Placeholder 2">
            <a:extLst>
              <a:ext uri="{FF2B5EF4-FFF2-40B4-BE49-F238E27FC236}">
                <a16:creationId xmlns:a16="http://schemas.microsoft.com/office/drawing/2014/main" id="{89700E8E-7241-466C-8C81-702BAEF0F8BF}"/>
              </a:ext>
            </a:extLst>
          </p:cNvPr>
          <p:cNvSpPr>
            <a:spLocks noGrp="1"/>
          </p:cNvSpPr>
          <p:nvPr>
            <p:ph idx="1"/>
          </p:nvPr>
        </p:nvSpPr>
        <p:spPr>
          <a:xfrm>
            <a:off x="780157" y="2209121"/>
            <a:ext cx="10343819" cy="3878641"/>
          </a:xfrm>
        </p:spPr>
        <p:txBody>
          <a:bodyPr>
            <a:normAutofit fontScale="55000" lnSpcReduction="20000"/>
          </a:bodyPr>
          <a:lstStyle/>
          <a:p>
            <a:pPr marL="0" indent="0" algn="just">
              <a:buNone/>
            </a:pPr>
            <a:r>
              <a:rPr lang="en-US" dirty="0"/>
              <a:t>To build the ML model used the ASD Dataset for Children, Adolescents and Adults available on UCI ML Repository:</a:t>
            </a:r>
          </a:p>
          <a:p>
            <a:pPr lvl="1" algn="just">
              <a:buFont typeface="Wingdings" panose="05000000000000000000" pitchFamily="2" charset="2"/>
              <a:buChar char="§"/>
            </a:pPr>
            <a:r>
              <a:rPr lang="en-US" u="sng" dirty="0">
                <a:hlinkClick r:id="rId2"/>
              </a:rPr>
              <a:t>http://archive.ics.uci.edu/ml/datasets/Autism+Screening+Adult</a:t>
            </a:r>
            <a:endParaRPr lang="en-US" dirty="0"/>
          </a:p>
          <a:p>
            <a:pPr lvl="1" algn="just">
              <a:buFont typeface="Wingdings" panose="05000000000000000000" pitchFamily="2" charset="2"/>
              <a:buChar char="§"/>
            </a:pPr>
            <a:r>
              <a:rPr lang="en-US" u="sng" dirty="0">
                <a:hlinkClick r:id="rId3"/>
              </a:rPr>
              <a:t>http://archive.ics.uci.edu/ml/datasets/Autistic+Spectrum+Disorder+Screening+Data+for+Children++</a:t>
            </a:r>
            <a:endParaRPr lang="en-US" dirty="0"/>
          </a:p>
          <a:p>
            <a:pPr lvl="1" algn="just">
              <a:buFont typeface="Wingdings" panose="05000000000000000000" pitchFamily="2" charset="2"/>
              <a:buChar char="§"/>
            </a:pPr>
            <a:r>
              <a:rPr lang="en-US" u="sng" dirty="0">
                <a:hlinkClick r:id="rId4"/>
              </a:rPr>
              <a:t>http://archive.ics.uci.edu/ml/datasets/Autistic+Spectrum+Disorder+Screening+Data+for+Adolescent+++</a:t>
            </a:r>
            <a:endParaRPr lang="en-US" dirty="0"/>
          </a:p>
          <a:p>
            <a:pPr marL="0" indent="0" algn="just">
              <a:buNone/>
            </a:pPr>
            <a:endParaRPr lang="en-US" dirty="0" smtClean="0"/>
          </a:p>
          <a:p>
            <a:pPr marL="0" indent="0" algn="just">
              <a:buNone/>
            </a:pPr>
            <a:r>
              <a:rPr lang="en-US" dirty="0" smtClean="0"/>
              <a:t>Combined </a:t>
            </a:r>
            <a:r>
              <a:rPr lang="en-US" dirty="0"/>
              <a:t>dataset contains 10 questionnaires variables and 9 supporting variables with a total of 1100 cases from various </a:t>
            </a:r>
            <a:r>
              <a:rPr lang="en-US" dirty="0" smtClean="0"/>
              <a:t>countries and ethnicities, </a:t>
            </a:r>
            <a:r>
              <a:rPr lang="en-US" dirty="0"/>
              <a:t>and age </a:t>
            </a:r>
            <a:r>
              <a:rPr lang="en-US" dirty="0" smtClean="0"/>
              <a:t>group.</a:t>
            </a:r>
          </a:p>
          <a:p>
            <a:pPr marL="0" indent="0" algn="just">
              <a:buNone/>
            </a:pPr>
            <a:endParaRPr lang="en-US" dirty="0"/>
          </a:p>
          <a:p>
            <a:pPr marL="0" indent="0" algn="just">
              <a:buNone/>
            </a:pPr>
            <a:r>
              <a:rPr lang="en-US" dirty="0" smtClean="0"/>
              <a:t>Using </a:t>
            </a:r>
            <a:r>
              <a:rPr lang="en-US" b="1" dirty="0"/>
              <a:t>AWS SageMaker</a:t>
            </a:r>
            <a:r>
              <a:rPr lang="en-US" dirty="0"/>
              <a:t>, </a:t>
            </a:r>
            <a:r>
              <a:rPr lang="en-US" b="1" dirty="0"/>
              <a:t>Python 3</a:t>
            </a:r>
            <a:r>
              <a:rPr lang="en-US" dirty="0"/>
              <a:t> and its prominent ML libraries created a ML Classifier Model to predict the existence of ASD in a person and achieved a </a:t>
            </a:r>
            <a:r>
              <a:rPr lang="en-US" b="1" dirty="0"/>
              <a:t>ROC Score of 0.96</a:t>
            </a:r>
            <a:r>
              <a:rPr lang="en-US" dirty="0"/>
              <a:t>. </a:t>
            </a:r>
          </a:p>
          <a:p>
            <a:pPr marL="0" indent="0" algn="just">
              <a:buNone/>
            </a:pPr>
            <a:r>
              <a:rPr lang="en-US" dirty="0"/>
              <a:t>Also, </a:t>
            </a:r>
            <a:r>
              <a:rPr lang="en-US" b="1" dirty="0"/>
              <a:t>predicts the probabilistic underwriting score</a:t>
            </a:r>
            <a:r>
              <a:rPr lang="en-US" dirty="0"/>
              <a:t> that is useful to approve/reject the policy or increase the premium </a:t>
            </a:r>
            <a:r>
              <a:rPr lang="en-US" dirty="0" smtClean="0"/>
              <a:t>amount.</a:t>
            </a:r>
          </a:p>
          <a:p>
            <a:pPr marL="0" indent="0" algn="just">
              <a:buNone/>
            </a:pPr>
            <a:r>
              <a:rPr lang="en-US" dirty="0" smtClean="0"/>
              <a:t>(0-0.3] </a:t>
            </a:r>
            <a:r>
              <a:rPr lang="en-US" dirty="0" smtClean="0">
                <a:sym typeface="Wingdings" panose="05000000000000000000" pitchFamily="2" charset="2"/>
              </a:rPr>
              <a:t> Low risk, (0.3-0.5]  Intermediate risk, (0.5 or above)  High or Severe risk</a:t>
            </a:r>
            <a:endParaRPr lang="en-US" dirty="0" smtClean="0"/>
          </a:p>
        </p:txBody>
      </p:sp>
    </p:spTree>
    <p:extLst>
      <p:ext uri="{BB962C8B-B14F-4D97-AF65-F5344CB8AC3E}">
        <p14:creationId xmlns:p14="http://schemas.microsoft.com/office/powerpoint/2010/main" val="2369262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04E20-2BAB-4748-96E5-5F4CA1307D72}"/>
              </a:ext>
            </a:extLst>
          </p:cNvPr>
          <p:cNvSpPr>
            <a:spLocks noGrp="1"/>
          </p:cNvSpPr>
          <p:nvPr>
            <p:ph type="title"/>
          </p:nvPr>
        </p:nvSpPr>
        <p:spPr/>
        <p:txBody>
          <a:bodyPr>
            <a:normAutofit/>
          </a:bodyPr>
          <a:lstStyle/>
          <a:p>
            <a:r>
              <a:rPr lang="en-US" dirty="0" smtClean="0"/>
              <a:t>Potential extension for future</a:t>
            </a:r>
            <a:endParaRPr lang="en-US" dirty="0"/>
          </a:p>
        </p:txBody>
      </p:sp>
      <p:sp>
        <p:nvSpPr>
          <p:cNvPr id="3" name="Content Placeholder 2">
            <a:extLst>
              <a:ext uri="{FF2B5EF4-FFF2-40B4-BE49-F238E27FC236}">
                <a16:creationId xmlns:a16="http://schemas.microsoft.com/office/drawing/2014/main" id="{58779C3A-70C4-48F7-80F8-385D1A7DF656}"/>
              </a:ext>
            </a:extLst>
          </p:cNvPr>
          <p:cNvSpPr>
            <a:spLocks noGrp="1"/>
          </p:cNvSpPr>
          <p:nvPr>
            <p:ph idx="1"/>
          </p:nvPr>
        </p:nvSpPr>
        <p:spPr>
          <a:xfrm>
            <a:off x="740497" y="2082584"/>
            <a:ext cx="10619481" cy="4590063"/>
          </a:xfrm>
        </p:spPr>
        <p:txBody>
          <a:bodyPr>
            <a:normAutofit fontScale="55000" lnSpcReduction="20000"/>
          </a:bodyPr>
          <a:lstStyle/>
          <a:p>
            <a:pPr marL="0" indent="0" algn="just">
              <a:buNone/>
            </a:pPr>
            <a:r>
              <a:rPr lang="en-US" b="1" dirty="0" smtClean="0"/>
              <a:t>Can we predict ASD</a:t>
            </a:r>
            <a:r>
              <a:rPr lang="en-US" dirty="0" smtClean="0"/>
              <a:t> </a:t>
            </a:r>
            <a:r>
              <a:rPr lang="en-US" dirty="0"/>
              <a:t>during </a:t>
            </a:r>
            <a:r>
              <a:rPr lang="en-US" b="1" dirty="0"/>
              <a:t>pregnancy</a:t>
            </a:r>
            <a:r>
              <a:rPr lang="en-US" dirty="0"/>
              <a:t>?</a:t>
            </a:r>
          </a:p>
          <a:p>
            <a:pPr marL="0" indent="0" algn="just">
              <a:buNone/>
            </a:pPr>
            <a:r>
              <a:rPr lang="en-US" dirty="0" smtClean="0"/>
              <a:t>By reading this question you </a:t>
            </a:r>
            <a:r>
              <a:rPr lang="en-US" dirty="0"/>
              <a:t>might wonder, how </a:t>
            </a:r>
            <a:r>
              <a:rPr lang="en-US" dirty="0" smtClean="0"/>
              <a:t>it is </a:t>
            </a:r>
            <a:r>
              <a:rPr lang="en-US" dirty="0"/>
              <a:t>related to Health Insurance </a:t>
            </a:r>
            <a:r>
              <a:rPr lang="en-US" dirty="0" smtClean="0"/>
              <a:t>business or </a:t>
            </a:r>
            <a:r>
              <a:rPr lang="en-US" dirty="0"/>
              <a:t>predicting the underwriting score, however, it has a direct link with our ML Model to predict the insurance risk. And, answers to this question can be the potential features for our ML Model. </a:t>
            </a:r>
            <a:endParaRPr lang="en-US" dirty="0" smtClean="0"/>
          </a:p>
          <a:p>
            <a:pPr marL="0" indent="0" algn="just">
              <a:buNone/>
            </a:pPr>
            <a:endParaRPr lang="en-US" dirty="0" smtClean="0"/>
          </a:p>
          <a:p>
            <a:pPr marL="0" indent="0" algn="just">
              <a:buNone/>
            </a:pPr>
            <a:r>
              <a:rPr lang="en-US" dirty="0" smtClean="0"/>
              <a:t>Now</a:t>
            </a:r>
            <a:r>
              <a:rPr lang="en-US" dirty="0"/>
              <a:t>, to predict ASD during pregnancy we actually have to understand how fetal brain develops</a:t>
            </a:r>
            <a:r>
              <a:rPr lang="en-US" dirty="0" smtClean="0"/>
              <a:t>:</a:t>
            </a:r>
          </a:p>
          <a:p>
            <a:pPr lvl="1" algn="just">
              <a:buFont typeface="Wingdings" panose="05000000000000000000" pitchFamily="2" charset="2"/>
              <a:buChar char="§"/>
            </a:pPr>
            <a:r>
              <a:rPr lang="en-US" dirty="0" smtClean="0"/>
              <a:t>Development </a:t>
            </a:r>
            <a:r>
              <a:rPr lang="en-US" dirty="0"/>
              <a:t>of fetal brain is directly related to the mother’s diet. The last 3 months of pregnancy and first 3 years of post-natal life are most crucial for brain development. Health and nutritional status of mother during pregnancy has significant effect on the development of brain during fetal life. </a:t>
            </a:r>
            <a:endParaRPr lang="en-US" dirty="0" smtClean="0"/>
          </a:p>
          <a:p>
            <a:pPr lvl="1" algn="just">
              <a:buFont typeface="Wingdings" panose="05000000000000000000" pitchFamily="2" charset="2"/>
              <a:buChar char="§"/>
            </a:pPr>
            <a:endParaRPr lang="en-US" dirty="0"/>
          </a:p>
          <a:p>
            <a:pPr lvl="1" algn="just">
              <a:buFont typeface="Wingdings" panose="05000000000000000000" pitchFamily="2" charset="2"/>
              <a:buChar char="§"/>
            </a:pPr>
            <a:r>
              <a:rPr lang="en-US" dirty="0"/>
              <a:t>Brain size of the baby at birth is almost 70% of adult size of the brain but his body weight is only 5% of an adult. During first year of </a:t>
            </a:r>
            <a:r>
              <a:rPr lang="en-US" dirty="0" smtClean="0"/>
              <a:t>life, </a:t>
            </a:r>
            <a:r>
              <a:rPr lang="en-US" dirty="0"/>
              <a:t>15% brain growth occurs thus emphasizing the need for promotion of breast feeding to enhance brain growth</a:t>
            </a:r>
            <a:r>
              <a:rPr lang="en-US" dirty="0" smtClean="0"/>
              <a:t>.</a:t>
            </a:r>
          </a:p>
          <a:p>
            <a:pPr lvl="1" algn="just">
              <a:buFont typeface="Wingdings" panose="05000000000000000000" pitchFamily="2" charset="2"/>
              <a:buChar char="§"/>
            </a:pPr>
            <a:endParaRPr lang="en-US" dirty="0"/>
          </a:p>
          <a:p>
            <a:pPr lvl="1" algn="just">
              <a:buFont typeface="Wingdings" panose="05000000000000000000" pitchFamily="2" charset="2"/>
              <a:buChar char="§"/>
            </a:pPr>
            <a:r>
              <a:rPr lang="en-US" dirty="0"/>
              <a:t>In the past decade, dozens of papers have proposed a vast array of factors that potentially contribute to autism: </a:t>
            </a:r>
            <a:r>
              <a:rPr lang="en-US" b="1" dirty="0"/>
              <a:t>vitamins</a:t>
            </a:r>
            <a:r>
              <a:rPr lang="en-US" dirty="0"/>
              <a:t> such as </a:t>
            </a:r>
            <a:r>
              <a:rPr lang="en-US" b="1" dirty="0"/>
              <a:t>folic acid</a:t>
            </a:r>
            <a:r>
              <a:rPr lang="en-US" dirty="0"/>
              <a:t>, maternal depression and antidepressant use, </a:t>
            </a:r>
            <a:r>
              <a:rPr lang="en-US" b="1" dirty="0"/>
              <a:t>premature </a:t>
            </a:r>
            <a:r>
              <a:rPr lang="en-US" b="1" dirty="0" smtClean="0"/>
              <a:t>birth</a:t>
            </a:r>
            <a:r>
              <a:rPr lang="en-US" dirty="0" smtClean="0"/>
              <a:t>, advanced </a:t>
            </a:r>
            <a:r>
              <a:rPr lang="en-US" dirty="0"/>
              <a:t>paternal and maternal age, </a:t>
            </a:r>
            <a:r>
              <a:rPr lang="en-US" b="1" dirty="0"/>
              <a:t>overweight parents</a:t>
            </a:r>
            <a:r>
              <a:rPr lang="en-US" dirty="0"/>
              <a:t>,</a:t>
            </a:r>
            <a:r>
              <a:rPr lang="en-US" b="1" dirty="0"/>
              <a:t> excess smoking or alcohol consumption</a:t>
            </a:r>
            <a:r>
              <a:rPr lang="en-US" dirty="0"/>
              <a:t> and exposure to </a:t>
            </a:r>
            <a:r>
              <a:rPr lang="en-US" b="1" dirty="0"/>
              <a:t>air pollutants and pesticides</a:t>
            </a:r>
            <a:r>
              <a:rPr lang="en-US" dirty="0"/>
              <a:t>. </a:t>
            </a:r>
            <a:endParaRPr lang="en-US" dirty="0" smtClean="0"/>
          </a:p>
          <a:p>
            <a:pPr lvl="1" algn="just">
              <a:buFont typeface="Wingdings" panose="05000000000000000000" pitchFamily="2" charset="2"/>
              <a:buChar char="§"/>
            </a:pPr>
            <a:endParaRPr lang="en-US" dirty="0"/>
          </a:p>
          <a:p>
            <a:pPr lvl="1" algn="just">
              <a:buFont typeface="Wingdings" panose="05000000000000000000" pitchFamily="2" charset="2"/>
              <a:buChar char="§"/>
            </a:pPr>
            <a:r>
              <a:rPr lang="en-US" dirty="0"/>
              <a:t>Some research even suggests that a younger sibling born either too soon or too long after the first child has a heightened risk of autism.</a:t>
            </a:r>
          </a:p>
        </p:txBody>
      </p:sp>
    </p:spTree>
    <p:extLst>
      <p:ext uri="{BB962C8B-B14F-4D97-AF65-F5344CB8AC3E}">
        <p14:creationId xmlns:p14="http://schemas.microsoft.com/office/powerpoint/2010/main" val="55077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slide - Powerpoint presentation slide templates">
            <a:extLst>
              <a:ext uri="{FF2B5EF4-FFF2-40B4-BE49-F238E27FC236}">
                <a16:creationId xmlns:a16="http://schemas.microsoft.com/office/drawing/2014/main" id="{C7FEEF20-B99A-4F5E-B27B-98288DDFC8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213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719E-8868-4F99-8623-F0E064483CC3}"/>
              </a:ext>
            </a:extLst>
          </p:cNvPr>
          <p:cNvSpPr>
            <a:spLocks noGrp="1"/>
          </p:cNvSpPr>
          <p:nvPr>
            <p:ph type="title"/>
          </p:nvPr>
        </p:nvSpPr>
        <p:spPr/>
        <p:txBody>
          <a:bodyPr/>
          <a:lstStyle/>
          <a:p>
            <a:r>
              <a:rPr lang="en-US" dirty="0"/>
              <a:t>Abbreviations</a:t>
            </a:r>
          </a:p>
        </p:txBody>
      </p:sp>
      <p:sp>
        <p:nvSpPr>
          <p:cNvPr id="3" name="Content Placeholder 2">
            <a:extLst>
              <a:ext uri="{FF2B5EF4-FFF2-40B4-BE49-F238E27FC236}">
                <a16:creationId xmlns:a16="http://schemas.microsoft.com/office/drawing/2014/main" id="{51BE7B1B-FF23-41B6-B261-177EEDCAD8BB}"/>
              </a:ext>
            </a:extLst>
          </p:cNvPr>
          <p:cNvSpPr>
            <a:spLocks noGrp="1"/>
          </p:cNvSpPr>
          <p:nvPr>
            <p:ph idx="1"/>
          </p:nvPr>
        </p:nvSpPr>
        <p:spPr>
          <a:xfrm>
            <a:off x="1011936" y="2343800"/>
            <a:ext cx="10168128" cy="3694176"/>
          </a:xfrm>
        </p:spPr>
        <p:txBody>
          <a:bodyPr>
            <a:normAutofit fontScale="55000" lnSpcReduction="20000"/>
          </a:bodyPr>
          <a:lstStyle/>
          <a:p>
            <a:pPr algn="just"/>
            <a:r>
              <a:rPr lang="en-US" b="1" dirty="0"/>
              <a:t>ASD</a:t>
            </a:r>
            <a:r>
              <a:rPr lang="en-US" dirty="0"/>
              <a:t> </a:t>
            </a:r>
            <a:r>
              <a:rPr lang="en-US" dirty="0">
                <a:sym typeface="Wingdings" panose="05000000000000000000" pitchFamily="2" charset="2"/>
              </a:rPr>
              <a:t> ASD stands for Autism Spectrum Disorder</a:t>
            </a:r>
          </a:p>
          <a:p>
            <a:pPr algn="just"/>
            <a:r>
              <a:rPr lang="en-US" b="1" dirty="0">
                <a:sym typeface="Wingdings" panose="05000000000000000000" pitchFamily="2" charset="2"/>
              </a:rPr>
              <a:t>Prevalence</a:t>
            </a:r>
            <a:r>
              <a:rPr lang="en-US" dirty="0">
                <a:sym typeface="Wingdings" panose="05000000000000000000" pitchFamily="2" charset="2"/>
              </a:rPr>
              <a:t>  I</a:t>
            </a:r>
            <a:r>
              <a:rPr lang="en-US" dirty="0"/>
              <a:t>n epidemiology it is the proportion of a particular population found to be affected by a medical condition at a specific time.</a:t>
            </a:r>
          </a:p>
          <a:p>
            <a:pPr algn="just"/>
            <a:r>
              <a:rPr lang="en-US" b="1" dirty="0"/>
              <a:t>Epidemic</a:t>
            </a:r>
            <a:r>
              <a:rPr lang="en-US" dirty="0"/>
              <a:t> </a:t>
            </a:r>
            <a:r>
              <a:rPr lang="en-US" dirty="0">
                <a:sym typeface="Wingdings" panose="05000000000000000000" pitchFamily="2" charset="2"/>
              </a:rPr>
              <a:t> </a:t>
            </a:r>
            <a:r>
              <a:rPr lang="en-US" dirty="0"/>
              <a:t> As per WHO, Epidemic is the occurrence in a community or region of cases of an illness, specific health-related behavior, or other health-related events clearly in excess of normal expectancy. The community or region and the period in which the cases occur are specified precisely. The number of cases indicating the presence of an epidemic varies according to the agent, size, and type of population exposed, previous experience or lack of exposure to the disease, and time and place of occurrence.</a:t>
            </a:r>
          </a:p>
          <a:p>
            <a:pPr algn="just"/>
            <a:r>
              <a:rPr lang="en-US" b="1" dirty="0"/>
              <a:t>CDC</a:t>
            </a:r>
            <a:r>
              <a:rPr lang="en-US" dirty="0"/>
              <a:t> </a:t>
            </a:r>
            <a:r>
              <a:rPr lang="en-US" dirty="0">
                <a:sym typeface="Wingdings" panose="05000000000000000000" pitchFamily="2" charset="2"/>
              </a:rPr>
              <a:t> </a:t>
            </a:r>
            <a:r>
              <a:rPr lang="en-US" dirty="0"/>
              <a:t>U.S. Centers for Disease Control and Prevention (CDC)</a:t>
            </a:r>
          </a:p>
          <a:p>
            <a:pPr algn="just"/>
            <a:r>
              <a:rPr lang="en-US" b="1" dirty="0" smtClean="0"/>
              <a:t>LTD</a:t>
            </a:r>
            <a:r>
              <a:rPr lang="en-US" dirty="0" smtClean="0"/>
              <a:t> </a:t>
            </a:r>
            <a:r>
              <a:rPr lang="en-US" dirty="0">
                <a:sym typeface="Wingdings" panose="05000000000000000000" pitchFamily="2" charset="2"/>
              </a:rPr>
              <a:t> Long Term Disease</a:t>
            </a:r>
          </a:p>
          <a:p>
            <a:pPr algn="just"/>
            <a:r>
              <a:rPr lang="en-US" b="1" dirty="0">
                <a:sym typeface="Wingdings" panose="05000000000000000000" pitchFamily="2" charset="2"/>
              </a:rPr>
              <a:t>LTC</a:t>
            </a:r>
            <a:r>
              <a:rPr lang="en-US" dirty="0">
                <a:sym typeface="Wingdings" panose="05000000000000000000" pitchFamily="2" charset="2"/>
              </a:rPr>
              <a:t>  Long Term Cure</a:t>
            </a:r>
          </a:p>
          <a:p>
            <a:pPr algn="just"/>
            <a:r>
              <a:rPr lang="en-US" b="1" dirty="0">
                <a:sym typeface="Wingdings" panose="05000000000000000000" pitchFamily="2" charset="2"/>
              </a:rPr>
              <a:t>ML</a:t>
            </a:r>
            <a:r>
              <a:rPr lang="en-US" dirty="0">
                <a:sym typeface="Wingdings" panose="05000000000000000000" pitchFamily="2" charset="2"/>
              </a:rPr>
              <a:t>  Machine Learning</a:t>
            </a:r>
            <a:endParaRPr lang="en-US" dirty="0"/>
          </a:p>
        </p:txBody>
      </p:sp>
    </p:spTree>
    <p:extLst>
      <p:ext uri="{BB962C8B-B14F-4D97-AF65-F5344CB8AC3E}">
        <p14:creationId xmlns:p14="http://schemas.microsoft.com/office/powerpoint/2010/main" val="7555151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45D5-8E4D-4625-8B1E-386B796BE1E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947E40F-4323-4C5F-A9C6-533F0C63A2C0}"/>
              </a:ext>
            </a:extLst>
          </p:cNvPr>
          <p:cNvSpPr>
            <a:spLocks noGrp="1"/>
          </p:cNvSpPr>
          <p:nvPr>
            <p:ph idx="1"/>
          </p:nvPr>
        </p:nvSpPr>
        <p:spPr>
          <a:xfrm>
            <a:off x="453509" y="2164360"/>
            <a:ext cx="10938741" cy="4426372"/>
          </a:xfrm>
        </p:spPr>
        <p:txBody>
          <a:bodyPr>
            <a:normAutofit fontScale="47500" lnSpcReduction="20000"/>
          </a:bodyPr>
          <a:lstStyle/>
          <a:p>
            <a:pPr lvl="1"/>
            <a:r>
              <a:rPr lang="en-US" dirty="0">
                <a:solidFill>
                  <a:schemeClr val="accent6">
                    <a:lumMod val="75000"/>
                  </a:schemeClr>
                </a:solidFill>
                <a:hlinkClick r:id="rId2">
                  <a:extLst>
                    <a:ext uri="{A12FA001-AC4F-418D-AE19-62706E023703}">
                      <ahyp:hlinkClr xmlns="" xmlns:ahyp="http://schemas.microsoft.com/office/drawing/2018/hyperlinkcolor" val="tx"/>
                    </a:ext>
                  </a:extLst>
                </a:hlinkClick>
              </a:rPr>
              <a:t>https://www.webmd.com/brain/autism/understanding-autism-treatment</a:t>
            </a:r>
            <a:endParaRPr lang="en-US" dirty="0">
              <a:solidFill>
                <a:schemeClr val="accent6">
                  <a:lumMod val="75000"/>
                </a:schemeClr>
              </a:solidFill>
            </a:endParaRPr>
          </a:p>
          <a:p>
            <a:pPr lvl="1"/>
            <a:r>
              <a:rPr lang="en-US" dirty="0">
                <a:solidFill>
                  <a:schemeClr val="accent6">
                    <a:lumMod val="75000"/>
                  </a:schemeClr>
                </a:solidFill>
                <a:hlinkClick r:id="rId3">
                  <a:extLst>
                    <a:ext uri="{A12FA001-AC4F-418D-AE19-62706E023703}">
                      <ahyp:hlinkClr xmlns="" xmlns:ahyp="http://schemas.microsoft.com/office/drawing/2018/hyperlinkcolor" val="tx"/>
                    </a:ext>
                  </a:extLst>
                </a:hlinkClick>
              </a:rPr>
              <a:t>https://www.webmd.com/brain/autism/features/cutting-edge-autism-treatment#1</a:t>
            </a:r>
            <a:endParaRPr lang="en-US" dirty="0">
              <a:solidFill>
                <a:schemeClr val="accent6">
                  <a:lumMod val="75000"/>
                </a:schemeClr>
              </a:solidFill>
            </a:endParaRPr>
          </a:p>
          <a:p>
            <a:pPr lvl="1"/>
            <a:r>
              <a:rPr lang="en-US" dirty="0">
                <a:solidFill>
                  <a:schemeClr val="accent6">
                    <a:lumMod val="75000"/>
                  </a:schemeClr>
                </a:solidFill>
                <a:hlinkClick r:id="rId4">
                  <a:extLst>
                    <a:ext uri="{A12FA001-AC4F-418D-AE19-62706E023703}">
                      <ahyp:hlinkClr xmlns="" xmlns:ahyp="http://schemas.microsoft.com/office/drawing/2018/hyperlinkcolor" val="tx"/>
                    </a:ext>
                  </a:extLst>
                </a:hlinkClick>
              </a:rPr>
              <a:t>https://www.medscape.com/answers/912781-193662/what-is-the-global-prevalence-of-autism-spectrum-disorder-asd</a:t>
            </a:r>
            <a:endParaRPr lang="en-US" dirty="0">
              <a:solidFill>
                <a:schemeClr val="accent6">
                  <a:lumMod val="75000"/>
                </a:schemeClr>
              </a:solidFill>
            </a:endParaRPr>
          </a:p>
          <a:p>
            <a:pPr lvl="1"/>
            <a:r>
              <a:rPr lang="en-US" dirty="0">
                <a:solidFill>
                  <a:schemeClr val="accent6">
                    <a:lumMod val="75000"/>
                  </a:schemeClr>
                </a:solidFill>
                <a:hlinkClick r:id="rId5">
                  <a:extLst>
                    <a:ext uri="{A12FA001-AC4F-418D-AE19-62706E023703}">
                      <ahyp:hlinkClr xmlns="" xmlns:ahyp="http://schemas.microsoft.com/office/drawing/2018/hyperlinkcolor" val="tx"/>
                    </a:ext>
                  </a:extLst>
                </a:hlinkClick>
              </a:rPr>
              <a:t>https://en.wikipedia.org/wiki/Epidemiology_of_autism</a:t>
            </a:r>
            <a:endParaRPr lang="en-US" dirty="0">
              <a:solidFill>
                <a:schemeClr val="accent6">
                  <a:lumMod val="75000"/>
                </a:schemeClr>
              </a:solidFill>
            </a:endParaRPr>
          </a:p>
          <a:p>
            <a:pPr lvl="1"/>
            <a:r>
              <a:rPr lang="en-US" dirty="0">
                <a:solidFill>
                  <a:schemeClr val="accent6">
                    <a:lumMod val="75000"/>
                  </a:schemeClr>
                </a:solidFill>
                <a:hlinkClick r:id="rId6">
                  <a:extLst>
                    <a:ext uri="{A12FA001-AC4F-418D-AE19-62706E023703}">
                      <ahyp:hlinkClr xmlns="" xmlns:ahyp="http://schemas.microsoft.com/office/drawing/2018/hyperlinkcolor" val="tx"/>
                    </a:ext>
                  </a:extLst>
                </a:hlinkClick>
              </a:rPr>
              <a:t>https://www.cdc.gov/ncbddd/autism/data.html</a:t>
            </a:r>
            <a:endParaRPr lang="en-US" dirty="0">
              <a:solidFill>
                <a:schemeClr val="accent6">
                  <a:lumMod val="75000"/>
                </a:schemeClr>
              </a:solidFill>
            </a:endParaRPr>
          </a:p>
          <a:p>
            <a:pPr lvl="1"/>
            <a:r>
              <a:rPr lang="en-US" dirty="0">
                <a:solidFill>
                  <a:schemeClr val="accent6">
                    <a:lumMod val="75000"/>
                  </a:schemeClr>
                </a:solidFill>
                <a:hlinkClick r:id="rId7">
                  <a:extLst>
                    <a:ext uri="{A12FA001-AC4F-418D-AE19-62706E023703}">
                      <ahyp:hlinkClr xmlns="" xmlns:ahyp="http://schemas.microsoft.com/office/drawing/2018/hyperlinkcolor" val="tx"/>
                    </a:ext>
                  </a:extLst>
                </a:hlinkClick>
              </a:rPr>
              <a:t>https://www.cdc.gov/ncbddd/autism/documents/ASDPrevalenceDataTable2016-508.pdf</a:t>
            </a:r>
            <a:endParaRPr lang="en-US" dirty="0">
              <a:solidFill>
                <a:schemeClr val="accent6">
                  <a:lumMod val="75000"/>
                </a:schemeClr>
              </a:solidFill>
            </a:endParaRPr>
          </a:p>
          <a:p>
            <a:pPr lvl="1"/>
            <a:r>
              <a:rPr lang="en-US" dirty="0">
                <a:solidFill>
                  <a:schemeClr val="accent6">
                    <a:lumMod val="75000"/>
                  </a:schemeClr>
                </a:solidFill>
                <a:hlinkClick r:id="rId8">
                  <a:extLst>
                    <a:ext uri="{A12FA001-AC4F-418D-AE19-62706E023703}">
                      <ahyp:hlinkClr xmlns="" xmlns:ahyp="http://schemas.microsoft.com/office/drawing/2018/hyperlinkcolor" val="tx"/>
                    </a:ext>
                  </a:extLst>
                </a:hlinkClick>
              </a:rPr>
              <a:t>https://www.cdc.gov/mmwr/volumes/69/ss/ss6904a1.htm?s_cid=ss6904a1_w#T1_down</a:t>
            </a:r>
            <a:endParaRPr lang="en-US" dirty="0">
              <a:solidFill>
                <a:schemeClr val="accent6">
                  <a:lumMod val="75000"/>
                </a:schemeClr>
              </a:solidFill>
            </a:endParaRPr>
          </a:p>
          <a:p>
            <a:pPr lvl="1"/>
            <a:r>
              <a:rPr lang="en-US" dirty="0">
                <a:solidFill>
                  <a:schemeClr val="accent6">
                    <a:lumMod val="75000"/>
                  </a:schemeClr>
                </a:solidFill>
                <a:hlinkClick r:id="rId9">
                  <a:extLst>
                    <a:ext uri="{A12FA001-AC4F-418D-AE19-62706E023703}">
                      <ahyp:hlinkClr xmlns="" xmlns:ahyp="http://schemas.microsoft.com/office/drawing/2018/hyperlinkcolor" val="tx"/>
                    </a:ext>
                  </a:extLst>
                </a:hlinkClick>
              </a:rPr>
              <a:t>https://www.who.int/news-room/fact-sheets/detail/autism-spectrum-disorders</a:t>
            </a:r>
            <a:endParaRPr lang="en-US" dirty="0">
              <a:solidFill>
                <a:schemeClr val="accent6">
                  <a:lumMod val="75000"/>
                </a:schemeClr>
              </a:solidFill>
            </a:endParaRPr>
          </a:p>
          <a:p>
            <a:pPr lvl="1"/>
            <a:r>
              <a:rPr lang="en-US" dirty="0">
                <a:solidFill>
                  <a:schemeClr val="accent6">
                    <a:lumMod val="75000"/>
                  </a:schemeClr>
                </a:solidFill>
                <a:hlinkClick r:id="rId10">
                  <a:extLst>
                    <a:ext uri="{A12FA001-AC4F-418D-AE19-62706E023703}">
                      <ahyp:hlinkClr xmlns="" xmlns:ahyp="http://schemas.microsoft.com/office/drawing/2018/hyperlinkcolor" val="tx"/>
                    </a:ext>
                  </a:extLst>
                </a:hlinkClick>
              </a:rPr>
              <a:t>https://www.who.int/hac/about/definitions/en/</a:t>
            </a:r>
            <a:endParaRPr lang="en-US" dirty="0">
              <a:solidFill>
                <a:schemeClr val="accent6">
                  <a:lumMod val="75000"/>
                </a:schemeClr>
              </a:solidFill>
              <a:hlinkClick r:id="rId11">
                <a:extLst>
                  <a:ext uri="{A12FA001-AC4F-418D-AE19-62706E023703}">
                    <ahyp:hlinkClr xmlns="" xmlns:ahyp="http://schemas.microsoft.com/office/drawing/2018/hyperlinkcolor" val="tx"/>
                  </a:ext>
                </a:extLst>
              </a:hlinkClick>
            </a:endParaRPr>
          </a:p>
          <a:p>
            <a:pPr lvl="1"/>
            <a:r>
              <a:rPr lang="en-US" dirty="0">
                <a:solidFill>
                  <a:schemeClr val="accent6">
                    <a:lumMod val="75000"/>
                  </a:schemeClr>
                </a:solidFill>
                <a:hlinkClick r:id="rId11">
                  <a:extLst>
                    <a:ext uri="{A12FA001-AC4F-418D-AE19-62706E023703}">
                      <ahyp:hlinkClr xmlns="" xmlns:ahyp="http://schemas.microsoft.com/office/drawing/2018/hyperlinkcolor" val="tx"/>
                    </a:ext>
                  </a:extLst>
                </a:hlinkClick>
              </a:rPr>
              <a:t>https://www.sciencedaily.com/releases/2018/04/180426141604.htm</a:t>
            </a:r>
            <a:endParaRPr lang="en-US" dirty="0">
              <a:solidFill>
                <a:schemeClr val="accent6">
                  <a:lumMod val="75000"/>
                </a:schemeClr>
              </a:solidFill>
            </a:endParaRPr>
          </a:p>
          <a:p>
            <a:pPr lvl="1"/>
            <a:r>
              <a:rPr lang="en-US" dirty="0">
                <a:solidFill>
                  <a:schemeClr val="accent6">
                    <a:lumMod val="75000"/>
                  </a:schemeClr>
                </a:solidFill>
                <a:hlinkClick r:id="rId12">
                  <a:extLst>
                    <a:ext uri="{A12FA001-AC4F-418D-AE19-62706E023703}">
                      <ahyp:hlinkClr xmlns="" xmlns:ahyp="http://schemas.microsoft.com/office/drawing/2018/hyperlinkcolor" val="tx"/>
                    </a:ext>
                  </a:extLst>
                </a:hlinkClick>
              </a:rPr>
              <a:t>https://www.autism.org.uk/about/what-is/myths-facts-stats.aspx</a:t>
            </a:r>
            <a:endParaRPr lang="en-US" dirty="0">
              <a:solidFill>
                <a:schemeClr val="accent6">
                  <a:lumMod val="75000"/>
                </a:schemeClr>
              </a:solidFill>
            </a:endParaRPr>
          </a:p>
          <a:p>
            <a:pPr lvl="1"/>
            <a:r>
              <a:rPr lang="en-US" dirty="0">
                <a:solidFill>
                  <a:schemeClr val="accent6">
                    <a:lumMod val="75000"/>
                  </a:schemeClr>
                </a:solidFill>
                <a:hlinkClick r:id="rId13">
                  <a:extLst>
                    <a:ext uri="{A12FA001-AC4F-418D-AE19-62706E023703}">
                      <ahyp:hlinkClr xmlns="" xmlns:ahyp="http://schemas.microsoft.com/office/drawing/2018/hyperlinkcolor" val="tx"/>
                    </a:ext>
                  </a:extLst>
                </a:hlinkClick>
              </a:rPr>
              <a:t>https://www.canada.ca/en/public-health/services/publications/diseases-conditions/infographic-autism-spectrum-disorder-children-youth-canada-2018.html</a:t>
            </a:r>
            <a:endParaRPr lang="en-US" dirty="0">
              <a:solidFill>
                <a:schemeClr val="accent6">
                  <a:lumMod val="75000"/>
                </a:schemeClr>
              </a:solidFill>
            </a:endParaRPr>
          </a:p>
          <a:p>
            <a:pPr lvl="1"/>
            <a:r>
              <a:rPr lang="en-US" dirty="0">
                <a:solidFill>
                  <a:schemeClr val="accent6">
                    <a:lumMod val="75000"/>
                  </a:schemeClr>
                </a:solidFill>
                <a:hlinkClick r:id="rId14">
                  <a:extLst>
                    <a:ext uri="{A12FA001-AC4F-418D-AE19-62706E023703}">
                      <ahyp:hlinkClr xmlns="" xmlns:ahyp="http://schemas.microsoft.com/office/drawing/2018/hyperlinkcolor" val="tx"/>
                    </a:ext>
                  </a:extLst>
                </a:hlinkClick>
              </a:rPr>
              <a:t>https://www.statista.com/statistics/676354/autism-rate-among-children-select-countries-worldwide/</a:t>
            </a:r>
            <a:endParaRPr lang="en-US" dirty="0">
              <a:solidFill>
                <a:schemeClr val="accent6">
                  <a:lumMod val="75000"/>
                </a:schemeClr>
              </a:solidFill>
            </a:endParaRPr>
          </a:p>
          <a:p>
            <a:pPr lvl="1"/>
            <a:r>
              <a:rPr lang="en-US" dirty="0">
                <a:solidFill>
                  <a:schemeClr val="accent6">
                    <a:lumMod val="75000"/>
                  </a:schemeClr>
                </a:solidFill>
                <a:hlinkClick r:id="rId15">
                  <a:extLst>
                    <a:ext uri="{A12FA001-AC4F-418D-AE19-62706E023703}">
                      <ahyp:hlinkClr xmlns="" xmlns:ahyp="http://schemas.microsoft.com/office/drawing/2018/hyperlinkcolor" val="tx"/>
                    </a:ext>
                  </a:extLst>
                </a:hlinkClick>
              </a:rPr>
              <a:t>https://www.ncsl.org/research/health/autism-and-insurance-coverage-state-laws.aspx</a:t>
            </a:r>
            <a:endParaRPr lang="en-US" dirty="0">
              <a:solidFill>
                <a:schemeClr val="accent6">
                  <a:lumMod val="75000"/>
                </a:schemeClr>
              </a:solidFill>
            </a:endParaRPr>
          </a:p>
          <a:p>
            <a:pPr lvl="1"/>
            <a:r>
              <a:rPr lang="en-US" dirty="0">
                <a:solidFill>
                  <a:schemeClr val="accent6">
                    <a:lumMod val="75000"/>
                  </a:schemeClr>
                </a:solidFill>
                <a:hlinkClick r:id="rId16">
                  <a:extLst>
                    <a:ext uri="{A12FA001-AC4F-418D-AE19-62706E023703}">
                      <ahyp:hlinkClr xmlns="" xmlns:ahyp="http://schemas.microsoft.com/office/drawing/2018/hyperlinkcolor" val="tx"/>
                    </a:ext>
                  </a:extLst>
                </a:hlinkClick>
              </a:rPr>
              <a:t>https://www.fwd.com.hk/en/live/articles/all/autism/</a:t>
            </a:r>
            <a:endParaRPr lang="en-US" dirty="0">
              <a:solidFill>
                <a:schemeClr val="accent6">
                  <a:lumMod val="75000"/>
                </a:schemeClr>
              </a:solidFill>
            </a:endParaRPr>
          </a:p>
          <a:p>
            <a:pPr lvl="1"/>
            <a:r>
              <a:rPr lang="en-US" dirty="0">
                <a:solidFill>
                  <a:schemeClr val="accent6">
                    <a:lumMod val="75000"/>
                  </a:schemeClr>
                </a:solidFill>
                <a:hlinkClick r:id="rId17">
                  <a:extLst>
                    <a:ext uri="{A12FA001-AC4F-418D-AE19-62706E023703}">
                      <ahyp:hlinkClr xmlns="" xmlns:ahyp="http://schemas.microsoft.com/office/drawing/2018/hyperlinkcolor" val="tx"/>
                    </a:ext>
                  </a:extLst>
                </a:hlinkClick>
              </a:rPr>
              <a:t>https://jamanetwork.com/journals/jamapediatrics/fullarticle/570065</a:t>
            </a:r>
            <a:endParaRPr lang="en-US" dirty="0">
              <a:solidFill>
                <a:schemeClr val="accent6">
                  <a:lumMod val="75000"/>
                </a:schemeClr>
              </a:solidFill>
            </a:endParaRPr>
          </a:p>
          <a:p>
            <a:pPr lvl="1"/>
            <a:r>
              <a:rPr lang="en-US" dirty="0">
                <a:solidFill>
                  <a:schemeClr val="accent6">
                    <a:lumMod val="75000"/>
                  </a:schemeClr>
                </a:solidFill>
                <a:hlinkClick r:id="rId18">
                  <a:extLst>
                    <a:ext uri="{A12FA001-AC4F-418D-AE19-62706E023703}">
                      <ahyp:hlinkClr xmlns="" xmlns:ahyp="http://schemas.microsoft.com/office/drawing/2018/hyperlinkcolor" val="tx"/>
                    </a:ext>
                  </a:extLst>
                </a:hlinkClick>
              </a:rPr>
              <a:t>https://www.spectrumnews.org/features/deep-dive/pregnancy-may-shape-childs-autism/</a:t>
            </a:r>
            <a:endParaRPr lang="en-US" dirty="0">
              <a:solidFill>
                <a:schemeClr val="accent6">
                  <a:lumMod val="75000"/>
                </a:schemeClr>
              </a:solidFill>
            </a:endParaRPr>
          </a:p>
          <a:p>
            <a:pPr lvl="1"/>
            <a:r>
              <a:rPr lang="en-US" dirty="0">
                <a:solidFill>
                  <a:schemeClr val="accent6">
                    <a:lumMod val="75000"/>
                  </a:schemeClr>
                </a:solidFill>
                <a:hlinkClick r:id="rId19"/>
              </a:rPr>
              <a:t>https://</a:t>
            </a:r>
            <a:r>
              <a:rPr lang="en-US" dirty="0" smtClean="0">
                <a:solidFill>
                  <a:schemeClr val="accent6">
                    <a:lumMod val="75000"/>
                  </a:schemeClr>
                </a:solidFill>
                <a:hlinkClick r:id="rId19"/>
              </a:rPr>
              <a:t>indianpediatrics.net/mar2003/mar-213-220.htm</a:t>
            </a:r>
            <a:endParaRPr lang="en-US" dirty="0" smtClean="0">
              <a:solidFill>
                <a:schemeClr val="accent6">
                  <a:lumMod val="75000"/>
                </a:schemeClr>
              </a:solidFill>
            </a:endParaRPr>
          </a:p>
          <a:p>
            <a:pPr lvl="1"/>
            <a:r>
              <a:rPr lang="en-US" dirty="0">
                <a:hlinkClick r:id="rId20"/>
              </a:rPr>
              <a:t>https://www.cdc.gov/ncbddd/autism/hcp-screening.html</a:t>
            </a:r>
            <a:endParaRPr lang="en-US" dirty="0">
              <a:solidFill>
                <a:schemeClr val="accent6">
                  <a:lumMod val="75000"/>
                </a:schemeClr>
              </a:solidFill>
            </a:endParaRPr>
          </a:p>
          <a:p>
            <a:pPr lvl="1"/>
            <a:r>
              <a:rPr lang="en-US" dirty="0">
                <a:solidFill>
                  <a:schemeClr val="accent6">
                    <a:lumMod val="75000"/>
                  </a:schemeClr>
                </a:solidFill>
                <a:hlinkClick r:id="rId21">
                  <a:extLst>
                    <a:ext uri="{A12FA001-AC4F-418D-AE19-62706E023703}">
                      <ahyp:hlinkClr xmlns="" xmlns:ahyp="http://schemas.microsoft.com/office/drawing/2018/hyperlinkcolor" val="tx"/>
                    </a:ext>
                  </a:extLst>
                </a:hlinkClick>
              </a:rPr>
              <a:t>https://www.ncbi.nlm.nih.gov/pmc/articles/PMC6706245/</a:t>
            </a:r>
            <a:endParaRPr lang="en-US" dirty="0">
              <a:solidFill>
                <a:schemeClr val="accent6">
                  <a:lumMod val="75000"/>
                </a:schemeClr>
              </a:solidFill>
            </a:endParaRPr>
          </a:p>
        </p:txBody>
      </p:sp>
    </p:spTree>
    <p:extLst>
      <p:ext uri="{BB962C8B-B14F-4D97-AF65-F5344CB8AC3E}">
        <p14:creationId xmlns:p14="http://schemas.microsoft.com/office/powerpoint/2010/main" val="2390868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45DB9-808A-46FD-A888-4CCB44B8354E}"/>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D9E95F36-D0E9-4DA3-95C8-81CAE8980F52}"/>
              </a:ext>
            </a:extLst>
          </p:cNvPr>
          <p:cNvSpPr>
            <a:spLocks noGrp="1"/>
          </p:cNvSpPr>
          <p:nvPr>
            <p:ph idx="1"/>
          </p:nvPr>
        </p:nvSpPr>
        <p:spPr>
          <a:xfrm>
            <a:off x="1115567" y="2187155"/>
            <a:ext cx="9244837" cy="4320291"/>
          </a:xfrm>
        </p:spPr>
        <p:txBody>
          <a:bodyPr>
            <a:normAutofit fontScale="77500" lnSpcReduction="20000"/>
          </a:bodyPr>
          <a:lstStyle/>
          <a:p>
            <a:pPr>
              <a:buFont typeface="Wingdings" panose="05000000000000000000" pitchFamily="2" charset="2"/>
              <a:buChar char="§"/>
            </a:pPr>
            <a:r>
              <a:rPr lang="en-US" dirty="0" smtClean="0"/>
              <a:t>What is </a:t>
            </a:r>
            <a:r>
              <a:rPr lang="en-US" b="1" dirty="0" smtClean="0"/>
              <a:t>ASD</a:t>
            </a:r>
            <a:r>
              <a:rPr lang="en-US" dirty="0" smtClean="0"/>
              <a:t>?</a:t>
            </a:r>
            <a:endParaRPr lang="en-US" dirty="0"/>
          </a:p>
          <a:p>
            <a:pPr lvl="1"/>
            <a:r>
              <a:rPr lang="en-US" b="1" dirty="0" smtClean="0"/>
              <a:t>Asia Region</a:t>
            </a:r>
            <a:r>
              <a:rPr lang="en-US" dirty="0" smtClean="0"/>
              <a:t> ASD Progression</a:t>
            </a:r>
          </a:p>
          <a:p>
            <a:pPr lvl="1"/>
            <a:r>
              <a:rPr lang="en-US" dirty="0" smtClean="0"/>
              <a:t>ASD </a:t>
            </a:r>
            <a:r>
              <a:rPr lang="en-US" b="1" dirty="0" smtClean="0"/>
              <a:t>Health </a:t>
            </a:r>
            <a:r>
              <a:rPr lang="en-US" b="1" dirty="0"/>
              <a:t>Insurance Expenditure</a:t>
            </a:r>
          </a:p>
          <a:p>
            <a:pPr lvl="1"/>
            <a:r>
              <a:rPr lang="en-US" dirty="0"/>
              <a:t>Top </a:t>
            </a:r>
            <a:r>
              <a:rPr lang="en-US" dirty="0" smtClean="0"/>
              <a:t>prevalent </a:t>
            </a:r>
            <a:r>
              <a:rPr lang="en-US" dirty="0"/>
              <a:t>countries </a:t>
            </a:r>
            <a:r>
              <a:rPr lang="en-US" dirty="0" smtClean="0"/>
              <a:t>&amp; ASD </a:t>
            </a:r>
            <a:r>
              <a:rPr lang="en-US" dirty="0"/>
              <a:t>v/s </a:t>
            </a:r>
            <a:r>
              <a:rPr lang="en-US" dirty="0" smtClean="0"/>
              <a:t>Age</a:t>
            </a:r>
          </a:p>
          <a:p>
            <a:pPr lvl="1"/>
            <a:r>
              <a:rPr lang="en-US" dirty="0" smtClean="0"/>
              <a:t>Signs </a:t>
            </a:r>
            <a:r>
              <a:rPr lang="en-US" dirty="0"/>
              <a:t>&amp; </a:t>
            </a:r>
            <a:r>
              <a:rPr lang="en-US" dirty="0" smtClean="0"/>
              <a:t>Symptoms, Diagnosis and Treatment</a:t>
            </a:r>
            <a:endParaRPr lang="en-US" dirty="0"/>
          </a:p>
          <a:p>
            <a:pPr>
              <a:buFont typeface="Wingdings" panose="05000000000000000000" pitchFamily="2" charset="2"/>
              <a:buChar char="§"/>
            </a:pPr>
            <a:r>
              <a:rPr lang="en-US" dirty="0" smtClean="0"/>
              <a:t>Problem Statement</a:t>
            </a:r>
          </a:p>
          <a:p>
            <a:pPr>
              <a:buFont typeface="Wingdings" panose="05000000000000000000" pitchFamily="2" charset="2"/>
              <a:buChar char="§"/>
            </a:pPr>
            <a:r>
              <a:rPr lang="en-US" dirty="0" smtClean="0"/>
              <a:t>Proposed </a:t>
            </a:r>
            <a:r>
              <a:rPr lang="en-US" b="1" dirty="0" smtClean="0"/>
              <a:t>Business Solution</a:t>
            </a:r>
            <a:endParaRPr lang="en-US" b="1" dirty="0"/>
          </a:p>
          <a:p>
            <a:pPr>
              <a:buFont typeface="Wingdings" panose="05000000000000000000" pitchFamily="2" charset="2"/>
              <a:buChar char="§"/>
            </a:pPr>
            <a:r>
              <a:rPr lang="en-US" dirty="0" smtClean="0"/>
              <a:t>Prototype </a:t>
            </a:r>
            <a:r>
              <a:rPr lang="en-US" b="1" dirty="0"/>
              <a:t>Solution</a:t>
            </a:r>
          </a:p>
          <a:p>
            <a:pPr>
              <a:buFont typeface="Wingdings" panose="05000000000000000000" pitchFamily="2" charset="2"/>
              <a:buChar char="§"/>
            </a:pPr>
            <a:r>
              <a:rPr lang="en-US" dirty="0" smtClean="0"/>
              <a:t>Potential extension for </a:t>
            </a:r>
            <a:r>
              <a:rPr lang="en-US" dirty="0"/>
              <a:t>future</a:t>
            </a:r>
          </a:p>
          <a:p>
            <a:pPr>
              <a:buFont typeface="Wingdings" panose="05000000000000000000" pitchFamily="2" charset="2"/>
              <a:buChar char="§"/>
            </a:pPr>
            <a:r>
              <a:rPr lang="en-US" dirty="0" smtClean="0"/>
              <a:t>Abbreviations</a:t>
            </a:r>
            <a:endParaRPr lang="en-US" dirty="0"/>
          </a:p>
          <a:p>
            <a:pPr>
              <a:buFont typeface="Wingdings" panose="05000000000000000000" pitchFamily="2" charset="2"/>
              <a:buChar char="§"/>
            </a:pPr>
            <a:r>
              <a:rPr lang="en-US" dirty="0"/>
              <a:t>References</a:t>
            </a:r>
          </a:p>
        </p:txBody>
      </p:sp>
    </p:spTree>
    <p:extLst>
      <p:ext uri="{BB962C8B-B14F-4D97-AF65-F5344CB8AC3E}">
        <p14:creationId xmlns:p14="http://schemas.microsoft.com/office/powerpoint/2010/main" val="4066511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4BA5B-5C9B-4FD5-80BE-31B12777BF4B}"/>
              </a:ext>
            </a:extLst>
          </p:cNvPr>
          <p:cNvSpPr>
            <a:spLocks noGrp="1"/>
          </p:cNvSpPr>
          <p:nvPr>
            <p:ph type="title"/>
          </p:nvPr>
        </p:nvSpPr>
        <p:spPr/>
        <p:txBody>
          <a:bodyPr/>
          <a:lstStyle/>
          <a:p>
            <a:r>
              <a:rPr lang="en-US" dirty="0" smtClean="0"/>
              <a:t>What </a:t>
            </a:r>
            <a:r>
              <a:rPr lang="en-US" dirty="0"/>
              <a:t>is </a:t>
            </a:r>
            <a:r>
              <a:rPr lang="en-US" b="1" dirty="0"/>
              <a:t>ASD</a:t>
            </a:r>
            <a:r>
              <a:rPr lang="en-US" dirty="0"/>
              <a:t>?</a:t>
            </a:r>
          </a:p>
        </p:txBody>
      </p:sp>
      <p:sp>
        <p:nvSpPr>
          <p:cNvPr id="3" name="Content Placeholder 2">
            <a:extLst>
              <a:ext uri="{FF2B5EF4-FFF2-40B4-BE49-F238E27FC236}">
                <a16:creationId xmlns:a16="http://schemas.microsoft.com/office/drawing/2014/main" id="{DC8540E3-337A-4E72-A130-3737A5B25F92}"/>
              </a:ext>
            </a:extLst>
          </p:cNvPr>
          <p:cNvSpPr>
            <a:spLocks noGrp="1"/>
          </p:cNvSpPr>
          <p:nvPr>
            <p:ph idx="1"/>
          </p:nvPr>
        </p:nvSpPr>
        <p:spPr>
          <a:xfrm>
            <a:off x="907158" y="2435744"/>
            <a:ext cx="10216820" cy="3726160"/>
          </a:xfrm>
        </p:spPr>
        <p:txBody>
          <a:bodyPr>
            <a:normAutofit fontScale="62500" lnSpcReduction="20000"/>
          </a:bodyPr>
          <a:lstStyle/>
          <a:p>
            <a:pPr algn="just">
              <a:buFont typeface="Wingdings" panose="05000000000000000000" pitchFamily="2" charset="2"/>
              <a:buChar char="§"/>
            </a:pPr>
            <a:r>
              <a:rPr lang="en-US" sz="2700" dirty="0"/>
              <a:t>Autism spectrum disorder (ASD) is a neurodevelopment disability that can cause significant social, communication and behavioral challenges</a:t>
            </a:r>
          </a:p>
          <a:p>
            <a:pPr algn="just">
              <a:buFont typeface="Wingdings" panose="05000000000000000000" pitchFamily="2" charset="2"/>
              <a:buChar char="§"/>
            </a:pPr>
            <a:r>
              <a:rPr lang="en-US" sz="2700" dirty="0"/>
              <a:t>There is often nothing about how people with ASD look that sets them apart from other people, but people with ASD may communicate, interact, behave, and learn in ways that are different from most other </a:t>
            </a:r>
            <a:r>
              <a:rPr lang="en-US" sz="2700" dirty="0" smtClean="0"/>
              <a:t>people</a:t>
            </a:r>
          </a:p>
          <a:p>
            <a:pPr algn="just">
              <a:buFont typeface="Wingdings" panose="05000000000000000000" pitchFamily="2" charset="2"/>
              <a:buChar char="§"/>
            </a:pPr>
            <a:r>
              <a:rPr lang="en-US" sz="2700" dirty="0" smtClean="0"/>
              <a:t>ASD </a:t>
            </a:r>
            <a:r>
              <a:rPr lang="en-US" sz="2700" dirty="0"/>
              <a:t>begins early in childhood and typically lasts throughout a person's life and </a:t>
            </a:r>
            <a:r>
              <a:rPr lang="en-US" sz="2700" dirty="0" smtClean="0"/>
              <a:t>some </a:t>
            </a:r>
            <a:r>
              <a:rPr lang="en-US" sz="2700" dirty="0"/>
              <a:t>people with ASD need a lot of help in their daily lives; others need </a:t>
            </a:r>
            <a:r>
              <a:rPr lang="en-US" sz="2700" dirty="0" smtClean="0"/>
              <a:t>less</a:t>
            </a:r>
            <a:endParaRPr lang="en-US" sz="2700" dirty="0"/>
          </a:p>
          <a:p>
            <a:pPr algn="just">
              <a:buFont typeface="Wingdings" panose="05000000000000000000" pitchFamily="2" charset="2"/>
              <a:buChar char="§"/>
            </a:pPr>
            <a:r>
              <a:rPr lang="en-US" sz="2700" dirty="0"/>
              <a:t>ASD is a broad term used to describe a group of neurodevelopmental disorders:</a:t>
            </a:r>
          </a:p>
          <a:p>
            <a:pPr lvl="1" algn="just"/>
            <a:r>
              <a:rPr lang="en-US" sz="2700" b="1" dirty="0"/>
              <a:t>Autistic disorder</a:t>
            </a:r>
          </a:p>
          <a:p>
            <a:pPr lvl="1" algn="just"/>
            <a:r>
              <a:rPr lang="en-US" sz="2700" b="1" dirty="0"/>
              <a:t>Asperger’s syndrome</a:t>
            </a:r>
          </a:p>
          <a:p>
            <a:pPr lvl="1" algn="just"/>
            <a:r>
              <a:rPr lang="en-US" sz="2700" b="1" dirty="0"/>
              <a:t>Pervasive development disorder(PDD)</a:t>
            </a:r>
          </a:p>
          <a:p>
            <a:pPr lvl="1" algn="just"/>
            <a:r>
              <a:rPr lang="en-US" sz="2700" b="1" dirty="0"/>
              <a:t>Childhood disintegrative disorder</a:t>
            </a:r>
            <a:endParaRPr lang="en-US" b="1" dirty="0"/>
          </a:p>
        </p:txBody>
      </p:sp>
    </p:spTree>
    <p:extLst>
      <p:ext uri="{BB962C8B-B14F-4D97-AF65-F5344CB8AC3E}">
        <p14:creationId xmlns:p14="http://schemas.microsoft.com/office/powerpoint/2010/main" val="2424502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6BCA6-190E-4F66-A061-A374712A72B0}"/>
              </a:ext>
            </a:extLst>
          </p:cNvPr>
          <p:cNvSpPr>
            <a:spLocks noGrp="1"/>
          </p:cNvSpPr>
          <p:nvPr>
            <p:ph type="title"/>
          </p:nvPr>
        </p:nvSpPr>
        <p:spPr/>
        <p:txBody>
          <a:bodyPr>
            <a:normAutofit/>
          </a:bodyPr>
          <a:lstStyle/>
          <a:p>
            <a:r>
              <a:rPr lang="en-US" b="1" dirty="0"/>
              <a:t>Asia Region</a:t>
            </a:r>
            <a:r>
              <a:rPr lang="en-US" dirty="0"/>
              <a:t> ASD </a:t>
            </a:r>
            <a:r>
              <a:rPr lang="en-US" dirty="0" smtClean="0"/>
              <a:t>Progression</a:t>
            </a:r>
            <a:endParaRPr lang="en-US" dirty="0"/>
          </a:p>
        </p:txBody>
      </p:sp>
      <p:pic>
        <p:nvPicPr>
          <p:cNvPr id="1026" name="Picture 2"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2095" y="2366350"/>
            <a:ext cx="4786184" cy="3771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7309858" y="2204633"/>
            <a:ext cx="4379634" cy="1369606"/>
          </a:xfrm>
          <a:prstGeom prst="rect">
            <a:avLst/>
          </a:prstGeom>
          <a:noFill/>
        </p:spPr>
        <p:txBody>
          <a:bodyPr wrap="square" rtlCol="0">
            <a:spAutoFit/>
          </a:bodyPr>
          <a:lstStyle/>
          <a:p>
            <a:pPr marL="171450" indent="-171450" algn="just">
              <a:buFont typeface="Arial" panose="020B0604020202020204" pitchFamily="34" charset="0"/>
              <a:buChar char="•"/>
            </a:pPr>
            <a:r>
              <a:rPr lang="en-US" sz="1200" dirty="0" smtClean="0"/>
              <a:t>In </a:t>
            </a:r>
            <a:r>
              <a:rPr lang="en-US" sz="1200" b="1" dirty="0" smtClean="0"/>
              <a:t>Hong Kong</a:t>
            </a:r>
            <a:r>
              <a:rPr lang="en-US" sz="1200" dirty="0" smtClean="0"/>
              <a:t>, </a:t>
            </a:r>
            <a:r>
              <a:rPr lang="en-US" sz="1200" dirty="0"/>
              <a:t>25,000 </a:t>
            </a:r>
            <a:r>
              <a:rPr lang="en-US" sz="1200" dirty="0" smtClean="0"/>
              <a:t>are already registered for autistic </a:t>
            </a:r>
            <a:r>
              <a:rPr lang="en-US" sz="1200" dirty="0"/>
              <a:t>children, and a further 10,000-plus are expected to be diagnosed in 2017-2018, up from 7,200 in 2015-2016. </a:t>
            </a:r>
            <a:endParaRPr lang="en-US" sz="1200" dirty="0" smtClean="0"/>
          </a:p>
          <a:p>
            <a:pPr algn="just"/>
            <a:endParaRPr lang="en-US" sz="1200" dirty="0"/>
          </a:p>
          <a:p>
            <a:pPr marL="171450" indent="-171450" algn="just">
              <a:buFont typeface="Arial" panose="020B0604020202020204" pitchFamily="34" charset="0"/>
              <a:buChar char="•"/>
            </a:pPr>
            <a:r>
              <a:rPr lang="en-US" sz="1200" dirty="0" smtClean="0"/>
              <a:t>Based </a:t>
            </a:r>
            <a:r>
              <a:rPr lang="en-US" sz="1200" dirty="0"/>
              <a:t>on the recent estimates, in Hong Kong, 65 or more in every 10,000 children are affected with autism.</a:t>
            </a:r>
          </a:p>
          <a:p>
            <a:pPr algn="just"/>
            <a:endParaRPr lang="en-US" sz="1100" dirty="0"/>
          </a:p>
        </p:txBody>
      </p:sp>
      <p:sp>
        <p:nvSpPr>
          <p:cNvPr id="5" name="TextBox 4"/>
          <p:cNvSpPr txBox="1"/>
          <p:nvPr/>
        </p:nvSpPr>
        <p:spPr>
          <a:xfrm>
            <a:off x="329514" y="4728519"/>
            <a:ext cx="4110680" cy="1384995"/>
          </a:xfrm>
          <a:prstGeom prst="rect">
            <a:avLst/>
          </a:prstGeom>
          <a:noFill/>
        </p:spPr>
        <p:txBody>
          <a:bodyPr wrap="square" rtlCol="0">
            <a:spAutoFit/>
          </a:bodyPr>
          <a:lstStyle/>
          <a:p>
            <a:pPr marL="171450" indent="-171450" algn="just">
              <a:buFont typeface="Arial" panose="020B0604020202020204" pitchFamily="34" charset="0"/>
              <a:buChar char="•"/>
            </a:pPr>
            <a:r>
              <a:rPr lang="en-US" sz="1200" dirty="0"/>
              <a:t>The </a:t>
            </a:r>
            <a:r>
              <a:rPr lang="en-US" sz="1200" b="1" dirty="0"/>
              <a:t>Vietnam</a:t>
            </a:r>
            <a:r>
              <a:rPr lang="en-US" sz="1200" dirty="0"/>
              <a:t> Public Health Association estimates there are 160,000 people living with ASD in Vietnam by 2012. </a:t>
            </a:r>
            <a:endParaRPr lang="en-US" sz="1200" dirty="0" smtClean="0"/>
          </a:p>
          <a:p>
            <a:pPr algn="just"/>
            <a:endParaRPr lang="en-US" sz="1200" dirty="0" smtClean="0"/>
          </a:p>
          <a:p>
            <a:pPr marL="171450" indent="-171450" algn="just">
              <a:buFont typeface="Arial" panose="020B0604020202020204" pitchFamily="34" charset="0"/>
              <a:buChar char="•"/>
            </a:pPr>
            <a:r>
              <a:rPr lang="en-US" sz="1200" dirty="0" smtClean="0"/>
              <a:t>As </a:t>
            </a:r>
            <a:r>
              <a:rPr lang="en-US" sz="1200" dirty="0"/>
              <a:t>per the latest studies, 0.75 percent of young children in northern Vietnam have autism according to a large study of children in the region. </a:t>
            </a:r>
          </a:p>
          <a:p>
            <a:pPr algn="just"/>
            <a:endParaRPr lang="en-US" sz="1200" dirty="0"/>
          </a:p>
        </p:txBody>
      </p:sp>
      <p:cxnSp>
        <p:nvCxnSpPr>
          <p:cNvPr id="9" name="Straight Connector 8"/>
          <p:cNvCxnSpPr/>
          <p:nvPr/>
        </p:nvCxnSpPr>
        <p:spPr>
          <a:xfrm>
            <a:off x="2718487" y="4251082"/>
            <a:ext cx="3056237" cy="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726725" y="4242844"/>
            <a:ext cx="0" cy="477437"/>
          </a:xfrm>
          <a:prstGeom prst="straightConnector1">
            <a:avLst/>
          </a:prstGeom>
          <a:ln w="158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537622" y="4909751"/>
            <a:ext cx="4176584" cy="1200329"/>
          </a:xfrm>
          <a:prstGeom prst="rect">
            <a:avLst/>
          </a:prstGeom>
          <a:noFill/>
        </p:spPr>
        <p:txBody>
          <a:bodyPr wrap="square" rtlCol="0">
            <a:spAutoFit/>
          </a:bodyPr>
          <a:lstStyle/>
          <a:p>
            <a:pPr marL="171450" indent="-171450" algn="just">
              <a:buFont typeface="Arial" panose="020B0604020202020204" pitchFamily="34" charset="0"/>
              <a:buChar char="•"/>
            </a:pPr>
            <a:r>
              <a:rPr lang="en-US" sz="1200" dirty="0"/>
              <a:t>The number of people with </a:t>
            </a:r>
            <a:r>
              <a:rPr lang="en-US" sz="1200" dirty="0" smtClean="0"/>
              <a:t>ASD </a:t>
            </a:r>
            <a:r>
              <a:rPr lang="en-US" sz="1200" dirty="0"/>
              <a:t>in the </a:t>
            </a:r>
            <a:r>
              <a:rPr lang="en-US" sz="1200" b="1" dirty="0"/>
              <a:t>Philippines</a:t>
            </a:r>
            <a:r>
              <a:rPr lang="en-US" sz="1200" dirty="0"/>
              <a:t> has almost doubled in the past six years and the number is still rising. </a:t>
            </a:r>
            <a:endParaRPr lang="en-US" sz="1200" dirty="0" smtClean="0"/>
          </a:p>
          <a:p>
            <a:pPr algn="just"/>
            <a:endParaRPr lang="en-US" sz="1200" dirty="0" smtClean="0"/>
          </a:p>
          <a:p>
            <a:pPr marL="171450" indent="-171450" algn="just">
              <a:buFont typeface="Arial" panose="020B0604020202020204" pitchFamily="34" charset="0"/>
              <a:buChar char="•"/>
            </a:pPr>
            <a:r>
              <a:rPr lang="en-US" sz="1200" dirty="0" smtClean="0"/>
              <a:t>In </a:t>
            </a:r>
            <a:r>
              <a:rPr lang="en-US" sz="1200" dirty="0"/>
              <a:t>the </a:t>
            </a:r>
            <a:r>
              <a:rPr lang="en-US" sz="1200" dirty="0" smtClean="0"/>
              <a:t>Philippines, estimated autism cases rose </a:t>
            </a:r>
            <a:r>
              <a:rPr lang="en-US" sz="1200" dirty="0"/>
              <a:t>from 500,000 in 2008 to one million people by 2014</a:t>
            </a:r>
            <a:r>
              <a:rPr lang="en-US" sz="1200" dirty="0" smtClean="0"/>
              <a:t>.</a:t>
            </a:r>
            <a:endParaRPr lang="en-US" sz="1200" dirty="0"/>
          </a:p>
        </p:txBody>
      </p:sp>
      <p:cxnSp>
        <p:nvCxnSpPr>
          <p:cNvPr id="15" name="Straight Connector 14"/>
          <p:cNvCxnSpPr/>
          <p:nvPr/>
        </p:nvCxnSpPr>
        <p:spPr>
          <a:xfrm flipV="1">
            <a:off x="6277233" y="2594919"/>
            <a:ext cx="0" cy="1219200"/>
          </a:xfrm>
          <a:prstGeom prst="line">
            <a:avLst/>
          </a:prstGeom>
          <a:ln w="158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275866" y="2603157"/>
            <a:ext cx="961217" cy="0"/>
          </a:xfrm>
          <a:prstGeom prst="straightConnector1">
            <a:avLst/>
          </a:prstGeom>
          <a:ln w="158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878595" y="4316986"/>
            <a:ext cx="2405825"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9292281" y="4308748"/>
            <a:ext cx="0" cy="592765"/>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767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263C6-D047-4883-81BE-32D19FA7569C}"/>
              </a:ext>
            </a:extLst>
          </p:cNvPr>
          <p:cNvSpPr>
            <a:spLocks noGrp="1"/>
          </p:cNvSpPr>
          <p:nvPr>
            <p:ph type="title"/>
          </p:nvPr>
        </p:nvSpPr>
        <p:spPr/>
        <p:txBody>
          <a:bodyPr>
            <a:normAutofit/>
          </a:bodyPr>
          <a:lstStyle/>
          <a:p>
            <a:r>
              <a:rPr lang="en-US" dirty="0"/>
              <a:t>ASD </a:t>
            </a:r>
            <a:r>
              <a:rPr lang="en-US" b="1" dirty="0"/>
              <a:t>Health Insurance Expenditure</a:t>
            </a:r>
          </a:p>
        </p:txBody>
      </p:sp>
      <p:sp>
        <p:nvSpPr>
          <p:cNvPr id="3" name="Content Placeholder 2">
            <a:extLst>
              <a:ext uri="{FF2B5EF4-FFF2-40B4-BE49-F238E27FC236}">
                <a16:creationId xmlns:a16="http://schemas.microsoft.com/office/drawing/2014/main" id="{618F72C2-E367-4661-BFC5-30D259D17748}"/>
              </a:ext>
            </a:extLst>
          </p:cNvPr>
          <p:cNvSpPr>
            <a:spLocks noGrp="1"/>
          </p:cNvSpPr>
          <p:nvPr>
            <p:ph idx="1"/>
          </p:nvPr>
        </p:nvSpPr>
        <p:spPr>
          <a:xfrm>
            <a:off x="835481" y="2120586"/>
            <a:ext cx="10184604" cy="1537014"/>
          </a:xfrm>
        </p:spPr>
        <p:txBody>
          <a:bodyPr>
            <a:normAutofit fontScale="77500" lnSpcReduction="20000"/>
          </a:bodyPr>
          <a:lstStyle/>
          <a:p>
            <a:pPr algn="just">
              <a:buFont typeface="Wingdings" panose="05000000000000000000" pitchFamily="2" charset="2"/>
              <a:buChar char="§"/>
            </a:pPr>
            <a:r>
              <a:rPr lang="en-US" sz="2400" dirty="0"/>
              <a:t>According to the CDC, ASD treatment services costs an estimated </a:t>
            </a:r>
            <a:r>
              <a:rPr lang="en-US" sz="2400" dirty="0" smtClean="0"/>
              <a:t>USD 17,000 </a:t>
            </a:r>
            <a:r>
              <a:rPr lang="en-US" sz="2400" dirty="0"/>
              <a:t>more per year to care for a child with ASD compared to a child without autism. </a:t>
            </a:r>
          </a:p>
          <a:p>
            <a:pPr algn="just">
              <a:buFont typeface="Wingdings" panose="05000000000000000000" pitchFamily="2" charset="2"/>
              <a:buChar char="§"/>
            </a:pPr>
            <a:r>
              <a:rPr lang="en-US" sz="2400" dirty="0"/>
              <a:t>Costs include health care, education, ASD-related therapy, family-coordinated services, and caregiver time. For a child with more severe ASD, costs increase to over </a:t>
            </a:r>
            <a:r>
              <a:rPr lang="en-US" sz="2400" dirty="0" smtClean="0"/>
              <a:t>USD 21,000 </a:t>
            </a:r>
            <a:r>
              <a:rPr lang="en-US" sz="2400" dirty="0"/>
              <a:t>more per year.</a:t>
            </a:r>
          </a:p>
          <a:p>
            <a:pPr algn="just">
              <a:buFont typeface="Wingdings" panose="05000000000000000000" pitchFamily="2" charset="2"/>
              <a:buChar char="§"/>
            </a:pPr>
            <a:endParaRPr lang="en-US" dirty="0"/>
          </a:p>
        </p:txBody>
      </p:sp>
      <p:pic>
        <p:nvPicPr>
          <p:cNvPr id="5" name="New picture">
            <a:extLst>
              <a:ext uri="{FF2B5EF4-FFF2-40B4-BE49-F238E27FC236}">
                <a16:creationId xmlns:a16="http://schemas.microsoft.com/office/drawing/2014/main" id="{FC32AABF-AD54-4DB0-8AE0-49E95793F05E}"/>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2737846" y="3796054"/>
            <a:ext cx="6716308" cy="2872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6" name="Content Placeholder 2">
            <a:extLst>
              <a:ext uri="{FF2B5EF4-FFF2-40B4-BE49-F238E27FC236}">
                <a16:creationId xmlns:a16="http://schemas.microsoft.com/office/drawing/2014/main" id="{1E84D136-C080-4BA8-8727-99CCB3B57039}"/>
              </a:ext>
            </a:extLst>
          </p:cNvPr>
          <p:cNvSpPr txBox="1">
            <a:spLocks/>
          </p:cNvSpPr>
          <p:nvPr/>
        </p:nvSpPr>
        <p:spPr>
          <a:xfrm>
            <a:off x="4647981" y="6652402"/>
            <a:ext cx="2928989" cy="41119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900" b="1" dirty="0"/>
              <a:t>Data based on research done for some US States</a:t>
            </a:r>
          </a:p>
        </p:txBody>
      </p:sp>
    </p:spTree>
    <p:extLst>
      <p:ext uri="{BB962C8B-B14F-4D97-AF65-F5344CB8AC3E}">
        <p14:creationId xmlns:p14="http://schemas.microsoft.com/office/powerpoint/2010/main" val="283884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D896F-2EA9-4820-A1FC-1D38B66E8DAF}"/>
              </a:ext>
            </a:extLst>
          </p:cNvPr>
          <p:cNvSpPr>
            <a:spLocks noGrp="1"/>
          </p:cNvSpPr>
          <p:nvPr>
            <p:ph type="title"/>
          </p:nvPr>
        </p:nvSpPr>
        <p:spPr/>
        <p:txBody>
          <a:bodyPr>
            <a:normAutofit/>
          </a:bodyPr>
          <a:lstStyle/>
          <a:p>
            <a:r>
              <a:rPr lang="en-US" dirty="0" smtClean="0"/>
              <a:t>Top ASD prevalent countries &amp; ASD v/s Age</a:t>
            </a:r>
            <a:endParaRPr lang="en-US" dirty="0"/>
          </a:p>
        </p:txBody>
      </p:sp>
      <p:sp>
        <p:nvSpPr>
          <p:cNvPr id="12" name="Content Placeholder 11">
            <a:extLst>
              <a:ext uri="{FF2B5EF4-FFF2-40B4-BE49-F238E27FC236}">
                <a16:creationId xmlns:a16="http://schemas.microsoft.com/office/drawing/2014/main" id="{ED117C22-1E26-4B3B-A38C-2FE1DD3E0464}"/>
              </a:ext>
            </a:extLst>
          </p:cNvPr>
          <p:cNvSpPr>
            <a:spLocks noGrp="1"/>
          </p:cNvSpPr>
          <p:nvPr>
            <p:ph idx="1"/>
          </p:nvPr>
        </p:nvSpPr>
        <p:spPr>
          <a:xfrm>
            <a:off x="926098" y="2157060"/>
            <a:ext cx="10181403" cy="792086"/>
          </a:xfrm>
        </p:spPr>
        <p:txBody>
          <a:bodyPr>
            <a:normAutofit fontScale="55000" lnSpcReduction="20000"/>
          </a:bodyPr>
          <a:lstStyle/>
          <a:p>
            <a:pPr marL="0" indent="0" algn="just">
              <a:buNone/>
            </a:pPr>
            <a:r>
              <a:rPr lang="en-US" b="1" dirty="0" smtClean="0"/>
              <a:t>Worldwide, </a:t>
            </a:r>
            <a:r>
              <a:rPr lang="en-US" dirty="0" smtClean="0"/>
              <a:t>1 </a:t>
            </a:r>
            <a:r>
              <a:rPr lang="en-US" dirty="0"/>
              <a:t>in </a:t>
            </a:r>
            <a:r>
              <a:rPr lang="en-US" dirty="0" smtClean="0"/>
              <a:t>every 160 </a:t>
            </a:r>
            <a:r>
              <a:rPr lang="en-US" dirty="0"/>
              <a:t>children has an Autism Spectrum Disorder, with 3 times as prevalent among boys as among girls. However, some other well-controlled studies have reported </a:t>
            </a:r>
            <a:r>
              <a:rPr lang="en-US" dirty="0" smtClean="0"/>
              <a:t>the figures </a:t>
            </a:r>
            <a:r>
              <a:rPr lang="en-US" dirty="0"/>
              <a:t>that are substantially </a:t>
            </a:r>
            <a:r>
              <a:rPr lang="en-US" dirty="0" smtClean="0"/>
              <a:t>higher.</a:t>
            </a:r>
          </a:p>
        </p:txBody>
      </p:sp>
      <p:pic>
        <p:nvPicPr>
          <p:cNvPr id="5" name="Content Placeholder 5">
            <a:extLst>
              <a:ext uri="{FF2B5EF4-FFF2-40B4-BE49-F238E27FC236}">
                <a16:creationId xmlns:a16="http://schemas.microsoft.com/office/drawing/2014/main" id="{FAA640D9-B2BF-45C6-BFB3-E71F1CE5F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784" y="2669100"/>
            <a:ext cx="6367849" cy="4182599"/>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3912647616"/>
              </p:ext>
            </p:extLst>
          </p:nvPr>
        </p:nvGraphicFramePr>
        <p:xfrm>
          <a:off x="8364577" y="4010669"/>
          <a:ext cx="2886167" cy="618996"/>
        </p:xfrm>
        <a:graphic>
          <a:graphicData uri="http://schemas.openxmlformats.org/presentationml/2006/ole">
            <mc:AlternateContent xmlns:mc="http://schemas.openxmlformats.org/markup-compatibility/2006">
              <mc:Choice xmlns:v="urn:schemas-microsoft-com:vml" Requires="v">
                <p:oleObj spid="_x0000_s2146" name="Packager Shell Object" showAsIcon="1" r:id="rId4" imgW="1842480" imgH="394560" progId="Package">
                  <p:embed/>
                </p:oleObj>
              </mc:Choice>
              <mc:Fallback>
                <p:oleObj name="Packager Shell Object" showAsIcon="1" r:id="rId4" imgW="1842480" imgH="394560" progId="Package">
                  <p:embed/>
                  <p:pic>
                    <p:nvPicPr>
                      <p:cNvPr id="0" name=""/>
                      <p:cNvPicPr/>
                      <p:nvPr/>
                    </p:nvPicPr>
                    <p:blipFill>
                      <a:blip r:embed="rId5"/>
                      <a:stretch>
                        <a:fillRect/>
                      </a:stretch>
                    </p:blipFill>
                    <p:spPr>
                      <a:xfrm>
                        <a:off x="8364577" y="4010669"/>
                        <a:ext cx="2886167" cy="618996"/>
                      </a:xfrm>
                      <a:prstGeom prst="rect">
                        <a:avLst/>
                      </a:prstGeom>
                    </p:spPr>
                  </p:pic>
                </p:oleObj>
              </mc:Fallback>
            </mc:AlternateContent>
          </a:graphicData>
        </a:graphic>
      </p:graphicFrame>
    </p:spTree>
    <p:extLst>
      <p:ext uri="{BB962C8B-B14F-4D97-AF65-F5344CB8AC3E}">
        <p14:creationId xmlns:p14="http://schemas.microsoft.com/office/powerpoint/2010/main" val="3803065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7C998-247E-426D-BE88-7FC53B71E329}"/>
              </a:ext>
            </a:extLst>
          </p:cNvPr>
          <p:cNvSpPr>
            <a:spLocks noGrp="1"/>
          </p:cNvSpPr>
          <p:nvPr>
            <p:ph type="title"/>
          </p:nvPr>
        </p:nvSpPr>
        <p:spPr>
          <a:xfrm>
            <a:off x="1048456" y="548640"/>
            <a:ext cx="10168128" cy="1179576"/>
          </a:xfrm>
        </p:spPr>
        <p:txBody>
          <a:bodyPr/>
          <a:lstStyle/>
          <a:p>
            <a:r>
              <a:rPr lang="en-US" dirty="0"/>
              <a:t>ASD Signs &amp; Symptoms</a:t>
            </a:r>
          </a:p>
        </p:txBody>
      </p:sp>
      <p:sp>
        <p:nvSpPr>
          <p:cNvPr id="3" name="Content Placeholder 2">
            <a:extLst>
              <a:ext uri="{FF2B5EF4-FFF2-40B4-BE49-F238E27FC236}">
                <a16:creationId xmlns:a16="http://schemas.microsoft.com/office/drawing/2014/main" id="{A40ABD79-2DCA-4FC9-89EB-337FA7A8F857}"/>
              </a:ext>
            </a:extLst>
          </p:cNvPr>
          <p:cNvSpPr>
            <a:spLocks noGrp="1"/>
          </p:cNvSpPr>
          <p:nvPr>
            <p:ph idx="1"/>
          </p:nvPr>
        </p:nvSpPr>
        <p:spPr>
          <a:xfrm>
            <a:off x="1073790" y="2192796"/>
            <a:ext cx="8934275" cy="4459673"/>
          </a:xfrm>
        </p:spPr>
        <p:txBody>
          <a:bodyPr>
            <a:normAutofit fontScale="55000" lnSpcReduction="20000"/>
          </a:bodyPr>
          <a:lstStyle/>
          <a:p>
            <a:pPr marL="0" indent="0" algn="just">
              <a:buNone/>
            </a:pPr>
            <a:r>
              <a:rPr lang="en-US" dirty="0"/>
              <a:t>People with ASD often have problems with social, emotional, and communication skills.</a:t>
            </a:r>
          </a:p>
          <a:p>
            <a:pPr marL="0" indent="0" algn="just">
              <a:buNone/>
            </a:pPr>
            <a:endParaRPr lang="en-US" dirty="0"/>
          </a:p>
          <a:p>
            <a:pPr marL="0" indent="0" algn="just">
              <a:buNone/>
            </a:pPr>
            <a:r>
              <a:rPr lang="en-US" b="1" dirty="0"/>
              <a:t>Children or adults with </a:t>
            </a:r>
            <a:r>
              <a:rPr lang="en-US" b="1" dirty="0" smtClean="0"/>
              <a:t>ASD might:</a:t>
            </a:r>
            <a:endParaRPr lang="en-US" i="1" dirty="0" smtClean="0"/>
          </a:p>
          <a:p>
            <a:pPr lvl="1" algn="just"/>
            <a:r>
              <a:rPr lang="en-US" dirty="0" smtClean="0"/>
              <a:t>not point at objects to show interest</a:t>
            </a:r>
          </a:p>
          <a:p>
            <a:pPr lvl="1" algn="just"/>
            <a:r>
              <a:rPr lang="en-US" dirty="0" smtClean="0"/>
              <a:t>not </a:t>
            </a:r>
            <a:r>
              <a:rPr lang="en-US" dirty="0"/>
              <a:t>look at objects when another person points at them</a:t>
            </a:r>
          </a:p>
          <a:p>
            <a:pPr lvl="1" algn="just"/>
            <a:r>
              <a:rPr lang="en-US" dirty="0"/>
              <a:t>avoid eye contact and want to be alone</a:t>
            </a:r>
          </a:p>
          <a:p>
            <a:pPr lvl="1" algn="just"/>
            <a:r>
              <a:rPr lang="en-US" dirty="0"/>
              <a:t>have trouble understanding other people’s </a:t>
            </a:r>
            <a:r>
              <a:rPr lang="en-US" dirty="0" smtClean="0"/>
              <a:t>feelings</a:t>
            </a:r>
          </a:p>
          <a:p>
            <a:pPr lvl="1" algn="just"/>
            <a:r>
              <a:rPr lang="en-US" dirty="0" smtClean="0"/>
              <a:t>have </a:t>
            </a:r>
            <a:r>
              <a:rPr lang="en-US" dirty="0"/>
              <a:t>no interest in other people</a:t>
            </a:r>
          </a:p>
          <a:p>
            <a:pPr lvl="1" algn="just"/>
            <a:r>
              <a:rPr lang="en-US" dirty="0" smtClean="0"/>
              <a:t>appear </a:t>
            </a:r>
            <a:r>
              <a:rPr lang="en-US" dirty="0"/>
              <a:t>to be unaware when people talk to them, but respond to other sounds</a:t>
            </a:r>
          </a:p>
          <a:p>
            <a:pPr lvl="1" algn="just"/>
            <a:r>
              <a:rPr lang="en-US" dirty="0"/>
              <a:t>be very interested in people, but not know how to talk, play, or relate to them</a:t>
            </a:r>
          </a:p>
          <a:p>
            <a:pPr lvl="1" algn="just"/>
            <a:r>
              <a:rPr lang="en-US" dirty="0"/>
              <a:t>repeat </a:t>
            </a:r>
            <a:r>
              <a:rPr lang="en-US" dirty="0" smtClean="0"/>
              <a:t>words </a:t>
            </a:r>
            <a:r>
              <a:rPr lang="en-US" dirty="0"/>
              <a:t>or phrases said to </a:t>
            </a:r>
            <a:r>
              <a:rPr lang="en-US" dirty="0" smtClean="0"/>
              <a:t>them</a:t>
            </a:r>
          </a:p>
          <a:p>
            <a:pPr lvl="1" algn="just"/>
            <a:r>
              <a:rPr lang="en-US" dirty="0" smtClean="0"/>
              <a:t>not </a:t>
            </a:r>
            <a:r>
              <a:rPr lang="en-US" dirty="0"/>
              <a:t>play “pretend” games (for example, not pretend to “feed” a doll)</a:t>
            </a:r>
          </a:p>
          <a:p>
            <a:pPr lvl="1" algn="just"/>
            <a:r>
              <a:rPr lang="en-US" dirty="0"/>
              <a:t>repeat actions over and over again</a:t>
            </a:r>
          </a:p>
          <a:p>
            <a:pPr lvl="1" algn="just"/>
            <a:r>
              <a:rPr lang="en-US" dirty="0"/>
              <a:t>have unusual reactions to the way things smell, taste, look, feel, or sound</a:t>
            </a:r>
          </a:p>
          <a:p>
            <a:pPr lvl="1" algn="just"/>
            <a:r>
              <a:rPr lang="en-US" dirty="0"/>
              <a:t>lose skills they once had (for example, stop saying words they were using)</a:t>
            </a:r>
          </a:p>
        </p:txBody>
      </p:sp>
    </p:spTree>
    <p:extLst>
      <p:ext uri="{BB962C8B-B14F-4D97-AF65-F5344CB8AC3E}">
        <p14:creationId xmlns:p14="http://schemas.microsoft.com/office/powerpoint/2010/main" val="37396854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5CC8-E8DE-448A-8426-62FB6C52C632}"/>
              </a:ext>
            </a:extLst>
          </p:cNvPr>
          <p:cNvSpPr>
            <a:spLocks noGrp="1"/>
          </p:cNvSpPr>
          <p:nvPr>
            <p:ph type="title"/>
          </p:nvPr>
        </p:nvSpPr>
        <p:spPr/>
        <p:txBody>
          <a:bodyPr/>
          <a:lstStyle/>
          <a:p>
            <a:r>
              <a:rPr lang="en-US" dirty="0"/>
              <a:t>ASD Diagnosis</a:t>
            </a:r>
          </a:p>
        </p:txBody>
      </p:sp>
      <p:sp>
        <p:nvSpPr>
          <p:cNvPr id="3" name="Content Placeholder 2">
            <a:extLst>
              <a:ext uri="{FF2B5EF4-FFF2-40B4-BE49-F238E27FC236}">
                <a16:creationId xmlns:a16="http://schemas.microsoft.com/office/drawing/2014/main" id="{4BF9BEB4-E1A5-446B-A692-7BB319D59733}"/>
              </a:ext>
            </a:extLst>
          </p:cNvPr>
          <p:cNvSpPr>
            <a:spLocks noGrp="1"/>
          </p:cNvSpPr>
          <p:nvPr>
            <p:ph idx="1"/>
          </p:nvPr>
        </p:nvSpPr>
        <p:spPr>
          <a:xfrm>
            <a:off x="827243" y="2270441"/>
            <a:ext cx="10573925" cy="3594900"/>
          </a:xfrm>
        </p:spPr>
        <p:txBody>
          <a:bodyPr>
            <a:normAutofit fontScale="85000" lnSpcReduction="10000"/>
          </a:bodyPr>
          <a:lstStyle/>
          <a:p>
            <a:pPr algn="just">
              <a:buFont typeface="Wingdings" panose="05000000000000000000" pitchFamily="2" charset="2"/>
              <a:buChar char="§"/>
            </a:pPr>
            <a:r>
              <a:rPr lang="en-US" dirty="0"/>
              <a:t>Diagnosing ASD can be difficult since there is no medical test, like a blood test, to diagnose the disorders </a:t>
            </a:r>
          </a:p>
          <a:p>
            <a:pPr lvl="1" algn="just"/>
            <a:r>
              <a:rPr lang="en-US" b="1" dirty="0"/>
              <a:t>Doctors look at the child’s behavior and development to make a diagnosis</a:t>
            </a:r>
            <a:r>
              <a:rPr lang="en-US" dirty="0"/>
              <a:t>.</a:t>
            </a:r>
          </a:p>
          <a:p>
            <a:pPr algn="just"/>
            <a:endParaRPr lang="en-US" dirty="0"/>
          </a:p>
          <a:p>
            <a:pPr algn="just">
              <a:buFont typeface="Wingdings" panose="05000000000000000000" pitchFamily="2" charset="2"/>
              <a:buChar char="§"/>
            </a:pPr>
            <a:r>
              <a:rPr lang="en-US" dirty="0"/>
              <a:t>ASD can sometimes be detected </a:t>
            </a:r>
            <a:r>
              <a:rPr lang="en-US" dirty="0" smtClean="0"/>
              <a:t>by the child’s age of 18 </a:t>
            </a:r>
            <a:r>
              <a:rPr lang="en-US" dirty="0"/>
              <a:t>months or younger</a:t>
            </a:r>
          </a:p>
          <a:p>
            <a:pPr lvl="1" algn="just"/>
            <a:r>
              <a:rPr lang="en-US" dirty="0"/>
              <a:t>By age 2, a diagnosis by an experienced professional can be considered very reliable.</a:t>
            </a:r>
          </a:p>
          <a:p>
            <a:pPr lvl="1" algn="just"/>
            <a:r>
              <a:rPr lang="en-US" dirty="0" smtClean="0"/>
              <a:t>Almost </a:t>
            </a:r>
            <a:r>
              <a:rPr lang="en-US" dirty="0"/>
              <a:t>all the ASD cases been diagnosed by the age of </a:t>
            </a:r>
            <a:r>
              <a:rPr lang="en-US" dirty="0" smtClean="0"/>
              <a:t>18 years. </a:t>
            </a:r>
            <a:r>
              <a:rPr lang="en-US" b="1" dirty="0"/>
              <a:t>However, many children do not receive a final diagnosis until much older.</a:t>
            </a:r>
            <a:endParaRPr lang="en-US" dirty="0"/>
          </a:p>
          <a:p>
            <a:pPr algn="just"/>
            <a:endParaRPr lang="en-US" dirty="0"/>
          </a:p>
        </p:txBody>
      </p:sp>
    </p:spTree>
    <p:extLst>
      <p:ext uri="{BB962C8B-B14F-4D97-AF65-F5344CB8AC3E}">
        <p14:creationId xmlns:p14="http://schemas.microsoft.com/office/powerpoint/2010/main" val="2374327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B24B-00EC-440B-A162-6314C0FD25F8}"/>
              </a:ext>
            </a:extLst>
          </p:cNvPr>
          <p:cNvSpPr>
            <a:spLocks noGrp="1"/>
          </p:cNvSpPr>
          <p:nvPr>
            <p:ph type="title"/>
          </p:nvPr>
        </p:nvSpPr>
        <p:spPr/>
        <p:txBody>
          <a:bodyPr/>
          <a:lstStyle/>
          <a:p>
            <a:r>
              <a:rPr lang="en-US" dirty="0"/>
              <a:t>ASD </a:t>
            </a:r>
            <a:r>
              <a:rPr lang="en-US" dirty="0" smtClean="0"/>
              <a:t>Treatment &amp; associated risks</a:t>
            </a:r>
            <a:endParaRPr lang="en-US" dirty="0"/>
          </a:p>
        </p:txBody>
      </p:sp>
      <p:sp>
        <p:nvSpPr>
          <p:cNvPr id="3" name="Content Placeholder 2">
            <a:extLst>
              <a:ext uri="{FF2B5EF4-FFF2-40B4-BE49-F238E27FC236}">
                <a16:creationId xmlns:a16="http://schemas.microsoft.com/office/drawing/2014/main" id="{ED190ED9-7481-4AED-A077-E9289A248BB1}"/>
              </a:ext>
            </a:extLst>
          </p:cNvPr>
          <p:cNvSpPr>
            <a:spLocks noGrp="1"/>
          </p:cNvSpPr>
          <p:nvPr>
            <p:ph idx="1"/>
          </p:nvPr>
        </p:nvSpPr>
        <p:spPr>
          <a:xfrm>
            <a:off x="766120" y="2118659"/>
            <a:ext cx="10692711" cy="4429373"/>
          </a:xfrm>
        </p:spPr>
        <p:txBody>
          <a:bodyPr>
            <a:normAutofit fontScale="47500" lnSpcReduction="20000"/>
          </a:bodyPr>
          <a:lstStyle/>
          <a:p>
            <a:pPr marL="0" indent="0" algn="just">
              <a:buNone/>
            </a:pPr>
            <a:r>
              <a:rPr lang="en-US" sz="4400" b="1" dirty="0" smtClean="0">
                <a:latin typeface="+mj-lt"/>
                <a:ea typeface="+mj-ea"/>
                <a:cs typeface="+mj-cs"/>
              </a:rPr>
              <a:t>Cost of treatment</a:t>
            </a:r>
          </a:p>
          <a:p>
            <a:pPr lvl="1" algn="just"/>
            <a:r>
              <a:rPr lang="en-US" sz="2300" dirty="0" smtClean="0"/>
              <a:t>ASD </a:t>
            </a:r>
            <a:r>
              <a:rPr lang="en-US" sz="2300" dirty="0"/>
              <a:t>treatment services costs an estimated from USD 17,000 to USD 21,000 more per year to care for a child with ASD compared to a child without autism.</a:t>
            </a:r>
          </a:p>
          <a:p>
            <a:pPr marL="0" indent="0" algn="just">
              <a:buNone/>
            </a:pPr>
            <a:endParaRPr lang="en-US" sz="1700" b="1" dirty="0" smtClean="0">
              <a:latin typeface="+mj-lt"/>
              <a:ea typeface="+mj-ea"/>
              <a:cs typeface="+mj-cs"/>
            </a:endParaRPr>
          </a:p>
          <a:p>
            <a:pPr marL="0" indent="0" algn="just">
              <a:buNone/>
            </a:pPr>
            <a:r>
              <a:rPr lang="en-US" sz="4300" b="1" dirty="0" smtClean="0">
                <a:latin typeface="+mj-lt"/>
                <a:ea typeface="+mj-ea"/>
                <a:cs typeface="+mj-cs"/>
              </a:rPr>
              <a:t>Recovery time</a:t>
            </a:r>
          </a:p>
          <a:p>
            <a:pPr lvl="1" algn="just"/>
            <a:r>
              <a:rPr lang="en-US" dirty="0" smtClean="0"/>
              <a:t>Generally</a:t>
            </a:r>
            <a:r>
              <a:rPr lang="en-US" dirty="0"/>
              <a:t>, </a:t>
            </a:r>
            <a:r>
              <a:rPr lang="en-US" dirty="0" smtClean="0"/>
              <a:t>treatment services </a:t>
            </a:r>
            <a:r>
              <a:rPr lang="en-US" dirty="0"/>
              <a:t>starts in early childhood and lasts till the child turns 18 or ASD signs are </a:t>
            </a:r>
            <a:r>
              <a:rPr lang="en-US" dirty="0" smtClean="0"/>
              <a:t>minimized</a:t>
            </a:r>
          </a:p>
          <a:p>
            <a:pPr lvl="1" algn="just"/>
            <a:r>
              <a:rPr lang="en-US" dirty="0" smtClean="0"/>
              <a:t>There </a:t>
            </a:r>
            <a:r>
              <a:rPr lang="en-US" dirty="0"/>
              <a:t>is no fixed time length that child should receive the treatment </a:t>
            </a:r>
            <a:r>
              <a:rPr lang="en-US" dirty="0" smtClean="0"/>
              <a:t>services</a:t>
            </a:r>
          </a:p>
          <a:p>
            <a:pPr marL="0" indent="0" algn="just">
              <a:buNone/>
            </a:pPr>
            <a:endParaRPr lang="en-US" sz="2000" b="1" dirty="0" smtClean="0">
              <a:latin typeface="+mj-lt"/>
              <a:ea typeface="+mj-ea"/>
              <a:cs typeface="+mj-cs"/>
            </a:endParaRPr>
          </a:p>
          <a:p>
            <a:pPr marL="0" indent="0" algn="just">
              <a:buNone/>
            </a:pPr>
            <a:r>
              <a:rPr lang="en-US" sz="4400" b="1" dirty="0" smtClean="0">
                <a:latin typeface="+mj-lt"/>
                <a:ea typeface="+mj-ea"/>
                <a:cs typeface="+mj-cs"/>
              </a:rPr>
              <a:t>Treatment therapies</a:t>
            </a:r>
          </a:p>
          <a:p>
            <a:pPr lvl="1" algn="just"/>
            <a:r>
              <a:rPr lang="en-US" sz="2300" dirty="0"/>
              <a:t>Very initial services can include therapies to help the child talk, walk, and interact with others.</a:t>
            </a:r>
          </a:p>
          <a:p>
            <a:pPr lvl="1" algn="just"/>
            <a:r>
              <a:rPr lang="en-US" sz="2300" dirty="0"/>
              <a:t>Other ASD treatment therapies are: </a:t>
            </a:r>
          </a:p>
          <a:p>
            <a:pPr lvl="2" algn="just"/>
            <a:r>
              <a:rPr lang="en-US" sz="2300" b="1" dirty="0"/>
              <a:t>Applied Behavior Analysis</a:t>
            </a:r>
          </a:p>
          <a:p>
            <a:pPr lvl="2" algn="just"/>
            <a:r>
              <a:rPr lang="en-US" sz="2300" b="1" dirty="0"/>
              <a:t>Anger Management</a:t>
            </a:r>
          </a:p>
          <a:p>
            <a:pPr lvl="2" algn="just"/>
            <a:r>
              <a:rPr lang="en-US" sz="2300" b="1" dirty="0"/>
              <a:t>Sensory Processing </a:t>
            </a:r>
          </a:p>
          <a:p>
            <a:pPr lvl="2" algn="just"/>
            <a:r>
              <a:rPr lang="en-US" sz="2300" b="1" dirty="0"/>
              <a:t>Speech/language therapy</a:t>
            </a:r>
            <a:r>
              <a:rPr lang="en-US" sz="2300" dirty="0"/>
              <a:t> and others are offered at different age time based on symptoms.</a:t>
            </a:r>
          </a:p>
          <a:p>
            <a:pPr lvl="1" algn="just"/>
            <a:r>
              <a:rPr lang="en-US" sz="2300" dirty="0"/>
              <a:t>Some medicines can help with related symptoms like depression, insomnia(sleep disorder), and trouble focusing. And, </a:t>
            </a:r>
            <a:r>
              <a:rPr lang="en-US" sz="2300" b="1" dirty="0"/>
              <a:t>recent studies have shown that medication is most effective when it’s combined with behavioral therapies.</a:t>
            </a:r>
          </a:p>
        </p:txBody>
      </p:sp>
    </p:spTree>
    <p:extLst>
      <p:ext uri="{BB962C8B-B14F-4D97-AF65-F5344CB8AC3E}">
        <p14:creationId xmlns:p14="http://schemas.microsoft.com/office/powerpoint/2010/main" val="33756492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UNIQUEID" val="90"/>
</p:tagLst>
</file>

<file path=ppt/theme/theme1.xml><?xml version="1.0" encoding="utf-8"?>
<a:theme xmlns:a="http://schemas.openxmlformats.org/drawingml/2006/main" name="AccentBoxVTI">
  <a:themeElements>
    <a:clrScheme name="AnalogousFromDarkSeedLeftStep">
      <a:dk1>
        <a:srgbClr val="000000"/>
      </a:dk1>
      <a:lt1>
        <a:srgbClr val="FFFFFF"/>
      </a:lt1>
      <a:dk2>
        <a:srgbClr val="322441"/>
      </a:dk2>
      <a:lt2>
        <a:srgbClr val="E2E8E6"/>
      </a:lt2>
      <a:accent1>
        <a:srgbClr val="C64A6B"/>
      </a:accent1>
      <a:accent2>
        <a:srgbClr val="B4388D"/>
      </a:accent2>
      <a:accent3>
        <a:srgbClr val="BA4AC6"/>
      </a:accent3>
      <a:accent4>
        <a:srgbClr val="7438B4"/>
      </a:accent4>
      <a:accent5>
        <a:srgbClr val="524AC6"/>
      </a:accent5>
      <a:accent6>
        <a:srgbClr val="3863B4"/>
      </a:accent6>
      <a:hlink>
        <a:srgbClr val="7B63CB"/>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4BAA30C2C01F43A59936B1FD16CF75" ma:contentTypeVersion="11" ma:contentTypeDescription="Create a new document." ma:contentTypeScope="" ma:versionID="6eb03c6c43c52021d53c37d591ef441f">
  <xsd:schema xmlns:xsd="http://www.w3.org/2001/XMLSchema" xmlns:xs="http://www.w3.org/2001/XMLSchema" xmlns:p="http://schemas.microsoft.com/office/2006/metadata/properties" xmlns:ns3="cf6c3166-5bf4-4fac-88b1-0ade12372130" xmlns:ns4="7c8defc9-44de-4733-9fcf-c0f4fa66930b" targetNamespace="http://schemas.microsoft.com/office/2006/metadata/properties" ma:root="true" ma:fieldsID="1a7e4ad15635371b7a88487b626f8741" ns3:_="" ns4:_="">
    <xsd:import namespace="cf6c3166-5bf4-4fac-88b1-0ade12372130"/>
    <xsd:import namespace="7c8defc9-44de-4733-9fcf-c0f4fa66930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6c3166-5bf4-4fac-88b1-0ade1237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c8defc9-44de-4733-9fcf-c0f4fa66930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2D9704C-5C2F-41FE-812E-60F6915797C9}">
  <ds:schemaRefs>
    <ds:schemaRef ds:uri="http://schemas.microsoft.com/sharepoint/v3/contenttype/forms"/>
  </ds:schemaRefs>
</ds:datastoreItem>
</file>

<file path=customXml/itemProps2.xml><?xml version="1.0" encoding="utf-8"?>
<ds:datastoreItem xmlns:ds="http://schemas.openxmlformats.org/officeDocument/2006/customXml" ds:itemID="{2E2C3403-03CC-4A8B-86B0-CADE651C0A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6c3166-5bf4-4fac-88b1-0ade12372130"/>
    <ds:schemaRef ds:uri="7c8defc9-44de-4733-9fcf-c0f4fa6693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C65F6C-A3A9-4393-8978-47CBE735E6CF}">
  <ds:schemaRefs>
    <ds:schemaRef ds:uri="http://schemas.microsoft.com/office/2006/documentManagement/types"/>
    <ds:schemaRef ds:uri="http://purl.org/dc/terms/"/>
    <ds:schemaRef ds:uri="http://schemas.openxmlformats.org/package/2006/metadata/core-properties"/>
    <ds:schemaRef ds:uri="http://purl.org/dc/dcmitype/"/>
    <ds:schemaRef ds:uri="cf6c3166-5bf4-4fac-88b1-0ade12372130"/>
    <ds:schemaRef ds:uri="7c8defc9-44de-4733-9fcf-c0f4fa66930b"/>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2320</TotalTime>
  <Words>1693</Words>
  <Application>Microsoft Office PowerPoint</Application>
  <PresentationFormat>Widescreen</PresentationFormat>
  <Paragraphs>153</Paragraphs>
  <Slides>16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Arial</vt:lpstr>
      <vt:lpstr>Avenir Next LT Pro</vt:lpstr>
      <vt:lpstr>Bahnschrift SemiBold SemiConden</vt:lpstr>
      <vt:lpstr>Calibri</vt:lpstr>
      <vt:lpstr>Wingdings</vt:lpstr>
      <vt:lpstr>AccentBoxVTI</vt:lpstr>
      <vt:lpstr>Packager Shell Object</vt:lpstr>
      <vt:lpstr>Underwriting score prediction against Autism Spectrum Disorder(ASD)  </vt:lpstr>
      <vt:lpstr>Contents</vt:lpstr>
      <vt:lpstr>What is ASD?</vt:lpstr>
      <vt:lpstr>Asia Region ASD Progression</vt:lpstr>
      <vt:lpstr>ASD Health Insurance Expenditure</vt:lpstr>
      <vt:lpstr>Top ASD prevalent countries &amp; ASD v/s Age</vt:lpstr>
      <vt:lpstr>ASD Signs &amp; Symptoms</vt:lpstr>
      <vt:lpstr>ASD Diagnosis</vt:lpstr>
      <vt:lpstr>ASD Treatment &amp; associated risks</vt:lpstr>
      <vt:lpstr>Problem Statement</vt:lpstr>
      <vt:lpstr>Proposed Business Solution</vt:lpstr>
      <vt:lpstr>Prototype Solution</vt:lpstr>
      <vt:lpstr>Potential extension for future</vt:lpstr>
      <vt:lpstr>PowerPoint Presentation</vt:lpstr>
      <vt:lpstr>Abbreviations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underwriting score against Autism spectrum disorder  in children, adolescents and adults</dc:title>
  <dc:creator>Rajesh Sharma</dc:creator>
  <cp:lastModifiedBy>Rajesh Sharma</cp:lastModifiedBy>
  <cp:revision>559</cp:revision>
  <dcterms:created xsi:type="dcterms:W3CDTF">2020-04-19T05:57:24Z</dcterms:created>
  <dcterms:modified xsi:type="dcterms:W3CDTF">2020-04-27T02:14:19Z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0x010100A24BAA30C2C01F43A59936B1FD16CF75</vt:lpwstr>
  </property>
</Properties>
</file>