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F583C5-F01E-4993-95E7-4403CC652747}" type="datetimeFigureOut">
              <a:rPr lang="en-IN" smtClean="0"/>
              <a:t>07-03-2025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8D8923-6498-4894-84D4-43DAD0418FEC}" type="slidenum">
              <a:rPr lang="en-IN" smtClean="0"/>
              <a:t>‹#›</a:t>
            </a:fld>
            <a:endParaRPr lang="en-IN"/>
          </a:p>
        </p:txBody>
      </p:sp>
    </p:spTree>
    <p:extLst>
      <p:ext uri="{BB962C8B-B14F-4D97-AF65-F5344CB8AC3E}">
        <p14:creationId xmlns:p14="http://schemas.microsoft.com/office/powerpoint/2010/main" val="2231639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F583C5-F01E-4993-95E7-4403CC652747}" type="datetimeFigureOut">
              <a:rPr lang="en-IN" smtClean="0"/>
              <a:t>07-03-2025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8D8923-6498-4894-84D4-43DAD0418FEC}" type="slidenum">
              <a:rPr lang="en-IN" smtClean="0"/>
              <a:t>‹#›</a:t>
            </a:fld>
            <a:endParaRPr lang="en-IN"/>
          </a:p>
        </p:txBody>
      </p:sp>
    </p:spTree>
    <p:extLst>
      <p:ext uri="{BB962C8B-B14F-4D97-AF65-F5344CB8AC3E}">
        <p14:creationId xmlns:p14="http://schemas.microsoft.com/office/powerpoint/2010/main" val="640793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F583C5-F01E-4993-95E7-4403CC652747}" type="datetimeFigureOut">
              <a:rPr lang="en-IN" smtClean="0"/>
              <a:t>07-03-2025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8D8923-6498-4894-84D4-43DAD0418FE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547907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F583C5-F01E-4993-95E7-4403CC652747}" type="datetimeFigureOut">
              <a:rPr lang="en-IN" smtClean="0"/>
              <a:t>07-03-2025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8D8923-6498-4894-84D4-43DAD0418FEC}" type="slidenum">
              <a:rPr lang="en-IN" smtClean="0"/>
              <a:t>‹#›</a:t>
            </a:fld>
            <a:endParaRPr lang="en-IN"/>
          </a:p>
        </p:txBody>
      </p:sp>
    </p:spTree>
    <p:extLst>
      <p:ext uri="{BB962C8B-B14F-4D97-AF65-F5344CB8AC3E}">
        <p14:creationId xmlns:p14="http://schemas.microsoft.com/office/powerpoint/2010/main" val="1121648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F583C5-F01E-4993-95E7-4403CC652747}" type="datetimeFigureOut">
              <a:rPr lang="en-IN" smtClean="0"/>
              <a:t>07-03-2025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8D8923-6498-4894-84D4-43DAD0418FE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72661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F583C5-F01E-4993-95E7-4403CC652747}" type="datetimeFigureOut">
              <a:rPr lang="en-IN" smtClean="0"/>
              <a:t>07-03-2025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8D8923-6498-4894-84D4-43DAD0418FEC}" type="slidenum">
              <a:rPr lang="en-IN" smtClean="0"/>
              <a:t>‹#›</a:t>
            </a:fld>
            <a:endParaRPr lang="en-IN"/>
          </a:p>
        </p:txBody>
      </p:sp>
    </p:spTree>
    <p:extLst>
      <p:ext uri="{BB962C8B-B14F-4D97-AF65-F5344CB8AC3E}">
        <p14:creationId xmlns:p14="http://schemas.microsoft.com/office/powerpoint/2010/main" val="3874539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F583C5-F01E-4993-95E7-4403CC652747}" type="datetimeFigureOut">
              <a:rPr lang="en-IN" smtClean="0"/>
              <a:t>07-03-2025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8D8923-6498-4894-84D4-43DAD0418FEC}" type="slidenum">
              <a:rPr lang="en-IN" smtClean="0"/>
              <a:t>‹#›</a:t>
            </a:fld>
            <a:endParaRPr lang="en-IN"/>
          </a:p>
        </p:txBody>
      </p:sp>
    </p:spTree>
    <p:extLst>
      <p:ext uri="{BB962C8B-B14F-4D97-AF65-F5344CB8AC3E}">
        <p14:creationId xmlns:p14="http://schemas.microsoft.com/office/powerpoint/2010/main" val="2791798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F583C5-F01E-4993-95E7-4403CC652747}" type="datetimeFigureOut">
              <a:rPr lang="en-IN" smtClean="0"/>
              <a:t>07-03-2025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8D8923-6498-4894-84D4-43DAD0418FEC}" type="slidenum">
              <a:rPr lang="en-IN" smtClean="0"/>
              <a:t>‹#›</a:t>
            </a:fld>
            <a:endParaRPr lang="en-IN"/>
          </a:p>
        </p:txBody>
      </p:sp>
    </p:spTree>
    <p:extLst>
      <p:ext uri="{BB962C8B-B14F-4D97-AF65-F5344CB8AC3E}">
        <p14:creationId xmlns:p14="http://schemas.microsoft.com/office/powerpoint/2010/main" val="90042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F583C5-F01E-4993-95E7-4403CC652747}" type="datetimeFigureOut">
              <a:rPr lang="en-IN" smtClean="0"/>
              <a:t>07-03-2025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8D8923-6498-4894-84D4-43DAD0418FEC}" type="slidenum">
              <a:rPr lang="en-IN" smtClean="0"/>
              <a:t>‹#›</a:t>
            </a:fld>
            <a:endParaRPr lang="en-IN"/>
          </a:p>
        </p:txBody>
      </p:sp>
    </p:spTree>
    <p:extLst>
      <p:ext uri="{BB962C8B-B14F-4D97-AF65-F5344CB8AC3E}">
        <p14:creationId xmlns:p14="http://schemas.microsoft.com/office/powerpoint/2010/main" val="1770550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F583C5-F01E-4993-95E7-4403CC652747}" type="datetimeFigureOut">
              <a:rPr lang="en-IN" smtClean="0"/>
              <a:t>07-03-2025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8D8923-6498-4894-84D4-43DAD0418FEC}" type="slidenum">
              <a:rPr lang="en-IN" smtClean="0"/>
              <a:t>‹#›</a:t>
            </a:fld>
            <a:endParaRPr lang="en-IN"/>
          </a:p>
        </p:txBody>
      </p:sp>
    </p:spTree>
    <p:extLst>
      <p:ext uri="{BB962C8B-B14F-4D97-AF65-F5344CB8AC3E}">
        <p14:creationId xmlns:p14="http://schemas.microsoft.com/office/powerpoint/2010/main" val="501375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F583C5-F01E-4993-95E7-4403CC652747}" type="datetimeFigureOut">
              <a:rPr lang="en-IN" smtClean="0"/>
              <a:t>07-03-2025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8D8923-6498-4894-84D4-43DAD0418FEC}" type="slidenum">
              <a:rPr lang="en-IN" smtClean="0"/>
              <a:t>‹#›</a:t>
            </a:fld>
            <a:endParaRPr lang="en-IN"/>
          </a:p>
        </p:txBody>
      </p:sp>
    </p:spTree>
    <p:extLst>
      <p:ext uri="{BB962C8B-B14F-4D97-AF65-F5344CB8AC3E}">
        <p14:creationId xmlns:p14="http://schemas.microsoft.com/office/powerpoint/2010/main" val="2860334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F583C5-F01E-4993-95E7-4403CC652747}" type="datetimeFigureOut">
              <a:rPr lang="en-IN" smtClean="0"/>
              <a:t>07-03-2025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8D8923-6498-4894-84D4-43DAD0418FEC}" type="slidenum">
              <a:rPr lang="en-IN" smtClean="0"/>
              <a:t>‹#›</a:t>
            </a:fld>
            <a:endParaRPr lang="en-IN"/>
          </a:p>
        </p:txBody>
      </p:sp>
    </p:spTree>
    <p:extLst>
      <p:ext uri="{BB962C8B-B14F-4D97-AF65-F5344CB8AC3E}">
        <p14:creationId xmlns:p14="http://schemas.microsoft.com/office/powerpoint/2010/main" val="2668275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F583C5-F01E-4993-95E7-4403CC652747}" type="datetimeFigureOut">
              <a:rPr lang="en-IN" smtClean="0"/>
              <a:t>07-03-2025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8D8923-6498-4894-84D4-43DAD0418FEC}" type="slidenum">
              <a:rPr lang="en-IN" smtClean="0"/>
              <a:t>‹#›</a:t>
            </a:fld>
            <a:endParaRPr lang="en-IN"/>
          </a:p>
        </p:txBody>
      </p:sp>
    </p:spTree>
    <p:extLst>
      <p:ext uri="{BB962C8B-B14F-4D97-AF65-F5344CB8AC3E}">
        <p14:creationId xmlns:p14="http://schemas.microsoft.com/office/powerpoint/2010/main" val="3007138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F583C5-F01E-4993-95E7-4403CC652747}" type="datetimeFigureOut">
              <a:rPr lang="en-IN" smtClean="0"/>
              <a:t>07-03-2025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28D8923-6498-4894-84D4-43DAD0418FEC}" type="slidenum">
              <a:rPr lang="en-IN" smtClean="0"/>
              <a:t>‹#›</a:t>
            </a:fld>
            <a:endParaRPr lang="en-IN"/>
          </a:p>
        </p:txBody>
      </p:sp>
    </p:spTree>
    <p:extLst>
      <p:ext uri="{BB962C8B-B14F-4D97-AF65-F5344CB8AC3E}">
        <p14:creationId xmlns:p14="http://schemas.microsoft.com/office/powerpoint/2010/main" val="2239479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7F583C5-F01E-4993-95E7-4403CC652747}" type="datetimeFigureOut">
              <a:rPr lang="en-IN" smtClean="0"/>
              <a:t>07-03-2025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8D8923-6498-4894-84D4-43DAD0418FEC}" type="slidenum">
              <a:rPr lang="en-IN" smtClean="0"/>
              <a:t>‹#›</a:t>
            </a:fld>
            <a:endParaRPr lang="en-IN"/>
          </a:p>
        </p:txBody>
      </p:sp>
    </p:spTree>
    <p:extLst>
      <p:ext uri="{BB962C8B-B14F-4D97-AF65-F5344CB8AC3E}">
        <p14:creationId xmlns:p14="http://schemas.microsoft.com/office/powerpoint/2010/main" val="3862872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7F583C5-F01E-4993-95E7-4403CC652747}" type="datetimeFigureOut">
              <a:rPr lang="en-IN" smtClean="0"/>
              <a:t>07-03-2025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8D8923-6498-4894-84D4-43DAD0418FEC}" type="slidenum">
              <a:rPr lang="en-IN" smtClean="0"/>
              <a:t>‹#›</a:t>
            </a:fld>
            <a:endParaRPr lang="en-IN"/>
          </a:p>
        </p:txBody>
      </p:sp>
    </p:spTree>
    <p:extLst>
      <p:ext uri="{BB962C8B-B14F-4D97-AF65-F5344CB8AC3E}">
        <p14:creationId xmlns:p14="http://schemas.microsoft.com/office/powerpoint/2010/main" val="4124830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F583C5-F01E-4993-95E7-4403CC652747}" type="datetimeFigureOut">
              <a:rPr lang="en-IN" smtClean="0"/>
              <a:t>07-03-2025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28D8923-6498-4894-84D4-43DAD0418FEC}" type="slidenum">
              <a:rPr lang="en-IN" smtClean="0"/>
              <a:t>‹#›</a:t>
            </a:fld>
            <a:endParaRPr lang="en-IN"/>
          </a:p>
        </p:txBody>
      </p:sp>
    </p:spTree>
    <p:extLst>
      <p:ext uri="{BB962C8B-B14F-4D97-AF65-F5344CB8AC3E}">
        <p14:creationId xmlns:p14="http://schemas.microsoft.com/office/powerpoint/2010/main" val="17042910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ignin.aws.amazon.com/signu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7707" y="728134"/>
            <a:ext cx="7766936" cy="1646302"/>
          </a:xfrm>
        </p:spPr>
        <p:txBody>
          <a:bodyPr/>
          <a:lstStyle/>
          <a:p>
            <a:pPr algn="ctr"/>
            <a:r>
              <a:rPr lang="en-IN" b="1" dirty="0"/>
              <a:t>Mini Project - 1</a:t>
            </a:r>
            <a:endParaRPr lang="en-IN" dirty="0"/>
          </a:p>
        </p:txBody>
      </p:sp>
      <p:sp>
        <p:nvSpPr>
          <p:cNvPr id="5" name="Title 1">
            <a:extLst>
              <a:ext uri="{FF2B5EF4-FFF2-40B4-BE49-F238E27FC236}">
                <a16:creationId xmlns:a16="http://schemas.microsoft.com/office/drawing/2014/main" id="{74757B82-D07B-A029-F955-3BD86000C7C3}"/>
              </a:ext>
            </a:extLst>
          </p:cNvPr>
          <p:cNvSpPr txBox="1">
            <a:spLocks/>
          </p:cNvSpPr>
          <p:nvPr/>
        </p:nvSpPr>
        <p:spPr>
          <a:xfrm>
            <a:off x="1547707" y="2120054"/>
            <a:ext cx="7766936" cy="164630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t>S</a:t>
            </a:r>
            <a:r>
              <a:rPr lang="en-IN" b="1" dirty="0"/>
              <a:t>3 Buckets</a:t>
            </a:r>
            <a:endParaRPr lang="en-IN" dirty="0"/>
          </a:p>
        </p:txBody>
      </p:sp>
    </p:spTree>
    <p:extLst>
      <p:ext uri="{BB962C8B-B14F-4D97-AF65-F5344CB8AC3E}">
        <p14:creationId xmlns:p14="http://schemas.microsoft.com/office/powerpoint/2010/main" val="923525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6.png"/>
          <p:cNvPicPr>
            <a:picLocks noGrp="1"/>
          </p:cNvPicPr>
          <p:nvPr>
            <p:ph idx="1"/>
          </p:nvPr>
        </p:nvPicPr>
        <p:blipFill>
          <a:blip r:embed="rId2"/>
          <a:srcRect/>
          <a:stretch>
            <a:fillRect/>
          </a:stretch>
        </p:blipFill>
        <p:spPr>
          <a:xfrm>
            <a:off x="431616" y="257175"/>
            <a:ext cx="5206124" cy="2928446"/>
          </a:xfrm>
          <a:prstGeom prst="rect">
            <a:avLst/>
          </a:prstGeom>
          <a:ln/>
        </p:spPr>
      </p:pic>
      <p:pic>
        <p:nvPicPr>
          <p:cNvPr id="5" name="image9.png"/>
          <p:cNvPicPr/>
          <p:nvPr/>
        </p:nvPicPr>
        <p:blipFill>
          <a:blip r:embed="rId3"/>
          <a:srcRect/>
          <a:stretch>
            <a:fillRect/>
          </a:stretch>
        </p:blipFill>
        <p:spPr>
          <a:xfrm>
            <a:off x="3261360" y="3291840"/>
            <a:ext cx="7943863" cy="3308985"/>
          </a:xfrm>
          <a:prstGeom prst="rect">
            <a:avLst/>
          </a:prstGeom>
          <a:ln/>
        </p:spPr>
      </p:pic>
    </p:spTree>
    <p:extLst>
      <p:ext uri="{BB962C8B-B14F-4D97-AF65-F5344CB8AC3E}">
        <p14:creationId xmlns:p14="http://schemas.microsoft.com/office/powerpoint/2010/main" val="2012218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600" b="1" dirty="0"/>
              <a:t>Step 9: </a:t>
            </a:r>
            <a:r>
              <a:rPr lang="en-IN" sz="2600" dirty="0">
                <a:solidFill>
                  <a:schemeClr val="tx1"/>
                </a:solidFill>
              </a:rPr>
              <a:t>The folder will successfully upload.</a:t>
            </a:r>
          </a:p>
        </p:txBody>
      </p:sp>
      <p:pic>
        <p:nvPicPr>
          <p:cNvPr id="4" name="image8.png"/>
          <p:cNvPicPr>
            <a:picLocks noGrp="1"/>
          </p:cNvPicPr>
          <p:nvPr>
            <p:ph idx="1"/>
          </p:nvPr>
        </p:nvPicPr>
        <p:blipFill>
          <a:blip r:embed="rId2"/>
          <a:srcRect/>
          <a:stretch>
            <a:fillRect/>
          </a:stretch>
        </p:blipFill>
        <p:spPr>
          <a:xfrm>
            <a:off x="1015369" y="1536334"/>
            <a:ext cx="7921300" cy="3881437"/>
          </a:xfrm>
          <a:prstGeom prst="rect">
            <a:avLst/>
          </a:prstGeom>
          <a:ln/>
        </p:spPr>
      </p:pic>
    </p:spTree>
    <p:extLst>
      <p:ext uri="{BB962C8B-B14F-4D97-AF65-F5344CB8AC3E}">
        <p14:creationId xmlns:p14="http://schemas.microsoft.com/office/powerpoint/2010/main" val="3833266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1166" y="2912207"/>
            <a:ext cx="7350042" cy="1342293"/>
          </a:xfrm>
        </p:spPr>
        <p:txBody>
          <a:bodyPr>
            <a:normAutofit/>
          </a:bodyPr>
          <a:lstStyle/>
          <a:p>
            <a:pPr algn="ctr"/>
            <a:r>
              <a:rPr lang="en-IN" b="1" dirty="0"/>
              <a:t>Create an </a:t>
            </a:r>
            <a:r>
              <a:rPr lang="en-IN" sz="6000" b="1" dirty="0"/>
              <a:t>AWS</a:t>
            </a:r>
            <a:r>
              <a:rPr lang="en-IN" b="1" dirty="0"/>
              <a:t> Account</a:t>
            </a:r>
            <a:endParaRPr lang="en-IN" dirty="0"/>
          </a:p>
        </p:txBody>
      </p:sp>
      <p:sp>
        <p:nvSpPr>
          <p:cNvPr id="3" name="Title 1">
            <a:extLst>
              <a:ext uri="{FF2B5EF4-FFF2-40B4-BE49-F238E27FC236}">
                <a16:creationId xmlns:a16="http://schemas.microsoft.com/office/drawing/2014/main" id="{8DF3C29B-F9CC-8753-CA77-D0E71E339585}"/>
              </a:ext>
            </a:extLst>
          </p:cNvPr>
          <p:cNvSpPr txBox="1">
            <a:spLocks/>
          </p:cNvSpPr>
          <p:nvPr/>
        </p:nvSpPr>
        <p:spPr>
          <a:xfrm>
            <a:off x="1641166" y="1743807"/>
            <a:ext cx="7350042" cy="134229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a:t>MINI PROJECT - 2</a:t>
            </a:r>
            <a:endParaRPr lang="en-IN" dirty="0"/>
          </a:p>
        </p:txBody>
      </p:sp>
    </p:spTree>
    <p:extLst>
      <p:ext uri="{BB962C8B-B14F-4D97-AF65-F5344CB8AC3E}">
        <p14:creationId xmlns:p14="http://schemas.microsoft.com/office/powerpoint/2010/main" val="2312031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a:t>
            </a:r>
            <a:endParaRPr lang="en-IN" dirty="0"/>
          </a:p>
        </p:txBody>
      </p:sp>
      <p:sp>
        <p:nvSpPr>
          <p:cNvPr id="3" name="Content Placeholder 2"/>
          <p:cNvSpPr>
            <a:spLocks noGrp="1"/>
          </p:cNvSpPr>
          <p:nvPr>
            <p:ph idx="1"/>
          </p:nvPr>
        </p:nvSpPr>
        <p:spPr/>
        <p:txBody>
          <a:bodyPr>
            <a:normAutofit/>
          </a:bodyPr>
          <a:lstStyle/>
          <a:p>
            <a:pPr marL="0" indent="0">
              <a:buNone/>
            </a:pPr>
            <a:r>
              <a:rPr lang="en-IN" sz="2600" dirty="0"/>
              <a:t>Amazon Web Services (AWS) is a leading cloud service provider that allows users to access computing power, storage and other resources on demand. To use AWS services, the first step is to create an AWS account. This document provides an account, including security verification, email confirmation, personal details submission, and billing information.</a:t>
            </a:r>
          </a:p>
        </p:txBody>
      </p:sp>
    </p:spTree>
    <p:extLst>
      <p:ext uri="{BB962C8B-B14F-4D97-AF65-F5344CB8AC3E}">
        <p14:creationId xmlns:p14="http://schemas.microsoft.com/office/powerpoint/2010/main" val="1871037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600" dirty="0"/>
              <a:t>Follow these instructions carefully to complete the process and gain access to AWS’s Free Tier services.</a:t>
            </a:r>
          </a:p>
        </p:txBody>
      </p:sp>
      <p:sp>
        <p:nvSpPr>
          <p:cNvPr id="3" name="Content Placeholder 2"/>
          <p:cNvSpPr>
            <a:spLocks noGrp="1"/>
          </p:cNvSpPr>
          <p:nvPr>
            <p:ph idx="1"/>
          </p:nvPr>
        </p:nvSpPr>
        <p:spPr/>
        <p:txBody>
          <a:bodyPr>
            <a:normAutofit lnSpcReduction="10000"/>
          </a:bodyPr>
          <a:lstStyle/>
          <a:p>
            <a:pPr marL="0" indent="0">
              <a:buNone/>
            </a:pPr>
            <a:r>
              <a:rPr lang="en-IN" sz="2600" b="1" dirty="0">
                <a:solidFill>
                  <a:schemeClr val="accent1"/>
                </a:solidFill>
              </a:rPr>
              <a:t>Step-1</a:t>
            </a:r>
            <a:r>
              <a:rPr lang="en-IN" sz="2600" dirty="0">
                <a:solidFill>
                  <a:schemeClr val="accent1"/>
                </a:solidFill>
              </a:rPr>
              <a:t>: </a:t>
            </a:r>
            <a:r>
              <a:rPr lang="en-IN" sz="2600" b="1" dirty="0"/>
              <a:t>Sign Up for AWS</a:t>
            </a:r>
            <a:endParaRPr lang="en-IN" sz="2600" dirty="0"/>
          </a:p>
          <a:p>
            <a:pPr marL="0" indent="0">
              <a:buNone/>
            </a:pPr>
            <a:r>
              <a:rPr lang="en-IN" sz="2600" dirty="0"/>
              <a:t>1.Open a web browser and go to the AWS Signup Page: the AWS Signup Page:</a:t>
            </a:r>
          </a:p>
          <a:p>
            <a:pPr marL="0" indent="0">
              <a:buNone/>
            </a:pPr>
            <a:r>
              <a:rPr lang="en-IN" sz="2600" b="1" u="sng" dirty="0">
                <a:hlinkClick r:id="rId2"/>
              </a:rPr>
              <a:t>URL:</a:t>
            </a:r>
            <a:r>
              <a:rPr lang="en-IN" sz="2600" u="sng" dirty="0">
                <a:hlinkClick r:id="rId2"/>
              </a:rPr>
              <a:t>https://signin.aws.amazon.com/signup</a:t>
            </a:r>
            <a:r>
              <a:rPr lang="en-IN" sz="2600" dirty="0"/>
              <a:t>.</a:t>
            </a:r>
          </a:p>
          <a:p>
            <a:pPr marL="0" indent="0">
              <a:buNone/>
            </a:pPr>
            <a:r>
              <a:rPr lang="en-IN" sz="2600" dirty="0"/>
              <a:t>2.On the </a:t>
            </a:r>
            <a:r>
              <a:rPr lang="en-IN" sz="2600" b="1" dirty="0"/>
              <a:t>sign, up for AWS page:</a:t>
            </a:r>
            <a:endParaRPr lang="en-IN" sz="2600" dirty="0"/>
          </a:p>
          <a:p>
            <a:pPr marL="0" lvl="0" indent="0">
              <a:buNone/>
            </a:pPr>
            <a:r>
              <a:rPr lang="en-IN" sz="2600" dirty="0"/>
              <a:t>Enter your </a:t>
            </a:r>
            <a:r>
              <a:rPr lang="en-IN" sz="2600" b="1" dirty="0"/>
              <a:t>Root user email address</a:t>
            </a:r>
            <a:r>
              <a:rPr lang="en-IN" sz="2600" dirty="0"/>
              <a:t>.</a:t>
            </a:r>
          </a:p>
          <a:p>
            <a:pPr marL="0" lvl="0" indent="0">
              <a:buNone/>
            </a:pPr>
            <a:r>
              <a:rPr lang="en-IN" sz="2600" dirty="0"/>
              <a:t>Provide your </a:t>
            </a:r>
            <a:r>
              <a:rPr lang="en-IN" sz="2600" b="1" dirty="0"/>
              <a:t>AWS account name</a:t>
            </a:r>
            <a:r>
              <a:rPr lang="en-IN" sz="2600" dirty="0"/>
              <a:t>.</a:t>
            </a:r>
          </a:p>
          <a:p>
            <a:pPr marL="0" indent="0">
              <a:buNone/>
            </a:pPr>
            <a:r>
              <a:rPr lang="en-IN" sz="2600" dirty="0"/>
              <a:t>3.Click the </a:t>
            </a:r>
            <a:r>
              <a:rPr lang="en-IN" sz="2600" b="1" dirty="0"/>
              <a:t>Verify email address</a:t>
            </a:r>
            <a:r>
              <a:rPr lang="en-IN" sz="2600" dirty="0"/>
              <a:t> button to proceed.</a:t>
            </a:r>
          </a:p>
          <a:p>
            <a:pPr marL="0" lvl="0" indent="0">
              <a:buNone/>
            </a:pPr>
            <a:endParaRPr lang="en-IN" sz="2600" dirty="0"/>
          </a:p>
        </p:txBody>
      </p:sp>
    </p:spTree>
    <p:extLst>
      <p:ext uri="{BB962C8B-B14F-4D97-AF65-F5344CB8AC3E}">
        <p14:creationId xmlns:p14="http://schemas.microsoft.com/office/powerpoint/2010/main" val="1393238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2.png" descr="A screenshot of a web page&#10;&#10;AI-generated content may be incorrect."/>
          <p:cNvPicPr>
            <a:picLocks noGrp="1"/>
          </p:cNvPicPr>
          <p:nvPr>
            <p:ph idx="1"/>
          </p:nvPr>
        </p:nvPicPr>
        <p:blipFill>
          <a:blip r:embed="rId2"/>
          <a:srcRect/>
          <a:stretch>
            <a:fillRect/>
          </a:stretch>
        </p:blipFill>
        <p:spPr>
          <a:xfrm>
            <a:off x="1027898" y="477520"/>
            <a:ext cx="9325142" cy="5046345"/>
          </a:xfrm>
          <a:prstGeom prst="rect">
            <a:avLst/>
          </a:prstGeom>
          <a:ln/>
        </p:spPr>
      </p:pic>
    </p:spTree>
    <p:extLst>
      <p:ext uri="{BB962C8B-B14F-4D97-AF65-F5344CB8AC3E}">
        <p14:creationId xmlns:p14="http://schemas.microsoft.com/office/powerpoint/2010/main" val="66128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4937" y="867729"/>
            <a:ext cx="8596668" cy="3880773"/>
          </a:xfrm>
        </p:spPr>
        <p:txBody>
          <a:bodyPr>
            <a:noAutofit/>
          </a:bodyPr>
          <a:lstStyle/>
          <a:p>
            <a:pPr marL="0" indent="0">
              <a:buNone/>
            </a:pPr>
            <a:r>
              <a:rPr lang="en-IN" sz="2600" b="1" dirty="0">
                <a:solidFill>
                  <a:schemeClr val="accent1"/>
                </a:solidFill>
              </a:rPr>
              <a:t>Step-2:</a:t>
            </a:r>
            <a:r>
              <a:rPr lang="en-IN" sz="2600" b="1" dirty="0"/>
              <a:t> Security Verification</a:t>
            </a:r>
            <a:endParaRPr lang="en-IN" sz="2600" dirty="0"/>
          </a:p>
          <a:p>
            <a:pPr marL="0" indent="0">
              <a:buNone/>
            </a:pPr>
            <a:r>
              <a:rPr lang="en-IN" sz="2600" dirty="0"/>
              <a:t>1.After clicking </a:t>
            </a:r>
            <a:r>
              <a:rPr lang="en-IN" sz="2600" b="1" dirty="0"/>
              <a:t>Verify email address</a:t>
            </a:r>
            <a:r>
              <a:rPr lang="en-IN" sz="2600" dirty="0"/>
              <a:t>, a </a:t>
            </a:r>
            <a:r>
              <a:rPr lang="en-IN" sz="2600" b="1" dirty="0"/>
              <a:t>Security Verification</a:t>
            </a:r>
            <a:r>
              <a:rPr lang="en-IN" sz="2600" dirty="0"/>
              <a:t> screen will appear.</a:t>
            </a:r>
          </a:p>
          <a:p>
            <a:pPr marL="0" indent="0">
              <a:buNone/>
            </a:pPr>
            <a:r>
              <a:rPr lang="en-IN" sz="2600" dirty="0"/>
              <a:t>2.You will see a CAPTCHA with a mix of letters and numbers (E.G:7Zgp63).</a:t>
            </a:r>
          </a:p>
          <a:p>
            <a:pPr marL="0" lvl="0" indent="0">
              <a:buNone/>
            </a:pPr>
            <a:r>
              <a:rPr lang="en-IN" sz="2600" dirty="0"/>
              <a:t>Type the characters exactly as shown into the input box.</a:t>
            </a:r>
          </a:p>
          <a:p>
            <a:pPr marL="0" lvl="0" indent="0">
              <a:buNone/>
            </a:pPr>
            <a:r>
              <a:rPr lang="en-IN" sz="2600" dirty="0"/>
              <a:t>Click the</a:t>
            </a:r>
            <a:r>
              <a:rPr lang="en-IN" sz="2600" b="1" dirty="0"/>
              <a:t> Submit</a:t>
            </a:r>
            <a:r>
              <a:rPr lang="en-IN" sz="2600" dirty="0"/>
              <a:t> button.</a:t>
            </a:r>
          </a:p>
          <a:p>
            <a:pPr marL="0" indent="0">
              <a:buNone/>
            </a:pPr>
            <a:r>
              <a:rPr lang="en-IN" sz="2600" dirty="0"/>
              <a:t>3.If the CAPTCHA is not clear, you can:</a:t>
            </a:r>
          </a:p>
          <a:p>
            <a:pPr marL="0" indent="0">
              <a:buNone/>
            </a:pPr>
            <a:r>
              <a:rPr lang="en-IN" sz="2600" dirty="0"/>
              <a:t>Use the </a:t>
            </a:r>
            <a:r>
              <a:rPr lang="en-IN" sz="2600" b="1" dirty="0"/>
              <a:t>refresh button </a:t>
            </a:r>
            <a:r>
              <a:rPr lang="en-IN" sz="2600" dirty="0"/>
              <a:t>to generate a new code.</a:t>
            </a:r>
          </a:p>
        </p:txBody>
      </p:sp>
    </p:spTree>
    <p:extLst>
      <p:ext uri="{BB962C8B-B14F-4D97-AF65-F5344CB8AC3E}">
        <p14:creationId xmlns:p14="http://schemas.microsoft.com/office/powerpoint/2010/main" val="2914169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2600" dirty="0"/>
              <a:t>Click the </a:t>
            </a:r>
            <a:r>
              <a:rPr lang="en-IN" sz="2600" b="1" dirty="0"/>
              <a:t>audio button</a:t>
            </a:r>
            <a:r>
              <a:rPr lang="en-IN" sz="2600" dirty="0"/>
              <a:t> to hear the characters.</a:t>
            </a:r>
          </a:p>
        </p:txBody>
      </p:sp>
      <p:pic>
        <p:nvPicPr>
          <p:cNvPr id="4" name="image10.png" descr="A screenshot of a computer&#10;&#10;AI-generated content may be incorrect."/>
          <p:cNvPicPr>
            <a:picLocks noGrp="1"/>
          </p:cNvPicPr>
          <p:nvPr>
            <p:ph idx="1"/>
          </p:nvPr>
        </p:nvPicPr>
        <p:blipFill>
          <a:blip r:embed="rId2"/>
          <a:srcRect/>
          <a:stretch>
            <a:fillRect/>
          </a:stretch>
        </p:blipFill>
        <p:spPr>
          <a:xfrm>
            <a:off x="836394" y="1422083"/>
            <a:ext cx="8278547" cy="4836477"/>
          </a:xfrm>
          <a:prstGeom prst="rect">
            <a:avLst/>
          </a:prstGeom>
          <a:ln/>
        </p:spPr>
      </p:pic>
    </p:spTree>
    <p:extLst>
      <p:ext uri="{BB962C8B-B14F-4D97-AF65-F5344CB8AC3E}">
        <p14:creationId xmlns:p14="http://schemas.microsoft.com/office/powerpoint/2010/main" val="1176632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6374" y="931229"/>
            <a:ext cx="8596668" cy="3880773"/>
          </a:xfrm>
        </p:spPr>
        <p:txBody>
          <a:bodyPr>
            <a:noAutofit/>
          </a:bodyPr>
          <a:lstStyle/>
          <a:p>
            <a:pPr marL="0" indent="0">
              <a:buNone/>
            </a:pPr>
            <a:r>
              <a:rPr lang="en-IN" sz="2600" b="1" dirty="0">
                <a:solidFill>
                  <a:schemeClr val="accent1"/>
                </a:solidFill>
              </a:rPr>
              <a:t>Step-3:</a:t>
            </a:r>
            <a:r>
              <a:rPr lang="en-IN" sz="2600" b="1" dirty="0"/>
              <a:t> Email Verification</a:t>
            </a:r>
            <a:endParaRPr lang="en-IN" sz="2600" dirty="0"/>
          </a:p>
          <a:p>
            <a:pPr marL="0" indent="0">
              <a:buNone/>
            </a:pPr>
            <a:r>
              <a:rPr lang="en-IN" sz="2600" dirty="0"/>
              <a:t>1. AWS will send a verification code to the email address      you provided.</a:t>
            </a:r>
          </a:p>
          <a:p>
            <a:pPr marL="0" indent="0">
              <a:buNone/>
            </a:pPr>
            <a:r>
              <a:rPr lang="en-IN" sz="2600" dirty="0"/>
              <a:t>2. Open your email inbox and locate the email from AWS with the verification code.</a:t>
            </a:r>
          </a:p>
          <a:p>
            <a:pPr marL="0" indent="0">
              <a:buNone/>
            </a:pPr>
            <a:r>
              <a:rPr lang="en-IN" sz="2600" dirty="0"/>
              <a:t>3. Enter the verification code in the provided input box on the AWS page.</a:t>
            </a:r>
          </a:p>
          <a:p>
            <a:pPr marL="0" indent="0">
              <a:buNone/>
            </a:pPr>
            <a:r>
              <a:rPr lang="en-IN" sz="2600" dirty="0"/>
              <a:t>4. Click the Verify button to confirm and proceed.</a:t>
            </a:r>
          </a:p>
        </p:txBody>
      </p:sp>
    </p:spTree>
    <p:extLst>
      <p:ext uri="{BB962C8B-B14F-4D97-AF65-F5344CB8AC3E}">
        <p14:creationId xmlns:p14="http://schemas.microsoft.com/office/powerpoint/2010/main" val="3992728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4000" y="1002349"/>
            <a:ext cx="8959042" cy="4524691"/>
          </a:xfrm>
        </p:spPr>
        <p:txBody>
          <a:bodyPr>
            <a:normAutofit/>
          </a:bodyPr>
          <a:lstStyle/>
          <a:p>
            <a:pPr marL="0" indent="0">
              <a:buNone/>
            </a:pPr>
            <a:r>
              <a:rPr lang="en-IN" sz="2600" dirty="0">
                <a:solidFill>
                  <a:schemeClr val="accent1"/>
                </a:solidFill>
              </a:rPr>
              <a:t>Step 4: </a:t>
            </a:r>
            <a:r>
              <a:rPr lang="en-IN" sz="2600" dirty="0"/>
              <a:t>Create Your Password</a:t>
            </a:r>
          </a:p>
          <a:p>
            <a:pPr marL="0" indent="0">
              <a:buNone/>
            </a:pPr>
            <a:r>
              <a:rPr lang="en-IN" sz="2600" dirty="0"/>
              <a:t>1. After a successful email verification, the system will prompt you to create a password for your AWS account.</a:t>
            </a:r>
          </a:p>
          <a:p>
            <a:pPr marL="0" indent="0">
              <a:buNone/>
            </a:pPr>
            <a:r>
              <a:rPr lang="en-IN" sz="2600" dirty="0"/>
              <a:t>2. Enter a strong password that meets AWS security requirements.</a:t>
            </a:r>
          </a:p>
          <a:p>
            <a:pPr marL="0" indent="0">
              <a:buNone/>
            </a:pPr>
            <a:r>
              <a:rPr lang="en-IN" sz="2600" dirty="0"/>
              <a:t>3. Confirm the password by entering it again in the provided input box.</a:t>
            </a:r>
          </a:p>
          <a:p>
            <a:pPr marL="0" indent="0">
              <a:buNone/>
            </a:pPr>
            <a:r>
              <a:rPr lang="en-IN" sz="2600" dirty="0"/>
              <a:t>4. Click </a:t>
            </a:r>
            <a:r>
              <a:rPr lang="en-IN" sz="2600" b="1" dirty="0"/>
              <a:t>Continue</a:t>
            </a:r>
            <a:r>
              <a:rPr lang="en-IN" sz="2600" dirty="0"/>
              <a:t> to move to the next step.</a:t>
            </a:r>
          </a:p>
        </p:txBody>
      </p:sp>
    </p:spTree>
    <p:extLst>
      <p:ext uri="{BB962C8B-B14F-4D97-AF65-F5344CB8AC3E}">
        <p14:creationId xmlns:p14="http://schemas.microsoft.com/office/powerpoint/2010/main" val="3916443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a:t>
            </a:r>
            <a:endParaRPr lang="en-IN" dirty="0"/>
          </a:p>
        </p:txBody>
      </p:sp>
      <p:sp>
        <p:nvSpPr>
          <p:cNvPr id="3" name="Content Placeholder 2"/>
          <p:cNvSpPr>
            <a:spLocks noGrp="1"/>
          </p:cNvSpPr>
          <p:nvPr>
            <p:ph idx="1"/>
          </p:nvPr>
        </p:nvSpPr>
        <p:spPr/>
        <p:txBody>
          <a:bodyPr>
            <a:normAutofit/>
          </a:bodyPr>
          <a:lstStyle/>
          <a:p>
            <a:pPr marL="0" indent="0">
              <a:buNone/>
            </a:pPr>
            <a:r>
              <a:rPr lang="en-IN" sz="2600" dirty="0"/>
              <a:t>Amazon Simple Storage Service (Amazon S3) or Amazon S3 is an object type, high-speed or with minimal latency, low-cost and scalable storage service provided by AWS. S3 also allows you to store as many objects as you’d like with an individual object size limit of five terabytes. It provides 99.999999999 (11 ‘9’s) percent durability and 99.99 percent availability of the objects which reside in it. In this article, you will create your first bucket in Amazon S3.</a:t>
            </a:r>
          </a:p>
        </p:txBody>
      </p:sp>
    </p:spTree>
    <p:extLst>
      <p:ext uri="{BB962C8B-B14F-4D97-AF65-F5344CB8AC3E}">
        <p14:creationId xmlns:p14="http://schemas.microsoft.com/office/powerpoint/2010/main" val="3142395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1.png" descr="A screenshot of a computer&#10;&#10;AI-generated content may be incorrect."/>
          <p:cNvPicPr>
            <a:picLocks noGrp="1"/>
          </p:cNvPicPr>
          <p:nvPr>
            <p:ph idx="1"/>
          </p:nvPr>
        </p:nvPicPr>
        <p:blipFill>
          <a:blip r:embed="rId2"/>
          <a:srcRect/>
          <a:stretch>
            <a:fillRect/>
          </a:stretch>
        </p:blipFill>
        <p:spPr>
          <a:xfrm>
            <a:off x="1525852" y="751840"/>
            <a:ext cx="8522387" cy="5300345"/>
          </a:xfrm>
          <a:prstGeom prst="rect">
            <a:avLst/>
          </a:prstGeom>
          <a:ln/>
        </p:spPr>
      </p:pic>
    </p:spTree>
    <p:extLst>
      <p:ext uri="{BB962C8B-B14F-4D97-AF65-F5344CB8AC3E}">
        <p14:creationId xmlns:p14="http://schemas.microsoft.com/office/powerpoint/2010/main" val="4199845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000004"/>
            <a:ext cx="8596668" cy="3880773"/>
          </a:xfrm>
        </p:spPr>
        <p:txBody>
          <a:bodyPr>
            <a:noAutofit/>
          </a:bodyPr>
          <a:lstStyle/>
          <a:p>
            <a:pPr marL="0" indent="0">
              <a:buNone/>
            </a:pPr>
            <a:r>
              <a:rPr lang="en-IN" sz="2600" b="1" dirty="0">
                <a:solidFill>
                  <a:schemeClr val="accent1"/>
                </a:solidFill>
              </a:rPr>
              <a:t>Step 5</a:t>
            </a:r>
            <a:r>
              <a:rPr lang="en-IN" sz="2600" dirty="0">
                <a:solidFill>
                  <a:schemeClr val="accent1"/>
                </a:solidFill>
              </a:rPr>
              <a:t>:</a:t>
            </a:r>
            <a:r>
              <a:rPr lang="en-IN" sz="2600" dirty="0"/>
              <a:t> </a:t>
            </a:r>
            <a:r>
              <a:rPr lang="en-IN" sz="2600" b="1" dirty="0"/>
              <a:t>Enter Personal Details</a:t>
            </a:r>
            <a:endParaRPr lang="en-IN" sz="2600" dirty="0"/>
          </a:p>
          <a:p>
            <a:pPr marL="0" indent="0">
              <a:buNone/>
            </a:pPr>
            <a:r>
              <a:rPr lang="en-IN" sz="2600" dirty="0"/>
              <a:t>1. On the </a:t>
            </a:r>
            <a:r>
              <a:rPr lang="en-IN" sz="2600" b="1" dirty="0"/>
              <a:t>Personal Details</a:t>
            </a:r>
            <a:r>
              <a:rPr lang="en-IN" sz="2600" dirty="0"/>
              <a:t> page, enter the following</a:t>
            </a:r>
          </a:p>
          <a:p>
            <a:pPr marL="0" indent="0">
              <a:buNone/>
            </a:pPr>
            <a:r>
              <a:rPr lang="en-IN" sz="2600" dirty="0"/>
              <a:t>information:</a:t>
            </a:r>
          </a:p>
          <a:p>
            <a:pPr marL="0" indent="0">
              <a:buNone/>
            </a:pPr>
            <a:r>
              <a:rPr lang="en-IN" sz="2600" dirty="0"/>
              <a:t>•Full Name</a:t>
            </a:r>
          </a:p>
          <a:p>
            <a:pPr marL="0" indent="0">
              <a:buNone/>
            </a:pPr>
            <a:r>
              <a:rPr lang="en-IN" sz="2600" dirty="0"/>
              <a:t>•Phone Number</a:t>
            </a:r>
          </a:p>
          <a:p>
            <a:pPr marL="0" indent="0">
              <a:buNone/>
            </a:pPr>
            <a:r>
              <a:rPr lang="en-IN" sz="2600" dirty="0"/>
              <a:t>• Country/Region</a:t>
            </a:r>
          </a:p>
          <a:p>
            <a:pPr marL="0" indent="0">
              <a:buNone/>
            </a:pPr>
            <a:r>
              <a:rPr lang="en-IN" sz="2600" dirty="0"/>
              <a:t>•Address</a:t>
            </a:r>
          </a:p>
          <a:p>
            <a:pPr marL="0" indent="0">
              <a:buNone/>
            </a:pPr>
            <a:r>
              <a:rPr lang="en-IN" sz="2600" dirty="0"/>
              <a:t>• City/State</a:t>
            </a:r>
          </a:p>
          <a:p>
            <a:pPr marL="0" indent="0">
              <a:buNone/>
            </a:pPr>
            <a:r>
              <a:rPr lang="en-IN" sz="2600" dirty="0"/>
              <a:t>• Postal Code</a:t>
            </a:r>
          </a:p>
          <a:p>
            <a:pPr marL="0" indent="0">
              <a:buNone/>
            </a:pPr>
            <a:r>
              <a:rPr lang="en-IN" sz="2600" dirty="0"/>
              <a:t>2. Ensure all information is correct and complete.</a:t>
            </a:r>
          </a:p>
          <a:p>
            <a:pPr marL="0" indent="0">
              <a:buNone/>
            </a:pPr>
            <a:r>
              <a:rPr lang="en-IN" sz="2600" dirty="0"/>
              <a:t>3. Click </a:t>
            </a:r>
            <a:r>
              <a:rPr lang="en-IN" sz="2600" b="1" dirty="0"/>
              <a:t>Continue</a:t>
            </a:r>
            <a:r>
              <a:rPr lang="en-IN" sz="2600" dirty="0"/>
              <a:t> to proceed to billing details.</a:t>
            </a:r>
          </a:p>
        </p:txBody>
      </p:sp>
    </p:spTree>
    <p:extLst>
      <p:ext uri="{BB962C8B-B14F-4D97-AF65-F5344CB8AC3E}">
        <p14:creationId xmlns:p14="http://schemas.microsoft.com/office/powerpoint/2010/main" val="1703807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3.png" descr="A screenshot of a computer&#10;&#10;AI-generated content may be incorrect."/>
          <p:cNvPicPr>
            <a:picLocks noGrp="1"/>
          </p:cNvPicPr>
          <p:nvPr>
            <p:ph idx="1"/>
          </p:nvPr>
        </p:nvPicPr>
        <p:blipFill>
          <a:blip r:embed="rId2"/>
          <a:srcRect/>
          <a:stretch>
            <a:fillRect/>
          </a:stretch>
        </p:blipFill>
        <p:spPr>
          <a:xfrm>
            <a:off x="995680" y="944880"/>
            <a:ext cx="8067039" cy="4314825"/>
          </a:xfrm>
          <a:prstGeom prst="rect">
            <a:avLst/>
          </a:prstGeom>
          <a:ln/>
        </p:spPr>
      </p:pic>
    </p:spTree>
    <p:extLst>
      <p:ext uri="{BB962C8B-B14F-4D97-AF65-F5344CB8AC3E}">
        <p14:creationId xmlns:p14="http://schemas.microsoft.com/office/powerpoint/2010/main" val="2019272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7174" y="864017"/>
            <a:ext cx="8596668" cy="3880773"/>
          </a:xfrm>
        </p:spPr>
        <p:txBody>
          <a:bodyPr>
            <a:noAutofit/>
          </a:bodyPr>
          <a:lstStyle/>
          <a:p>
            <a:pPr marL="0" indent="0">
              <a:buNone/>
            </a:pPr>
            <a:r>
              <a:rPr lang="en-IN" sz="2600" b="1" dirty="0">
                <a:solidFill>
                  <a:schemeClr val="accent1"/>
                </a:solidFill>
              </a:rPr>
              <a:t>Step 6</a:t>
            </a:r>
            <a:r>
              <a:rPr lang="en-IN" sz="2600" dirty="0">
                <a:solidFill>
                  <a:schemeClr val="accent1"/>
                </a:solidFill>
              </a:rPr>
              <a:t>:</a:t>
            </a:r>
            <a:r>
              <a:rPr lang="en-IN" sz="2600" dirty="0"/>
              <a:t> </a:t>
            </a:r>
            <a:r>
              <a:rPr lang="en-IN" sz="2600" b="1" dirty="0"/>
              <a:t>Enter Billing Information</a:t>
            </a:r>
            <a:endParaRPr lang="en-IN" sz="2600" dirty="0"/>
          </a:p>
          <a:p>
            <a:pPr marL="0" indent="0">
              <a:buNone/>
            </a:pPr>
            <a:r>
              <a:rPr lang="en-IN" sz="2600" dirty="0"/>
              <a:t>1. AWS requires valid Credit Card or Debit Card details to verify your identity and enable services. I</a:t>
            </a:r>
          </a:p>
          <a:p>
            <a:pPr marL="0" indent="0">
              <a:buNone/>
            </a:pPr>
            <a:r>
              <a:rPr lang="en-IN" sz="2600" dirty="0"/>
              <a:t>2. Enter the following information:</a:t>
            </a:r>
          </a:p>
          <a:p>
            <a:pPr marL="0" indent="0">
              <a:buNone/>
            </a:pPr>
            <a:r>
              <a:rPr lang="en-IN" sz="2600" dirty="0"/>
              <a:t>• </a:t>
            </a:r>
            <a:r>
              <a:rPr lang="en-IN" sz="2600" b="1" dirty="0"/>
              <a:t>Card Number</a:t>
            </a:r>
            <a:endParaRPr lang="en-IN" sz="2600" dirty="0"/>
          </a:p>
          <a:p>
            <a:pPr marL="0" indent="0">
              <a:buNone/>
            </a:pPr>
            <a:r>
              <a:rPr lang="en-IN" sz="2600" b="1" dirty="0"/>
              <a:t>• Name on Card</a:t>
            </a:r>
            <a:endParaRPr lang="en-IN" sz="2600" dirty="0"/>
          </a:p>
          <a:p>
            <a:pPr marL="0" indent="0">
              <a:buNone/>
            </a:pPr>
            <a:r>
              <a:rPr lang="en-IN" sz="2600" b="1" dirty="0"/>
              <a:t>• Expiration Date</a:t>
            </a:r>
            <a:endParaRPr lang="en-IN" sz="2600" dirty="0"/>
          </a:p>
          <a:p>
            <a:pPr marL="0" indent="0">
              <a:buNone/>
            </a:pPr>
            <a:r>
              <a:rPr lang="en-IN" sz="2600" b="1" dirty="0"/>
              <a:t>• CVV (Security Code)</a:t>
            </a:r>
            <a:endParaRPr lang="en-IN" sz="2600" dirty="0"/>
          </a:p>
          <a:p>
            <a:pPr marL="0" indent="0">
              <a:buNone/>
            </a:pPr>
            <a:r>
              <a:rPr lang="en-IN" sz="2600" dirty="0"/>
              <a:t>3. Double-check the entered details for accuracy.</a:t>
            </a:r>
          </a:p>
          <a:p>
            <a:pPr marL="0" indent="0">
              <a:buNone/>
            </a:pPr>
            <a:r>
              <a:rPr lang="en-IN" sz="2600" dirty="0"/>
              <a:t>4. Click Submit to complete the billing verification.</a:t>
            </a:r>
          </a:p>
        </p:txBody>
      </p:sp>
    </p:spTree>
    <p:extLst>
      <p:ext uri="{BB962C8B-B14F-4D97-AF65-F5344CB8AC3E}">
        <p14:creationId xmlns:p14="http://schemas.microsoft.com/office/powerpoint/2010/main" val="3697674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3.png" descr="A screenshot of a computer&#10;&#10;AI-generated content may be incorrect."/>
          <p:cNvPicPr>
            <a:picLocks noGrp="1"/>
          </p:cNvPicPr>
          <p:nvPr>
            <p:ph idx="1"/>
          </p:nvPr>
        </p:nvPicPr>
        <p:blipFill>
          <a:blip r:embed="rId2"/>
          <a:srcRect/>
          <a:stretch>
            <a:fillRect/>
          </a:stretch>
        </p:blipFill>
        <p:spPr>
          <a:xfrm>
            <a:off x="670560" y="822960"/>
            <a:ext cx="8778240" cy="5262880"/>
          </a:xfrm>
          <a:prstGeom prst="rect">
            <a:avLst/>
          </a:prstGeom>
          <a:ln/>
        </p:spPr>
      </p:pic>
    </p:spTree>
    <p:extLst>
      <p:ext uri="{BB962C8B-B14F-4D97-AF65-F5344CB8AC3E}">
        <p14:creationId xmlns:p14="http://schemas.microsoft.com/office/powerpoint/2010/main" val="4041342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Conclusion:</a:t>
            </a:r>
            <a:endParaRPr lang="en-IN" dirty="0"/>
          </a:p>
        </p:txBody>
      </p:sp>
      <p:sp>
        <p:nvSpPr>
          <p:cNvPr id="3" name="Content Placeholder 2"/>
          <p:cNvSpPr>
            <a:spLocks noGrp="1"/>
          </p:cNvSpPr>
          <p:nvPr>
            <p:ph idx="1"/>
          </p:nvPr>
        </p:nvSpPr>
        <p:spPr>
          <a:xfrm>
            <a:off x="677334" y="1571309"/>
            <a:ext cx="8596668" cy="3880773"/>
          </a:xfrm>
        </p:spPr>
        <p:txBody>
          <a:bodyPr>
            <a:normAutofit/>
          </a:bodyPr>
          <a:lstStyle/>
          <a:p>
            <a:pPr marL="0" indent="0">
              <a:buNone/>
            </a:pPr>
            <a:r>
              <a:rPr lang="en-IN" sz="2600" dirty="0"/>
              <a:t>After successfully completing all the steps:</a:t>
            </a:r>
          </a:p>
          <a:p>
            <a:pPr marL="0" indent="0">
              <a:buNone/>
            </a:pPr>
            <a:r>
              <a:rPr lang="en-IN" sz="2600" dirty="0"/>
              <a:t>1. AWS will verify your information.</a:t>
            </a:r>
          </a:p>
          <a:p>
            <a:pPr marL="0" indent="0">
              <a:buNone/>
            </a:pPr>
            <a:r>
              <a:rPr lang="en-IN" sz="2600" dirty="0"/>
              <a:t>2. You will receive a </a:t>
            </a:r>
            <a:r>
              <a:rPr lang="en-IN" sz="2600" b="1" dirty="0"/>
              <a:t>confirmation email</a:t>
            </a:r>
            <a:r>
              <a:rPr lang="en-IN" sz="2600" dirty="0"/>
              <a:t> stating that your account has been created.</a:t>
            </a:r>
          </a:p>
          <a:p>
            <a:pPr marL="0" indent="0">
              <a:buNone/>
            </a:pPr>
            <a:r>
              <a:rPr lang="en-IN" sz="2600" dirty="0"/>
              <a:t>3. You can now log in to your AWS Management Console and start exploring </a:t>
            </a:r>
            <a:r>
              <a:rPr lang="en-IN" sz="2600" b="1" dirty="0"/>
              <a:t>Free Tier services.</a:t>
            </a:r>
            <a:endParaRPr lang="en-IN" sz="2600" dirty="0"/>
          </a:p>
        </p:txBody>
      </p:sp>
    </p:spTree>
    <p:extLst>
      <p:ext uri="{BB962C8B-B14F-4D97-AF65-F5344CB8AC3E}">
        <p14:creationId xmlns:p14="http://schemas.microsoft.com/office/powerpoint/2010/main" val="3559803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729154"/>
          </a:xfrm>
        </p:spPr>
        <p:txBody>
          <a:bodyPr>
            <a:normAutofit/>
          </a:bodyPr>
          <a:lstStyle/>
          <a:p>
            <a:r>
              <a:rPr lang="en-IN" sz="2600" b="1" dirty="0"/>
              <a:t>Step 1:</a:t>
            </a:r>
            <a:r>
              <a:rPr lang="en-IN" sz="2600" dirty="0">
                <a:solidFill>
                  <a:schemeClr val="tx1"/>
                </a:solidFill>
              </a:rPr>
              <a:t> Log on to your AWS Console. If you don’t have an account, you can create it absolutely free as Amazon provides a 1-year free tier to its new users.</a:t>
            </a:r>
            <a:br>
              <a:rPr lang="en-IN" sz="2600" dirty="0">
                <a:solidFill>
                  <a:schemeClr val="tx1"/>
                </a:solidFill>
              </a:rPr>
            </a:br>
            <a:endParaRPr lang="en-IN" sz="2600" dirty="0">
              <a:solidFill>
                <a:schemeClr val="tx1"/>
              </a:solidFill>
            </a:endParaRPr>
          </a:p>
        </p:txBody>
      </p:sp>
      <p:sp>
        <p:nvSpPr>
          <p:cNvPr id="3" name="Text Placeholder 2"/>
          <p:cNvSpPr>
            <a:spLocks noGrp="1"/>
          </p:cNvSpPr>
          <p:nvPr>
            <p:ph type="body" idx="1"/>
          </p:nvPr>
        </p:nvSpPr>
        <p:spPr/>
        <p:txBody>
          <a:bodyPr/>
          <a:lstStyle/>
          <a:p>
            <a:endParaRPr lang="en-IN" dirty="0"/>
          </a:p>
        </p:txBody>
      </p:sp>
      <p:pic>
        <p:nvPicPr>
          <p:cNvPr id="4" name="image1.png" descr="A screenshot of a computer&#10;&#10;AI-generated content may be incorrect."/>
          <p:cNvPicPr/>
          <p:nvPr/>
        </p:nvPicPr>
        <p:blipFill>
          <a:blip r:embed="rId2"/>
          <a:srcRect/>
          <a:stretch>
            <a:fillRect/>
          </a:stretch>
        </p:blipFill>
        <p:spPr>
          <a:xfrm>
            <a:off x="2849689" y="2055481"/>
            <a:ext cx="4251960" cy="3200400"/>
          </a:xfrm>
          <a:prstGeom prst="rect">
            <a:avLst/>
          </a:prstGeom>
          <a:ln/>
        </p:spPr>
      </p:pic>
    </p:spTree>
    <p:extLst>
      <p:ext uri="{BB962C8B-B14F-4D97-AF65-F5344CB8AC3E}">
        <p14:creationId xmlns:p14="http://schemas.microsoft.com/office/powerpoint/2010/main" val="1108611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600" b="1" dirty="0"/>
              <a:t>Step 2:</a:t>
            </a:r>
            <a:r>
              <a:rPr lang="en-IN" sz="2600" dirty="0"/>
              <a:t> </a:t>
            </a:r>
            <a:r>
              <a:rPr lang="en-IN" sz="2600" dirty="0">
                <a:solidFill>
                  <a:schemeClr val="tx1"/>
                </a:solidFill>
              </a:rPr>
              <a:t>In the search bar located at the top of your AWS Management Console, type “Amazon S3”. You will see something like this:</a:t>
            </a:r>
            <a:r>
              <a:rPr lang="en-IN" sz="2600" b="1" dirty="0">
                <a:solidFill>
                  <a:schemeClr val="tx1"/>
                </a:solidFill>
              </a:rPr>
              <a:t> </a:t>
            </a:r>
            <a:endParaRPr lang="en-IN" sz="2600" dirty="0">
              <a:solidFill>
                <a:schemeClr val="tx1"/>
              </a:solidFill>
            </a:endParaRPr>
          </a:p>
        </p:txBody>
      </p:sp>
      <p:pic>
        <p:nvPicPr>
          <p:cNvPr id="4" name="image3.png" descr="A screenshot of a computer&#10;&#10;AI-generated content may be incorrect."/>
          <p:cNvPicPr>
            <a:picLocks noGrp="1"/>
          </p:cNvPicPr>
          <p:nvPr>
            <p:ph idx="1"/>
          </p:nvPr>
        </p:nvPicPr>
        <p:blipFill>
          <a:blip r:embed="rId2"/>
          <a:srcRect/>
          <a:stretch>
            <a:fillRect/>
          </a:stretch>
        </p:blipFill>
        <p:spPr>
          <a:xfrm>
            <a:off x="1521054" y="2160588"/>
            <a:ext cx="6909929" cy="3881437"/>
          </a:xfrm>
          <a:prstGeom prst="rect">
            <a:avLst/>
          </a:prstGeom>
          <a:ln/>
        </p:spPr>
      </p:pic>
    </p:spTree>
    <p:extLst>
      <p:ext uri="{BB962C8B-B14F-4D97-AF65-F5344CB8AC3E}">
        <p14:creationId xmlns:p14="http://schemas.microsoft.com/office/powerpoint/2010/main" val="825302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2573215"/>
          </a:xfrm>
        </p:spPr>
        <p:txBody>
          <a:bodyPr>
            <a:noAutofit/>
          </a:bodyPr>
          <a:lstStyle/>
          <a:p>
            <a:r>
              <a:rPr lang="en-IN" sz="2600" b="1" dirty="0"/>
              <a:t>Step 3:</a:t>
            </a:r>
            <a:r>
              <a:rPr lang="en-IN" sz="2600" dirty="0"/>
              <a:t> </a:t>
            </a:r>
            <a:r>
              <a:rPr lang="en-IN" sz="2600" dirty="0">
                <a:solidFill>
                  <a:schemeClr val="tx1"/>
                </a:solidFill>
              </a:rPr>
              <a:t>Click on “S3 – Scalable Storage in the Cloud” and proceed further.</a:t>
            </a:r>
            <a:br>
              <a:rPr lang="en-IN" sz="2600" dirty="0"/>
            </a:br>
            <a:r>
              <a:rPr lang="en-IN" sz="2600" b="1" dirty="0"/>
              <a:t>Step 4:</a:t>
            </a:r>
            <a:r>
              <a:rPr lang="en-IN" sz="2600" dirty="0"/>
              <a:t> </a:t>
            </a:r>
            <a:r>
              <a:rPr lang="en-IN" sz="2600" dirty="0">
                <a:solidFill>
                  <a:schemeClr val="tx1"/>
                </a:solidFill>
              </a:rPr>
              <a:t>Click on “Create Bucket”. A new pane will open up, where you have to enter the details and configure your bucket.</a:t>
            </a:r>
          </a:p>
        </p:txBody>
      </p:sp>
      <p:pic>
        <p:nvPicPr>
          <p:cNvPr id="4" name="image2.png"/>
          <p:cNvPicPr>
            <a:picLocks noGrp="1"/>
          </p:cNvPicPr>
          <p:nvPr>
            <p:ph idx="1"/>
          </p:nvPr>
        </p:nvPicPr>
        <p:blipFill>
          <a:blip r:embed="rId2"/>
          <a:srcRect/>
          <a:stretch>
            <a:fillRect/>
          </a:stretch>
        </p:blipFill>
        <p:spPr>
          <a:xfrm>
            <a:off x="2646958" y="2816531"/>
            <a:ext cx="4657419" cy="3505139"/>
          </a:xfrm>
          <a:prstGeom prst="rect">
            <a:avLst/>
          </a:prstGeom>
          <a:ln/>
        </p:spPr>
      </p:pic>
    </p:spTree>
    <p:extLst>
      <p:ext uri="{BB962C8B-B14F-4D97-AF65-F5344CB8AC3E}">
        <p14:creationId xmlns:p14="http://schemas.microsoft.com/office/powerpoint/2010/main" val="451664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7174" y="799149"/>
            <a:ext cx="8596668" cy="3880773"/>
          </a:xfrm>
        </p:spPr>
        <p:txBody>
          <a:bodyPr>
            <a:normAutofit fontScale="85000" lnSpcReduction="10000"/>
          </a:bodyPr>
          <a:lstStyle/>
          <a:p>
            <a:r>
              <a:rPr lang="en-IN" sz="3100" b="1" dirty="0">
                <a:solidFill>
                  <a:schemeClr val="accent1"/>
                </a:solidFill>
                <a:latin typeface="+mj-lt"/>
                <a:ea typeface="+mj-ea"/>
                <a:cs typeface="+mj-cs"/>
              </a:rPr>
              <a:t>Step 5: </a:t>
            </a:r>
            <a:r>
              <a:rPr lang="en-IN" sz="2600" dirty="0">
                <a:solidFill>
                  <a:schemeClr val="tx1"/>
                </a:solidFill>
                <a:latin typeface="+mj-lt"/>
                <a:ea typeface="+mj-ea"/>
                <a:cs typeface="+mj-cs"/>
              </a:rPr>
              <a:t>Enter the name of your bucket (We are giving geeks for geeks-bucket in our case). The following are some rules for naming a bucket in Amazon S3:</a:t>
            </a:r>
          </a:p>
          <a:p>
            <a:r>
              <a:rPr lang="en-IN" sz="2600" dirty="0">
                <a:solidFill>
                  <a:schemeClr val="tx1"/>
                </a:solidFill>
                <a:latin typeface="+mj-lt"/>
                <a:ea typeface="+mj-ea"/>
                <a:cs typeface="+mj-cs"/>
              </a:rPr>
              <a:t>A bucket name should be unique across all Amazon S3 buckets.</a:t>
            </a:r>
          </a:p>
          <a:p>
            <a:r>
              <a:rPr lang="en-IN" sz="2600" dirty="0">
                <a:solidFill>
                  <a:schemeClr val="tx1"/>
                </a:solidFill>
                <a:latin typeface="+mj-lt"/>
                <a:ea typeface="+mj-ea"/>
                <a:cs typeface="+mj-cs"/>
              </a:rPr>
              <a:t>Bucket names must be between 3 and 63 characters long.</a:t>
            </a:r>
          </a:p>
          <a:p>
            <a:r>
              <a:rPr lang="en-IN" sz="2600" dirty="0">
                <a:solidFill>
                  <a:schemeClr val="tx1"/>
                </a:solidFill>
                <a:latin typeface="+mj-lt"/>
                <a:ea typeface="+mj-ea"/>
                <a:cs typeface="+mj-cs"/>
              </a:rPr>
              <a:t>Bucket names can consist only of lowercase letters, numbers, dots (.), and hyphens (-).</a:t>
            </a:r>
          </a:p>
          <a:p>
            <a:r>
              <a:rPr lang="en-IN" sz="2600" dirty="0">
                <a:solidFill>
                  <a:schemeClr val="tx1"/>
                </a:solidFill>
                <a:latin typeface="+mj-lt"/>
                <a:ea typeface="+mj-ea"/>
                <a:cs typeface="+mj-cs"/>
              </a:rPr>
              <a:t>You cannot write a bucket name as an IP Address like 192.168.0.1.</a:t>
            </a:r>
          </a:p>
          <a:p>
            <a:r>
              <a:rPr lang="en-IN" sz="2600" dirty="0">
                <a:solidFill>
                  <a:schemeClr val="tx1"/>
                </a:solidFill>
                <a:latin typeface="+mj-lt"/>
                <a:ea typeface="+mj-ea"/>
                <a:cs typeface="+mj-cs"/>
              </a:rPr>
              <a:t>Bucket names must begin and end with a letter or number.</a:t>
            </a:r>
          </a:p>
          <a:p>
            <a:endParaRPr lang="en-IN" dirty="0"/>
          </a:p>
        </p:txBody>
      </p:sp>
    </p:spTree>
    <p:extLst>
      <p:ext uri="{BB962C8B-B14F-4D97-AF65-F5344CB8AC3E}">
        <p14:creationId xmlns:p14="http://schemas.microsoft.com/office/powerpoint/2010/main" val="4136776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5.png"/>
          <p:cNvPicPr>
            <a:picLocks noGrp="1"/>
          </p:cNvPicPr>
          <p:nvPr>
            <p:ph idx="1"/>
          </p:nvPr>
        </p:nvPicPr>
        <p:blipFill>
          <a:blip r:embed="rId2"/>
          <a:srcRect/>
          <a:stretch>
            <a:fillRect/>
          </a:stretch>
        </p:blipFill>
        <p:spPr>
          <a:xfrm>
            <a:off x="182880" y="640080"/>
            <a:ext cx="9723120" cy="4257040"/>
          </a:xfrm>
          <a:prstGeom prst="rect">
            <a:avLst/>
          </a:prstGeom>
          <a:ln/>
        </p:spPr>
      </p:pic>
    </p:spTree>
    <p:extLst>
      <p:ext uri="{BB962C8B-B14F-4D97-AF65-F5344CB8AC3E}">
        <p14:creationId xmlns:p14="http://schemas.microsoft.com/office/powerpoint/2010/main" val="2554226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600" b="1" dirty="0"/>
              <a:t>Step 6:</a:t>
            </a:r>
            <a:r>
              <a:rPr lang="en-IN" sz="2600" dirty="0"/>
              <a:t> </a:t>
            </a:r>
            <a:r>
              <a:rPr lang="en-IN" sz="2600" dirty="0">
                <a:solidFill>
                  <a:schemeClr val="tx1"/>
                </a:solidFill>
              </a:rPr>
              <a:t>Click on Create Bucket.</a:t>
            </a:r>
            <a:br>
              <a:rPr lang="en-IN" sz="2600" dirty="0">
                <a:solidFill>
                  <a:schemeClr val="tx1"/>
                </a:solidFill>
              </a:rPr>
            </a:br>
            <a:r>
              <a:rPr lang="en-IN" sz="2600" dirty="0">
                <a:solidFill>
                  <a:schemeClr val="tx1"/>
                </a:solidFill>
              </a:rPr>
              <a:t>If the bucket is created successfully, you will see a message like this on the top of the page:</a:t>
            </a:r>
          </a:p>
        </p:txBody>
      </p:sp>
      <p:pic>
        <p:nvPicPr>
          <p:cNvPr id="4" name="image4.png"/>
          <p:cNvPicPr>
            <a:picLocks noGrp="1"/>
          </p:cNvPicPr>
          <p:nvPr>
            <p:ph idx="1"/>
          </p:nvPr>
        </p:nvPicPr>
        <p:blipFill>
          <a:blip r:embed="rId2"/>
          <a:srcRect/>
          <a:stretch>
            <a:fillRect/>
          </a:stretch>
        </p:blipFill>
        <p:spPr>
          <a:xfrm>
            <a:off x="677863" y="2224221"/>
            <a:ext cx="8596312" cy="3754170"/>
          </a:xfrm>
          <a:prstGeom prst="rect">
            <a:avLst/>
          </a:prstGeom>
          <a:ln/>
        </p:spPr>
      </p:pic>
    </p:spTree>
    <p:extLst>
      <p:ext uri="{BB962C8B-B14F-4D97-AF65-F5344CB8AC3E}">
        <p14:creationId xmlns:p14="http://schemas.microsoft.com/office/powerpoint/2010/main" val="1652581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600" b="1" dirty="0"/>
              <a:t>Step 7: </a:t>
            </a:r>
            <a:r>
              <a:rPr lang="en-IN" sz="2600" dirty="0">
                <a:solidFill>
                  <a:schemeClr val="tx1"/>
                </a:solidFill>
              </a:rPr>
              <a:t>After successfully create s3 bucket you need to upload to upload file in folder</a:t>
            </a:r>
          </a:p>
        </p:txBody>
      </p:sp>
      <p:pic>
        <p:nvPicPr>
          <p:cNvPr id="4" name="image7.png"/>
          <p:cNvPicPr>
            <a:picLocks noGrp="1"/>
          </p:cNvPicPr>
          <p:nvPr>
            <p:ph idx="1"/>
          </p:nvPr>
        </p:nvPicPr>
        <p:blipFill>
          <a:blip r:embed="rId2"/>
          <a:srcRect/>
          <a:stretch>
            <a:fillRect/>
          </a:stretch>
        </p:blipFill>
        <p:spPr>
          <a:xfrm>
            <a:off x="325120" y="2123440"/>
            <a:ext cx="8948882" cy="3126149"/>
          </a:xfrm>
          <a:prstGeom prst="rect">
            <a:avLst/>
          </a:prstGeom>
          <a:ln/>
        </p:spPr>
      </p:pic>
    </p:spTree>
    <p:extLst>
      <p:ext uri="{BB962C8B-B14F-4D97-AF65-F5344CB8AC3E}">
        <p14:creationId xmlns:p14="http://schemas.microsoft.com/office/powerpoint/2010/main" val="6886185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60</TotalTime>
  <Words>921</Words>
  <Application>Microsoft Office PowerPoint</Application>
  <PresentationFormat>Widescreen</PresentationFormat>
  <Paragraphs>71</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Trebuchet MS</vt:lpstr>
      <vt:lpstr>Wingdings 3</vt:lpstr>
      <vt:lpstr>Facet</vt:lpstr>
      <vt:lpstr>Mini Project - 1</vt:lpstr>
      <vt:lpstr>Introduction:</vt:lpstr>
      <vt:lpstr>Step 1: Log on to your AWS Console. If you don’t have an account, you can create it absolutely free as Amazon provides a 1-year free tier to its new users. </vt:lpstr>
      <vt:lpstr>Step 2: In the search bar located at the top of your AWS Management Console, type “Amazon S3”. You will see something like this: </vt:lpstr>
      <vt:lpstr>Step 3: Click on “S3 – Scalable Storage in the Cloud” and proceed further. Step 4: Click on “Create Bucket”. A new pane will open up, where you have to enter the details and configure your bucket.</vt:lpstr>
      <vt:lpstr>PowerPoint Presentation</vt:lpstr>
      <vt:lpstr>PowerPoint Presentation</vt:lpstr>
      <vt:lpstr>Step 6: Click on Create Bucket. If the bucket is created successfully, you will see a message like this on the top of the page:</vt:lpstr>
      <vt:lpstr>Step 7: After successfully create s3 bucket you need to upload to upload file in folder</vt:lpstr>
      <vt:lpstr>PowerPoint Presentation</vt:lpstr>
      <vt:lpstr>Step 9: The folder will successfully upload.</vt:lpstr>
      <vt:lpstr>Create an AWS Account</vt:lpstr>
      <vt:lpstr>Introduction:</vt:lpstr>
      <vt:lpstr>Follow these instructions carefully to complete the process and gain access to AWS’s Free Tier services.</vt:lpstr>
      <vt:lpstr>PowerPoint Presentation</vt:lpstr>
      <vt:lpstr>PowerPoint Presentation</vt:lpstr>
      <vt:lpstr>Click the audio button to hear the characters.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Project:1 S3 Buckets</dc:title>
  <dc:creator>pc</dc:creator>
  <cp:lastModifiedBy>Rajesh Paramata</cp:lastModifiedBy>
  <cp:revision>4</cp:revision>
  <dcterms:created xsi:type="dcterms:W3CDTF">2025-03-07T04:10:56Z</dcterms:created>
  <dcterms:modified xsi:type="dcterms:W3CDTF">2025-03-07T06:34:28Z</dcterms:modified>
</cp:coreProperties>
</file>