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8" r:id="rId3"/>
    <p:sldId id="257" r:id="rId4"/>
    <p:sldId id="264" r:id="rId5"/>
    <p:sldId id="266" r:id="rId6"/>
    <p:sldId id="262" r:id="rId7"/>
    <p:sldId id="279" r:id="rId8"/>
    <p:sldId id="263" r:id="rId9"/>
    <p:sldId id="297" r:id="rId10"/>
    <p:sldId id="261" r:id="rId11"/>
    <p:sldId id="273" r:id="rId12"/>
    <p:sldId id="275" r:id="rId13"/>
    <p:sldId id="276" r:id="rId14"/>
    <p:sldId id="300" r:id="rId15"/>
    <p:sldId id="304" r:id="rId16"/>
    <p:sldId id="301" r:id="rId17"/>
    <p:sldId id="303" r:id="rId18"/>
    <p:sldId id="295" r:id="rId19"/>
    <p:sldId id="299" r:id="rId20"/>
    <p:sldId id="283" r:id="rId21"/>
    <p:sldId id="286" r:id="rId22"/>
    <p:sldId id="280" r:id="rId23"/>
    <p:sldId id="30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92D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2" y="58"/>
      </p:cViewPr>
      <p:guideLst>
        <p:guide orient="horz" pos="79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Half Yearly Review</a:t>
            </a:r>
            <a:b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Reinforcement Learning for Predictive Maintenance</a:t>
            </a:r>
            <a:endParaRPr lang="en-US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056696"/>
            <a:ext cx="4059079" cy="253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Student: Rajesh Siraskar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Batch: 2021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Dr. Satish Kumar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Co-Supervisor: Dr. Shruti Patil</a:t>
            </a:r>
          </a:p>
          <a:p>
            <a:pPr marL="115888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12-Jul-2023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1249527" cy="494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One hidden layer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Despite its simplicity, REINFORCE performs significantly better than the three advanced algorithms.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Average across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 trained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models,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0.687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0.449, DQN: 0.418, PPO: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0.472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F1-score:	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0.609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against A2C: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0.442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DQN: 0.374, PPO: 0.345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Variability: Precision and F1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by 0.08 and 0.016, when compared to the average of A2C, DQN, PPO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model from the 10,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0.884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0.520,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0.651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0.558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 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0.873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0.639,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0.740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0.580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36DD-5558-147D-01C6-0CF77520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8" y="3456672"/>
            <a:ext cx="10438188" cy="2262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47382-1203-1F4D-9152-56C3CE85FF6B}"/>
              </a:ext>
            </a:extLst>
          </p:cNvPr>
          <p:cNvSpPr txBox="1"/>
          <p:nvPr/>
        </p:nvSpPr>
        <p:spPr>
          <a:xfrm>
            <a:off x="592871" y="1365110"/>
            <a:ext cx="886379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Overall: 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(1) Simulated x 3 with noise levels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(2) PHM Real-data: Uni-variate state x 3 data sets x 3 noise levels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(3) PHM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Real-data: Multi-variate state x 3 data sets</a:t>
            </a:r>
          </a:p>
        </p:txBody>
      </p:sp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1049928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953964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86EA4-7993-D757-9D88-1D1CFD00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5" y="1550435"/>
            <a:ext cx="8715818" cy="1888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16415-6A39-0C57-B035-230CA625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15" y="4481906"/>
            <a:ext cx="8715814" cy="1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DE2E-2426-E41B-EA8D-70E9E572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536626"/>
            <a:ext cx="10446623" cy="22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2AA04-3831-21AD-242C-1B9A0782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" y="1257300"/>
            <a:ext cx="5464369" cy="468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1413C-89CC-A521-D062-DEA8B80E7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/>
          <a:stretch/>
        </p:blipFill>
        <p:spPr>
          <a:xfrm>
            <a:off x="6240724" y="1291924"/>
            <a:ext cx="5693366" cy="46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Simulated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38A5-7D2C-4F58-538E-F8CDDCBB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6" y="1281363"/>
            <a:ext cx="5489585" cy="481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CAF8A-B0BD-D4B5-43E3-209EB2DF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94" y="1277872"/>
            <a:ext cx="5558210" cy="4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- Simple univariate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99FA-57F9-8D33-326F-A1227D44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797305" cy="491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51A06-101E-F6A6-A425-3AD1F4A0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05" y="1291924"/>
            <a:ext cx="5495887" cy="48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– Multi-variate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F1DA1-B07B-6E78-F5F8-7F4B324F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884391" cy="483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FA427-9993-31C0-26FF-8F820BB1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14" y="1257300"/>
            <a:ext cx="5455036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Statistical validation: Two sample, one-tail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888B5-DB9F-C998-2D66-C884B78B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92" y="1913136"/>
            <a:ext cx="6462146" cy="4180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81FF3-E212-88D1-5A07-12D979CE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9"/>
          <a:stretch/>
        </p:blipFill>
        <p:spPr>
          <a:xfrm>
            <a:off x="544665" y="1913136"/>
            <a:ext cx="3676189" cy="4180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2BE7D-4114-54C2-E91E-EF194B5FF347}"/>
              </a:ext>
            </a:extLst>
          </p:cNvPr>
          <p:cNvSpPr txBox="1"/>
          <p:nvPr/>
        </p:nvSpPr>
        <p:spPr>
          <a:xfrm>
            <a:off x="544665" y="816817"/>
            <a:ext cx="2662244" cy="87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sample, one-tail test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Symbol" panose="05050102010706020507" pitchFamily="18" charset="2"/>
              </a:rPr>
              <a:t> = 0.05, 95% confidence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0DDC31-7E4B-5A04-189A-D335DAD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92" y="1002269"/>
            <a:ext cx="4534894" cy="6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01670D4-2D88-F571-0904-6538EE94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Planned schedule and status</a:t>
            </a:r>
            <a:endParaRPr lang="en-US" sz="3200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ECADFD-A5A4-F816-AFA3-DB17458D622E}"/>
              </a:ext>
            </a:extLst>
          </p:cNvPr>
          <p:cNvGrpSpPr>
            <a:grpSpLocks noChangeAspect="1"/>
          </p:cNvGrpSpPr>
          <p:nvPr/>
        </p:nvGrpSpPr>
        <p:grpSpPr>
          <a:xfrm>
            <a:off x="4764027" y="976950"/>
            <a:ext cx="7257427" cy="4671536"/>
            <a:chOff x="535126" y="955763"/>
            <a:chExt cx="8063808" cy="519059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CA4CFA-BB91-204C-0D43-0847B62C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126" y="955763"/>
              <a:ext cx="8063808" cy="51905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C38E06-25D6-D068-117A-64541644395C}"/>
                </a:ext>
              </a:extLst>
            </p:cNvPr>
            <p:cNvSpPr txBox="1"/>
            <p:nvPr/>
          </p:nvSpPr>
          <p:spPr>
            <a:xfrm>
              <a:off x="3456831" y="3221606"/>
              <a:ext cx="504778" cy="282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WIP</a:t>
              </a:r>
              <a:endParaRPr lang="en-US" sz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41614" y="976950"/>
            <a:ext cx="4130825" cy="5046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various RL algorithms suitable for solving predictive maintenance (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and develop 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application with above recommendation.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Extract features and explore techniques for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standardizing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across various applications.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develop a data-driven model on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world data set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Current status: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SLR paper published in Q1 journal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Obj. 1: Empirical study on 4 RL algorithms completed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11FB0-A5F8-1715-44B8-0C430078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28600" y="4865052"/>
            <a:ext cx="305152" cy="2784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139128-157B-2EFA-F419-52459295B292}"/>
              </a:ext>
            </a:extLst>
          </p:cNvPr>
          <p:cNvSpPr/>
          <p:nvPr/>
        </p:nvSpPr>
        <p:spPr>
          <a:xfrm>
            <a:off x="7812484" y="3309938"/>
            <a:ext cx="45719" cy="3000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833C61-1CD1-6545-59F8-356921FFE2BE}"/>
              </a:ext>
            </a:extLst>
          </p:cNvPr>
          <p:cNvSpPr/>
          <p:nvPr/>
        </p:nvSpPr>
        <p:spPr>
          <a:xfrm>
            <a:off x="8238728" y="3645694"/>
            <a:ext cx="45719" cy="3000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B2EF0-067E-7C00-80AE-217FF14187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97842" y="1436052"/>
            <a:ext cx="305152" cy="278448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63000">
                <a:srgbClr val="80B828"/>
              </a:gs>
              <a:gs pos="87000">
                <a:srgbClr val="FFC000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8090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pic>
        <p:nvPicPr>
          <p:cNvPr id="4" name="Picture 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29096061-5E92-D2C2-D414-D137F267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30" cy="2233292"/>
          </a:xfrm>
          <a:prstGeom prst="rect">
            <a:avLst/>
          </a:prstGeom>
        </p:spPr>
      </p:pic>
      <p:pic>
        <p:nvPicPr>
          <p:cNvPr id="7" name="Picture 6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72BAD012-FDF8-7B77-40C8-87387389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1537707"/>
            <a:ext cx="5583229" cy="2233292"/>
          </a:xfrm>
          <a:prstGeom prst="rect">
            <a:avLst/>
          </a:prstGeom>
        </p:spPr>
      </p:pic>
      <p:pic>
        <p:nvPicPr>
          <p:cNvPr id="9" name="Picture 8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BC5EB41D-4131-6C8F-E4C5-FE9DF0D6E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3975764"/>
            <a:ext cx="5583230" cy="2233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760352-0D28-16AB-75E3-CA2DC529F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1526020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Discussions / Q&amp;A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74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91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Results, Plots, Tests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840453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(Bigger objective: Start with basic REINFORCE, then keep improving it)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grade implementation of DQN, A2C and PPO (Stable-Baselines-3)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1976057"/>
            <a:ext cx="3541165" cy="4602613"/>
            <a:chOff x="8567321" y="1819301"/>
            <a:chExt cx="3541165" cy="4602613"/>
          </a:xfrm>
        </p:grpSpPr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4E6031B-4E50-F0CF-4036-838425C6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1" y="394881"/>
            <a:ext cx="3541165" cy="1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(PHM C06)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preventive replacement policy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trained for 800 episodes. SB-3 trained with 10,000 episodes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over 10 rounds to understand training stability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Evaluate: During each round, test from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test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set, randomly sampled 40 points, and tested over 10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F1, F1-Beta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763</TotalTime>
  <Words>858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Consolas</vt:lpstr>
      <vt:lpstr>Segoe UI</vt:lpstr>
      <vt:lpstr>Wingdings 2</vt:lpstr>
      <vt:lpstr>View</vt:lpstr>
      <vt:lpstr>Half Yearly Review  Reinforcement Learning for Predictive Maintenance</vt:lpstr>
      <vt:lpstr>Planned schedule and status</vt:lpstr>
      <vt:lpstr>Agenda</vt:lpstr>
      <vt:lpstr>Objectives</vt:lpstr>
      <vt:lpstr>RL environment</vt:lpstr>
      <vt:lpstr>RL environment - Variants</vt:lpstr>
      <vt:lpstr>Wear plot - real data (PHM C06) and its variants</vt:lpstr>
      <vt:lpstr>Evaluation strategy</vt:lpstr>
      <vt:lpstr>Findings and Results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Results: Overall – Training across 10 rounds</vt:lpstr>
      <vt:lpstr>Results: Simulated – Training across 10 rounds</vt:lpstr>
      <vt:lpstr>Results: PHM Real Data – 3 data-sets - Simple univariate</vt:lpstr>
      <vt:lpstr>Results: PHM Real Data – 3 data-sets – Multi-variate</vt:lpstr>
      <vt:lpstr>Statistical validation: Two sample, one-tail test</vt:lpstr>
      <vt:lpstr>Some plots</vt:lpstr>
      <vt:lpstr>Training plots for REINFORCE algorithm</vt:lpstr>
      <vt:lpstr>Training plots for REINFORCE algorithm</vt:lpstr>
      <vt:lpstr>Discussions / 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380</cp:revision>
  <dcterms:created xsi:type="dcterms:W3CDTF">2023-05-26T11:53:52Z</dcterms:created>
  <dcterms:modified xsi:type="dcterms:W3CDTF">2023-07-24T08:06:57Z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