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4" r:id="rId4"/>
    <p:sldId id="266" r:id="rId5"/>
    <p:sldId id="262" r:id="rId6"/>
    <p:sldId id="279" r:id="rId7"/>
    <p:sldId id="263" r:id="rId8"/>
    <p:sldId id="297" r:id="rId9"/>
    <p:sldId id="261" r:id="rId10"/>
    <p:sldId id="273" r:id="rId11"/>
    <p:sldId id="275" r:id="rId12"/>
    <p:sldId id="276" r:id="rId13"/>
    <p:sldId id="300" r:id="rId14"/>
    <p:sldId id="304" r:id="rId15"/>
    <p:sldId id="301" r:id="rId16"/>
    <p:sldId id="303" r:id="rId17"/>
    <p:sldId id="295" r:id="rId18"/>
    <p:sldId id="299" r:id="rId19"/>
    <p:sldId id="283" r:id="rId20"/>
    <p:sldId id="286" r:id="rId21"/>
    <p:sldId id="307" r:id="rId22"/>
    <p:sldId id="306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76" y="102"/>
      </p:cViewPr>
      <p:guideLst>
        <p:guide orient="horz" pos="792"/>
        <p:guide pos="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6492983-0996-449E-A9A9-7CED4365AED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5321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4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4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950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0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2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0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5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1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1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6492983-0996-449E-A9A9-7CED4365AED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0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9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51EBB8E8-DF34-46B4-8697-0D8C8DB6D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376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0B219-F103-C6B6-1542-2411051A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931861"/>
            <a:ext cx="6059962" cy="34506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6000">
                <a:latin typeface="Segoe UI" panose="020B0502040204020203" pitchFamily="34" charset="0"/>
                <a:cs typeface="Segoe UI" panose="020B0502040204020203" pitchFamily="34" charset="0"/>
              </a:rPr>
              <a:t>Experiments 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with REINFORCE algorithm</a:t>
            </a:r>
            <a:endParaRPr lang="en-US" sz="60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35417EB8-D7CD-427B-B5E9-9A88C85B4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B4B243-B5D9-4B56-B29F-6356B903B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3761" y="-2812"/>
            <a:ext cx="4059079" cy="68608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DFD47B-FB81-4F2F-9AEA-CBCF1667A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-2812"/>
            <a:ext cx="914400" cy="6860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22FCB-D65F-094C-F98F-058F19EBD060}"/>
              </a:ext>
            </a:extLst>
          </p:cNvPr>
          <p:cNvSpPr txBox="1"/>
          <p:nvPr/>
        </p:nvSpPr>
        <p:spPr>
          <a:xfrm>
            <a:off x="7233761" y="4382530"/>
            <a:ext cx="4059079" cy="886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5888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Rajesh Siraskar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115888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12-Jul-2023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V.3.0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904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Overall – all environments and their variants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8436DD-5558-147D-01C6-0CF77520D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18" y="3456672"/>
            <a:ext cx="10438188" cy="22621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F47382-1203-1F4D-9152-56C3CE85FF6B}"/>
              </a:ext>
            </a:extLst>
          </p:cNvPr>
          <p:cNvSpPr txBox="1"/>
          <p:nvPr/>
        </p:nvSpPr>
        <p:spPr>
          <a:xfrm>
            <a:off x="592871" y="1365110"/>
            <a:ext cx="8863791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Overall: </a:t>
            </a:r>
          </a:p>
          <a:p>
            <a:pPr>
              <a:lnSpc>
                <a:spcPct val="150000"/>
              </a:lnSpc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(1) Simulated x 3 with noise levels</a:t>
            </a:r>
          </a:p>
          <a:p>
            <a:pPr>
              <a:lnSpc>
                <a:spcPct val="150000"/>
              </a:lnSpc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(2) PHM Real-data: Uni-variate state x 3 data sets x 3 noise levels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(3) PHM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Real-data: Multi-variate state x 3 data sets</a:t>
            </a:r>
          </a:p>
        </p:txBody>
      </p:sp>
    </p:spTree>
    <p:extLst>
      <p:ext uri="{BB962C8B-B14F-4D97-AF65-F5344CB8AC3E}">
        <p14:creationId xmlns:p14="http://schemas.microsoft.com/office/powerpoint/2010/main" val="29050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Simple single variate state. Including noise variants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8E03C-1925-190E-3FD5-1C5009509CF9}"/>
              </a:ext>
            </a:extLst>
          </p:cNvPr>
          <p:cNvSpPr txBox="1"/>
          <p:nvPr/>
        </p:nvSpPr>
        <p:spPr>
          <a:xfrm>
            <a:off x="1066800" y="1049928"/>
            <a:ext cx="610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Simulated – </a:t>
            </a:r>
            <a:r>
              <a:rPr lang="en-US" sz="1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, Predrag (2006). 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9F83D-C953-9DE1-F79C-B7A95F673E87}"/>
              </a:ext>
            </a:extLst>
          </p:cNvPr>
          <p:cNvSpPr txBox="1"/>
          <p:nvPr/>
        </p:nvSpPr>
        <p:spPr>
          <a:xfrm>
            <a:off x="1066800" y="3953964"/>
            <a:ext cx="8607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PHM 2010: Single-variate environment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across three data sets C-01, C-04 and C-06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A86EA4-7993-D757-9D88-1D1CFD000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15" y="1550435"/>
            <a:ext cx="8715818" cy="18888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816415-6A39-0C57-B035-230CA6255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15" y="4481906"/>
            <a:ext cx="8715814" cy="18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9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Complex, multi-variate environment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21D79-37B0-E94C-7607-158D4098FE8F}"/>
              </a:ext>
            </a:extLst>
          </p:cNvPr>
          <p:cNvSpPr txBox="1"/>
          <p:nvPr/>
        </p:nvSpPr>
        <p:spPr>
          <a:xfrm>
            <a:off x="1066326" y="1188422"/>
            <a:ext cx="8863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PHM 2010: Complex, multi-variate environment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across three data sets C-01, C-04 and C-06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No noise or break-down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CDE2E-2426-E41B-EA8D-70E9E5722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2536626"/>
            <a:ext cx="10446623" cy="226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21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Overall – Training across 10 rounds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72AA04-3831-21AD-242C-1B9A07825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83" y="1257300"/>
            <a:ext cx="5464369" cy="4686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B1413C-89CC-A521-D062-DEA8B80E76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7"/>
          <a:stretch/>
        </p:blipFill>
        <p:spPr>
          <a:xfrm>
            <a:off x="6240724" y="1291924"/>
            <a:ext cx="5693366" cy="465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63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Simulated – Training across 10 rounds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A38A5-7D2C-4F58-538E-F8CDDCBB7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36" y="1281363"/>
            <a:ext cx="5489585" cy="48146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6CAF8A-B0BD-D4B5-43E3-209EB2DF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94" y="1277872"/>
            <a:ext cx="5558210" cy="481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2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PHM Real Data – </a:t>
            </a: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data-sets - Simple univariate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D999FA-57F9-8D33-326F-A1227D44E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57300"/>
            <a:ext cx="5797305" cy="4914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C51A06-101E-F6A6-A425-3AD1F4A05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305" y="1291924"/>
            <a:ext cx="5495887" cy="488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92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PHM Real Data – </a:t>
            </a: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data-sets – Multi-variate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F1DA1-B07B-6E78-F5F8-7F4B324F4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57300"/>
            <a:ext cx="5884391" cy="4838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2FA427-9993-31C0-26FF-8F820BB17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714" y="1257300"/>
            <a:ext cx="5455036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74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Statistical validation: Two sample, one-tail test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4888B5-DB9F-C998-2D66-C884B78B8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792" y="1913136"/>
            <a:ext cx="6462146" cy="41806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F81FF3-E212-88D1-5A07-12D979CEB4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59"/>
          <a:stretch/>
        </p:blipFill>
        <p:spPr>
          <a:xfrm>
            <a:off x="544665" y="1913136"/>
            <a:ext cx="3676189" cy="41806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A2BE7D-4114-54C2-E91E-EF194B5FF347}"/>
              </a:ext>
            </a:extLst>
          </p:cNvPr>
          <p:cNvSpPr txBox="1"/>
          <p:nvPr/>
        </p:nvSpPr>
        <p:spPr>
          <a:xfrm>
            <a:off x="544665" y="816817"/>
            <a:ext cx="2662244" cy="87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Two sample, one-tail test</a:t>
            </a:r>
          </a:p>
          <a:p>
            <a:pPr>
              <a:lnSpc>
                <a:spcPct val="150000"/>
              </a:lnSpc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Symbol" panose="05050102010706020507" pitchFamily="18" charset="2"/>
              </a:rPr>
              <a:t> = 0.05, 95% confidence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0DDC31-7E4B-5A04-189A-D335DAD34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792" y="1002269"/>
            <a:ext cx="4534894" cy="6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51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Some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89658-D33E-47CA-0E5F-65EF95A5F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90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>
                <a:latin typeface="Segoe UI" panose="020B0502040204020203" pitchFamily="34" charset="0"/>
                <a:cs typeface="Segoe UI" panose="020B0502040204020203" pitchFamily="34" charset="0"/>
              </a:rPr>
              <a:t>Training plots for REINFORCE algorithm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69A52-B9DD-9207-9340-EDD8C2F749BC}"/>
              </a:ext>
            </a:extLst>
          </p:cNvPr>
          <p:cNvSpPr txBox="1"/>
          <p:nvPr/>
        </p:nvSpPr>
        <p:spPr>
          <a:xfrm>
            <a:off x="578975" y="853354"/>
            <a:ext cx="10932210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C-04 data-set: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Variant: Single-state tool-wear with </a:t>
            </a:r>
            <a:r>
              <a:rPr lang="en-US" sz="1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 noise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(1e-3) and low break-down chance (5%)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4549F4-4E42-740C-76B7-CFEBBAE2D44D}"/>
              </a:ext>
            </a:extLst>
          </p:cNvPr>
          <p:cNvGrpSpPr/>
          <p:nvPr/>
        </p:nvGrpSpPr>
        <p:grpSpPr>
          <a:xfrm>
            <a:off x="578976" y="1537707"/>
            <a:ext cx="11288236" cy="4671349"/>
            <a:chOff x="578976" y="1093325"/>
            <a:chExt cx="11288236" cy="4671349"/>
          </a:xfrm>
        </p:grpSpPr>
        <p:pic>
          <p:nvPicPr>
            <p:cNvPr id="4" name="Picture 3" descr="A picture containing text, line, plot, diagram&#10;&#10;Description automatically generated">
              <a:extLst>
                <a:ext uri="{FF2B5EF4-FFF2-40B4-BE49-F238E27FC236}">
                  <a16:creationId xmlns:a16="http://schemas.microsoft.com/office/drawing/2014/main" id="{29096061-5E92-D2C2-D414-D137F2678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3982" y="3531382"/>
              <a:ext cx="5583230" cy="2233292"/>
            </a:xfrm>
            <a:prstGeom prst="rect">
              <a:avLst/>
            </a:prstGeom>
          </p:spPr>
        </p:pic>
        <p:pic>
          <p:nvPicPr>
            <p:cNvPr id="7" name="Picture 6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72BAD012-FDF8-7B77-40C8-87387389C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3982" y="1093325"/>
              <a:ext cx="5583229" cy="2233292"/>
            </a:xfrm>
            <a:prstGeom prst="rect">
              <a:avLst/>
            </a:prstGeom>
          </p:spPr>
        </p:pic>
        <p:pic>
          <p:nvPicPr>
            <p:cNvPr id="9" name="Picture 8" descr="A picture containing text, line, screenshot, plot&#10;&#10;Description automatically generated">
              <a:extLst>
                <a:ext uri="{FF2B5EF4-FFF2-40B4-BE49-F238E27FC236}">
                  <a16:creationId xmlns:a16="http://schemas.microsoft.com/office/drawing/2014/main" id="{BC5EB41D-4131-6C8F-E4C5-FE9DF0D6E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76" y="3531382"/>
              <a:ext cx="5583230" cy="2233292"/>
            </a:xfrm>
            <a:prstGeom prst="rect">
              <a:avLst/>
            </a:prstGeom>
          </p:spPr>
        </p:pic>
        <p:pic>
          <p:nvPicPr>
            <p:cNvPr id="5" name="Picture 4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794F3192-6D0C-654E-9FB3-1000188CD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76" y="1093326"/>
              <a:ext cx="5583230" cy="2233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349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439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Objective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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RL environment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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Evaluation strategy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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Findings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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Results, Plots, Tests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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Status of Planned Objectives and Schedule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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405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Training plots for REINFORCE algorithm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69A52-B9DD-9207-9340-EDD8C2F749BC}"/>
              </a:ext>
            </a:extLst>
          </p:cNvPr>
          <p:cNvSpPr txBox="1"/>
          <p:nvPr/>
        </p:nvSpPr>
        <p:spPr>
          <a:xfrm>
            <a:off x="578975" y="853354"/>
            <a:ext cx="10932210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C-04 data-set: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Variant: Single-state tool-wear with </a:t>
            </a:r>
            <a:r>
              <a:rPr lang="en-US" sz="1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noise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(1e-2) and low break-down chance (10%)</a:t>
            </a:r>
          </a:p>
        </p:txBody>
      </p:sp>
      <p:pic>
        <p:nvPicPr>
          <p:cNvPr id="3" name="Picture 2" descr="A picture containing text, line, screenshot, plot&#10;&#10;Description automatically generated">
            <a:extLst>
              <a:ext uri="{FF2B5EF4-FFF2-40B4-BE49-F238E27FC236}">
                <a16:creationId xmlns:a16="http://schemas.microsoft.com/office/drawing/2014/main" id="{FEA0673B-E9F7-E2A9-F3A3-6C1E02800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6" y="1537707"/>
            <a:ext cx="5583230" cy="2233292"/>
          </a:xfrm>
          <a:prstGeom prst="rect">
            <a:avLst/>
          </a:prstGeom>
        </p:spPr>
      </p:pic>
      <p:pic>
        <p:nvPicPr>
          <p:cNvPr id="8" name="Picture 7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D4794012-8D49-A789-A624-DB104BFCA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82" y="3975764"/>
            <a:ext cx="5583229" cy="2233292"/>
          </a:xfrm>
          <a:prstGeom prst="rect">
            <a:avLst/>
          </a:prstGeom>
        </p:spPr>
      </p:pic>
      <p:pic>
        <p:nvPicPr>
          <p:cNvPr id="12" name="Picture 11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42EE800A-9C6A-2756-DE4C-C3BE0003E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5" y="3985971"/>
            <a:ext cx="5583229" cy="2233291"/>
          </a:xfrm>
          <a:prstGeom prst="rect">
            <a:avLst/>
          </a:prstGeom>
        </p:spPr>
      </p:pic>
      <p:pic>
        <p:nvPicPr>
          <p:cNvPr id="13" name="Picture 12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180B2C0E-4855-8CE1-2599-EA64F6B6F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79" y="1537708"/>
            <a:ext cx="5583229" cy="223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21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Status of Planned Objectives and Schedule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89658-D33E-47CA-0E5F-65EF95A5F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0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69A52-B9DD-9207-9340-EDD8C2F749BC}"/>
              </a:ext>
            </a:extLst>
          </p:cNvPr>
          <p:cNvSpPr txBox="1"/>
          <p:nvPr/>
        </p:nvSpPr>
        <p:spPr>
          <a:xfrm>
            <a:off x="8762338" y="955763"/>
            <a:ext cx="3029448" cy="4904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Aft>
                <a:spcPts val="600"/>
              </a:spcAft>
            </a:pPr>
            <a:r>
              <a:rPr lang="en-US" sz="14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  <a:r>
              <a:rPr lang="en-US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28600" indent="-2286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4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Evaluate</a:t>
            </a:r>
            <a:r>
              <a:rPr lang="en-US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various RL algorithms suitable for solving predictive maintenance (</a:t>
            </a:r>
            <a:r>
              <a:rPr lang="en-US" sz="14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PdM</a:t>
            </a:r>
            <a:r>
              <a:rPr lang="en-US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28600" indent="-2286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4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and develop </a:t>
            </a:r>
            <a:r>
              <a:rPr lang="en-US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4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PdM</a:t>
            </a:r>
            <a:r>
              <a:rPr lang="en-US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application with above recommendation.</a:t>
            </a:r>
          </a:p>
          <a:p>
            <a:pPr marL="228600" indent="-2286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Extract features and explore techniques for </a:t>
            </a:r>
            <a:r>
              <a:rPr lang="en-US" sz="14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standardizing</a:t>
            </a:r>
            <a:r>
              <a:rPr lang="en-US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4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n-US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across various applications.</a:t>
            </a:r>
          </a:p>
          <a:p>
            <a:pPr marL="228600" indent="-2286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To develop a data-driven model on </a:t>
            </a:r>
            <a:r>
              <a:rPr lang="en-US" sz="14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 world data set</a:t>
            </a:r>
          </a:p>
          <a:p>
            <a:pPr algn="l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Current status:</a:t>
            </a:r>
          </a:p>
          <a:p>
            <a: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SLR paper published in Q1 journal</a:t>
            </a:r>
          </a:p>
          <a:p>
            <a: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Obj. 1: Empirical study on 4 RL algorithms completed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4CA4CFA-BB91-204C-0D43-0847B62CF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26" y="955763"/>
            <a:ext cx="8063808" cy="5190595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01670D4-2D88-F571-0904-6538EE94B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Planned schedule and status: </a:t>
            </a:r>
            <a:r>
              <a:rPr lang="en-US" sz="32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12-Jul-2023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38E06-25D6-D068-117A-64541644395C}"/>
              </a:ext>
            </a:extLst>
          </p:cNvPr>
          <p:cNvSpPr txBox="1"/>
          <p:nvPr/>
        </p:nvSpPr>
        <p:spPr>
          <a:xfrm>
            <a:off x="3456830" y="3221606"/>
            <a:ext cx="4393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WIP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885E11-4126-1F53-91BE-1EBF744B1D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1504474" y="1381042"/>
            <a:ext cx="304800" cy="3429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2082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4134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199" y="1079157"/>
            <a:ext cx="10840453" cy="3903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Research goal*: An optimal predictive maintenance policy for replacement of milling tool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Experiment with the very </a:t>
            </a:r>
            <a:r>
              <a:rPr lang="en-US" i="1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i="1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naïve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REINFORCE algorithm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Implemented from “scratch” 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(Bigger objective: Start with basic REINFORCE, then keep improving it)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against industry grade implementation of DQN, A2C and PPO (Stable-Baselines-3)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This is a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purely experimental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(empirical) exercise. 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90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RL environment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Two different sources – simulated and real milling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7D9CC-1BD6-A19F-359A-2550FC772AAC}"/>
              </a:ext>
            </a:extLst>
          </p:cNvPr>
          <p:cNvSpPr txBox="1"/>
          <p:nvPr/>
        </p:nvSpPr>
        <p:spPr>
          <a:xfrm>
            <a:off x="3775240" y="1676321"/>
            <a:ext cx="60781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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Simulated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Predrag (2006): Analysis of wear cutting tools by complex power exponential function for finishing turning of the hardened steel 20CrMo5 by mixed ceramic tools.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F08656-C8BF-925B-3042-8A800A2B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56" y="1677094"/>
            <a:ext cx="2787728" cy="565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F8310-B39B-95AA-FA9D-2209381FE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197" y="3746750"/>
            <a:ext cx="5148861" cy="2869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5F6D56-418B-8A54-BBEF-ADAF99564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56" y="2327237"/>
            <a:ext cx="2787728" cy="43125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82A106-DE4D-AC06-E56C-1142D21CF3D3}"/>
              </a:ext>
            </a:extLst>
          </p:cNvPr>
          <p:cNvSpPr txBox="1"/>
          <p:nvPr/>
        </p:nvSpPr>
        <p:spPr>
          <a:xfrm>
            <a:off x="3871197" y="3081744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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 data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. IEEE – PHM Society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4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RL environment - Variants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8026608" cy="5391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Three environments and their variants: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Simulated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Based 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(2006). Simple single-variate state (tool wear)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(1) No noise (2) Low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noise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and low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break-down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chance and (3) High noise and high break-down chance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data – Simple single-variate state (tool wear)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C-01, C-04 and C-06 data-sets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(1) No noise (2) Low noise and low break-down chance and (3) High noise and high break-down chance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real data – Complex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multivariate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state (tool wear, 3-axis forces, 3-axis vibration and acoustic data) 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C-01, C-04 and C-06 data-sets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CD6290-5121-8CB8-57E8-226A884152F3}"/>
              </a:ext>
            </a:extLst>
          </p:cNvPr>
          <p:cNvGrpSpPr/>
          <p:nvPr/>
        </p:nvGrpSpPr>
        <p:grpSpPr>
          <a:xfrm>
            <a:off x="8567321" y="1976057"/>
            <a:ext cx="3541165" cy="4602613"/>
            <a:chOff x="8567321" y="1819301"/>
            <a:chExt cx="3541165" cy="4602613"/>
          </a:xfrm>
        </p:grpSpPr>
        <p:pic>
          <p:nvPicPr>
            <p:cNvPr id="9" name="Picture 8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83CDB63A-913B-F898-C328-AFEA94280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1819301"/>
              <a:ext cx="3541165" cy="1416466"/>
            </a:xfrm>
            <a:prstGeom prst="rect">
              <a:avLst/>
            </a:prstGeom>
          </p:spPr>
        </p:pic>
        <p:pic>
          <p:nvPicPr>
            <p:cNvPr id="13" name="Picture 12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42CCC2C7-1F4A-AFC8-FCEB-A10F51170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3412375"/>
              <a:ext cx="3541165" cy="1416466"/>
            </a:xfrm>
            <a:prstGeom prst="rect">
              <a:avLst/>
            </a:prstGeom>
          </p:spPr>
        </p:pic>
        <p:pic>
          <p:nvPicPr>
            <p:cNvPr id="15" name="Picture 14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511160A6-70A7-C756-4420-8AB7D66EF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5005448"/>
              <a:ext cx="3541165" cy="1416466"/>
            </a:xfrm>
            <a:prstGeom prst="rect">
              <a:avLst/>
            </a:prstGeom>
          </p:spPr>
        </p:pic>
      </p:grpSp>
      <p:pic>
        <p:nvPicPr>
          <p:cNvPr id="6" name="Picture 5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B4E6031B-4E50-F0CF-4036-838425C691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21" y="394881"/>
            <a:ext cx="3541165" cy="141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2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Wear plot - real data (PHM C06) and its variants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B95B4D61-D92C-104B-2FE7-E84B922DE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07" y="1091351"/>
            <a:ext cx="5554766" cy="2221907"/>
          </a:xfrm>
          <a:prstGeom prst="rect">
            <a:avLst/>
          </a:prstGeom>
        </p:spPr>
      </p:pic>
      <p:pic>
        <p:nvPicPr>
          <p:cNvPr id="12" name="Picture 11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F6C76879-13F1-6226-1248-A0669EFC7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4" y="1091351"/>
            <a:ext cx="5554766" cy="2221906"/>
          </a:xfrm>
          <a:prstGeom prst="rect">
            <a:avLst/>
          </a:prstGeom>
        </p:spPr>
      </p:pic>
      <p:pic>
        <p:nvPicPr>
          <p:cNvPr id="14" name="Picture 13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9B5570DF-7F15-E994-9AC0-A9FABE86E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4" y="3541866"/>
            <a:ext cx="5549923" cy="22199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19BC8B-359F-6E12-507C-0CE11DE79143}"/>
              </a:ext>
            </a:extLst>
          </p:cNvPr>
          <p:cNvSpPr txBox="1"/>
          <p:nvPr/>
        </p:nvSpPr>
        <p:spPr>
          <a:xfrm>
            <a:off x="6212507" y="3639215"/>
            <a:ext cx="5438259" cy="1702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C-06 data-set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 noise, no break-down chance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Low noise: 1e-3 and break-down chance 5%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High noise: 1e-2 and break-down chance 10%</a:t>
            </a:r>
          </a:p>
        </p:txBody>
      </p:sp>
    </p:spTree>
    <p:extLst>
      <p:ext uri="{BB962C8B-B14F-4D97-AF65-F5344CB8AC3E}">
        <p14:creationId xmlns:p14="http://schemas.microsoft.com/office/powerpoint/2010/main" val="390997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Evaluation strategy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3826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RL policy decides when to replace tool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against “human” preventive replacement policy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REINFORCE trained for 800 episodes. SB-3 trained with 10,000 episodes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Train over 10 rounds to understand training stability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Evaluate: During each round, test from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another test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set, randomly sampled 40 points, and tested over 10 rounds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Compute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Precision, Recall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F1, F1-Beta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std. deviations</a:t>
            </a:r>
          </a:p>
        </p:txBody>
      </p:sp>
    </p:spTree>
    <p:extLst>
      <p:ext uri="{BB962C8B-B14F-4D97-AF65-F5344CB8AC3E}">
        <p14:creationId xmlns:p14="http://schemas.microsoft.com/office/powerpoint/2010/main" val="266185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Findings and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89658-D33E-47CA-0E5F-65EF95A5F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4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Findings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199" y="1079157"/>
            <a:ext cx="11249527" cy="4945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naïve implementation of REINFORCE algorithm was implemented 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PyTorch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with an extremely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 architecture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One hidden layer and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ReLU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activation and an Adam optimizer.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Despite its simplicity, REINFORCE performs significantly better than the three advanced algorithms.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Average across 10 trained models, across all variants: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Precision: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0.687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against A2C: 0.449, DQN: 0.418, PPO: </a:t>
            </a:r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0.472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F1-score:	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0.609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against A2C: </a:t>
            </a:r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0.442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DQN: 0.374, PPO: 0.345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Variability: Precision and F1 lower by 0.08 and 0.016, when compared to the average of A2C, DQN, PPO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” model from the 10, across all variants: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Precision: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0.884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against A2C: 0.520, DQN: </a:t>
            </a:r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0.651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PPO: 0.558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F1-score :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0.873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against A2C: 0.639, DQN: </a:t>
            </a:r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0.740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PPO: 0.580</a:t>
            </a:r>
          </a:p>
        </p:txBody>
      </p:sp>
    </p:spTree>
    <p:extLst>
      <p:ext uri="{BB962C8B-B14F-4D97-AF65-F5344CB8AC3E}">
        <p14:creationId xmlns:p14="http://schemas.microsoft.com/office/powerpoint/2010/main" val="399065171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739</TotalTime>
  <Words>848</Words>
  <Application>Microsoft Office PowerPoint</Application>
  <PresentationFormat>Widescreen</PresentationFormat>
  <Paragraphs>92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Schoolbook</vt:lpstr>
      <vt:lpstr>Consolas</vt:lpstr>
      <vt:lpstr>Segoe UI</vt:lpstr>
      <vt:lpstr>Wingdings 2</vt:lpstr>
      <vt:lpstr>View</vt:lpstr>
      <vt:lpstr>Experiments with REINFORCE algorithm</vt:lpstr>
      <vt:lpstr>Agenda</vt:lpstr>
      <vt:lpstr>Objectives</vt:lpstr>
      <vt:lpstr>RL environment</vt:lpstr>
      <vt:lpstr>RL environment - Variants</vt:lpstr>
      <vt:lpstr>Wear plot - real data (PHM C06) and its variants</vt:lpstr>
      <vt:lpstr>Evaluation strategy</vt:lpstr>
      <vt:lpstr>Findings and Results</vt:lpstr>
      <vt:lpstr>Findings</vt:lpstr>
      <vt:lpstr>Results: Overall – all environments and their variants </vt:lpstr>
      <vt:lpstr>Results: Simple single variate state. Including noise variants </vt:lpstr>
      <vt:lpstr>Results: Complex, multi-variate environment</vt:lpstr>
      <vt:lpstr>Results: Overall – Training across 10 rounds</vt:lpstr>
      <vt:lpstr>Results: Simulated – Training across 10 rounds</vt:lpstr>
      <vt:lpstr>Results: PHM Real Data – 3 data-sets - Simple univariate</vt:lpstr>
      <vt:lpstr>Results: PHM Real Data – 3 data-sets – Multi-variate</vt:lpstr>
      <vt:lpstr>Statistical validation: Two sample, one-tail test</vt:lpstr>
      <vt:lpstr>Some plots</vt:lpstr>
      <vt:lpstr>Training plots for REINFORCE algorithm</vt:lpstr>
      <vt:lpstr>Training plots for REINFORCE algorithm</vt:lpstr>
      <vt:lpstr>Status of Planned Objectives and Schedule</vt:lpstr>
      <vt:lpstr>Planned schedule and status: 12-Jul-2023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experiments with REINFORCE algorithm</dc:title>
  <dc:creator>Rajesh Siraskar</dc:creator>
  <cp:lastModifiedBy>Rajesh Siraskar</cp:lastModifiedBy>
  <cp:revision>359</cp:revision>
  <dcterms:created xsi:type="dcterms:W3CDTF">2023-05-26T11:53:52Z</dcterms:created>
  <dcterms:modified xsi:type="dcterms:W3CDTF">2023-07-12T16:12:26Z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f5c69e-9d09-4250-825e-b99a9d4db320_Enabled">
    <vt:lpwstr>true</vt:lpwstr>
  </property>
  <property fmtid="{D5CDD505-2E9C-101B-9397-08002B2CF9AE}" pid="3" name="MSIP_Label_6ff5c69e-9d09-4250-825e-b99a9d4db320_SetDate">
    <vt:lpwstr>2023-05-26T12:03:23Z</vt:lpwstr>
  </property>
  <property fmtid="{D5CDD505-2E9C-101B-9397-08002B2CF9AE}" pid="4" name="MSIP_Label_6ff5c69e-9d09-4250-825e-b99a9d4db320_Method">
    <vt:lpwstr>Standard</vt:lpwstr>
  </property>
  <property fmtid="{D5CDD505-2E9C-101B-9397-08002B2CF9AE}" pid="5" name="MSIP_Label_6ff5c69e-9d09-4250-825e-b99a9d4db320_Name">
    <vt:lpwstr>General</vt:lpwstr>
  </property>
  <property fmtid="{D5CDD505-2E9C-101B-9397-08002B2CF9AE}" pid="6" name="MSIP_Label_6ff5c69e-9d09-4250-825e-b99a9d4db320_SiteId">
    <vt:lpwstr>d79da2e9-d03a-4707-9da7-67a34ac6465c</vt:lpwstr>
  </property>
  <property fmtid="{D5CDD505-2E9C-101B-9397-08002B2CF9AE}" pid="7" name="MSIP_Label_6ff5c69e-9d09-4250-825e-b99a9d4db320_ActionId">
    <vt:lpwstr>542c3fae-3b3a-478b-92a3-61155aa33ba9</vt:lpwstr>
  </property>
  <property fmtid="{D5CDD505-2E9C-101B-9397-08002B2CF9AE}" pid="8" name="MSIP_Label_6ff5c69e-9d09-4250-825e-b99a9d4db320_ContentBits">
    <vt:lpwstr>0</vt:lpwstr>
  </property>
</Properties>
</file>