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08" r:id="rId3"/>
    <p:sldId id="257" r:id="rId4"/>
    <p:sldId id="264" r:id="rId5"/>
    <p:sldId id="266" r:id="rId6"/>
    <p:sldId id="262" r:id="rId7"/>
    <p:sldId id="279" r:id="rId8"/>
    <p:sldId id="263" r:id="rId9"/>
    <p:sldId id="297" r:id="rId10"/>
    <p:sldId id="261" r:id="rId11"/>
    <p:sldId id="273" r:id="rId12"/>
    <p:sldId id="275" r:id="rId13"/>
    <p:sldId id="276" r:id="rId14"/>
    <p:sldId id="300" r:id="rId15"/>
    <p:sldId id="304" r:id="rId16"/>
    <p:sldId id="301" r:id="rId17"/>
    <p:sldId id="303" r:id="rId18"/>
    <p:sldId id="295" r:id="rId19"/>
    <p:sldId id="299" r:id="rId20"/>
    <p:sldId id="283" r:id="rId21"/>
    <p:sldId id="286" r:id="rId22"/>
    <p:sldId id="280" r:id="rId23"/>
    <p:sldId id="30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92D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56" y="108"/>
      </p:cViewPr>
      <p:guideLst>
        <p:guide orient="horz" pos="792"/>
        <p:guide pos="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321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5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0B219-F103-C6B6-1542-2411051A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931861"/>
            <a:ext cx="6059962" cy="34506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Experiments with REINFORCE algorithm</a:t>
            </a:r>
            <a:endParaRPr lang="en-US" sz="6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22FCB-D65F-094C-F98F-058F19EBD060}"/>
              </a:ext>
            </a:extLst>
          </p:cNvPr>
          <p:cNvSpPr txBox="1"/>
          <p:nvPr/>
        </p:nvSpPr>
        <p:spPr>
          <a:xfrm>
            <a:off x="7233760" y="4177994"/>
            <a:ext cx="4059079" cy="2123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Student: Rajesh Siraskar</a:t>
            </a:r>
          </a:p>
          <a:p>
            <a:pPr marL="115888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Supervisor: Dr. Satish Kumar</a:t>
            </a:r>
          </a:p>
          <a:p>
            <a:pPr marL="115888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Co-Supervisor: Dr. Shruti Patil</a:t>
            </a:r>
          </a:p>
          <a:p>
            <a:pPr marL="115888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5888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12-Jul-2023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90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1249527" cy="494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naïve implementation of REINFORCE algorithm was implemented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with an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 architecture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One hidden layer and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activation and an Adam optimizer.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Despite its simplicity, REINFORCE performs significantly better than the three advanced algorithms.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Average across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 trained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models, across all variants: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Precision: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0.687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against A2C: 0.449, DQN: 0.418, PPO: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0.472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F1-score:	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0.609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against A2C: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0.442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DQN: 0.374, PPO: 0.345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Variability: Precision and F1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by 0.08 and 0.016, when compared to the average of A2C, DQN, PPO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” model from the 10, across all variants: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Precision: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0.884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against A2C: 0.520, DQN: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0.651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PPO: 0.558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F1-score :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0.873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against A2C: 0.639, DQN: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0.740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PPO: 0.580</a:t>
            </a:r>
          </a:p>
        </p:txBody>
      </p:sp>
    </p:spTree>
    <p:extLst>
      <p:ext uri="{BB962C8B-B14F-4D97-AF65-F5344CB8AC3E}">
        <p14:creationId xmlns:p14="http://schemas.microsoft.com/office/powerpoint/2010/main" val="399065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Overall – all environments and their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436DD-5558-147D-01C6-0CF77520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18" y="3456672"/>
            <a:ext cx="10438188" cy="22621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F47382-1203-1F4D-9152-56C3CE85FF6B}"/>
              </a:ext>
            </a:extLst>
          </p:cNvPr>
          <p:cNvSpPr txBox="1"/>
          <p:nvPr/>
        </p:nvSpPr>
        <p:spPr>
          <a:xfrm>
            <a:off x="592871" y="1365110"/>
            <a:ext cx="8863791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Overall: </a:t>
            </a:r>
          </a:p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(1) Simulated x 3 with noise levels</a:t>
            </a:r>
          </a:p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(2) PHM Real-data: Uni-variate state x 3 data sets x 3 noise levels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(3) PHM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Real-data: Multi-variate state x 3 data sets</a:t>
            </a:r>
          </a:p>
        </p:txBody>
      </p:sp>
    </p:spTree>
    <p:extLst>
      <p:ext uri="{BB962C8B-B14F-4D97-AF65-F5344CB8AC3E}">
        <p14:creationId xmlns:p14="http://schemas.microsoft.com/office/powerpoint/2010/main" val="29050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Simple single variate state. Including noise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8E03C-1925-190E-3FD5-1C5009509CF9}"/>
              </a:ext>
            </a:extLst>
          </p:cNvPr>
          <p:cNvSpPr txBox="1"/>
          <p:nvPr/>
        </p:nvSpPr>
        <p:spPr>
          <a:xfrm>
            <a:off x="1066800" y="1049928"/>
            <a:ext cx="61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Simulated – </a:t>
            </a:r>
            <a:r>
              <a:rPr lang="en-US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(2006).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9F83D-C953-9DE1-F79C-B7A95F673E87}"/>
              </a:ext>
            </a:extLst>
          </p:cNvPr>
          <p:cNvSpPr txBox="1"/>
          <p:nvPr/>
        </p:nvSpPr>
        <p:spPr>
          <a:xfrm>
            <a:off x="1066800" y="3953964"/>
            <a:ext cx="8607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Single-variate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86EA4-7993-D757-9D88-1D1CFD000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15" y="1550435"/>
            <a:ext cx="8715818" cy="18888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816415-6A39-0C57-B035-230CA6255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15" y="4481906"/>
            <a:ext cx="8715814" cy="18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9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Complex, multi-variate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21D79-37B0-E94C-7607-158D4098FE8F}"/>
              </a:ext>
            </a:extLst>
          </p:cNvPr>
          <p:cNvSpPr txBox="1"/>
          <p:nvPr/>
        </p:nvSpPr>
        <p:spPr>
          <a:xfrm>
            <a:off x="1066326" y="1188422"/>
            <a:ext cx="8863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Complex, multi-variate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No noise or break-down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CDE2E-2426-E41B-EA8D-70E9E572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536626"/>
            <a:ext cx="10446623" cy="226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2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Overall – Training across 10 rounds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2AA04-3831-21AD-242C-1B9A07825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83" y="1257300"/>
            <a:ext cx="5464369" cy="468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1413C-89CC-A521-D062-DEA8B80E7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7"/>
          <a:stretch/>
        </p:blipFill>
        <p:spPr>
          <a:xfrm>
            <a:off x="6240724" y="1291924"/>
            <a:ext cx="5693366" cy="465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6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Simulated – Training across 10 rounds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A38A5-7D2C-4F58-538E-F8CDDCBB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36" y="1281363"/>
            <a:ext cx="5489585" cy="4814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6CAF8A-B0BD-D4B5-43E3-209EB2DF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94" y="1277872"/>
            <a:ext cx="5558210" cy="48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2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PHM Real Data –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data-sets - Simple univariate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999FA-57F9-8D33-326F-A1227D44E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57300"/>
            <a:ext cx="5797305" cy="491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C51A06-101E-F6A6-A425-3AD1F4A05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305" y="1291924"/>
            <a:ext cx="5495887" cy="488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9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PHM Real Data –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data-sets – Multi-variate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F1DA1-B07B-6E78-F5F8-7F4B324F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57300"/>
            <a:ext cx="5884391" cy="483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2FA427-9993-31C0-26FF-8F820BB17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714" y="1257300"/>
            <a:ext cx="5455036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7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Statistical validation: Two sample, one-tail 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4888B5-DB9F-C998-2D66-C884B78B8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792" y="1913136"/>
            <a:ext cx="6462146" cy="41806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F81FF3-E212-88D1-5A07-12D979CEB4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59"/>
          <a:stretch/>
        </p:blipFill>
        <p:spPr>
          <a:xfrm>
            <a:off x="544665" y="1913136"/>
            <a:ext cx="3676189" cy="4180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A2BE7D-4114-54C2-E91E-EF194B5FF347}"/>
              </a:ext>
            </a:extLst>
          </p:cNvPr>
          <p:cNvSpPr txBox="1"/>
          <p:nvPr/>
        </p:nvSpPr>
        <p:spPr>
          <a:xfrm>
            <a:off x="544665" y="816817"/>
            <a:ext cx="2662244" cy="87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Two sample, one-tail test</a:t>
            </a:r>
          </a:p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Symbol" panose="05050102010706020507" pitchFamily="18" charset="2"/>
              </a:rPr>
              <a:t> = 0.05, 95% confidence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0DDC31-7E4B-5A04-189A-D335DAD34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792" y="1002269"/>
            <a:ext cx="4534894" cy="6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51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Some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9658-D33E-47CA-0E5F-65EF95A5F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9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01670D4-2D88-F571-0904-6538EE94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Planned schedule and status</a:t>
            </a:r>
            <a:endParaRPr lang="en-US" sz="3200" dirty="0">
              <a:solidFill>
                <a:srgbClr val="0033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ECADFD-A5A4-F816-AFA3-DB17458D622E}"/>
              </a:ext>
            </a:extLst>
          </p:cNvPr>
          <p:cNvGrpSpPr>
            <a:grpSpLocks noChangeAspect="1"/>
          </p:cNvGrpSpPr>
          <p:nvPr/>
        </p:nvGrpSpPr>
        <p:grpSpPr>
          <a:xfrm>
            <a:off x="4764027" y="976950"/>
            <a:ext cx="7257427" cy="4671536"/>
            <a:chOff x="535126" y="955763"/>
            <a:chExt cx="8063808" cy="519059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4CA4CFA-BB91-204C-0D43-0847B62CF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126" y="955763"/>
              <a:ext cx="8063808" cy="519059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C38E06-25D6-D068-117A-64541644395C}"/>
                </a:ext>
              </a:extLst>
            </p:cNvPr>
            <p:cNvSpPr txBox="1"/>
            <p:nvPr/>
          </p:nvSpPr>
          <p:spPr>
            <a:xfrm>
              <a:off x="3456831" y="3221606"/>
              <a:ext cx="504778" cy="2821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WIP</a:t>
              </a:r>
              <a:endParaRPr lang="en-US" sz="12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41614" y="976950"/>
            <a:ext cx="4130825" cy="5046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600"/>
              </a:spcAft>
            </a:pPr>
            <a:r>
              <a:rPr lang="en-US" sz="16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28600" indent="-2286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various RL algorithms suitable for solving predictive maintenance (</a:t>
            </a:r>
            <a:r>
              <a:rPr lang="en-US" sz="16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PdM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28600" indent="-2286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and develop 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PdM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application with above recommendation.</a:t>
            </a:r>
          </a:p>
          <a:p>
            <a:pPr marL="228600" indent="-2286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Extract features and explore techniques for 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standardizing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across various applications.</a:t>
            </a:r>
          </a:p>
          <a:p>
            <a:pPr marL="228600" indent="-2286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To develop a data-driven model on 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world data set</a:t>
            </a:r>
          </a:p>
          <a:p>
            <a:pPr algn="l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Current status:</a:t>
            </a:r>
          </a:p>
          <a:p>
            <a: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SLR paper published in Q1 journal</a:t>
            </a:r>
          </a:p>
          <a:p>
            <a: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Obj. 1: Empirical study on 4 RL algorithms completed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11FB0-A5F8-1715-44B8-0C43007884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28600" y="4865052"/>
            <a:ext cx="305152" cy="27844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139128-157B-2EFA-F419-52459295B292}"/>
              </a:ext>
            </a:extLst>
          </p:cNvPr>
          <p:cNvSpPr/>
          <p:nvPr/>
        </p:nvSpPr>
        <p:spPr>
          <a:xfrm>
            <a:off x="7812484" y="3309938"/>
            <a:ext cx="45719" cy="3000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833C61-1CD1-6545-59F8-356921FFE2BE}"/>
              </a:ext>
            </a:extLst>
          </p:cNvPr>
          <p:cNvSpPr/>
          <p:nvPr/>
        </p:nvSpPr>
        <p:spPr>
          <a:xfrm>
            <a:off x="8238728" y="3645694"/>
            <a:ext cx="45719" cy="3000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1B2EF0-067E-7C00-80AE-217FF141870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97842" y="1436052"/>
            <a:ext cx="305152" cy="278448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63000">
                <a:srgbClr val="80B828"/>
              </a:gs>
              <a:gs pos="87000">
                <a:srgbClr val="FFC000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8090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(1e-3) and low break-down chance (5%)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4549F4-4E42-740C-76B7-CFEBBAE2D44D}"/>
              </a:ext>
            </a:extLst>
          </p:cNvPr>
          <p:cNvGrpSpPr/>
          <p:nvPr/>
        </p:nvGrpSpPr>
        <p:grpSpPr>
          <a:xfrm>
            <a:off x="578976" y="1537707"/>
            <a:ext cx="11288236" cy="4671349"/>
            <a:chOff x="578976" y="1093325"/>
            <a:chExt cx="11288236" cy="4671349"/>
          </a:xfrm>
        </p:grpSpPr>
        <p:pic>
          <p:nvPicPr>
            <p:cNvPr id="4" name="Picture 3" descr="A picture containing text, line, plot, diagram&#10;&#10;Description automatically generated">
              <a:extLst>
                <a:ext uri="{FF2B5EF4-FFF2-40B4-BE49-F238E27FC236}">
                  <a16:creationId xmlns:a16="http://schemas.microsoft.com/office/drawing/2014/main" id="{29096061-5E92-D2C2-D414-D137F2678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3531382"/>
              <a:ext cx="5583230" cy="2233292"/>
            </a:xfrm>
            <a:prstGeom prst="rect">
              <a:avLst/>
            </a:prstGeom>
          </p:spPr>
        </p:pic>
        <p:pic>
          <p:nvPicPr>
            <p:cNvPr id="7" name="Picture 6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2BAD012-FDF8-7B77-40C8-87387389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1093325"/>
              <a:ext cx="5583229" cy="2233292"/>
            </a:xfrm>
            <a:prstGeom prst="rect">
              <a:avLst/>
            </a:prstGeom>
          </p:spPr>
        </p:pic>
        <p:pic>
          <p:nvPicPr>
            <p:cNvPr id="9" name="Picture 8" descr="A picture containing text, line, screenshot, plot&#10;&#10;Description automatically generated">
              <a:extLst>
                <a:ext uri="{FF2B5EF4-FFF2-40B4-BE49-F238E27FC236}">
                  <a16:creationId xmlns:a16="http://schemas.microsoft.com/office/drawing/2014/main" id="{BC5EB41D-4131-6C8F-E4C5-FE9DF0D6E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3531382"/>
              <a:ext cx="5583230" cy="2233292"/>
            </a:xfrm>
            <a:prstGeom prst="rect">
              <a:avLst/>
            </a:prstGeom>
          </p:spPr>
        </p:pic>
        <p:pic>
          <p:nvPicPr>
            <p:cNvPr id="5" name="Picture 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94F3192-6D0C-654E-9FB3-1000188C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1093326"/>
              <a:ext cx="5583230" cy="2233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49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(1e-2) and low break-down chance (10%)</a:t>
            </a:r>
          </a:p>
        </p:txBody>
      </p:sp>
      <p:pic>
        <p:nvPicPr>
          <p:cNvPr id="3" name="Picture 2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FEA0673B-E9F7-E2A9-F3A3-6C1E02800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6" y="1537707"/>
            <a:ext cx="5583230" cy="2233292"/>
          </a:xfrm>
          <a:prstGeom prst="rect">
            <a:avLst/>
          </a:prstGeom>
        </p:spPr>
      </p:pic>
      <p:pic>
        <p:nvPicPr>
          <p:cNvPr id="8" name="Picture 7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D4794012-8D49-A789-A624-DB104BFCA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82" y="3975764"/>
            <a:ext cx="5583229" cy="2233292"/>
          </a:xfrm>
          <a:prstGeom prst="rect">
            <a:avLst/>
          </a:prstGeom>
        </p:spPr>
      </p:pic>
      <p:pic>
        <p:nvPicPr>
          <p:cNvPr id="12" name="Picture 11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42EE800A-9C6A-2756-DE4C-C3BE0003E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5" y="3985971"/>
            <a:ext cx="5583229" cy="2233291"/>
          </a:xfrm>
          <a:prstGeom prst="rect">
            <a:avLst/>
          </a:prstGeom>
        </p:spPr>
      </p:pic>
      <p:pic>
        <p:nvPicPr>
          <p:cNvPr id="13" name="Picture 12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180B2C0E-4855-8CE1-2599-EA64F6B6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79" y="1537708"/>
            <a:ext cx="5583229" cy="22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21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Discussions / Q&amp;A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43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741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2918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Objective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RL environment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Findings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Results, Plots, Tests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0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0840453" cy="390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Research goal*: An optimal predictive maintenance policy for replacement of milling tool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Experiment with the very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naïve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REINFORCE algorithm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Implemented from “scratch”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(Bigger objective: Start with basic REINFORCE, then keep improving it)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industry grade implementation of DQN, A2C and PPO (Stable-Baselines-3)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is a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purely experimental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(empirical) exercise.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0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Two different sources – simulated and real milling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7D9CC-1BD6-A19F-359A-2550FC772AAC}"/>
              </a:ext>
            </a:extLst>
          </p:cNvPr>
          <p:cNvSpPr txBox="1"/>
          <p:nvPr/>
        </p:nvSpPr>
        <p:spPr>
          <a:xfrm>
            <a:off x="3775240" y="1676321"/>
            <a:ext cx="607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(2006): Analysis of wear cutting tools by complex power exponential function for finishing turning of the hardened steel 20CrMo5 by mixed ceramic tools.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08656-C8BF-925B-3042-8A800A2B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6" y="1677094"/>
            <a:ext cx="2787728" cy="56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F8310-B39B-95AA-FA9D-2209381F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97" y="3746750"/>
            <a:ext cx="5148861" cy="2869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F6D56-418B-8A54-BBEF-ADAF9956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56" y="2327237"/>
            <a:ext cx="2787728" cy="4312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2A106-DE4D-AC06-E56C-1142D21CF3D3}"/>
              </a:ext>
            </a:extLst>
          </p:cNvPr>
          <p:cNvSpPr txBox="1"/>
          <p:nvPr/>
        </p:nvSpPr>
        <p:spPr>
          <a:xfrm>
            <a:off x="3871197" y="3081744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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data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IEEE – PHM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4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 -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8026608" cy="539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Three environments and their variants: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Based 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(2006).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noise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break-down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 –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noise and low break-down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real data – Complex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multivariate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state (tool wear, 3-axis forces, 3-axis vibration and acoustic data) 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CD6290-5121-8CB8-57E8-226A884152F3}"/>
              </a:ext>
            </a:extLst>
          </p:cNvPr>
          <p:cNvGrpSpPr/>
          <p:nvPr/>
        </p:nvGrpSpPr>
        <p:grpSpPr>
          <a:xfrm>
            <a:off x="8567321" y="1976057"/>
            <a:ext cx="3541165" cy="4602613"/>
            <a:chOff x="8567321" y="1819301"/>
            <a:chExt cx="3541165" cy="4602613"/>
          </a:xfrm>
        </p:grpSpPr>
        <p:pic>
          <p:nvPicPr>
            <p:cNvPr id="9" name="Picture 8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83CDB63A-913B-F898-C328-AFEA9428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1819301"/>
              <a:ext cx="3541165" cy="1416466"/>
            </a:xfrm>
            <a:prstGeom prst="rect">
              <a:avLst/>
            </a:prstGeom>
          </p:spPr>
        </p:pic>
        <p:pic>
          <p:nvPicPr>
            <p:cNvPr id="13" name="Picture 12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42CCC2C7-1F4A-AFC8-FCEB-A10F51170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3412375"/>
              <a:ext cx="3541165" cy="1416466"/>
            </a:xfrm>
            <a:prstGeom prst="rect">
              <a:avLst/>
            </a:prstGeom>
          </p:spPr>
        </p:pic>
        <p:pic>
          <p:nvPicPr>
            <p:cNvPr id="15" name="Picture 1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511160A6-70A7-C756-4420-8AB7D66EF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5005448"/>
              <a:ext cx="3541165" cy="1416466"/>
            </a:xfrm>
            <a:prstGeom prst="rect">
              <a:avLst/>
            </a:prstGeom>
          </p:spPr>
        </p:pic>
      </p:grpSp>
      <p:pic>
        <p:nvPicPr>
          <p:cNvPr id="6" name="Picture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B4E6031B-4E50-F0CF-4036-838425C69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21" y="394881"/>
            <a:ext cx="3541165" cy="14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2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Wear plot - real data (PHM C06) and its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B95B4D61-D92C-104B-2FE7-E84B922D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07" y="1091351"/>
            <a:ext cx="5554766" cy="2221907"/>
          </a:xfrm>
          <a:prstGeom prst="rect">
            <a:avLst/>
          </a:prstGeom>
        </p:spPr>
      </p:pic>
      <p:pic>
        <p:nvPicPr>
          <p:cNvPr id="12" name="Picture 11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F6C76879-13F1-6226-1248-A0669EFC7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1091351"/>
            <a:ext cx="5554766" cy="2221906"/>
          </a:xfrm>
          <a:prstGeom prst="rect">
            <a:avLst/>
          </a:prstGeom>
        </p:spPr>
      </p:pic>
      <p:pic>
        <p:nvPicPr>
          <p:cNvPr id="14" name="Picture 13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9B5570DF-7F15-E994-9AC0-A9FABE86E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3541866"/>
            <a:ext cx="5549923" cy="2219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9BC8B-359F-6E12-507C-0CE11DE79143}"/>
              </a:ext>
            </a:extLst>
          </p:cNvPr>
          <p:cNvSpPr txBox="1"/>
          <p:nvPr/>
        </p:nvSpPr>
        <p:spPr>
          <a:xfrm>
            <a:off x="6212507" y="3639215"/>
            <a:ext cx="5438259" cy="1702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C-06 data-set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noise, no break-down chance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 noise: 1e-3 and break-down chance 5%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noise: 1e-2 and break-down chance 10%</a:t>
            </a:r>
          </a:p>
        </p:txBody>
      </p:sp>
    </p:spTree>
    <p:extLst>
      <p:ext uri="{BB962C8B-B14F-4D97-AF65-F5344CB8AC3E}">
        <p14:creationId xmlns:p14="http://schemas.microsoft.com/office/powerpoint/2010/main" val="390997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3826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RL policy decides when to replace tool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“human” preventive replacement policy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trained for 800 episodes. SB-3 trained with 10,000 episodes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Train over 10 rounds to understand training stability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Evaluate: During each round, test from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another test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set, randomly sampled 40 points, and tested over 10 rounds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Compute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Precision, Recall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F1, F1-Beta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std. deviations</a:t>
            </a:r>
          </a:p>
        </p:txBody>
      </p:sp>
    </p:spTree>
    <p:extLst>
      <p:ext uri="{BB962C8B-B14F-4D97-AF65-F5344CB8AC3E}">
        <p14:creationId xmlns:p14="http://schemas.microsoft.com/office/powerpoint/2010/main" val="266185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Findings and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9658-D33E-47CA-0E5F-65EF95A5F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40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760</TotalTime>
  <Words>849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Schoolbook</vt:lpstr>
      <vt:lpstr>Consolas</vt:lpstr>
      <vt:lpstr>Segoe UI</vt:lpstr>
      <vt:lpstr>Wingdings 2</vt:lpstr>
      <vt:lpstr>View</vt:lpstr>
      <vt:lpstr>Experiments with REINFORCE algorithm</vt:lpstr>
      <vt:lpstr>Planned schedule and status</vt:lpstr>
      <vt:lpstr>Agenda</vt:lpstr>
      <vt:lpstr>Objectives</vt:lpstr>
      <vt:lpstr>RL environment</vt:lpstr>
      <vt:lpstr>RL environment - Variants</vt:lpstr>
      <vt:lpstr>Wear plot - real data (PHM C06) and its variants</vt:lpstr>
      <vt:lpstr>Evaluation strategy</vt:lpstr>
      <vt:lpstr>Findings and Results</vt:lpstr>
      <vt:lpstr>Findings</vt:lpstr>
      <vt:lpstr>Results: Overall – all environments and their variants </vt:lpstr>
      <vt:lpstr>Results: Simple single variate state. Including noise variants </vt:lpstr>
      <vt:lpstr>Results: Complex, multi-variate environment</vt:lpstr>
      <vt:lpstr>Results: Overall – Training across 10 rounds</vt:lpstr>
      <vt:lpstr>Results: Simulated – Training across 10 rounds</vt:lpstr>
      <vt:lpstr>Results: PHM Real Data – 3 data-sets - Simple univariate</vt:lpstr>
      <vt:lpstr>Results: PHM Real Data – 3 data-sets – Multi-variate</vt:lpstr>
      <vt:lpstr>Statistical validation: Two sample, one-tail test</vt:lpstr>
      <vt:lpstr>Some plots</vt:lpstr>
      <vt:lpstr>Training plots for REINFORCE algorithm</vt:lpstr>
      <vt:lpstr>Training plots for REINFORCE algorithm</vt:lpstr>
      <vt:lpstr>Discussions / 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experiments with REINFORCE algorithm</dc:title>
  <dc:creator>Rajesh Siraskar</dc:creator>
  <cp:lastModifiedBy>Rajesh Siraskar</cp:lastModifiedBy>
  <cp:revision>377</cp:revision>
  <dcterms:created xsi:type="dcterms:W3CDTF">2023-05-26T11:53:52Z</dcterms:created>
  <dcterms:modified xsi:type="dcterms:W3CDTF">2023-07-21T05:21:55Z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2023-05-26T12:03:23Z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542c3fae-3b3a-478b-92a3-61155aa33ba9</vt:lpwstr>
  </property>
  <property fmtid="{D5CDD505-2E9C-101B-9397-08002B2CF9AE}" pid="8" name="MSIP_Label_6ff5c69e-9d09-4250-825e-b99a9d4db320_ContentBits">
    <vt:lpwstr>0</vt:lpwstr>
  </property>
</Properties>
</file>