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98" r:id="rId4"/>
    <p:sldId id="264" r:id="rId5"/>
    <p:sldId id="266" r:id="rId6"/>
    <p:sldId id="262" r:id="rId7"/>
    <p:sldId id="279" r:id="rId8"/>
    <p:sldId id="263" r:id="rId9"/>
    <p:sldId id="261" r:id="rId10"/>
    <p:sldId id="299" r:id="rId11"/>
    <p:sldId id="273" r:id="rId12"/>
    <p:sldId id="275" r:id="rId13"/>
    <p:sldId id="276" r:id="rId14"/>
    <p:sldId id="292" r:id="rId15"/>
    <p:sldId id="297" r:id="rId16"/>
    <p:sldId id="278" r:id="rId17"/>
    <p:sldId id="283" r:id="rId18"/>
    <p:sldId id="286" r:id="rId19"/>
    <p:sldId id="296" r:id="rId20"/>
    <p:sldId id="281" r:id="rId21"/>
    <p:sldId id="288" r:id="rId22"/>
    <p:sldId id="287" r:id="rId23"/>
    <p:sldId id="293" r:id="rId24"/>
    <p:sldId id="29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EEB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>
      <p:cViewPr varScale="1">
        <p:scale>
          <a:sx n="116" d="100"/>
          <a:sy n="116" d="100"/>
        </p:scale>
        <p:origin x="870" y="108"/>
      </p:cViewPr>
      <p:guideLst>
        <p:guide orient="horz" pos="528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analysis/1.%20Analysis_model_performance_summary_V3%20(PPT%20ref.)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45545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Experiments with REINFORCE algorithm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purely experimental and empirical study </a:t>
            </a:r>
            <a:endParaRPr lang="en-US" sz="2800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EF855-9366-E116-708B-C53A8CDC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6" y="1319744"/>
            <a:ext cx="11694697" cy="42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5F61B-FABB-DA13-51A9-3ED83A2B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8686800" cy="24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106954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828096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A63BB-77D0-00B1-FDD6-2431F1BF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8812"/>
            <a:ext cx="6534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A0F63-60CB-6F13-633A-E799963A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29954"/>
            <a:ext cx="653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219200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ED8C-2E75-F9DB-9F41-E665755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76031"/>
            <a:ext cx="653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0.78 (for complex real data environment) to 0.88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r">
              <a:buAutoNum type="arabicPeriod"/>
            </a:pP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</a:p>
          <a:p>
            <a:pPr marL="228600" indent="-228600" algn="r">
              <a:buAutoNum type="arabicPeriod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Reference data-sheet: “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1. Analysis_model_performance_summary_V3 (PPT ref.).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xls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92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Sample test plots for algorithms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71622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Multi-variant state with no noise or break-down chance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43A2-5A03-C77D-9707-1C253A74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" y="1341653"/>
            <a:ext cx="4602625" cy="2562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EAFF4-02A4-C8FA-AF08-6CD0756D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5" y="3980891"/>
            <a:ext cx="4602625" cy="256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FB5A1-1191-046D-38CE-8389E186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75" y="1341653"/>
            <a:ext cx="4602625" cy="2562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7C1D6-4087-DBA4-CD41-7ED5A055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374" y="3980890"/>
            <a:ext cx="4602626" cy="25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4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Study objective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Implementation architectures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 - </a:t>
            </a: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39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10,000 and 20,000 episodes–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(10 K episodes) – single training 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51BF-01E4-74F7-C1C4-A5F56B51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1219200"/>
            <a:ext cx="11637199" cy="4689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B02E5-8E6F-7803-5071-76AC4469CA2B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3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(20 K episodes) – single training 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18B04-CB71-783B-92CF-589570A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" y="1219200"/>
            <a:ext cx="11655729" cy="4662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27F58-FF1F-75F3-53A2-F526E42211C8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72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Study Objective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EFE8B05-2236-59FE-2363-4AF516989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74870"/>
              </p:ext>
            </p:extLst>
          </p:nvPr>
        </p:nvGraphicFramePr>
        <p:xfrm>
          <a:off x="567038" y="1106554"/>
          <a:ext cx="8123881" cy="437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043">
                  <a:extLst>
                    <a:ext uri="{9D8B030D-6E8A-4147-A177-3AD203B41FA5}">
                      <a16:colId xmlns:a16="http://schemas.microsoft.com/office/drawing/2014/main" val="3186726307"/>
                    </a:ext>
                  </a:extLst>
                </a:gridCol>
                <a:gridCol w="3665838">
                  <a:extLst>
                    <a:ext uri="{9D8B030D-6E8A-4147-A177-3AD203B41FA5}">
                      <a16:colId xmlns:a16="http://schemas.microsoft.com/office/drawing/2014/main" val="3649428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Stable Baselines 3 implementations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 REINFORCE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40621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algorithms – A2C and PPO</a:t>
                      </a:r>
                    </a:p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Earlier algorithm – DQN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Very early algorithm – REINFORCE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80342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Industry grade implementation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0033CC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extremely naïve</a:t>
                      </a: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241708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33CC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Stable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implementation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Un-stable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(no effort made to improve stability)</a:t>
                      </a:r>
                      <a:endPara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142939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5888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Architecture: 2 layers x 64 | Tanh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marL="115888" indent="0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Single layer 64 |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R="182880" marT="182880" marB="182880"/>
                </a:tc>
                <a:extLst>
                  <a:ext uri="{0D108BD9-81ED-4DB2-BD59-A6C34878D82A}">
                    <a16:rowId xmlns:a16="http://schemas.microsoft.com/office/drawing/2014/main" val="357419673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110CA7-F84E-9F27-247B-35BFD4F7E0DB}"/>
              </a:ext>
            </a:extLst>
          </p:cNvPr>
          <p:cNvSpPr/>
          <p:nvPr/>
        </p:nvSpPr>
        <p:spPr>
          <a:xfrm>
            <a:off x="9232557" y="2895600"/>
            <a:ext cx="2121244" cy="1404550"/>
          </a:xfrm>
          <a:prstGeom prst="wedgeRoundRectCallout">
            <a:avLst>
              <a:gd name="adj1" fmla="val -84999"/>
              <a:gd name="adj2" fmla="val 26351"/>
              <a:gd name="adj3" fmla="val 16667"/>
            </a:avLst>
          </a:prstGeom>
          <a:solidFill>
            <a:srgbClr val="FFEEB9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Important: This forms </a:t>
            </a:r>
            <a:r>
              <a:rPr lang="en-US" sz="14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justification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how we choose the model file to be tested.</a:t>
            </a:r>
          </a:p>
        </p:txBody>
      </p:sp>
    </p:spTree>
    <p:extLst>
      <p:ext uri="{BB962C8B-B14F-4D97-AF65-F5344CB8AC3E}">
        <p14:creationId xmlns:p14="http://schemas.microsoft.com/office/powerpoint/2010/main" val="44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Study Objective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(contd.)</a:t>
            </a:r>
            <a:endParaRPr lang="en-U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359082" cy="438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My “proposal” goal is “Deep RL for predicting RUL”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Current sub/related goal: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An optimal predictive maintenance policy for replacement of milling tool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- implemented from “scratch” – with hope of refining over time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Audience: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RL/CS Researchers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Practitioners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who do not understand algorithms deeply and deep learning or deep RL hyper-parameter tuning. Will want to use “default” algorithms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for 5 rounds. Each model tested over 10 rounds of randomly sampled 40 points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the models to test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“justification”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REINFORCE – model performance sometimes dropped to 0.5 or even 0.0. Select ones that performed &gt; 0.7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SB-3 – almost always 0.5-0.6 on average, sometimes showing high performance (0.8)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Architectures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573E-9E2B-A86C-49FE-AB96E12E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350"/>
            <a:ext cx="8856113" cy="44073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437ED1-4F2B-C7DB-0182-957100F385AB}"/>
              </a:ext>
            </a:extLst>
          </p:cNvPr>
          <p:cNvSpPr/>
          <p:nvPr/>
        </p:nvSpPr>
        <p:spPr>
          <a:xfrm>
            <a:off x="8118282" y="3196423"/>
            <a:ext cx="1081377" cy="152665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644</TotalTime>
  <Words>1108</Words>
  <Application>Microsoft Office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  A purely experimental and empirical study </vt:lpstr>
      <vt:lpstr>Agenda</vt:lpstr>
      <vt:lpstr>Study Objective</vt:lpstr>
      <vt:lpstr>Study Objective (contd.)</vt:lpstr>
      <vt:lpstr>RL environment</vt:lpstr>
      <vt:lpstr>RL environment - Variants</vt:lpstr>
      <vt:lpstr>Wear plot - real data and its variants</vt:lpstr>
      <vt:lpstr>Evaluation strategy</vt:lpstr>
      <vt:lpstr>Architectures</vt:lpstr>
      <vt:lpstr>Results</vt:lpstr>
      <vt:lpstr>Results: Overall – all environments and their variants </vt:lpstr>
      <vt:lpstr>Results: Simple single variate state. Including noise variants </vt:lpstr>
      <vt:lpstr>Results: Complex, multi-variate environment</vt:lpstr>
      <vt:lpstr>Training time: Avg. over different variants</vt:lpstr>
      <vt:lpstr>Findings</vt:lpstr>
      <vt:lpstr>Some plots</vt:lpstr>
      <vt:lpstr>Training plots for REINFORCE algorithm</vt:lpstr>
      <vt:lpstr>Training plots for REINFORCE algorithm</vt:lpstr>
      <vt:lpstr>Sample test plots for algorithms</vt:lpstr>
      <vt:lpstr>Tensorboard plots for SB-3 algorithms - PPO</vt:lpstr>
      <vt:lpstr>SB-3 stability doubts</vt:lpstr>
      <vt:lpstr>SB-3 stability issue?</vt:lpstr>
      <vt:lpstr>Results: SB-3 (10 K episodes) – single training round</vt:lpstr>
      <vt:lpstr>Results: SB-3 (20 K episodes) – single training round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352</cp:revision>
  <dcterms:created xsi:type="dcterms:W3CDTF">2023-05-26T11:53:52Z</dcterms:created>
  <dcterms:modified xsi:type="dcterms:W3CDTF">2023-06-22T10:57:27Z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