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98" r:id="rId4"/>
    <p:sldId id="264" r:id="rId5"/>
    <p:sldId id="266" r:id="rId6"/>
    <p:sldId id="262" r:id="rId7"/>
    <p:sldId id="279" r:id="rId8"/>
    <p:sldId id="263" r:id="rId9"/>
    <p:sldId id="261" r:id="rId10"/>
    <p:sldId id="299" r:id="rId11"/>
    <p:sldId id="273" r:id="rId12"/>
    <p:sldId id="275" r:id="rId13"/>
    <p:sldId id="276" r:id="rId14"/>
    <p:sldId id="292" r:id="rId15"/>
    <p:sldId id="297" r:id="rId16"/>
    <p:sldId id="278" r:id="rId17"/>
    <p:sldId id="283" r:id="rId18"/>
    <p:sldId id="286" r:id="rId19"/>
    <p:sldId id="296" r:id="rId20"/>
    <p:sldId id="281" r:id="rId21"/>
    <p:sldId id="288" r:id="rId22"/>
    <p:sldId id="287" r:id="rId23"/>
    <p:sldId id="293" r:id="rId24"/>
    <p:sldId id="300" r:id="rId25"/>
    <p:sldId id="295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EEB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5" autoAdjust="0"/>
    <p:restoredTop sz="94660"/>
  </p:normalViewPr>
  <p:slideViewPr>
    <p:cSldViewPr>
      <p:cViewPr varScale="1">
        <p:scale>
          <a:sx n="120" d="100"/>
          <a:sy n="120" d="100"/>
        </p:scale>
        <p:origin x="792" y="102"/>
      </p:cViewPr>
      <p:guideLst>
        <p:guide orient="horz" pos="528"/>
        <p:guide pos="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321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950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5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../analysis/1.%20Analysis_model_performance_summary_V3%20(PPT%20ref.).xls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9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0B219-F103-C6B6-1542-2411051A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931861"/>
            <a:ext cx="6059962" cy="455453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Experiments with REINFORCE algorithm</a:t>
            </a:r>
            <a:b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7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purely experimental and empirical study </a:t>
            </a:r>
            <a:endParaRPr lang="en-US" sz="2800" dirty="0">
              <a:solidFill>
                <a:srgbClr val="0033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22FCB-D65F-094C-F98F-058F19EBD060}"/>
              </a:ext>
            </a:extLst>
          </p:cNvPr>
          <p:cNvSpPr txBox="1"/>
          <p:nvPr/>
        </p:nvSpPr>
        <p:spPr>
          <a:xfrm>
            <a:off x="7233761" y="4382530"/>
            <a:ext cx="4059079" cy="869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8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Rajesh Siraskar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15888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14-Jun-2023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90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EF855-9366-E116-708B-C53A8CDC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66" y="1319744"/>
            <a:ext cx="11694697" cy="429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Overall – all environments and their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45F61B-FABB-DA13-51A9-3ED83A2B6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0200"/>
            <a:ext cx="8686800" cy="245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Simple single variate state. Including noise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8E03C-1925-190E-3FD5-1C5009509CF9}"/>
              </a:ext>
            </a:extLst>
          </p:cNvPr>
          <p:cNvSpPr txBox="1"/>
          <p:nvPr/>
        </p:nvSpPr>
        <p:spPr>
          <a:xfrm>
            <a:off x="1066800" y="1106954"/>
            <a:ext cx="61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Simulated – </a:t>
            </a:r>
            <a:r>
              <a:rPr lang="en-US" sz="1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(2006). 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9F83D-C953-9DE1-F79C-B7A95F673E87}"/>
              </a:ext>
            </a:extLst>
          </p:cNvPr>
          <p:cNvSpPr txBox="1"/>
          <p:nvPr/>
        </p:nvSpPr>
        <p:spPr>
          <a:xfrm>
            <a:off x="1066800" y="3828096"/>
            <a:ext cx="8607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Single-variate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EA63BB-77D0-00B1-FDD6-2431F1BF1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8812"/>
            <a:ext cx="6534150" cy="1847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8A0F63-60CB-6F13-633A-E799963AE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329954"/>
            <a:ext cx="65341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92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Complex, multi-variate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21D79-37B0-E94C-7607-158D4098FE8F}"/>
              </a:ext>
            </a:extLst>
          </p:cNvPr>
          <p:cNvSpPr txBox="1"/>
          <p:nvPr/>
        </p:nvSpPr>
        <p:spPr>
          <a:xfrm>
            <a:off x="1066800" y="1219200"/>
            <a:ext cx="8863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Complex, multi-variate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No noise or break-down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08ED8C-2E75-F9DB-9F41-E6657559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76031"/>
            <a:ext cx="65341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2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Training time: Avg. over different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21D79-37B0-E94C-7607-158D4098FE8F}"/>
              </a:ext>
            </a:extLst>
          </p:cNvPr>
          <p:cNvSpPr txBox="1"/>
          <p:nvPr/>
        </p:nvSpPr>
        <p:spPr>
          <a:xfrm>
            <a:off x="1066800" y="1132685"/>
            <a:ext cx="8863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 training time in secs.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0470362-ADDA-3738-9CC5-2B97B6A31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88335"/>
              </p:ext>
            </p:extLst>
          </p:nvPr>
        </p:nvGraphicFramePr>
        <p:xfrm>
          <a:off x="1066800" y="1526056"/>
          <a:ext cx="853714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054">
                  <a:extLst>
                    <a:ext uri="{9D8B030D-6E8A-4147-A177-3AD203B41FA5}">
                      <a16:colId xmlns:a16="http://schemas.microsoft.com/office/drawing/2014/main" val="1448614870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4121562311"/>
                    </a:ext>
                  </a:extLst>
                </a:gridCol>
                <a:gridCol w="971511">
                  <a:extLst>
                    <a:ext uri="{9D8B030D-6E8A-4147-A177-3AD203B41FA5}">
                      <a16:colId xmlns:a16="http://schemas.microsoft.com/office/drawing/2014/main" val="2723791716"/>
                    </a:ext>
                  </a:extLst>
                </a:gridCol>
                <a:gridCol w="980301">
                  <a:extLst>
                    <a:ext uri="{9D8B030D-6E8A-4147-A177-3AD203B41FA5}">
                      <a16:colId xmlns:a16="http://schemas.microsoft.com/office/drawing/2014/main" val="826224621"/>
                    </a:ext>
                  </a:extLst>
                </a:gridCol>
                <a:gridCol w="1242541">
                  <a:extLst>
                    <a:ext uri="{9D8B030D-6E8A-4147-A177-3AD203B41FA5}">
                      <a16:colId xmlns:a16="http://schemas.microsoft.com/office/drawing/2014/main" val="131098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Variant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6990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Dasic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2006 Simulated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33.53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3.04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34.23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182.76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85602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21.53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2.37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24.27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313.99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31193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Multi-variate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37.23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6.06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42.46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632.05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82415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Overall average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27.07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3.24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29.90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351.36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9186024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73912C-1761-D553-1725-8CE2D5DE92BF}"/>
              </a:ext>
            </a:extLst>
          </p:cNvPr>
          <p:cNvSpPr txBox="1"/>
          <p:nvPr/>
        </p:nvSpPr>
        <p:spPr>
          <a:xfrm>
            <a:off x="1066800" y="3791989"/>
            <a:ext cx="9782432" cy="664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 training time </a:t>
            </a:r>
            <a:r>
              <a:rPr lang="en-US" sz="1800" i="0" u="none" strike="noStrike" dirty="0">
                <a:solidFill>
                  <a:srgbClr val="0033CC"/>
                </a:solidFill>
                <a:effectLst/>
                <a:latin typeface="Calibri" panose="020F0502020204030204" pitchFamily="34" charset="0"/>
              </a:rPr>
              <a:t>per 1,000 time-steps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in secs. </a:t>
            </a:r>
            <a:r>
              <a:rPr lang="en-US" sz="140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Stable-baseline algorithms are trained for 10,000 time-steps, while REINFORCE uses 96,800 for simulated and 278,400 for PHM based environments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97DC0CF-CC9C-8FCD-F3DF-B6A97D980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870161"/>
              </p:ext>
            </p:extLst>
          </p:nvPr>
        </p:nvGraphicFramePr>
        <p:xfrm>
          <a:off x="1066800" y="4456145"/>
          <a:ext cx="853714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054">
                  <a:extLst>
                    <a:ext uri="{9D8B030D-6E8A-4147-A177-3AD203B41FA5}">
                      <a16:colId xmlns:a16="http://schemas.microsoft.com/office/drawing/2014/main" val="1448614870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4121562311"/>
                    </a:ext>
                  </a:extLst>
                </a:gridCol>
                <a:gridCol w="971511">
                  <a:extLst>
                    <a:ext uri="{9D8B030D-6E8A-4147-A177-3AD203B41FA5}">
                      <a16:colId xmlns:a16="http://schemas.microsoft.com/office/drawing/2014/main" val="2723791716"/>
                    </a:ext>
                  </a:extLst>
                </a:gridCol>
                <a:gridCol w="980302">
                  <a:extLst>
                    <a:ext uri="{9D8B030D-6E8A-4147-A177-3AD203B41FA5}">
                      <a16:colId xmlns:a16="http://schemas.microsoft.com/office/drawing/2014/main" val="826224621"/>
                    </a:ext>
                  </a:extLst>
                </a:gridCol>
                <a:gridCol w="1242541">
                  <a:extLst>
                    <a:ext uri="{9D8B030D-6E8A-4147-A177-3AD203B41FA5}">
                      <a16:colId xmlns:a16="http://schemas.microsoft.com/office/drawing/2014/main" val="131098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Variant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6990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Dasic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2006 Simulated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3.35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0.30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3.42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1.89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85602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2.15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0.24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2.43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1.13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31193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Multi-variate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3.72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0.61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4.25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2.27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82415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Overall average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9.23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1.15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10.10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1.73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918602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39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199" y="1079157"/>
            <a:ext cx="10660879" cy="5197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naïve implementation of REINFORCE algorithm was implemented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with an extremely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 architecture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Three layers and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activation and an Adam optimizer.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training, the SB-3 algorithms were extremely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stable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but the F1 performance was always between 0.38-0.67. The naïve REINFORCE, on the other-hand, is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unstable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saved models that performed better than 0.7 and these cases, the REINFORCE performs surprisingly better than DQN, A2C and PPO in all cases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SB-3 algorithms almost always perform at about F1 0.47-0.50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performed between 0.78 (for complex real data environment) to 0.88 (for simulated environment)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Across precision, recall and F1; REINFORCE was better than the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best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performing SB-3 algorithm by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0.252 basis-points.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difference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variance (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s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was also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lower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though near negligible, for REINFORCE at -0.0003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Across precision on tool replacement,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was better by 0.354, a lower variance of -0.004</a:t>
            </a:r>
            <a:endParaRPr lang="en-US" dirty="0">
              <a:solidFill>
                <a:srgbClr val="0033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F5D50-9AC7-B26F-1267-91B1FE90D68A}"/>
              </a:ext>
            </a:extLst>
          </p:cNvPr>
          <p:cNvSpPr txBox="1"/>
          <p:nvPr/>
        </p:nvSpPr>
        <p:spPr>
          <a:xfrm>
            <a:off x="5016382" y="6227190"/>
            <a:ext cx="610169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r">
              <a:buAutoNum type="arabicPeriod"/>
            </a:pP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w.r.t.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 lowest of SB-3 algorithms</a:t>
            </a:r>
          </a:p>
          <a:p>
            <a:pPr marL="228600" indent="-228600" algn="r">
              <a:buAutoNum type="arabicPeriod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Reference data-sheet: “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  <a:hlinkClick r:id="rId2" action="ppaction://hlinkfile"/>
              </a:rPr>
              <a:t>1. Analysis_model_performance_summary_V3 (PPT ref.).</a:t>
            </a: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  <a:hlinkClick r:id="rId2" action="ppaction://hlinkfile"/>
              </a:rPr>
              <a:t>xls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492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Some plots</a:t>
            </a:r>
          </a:p>
        </p:txBody>
      </p:sp>
    </p:spTree>
    <p:extLst>
      <p:ext uri="{BB962C8B-B14F-4D97-AF65-F5344CB8AC3E}">
        <p14:creationId xmlns:p14="http://schemas.microsoft.com/office/powerpoint/2010/main" val="2209267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(1e-3) and low break-down chance (5%)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4549F4-4E42-740C-76B7-CFEBBAE2D44D}"/>
              </a:ext>
            </a:extLst>
          </p:cNvPr>
          <p:cNvGrpSpPr/>
          <p:nvPr/>
        </p:nvGrpSpPr>
        <p:grpSpPr>
          <a:xfrm>
            <a:off x="578976" y="1537707"/>
            <a:ext cx="11288236" cy="4671349"/>
            <a:chOff x="578976" y="1093325"/>
            <a:chExt cx="11288236" cy="4671349"/>
          </a:xfrm>
        </p:grpSpPr>
        <p:pic>
          <p:nvPicPr>
            <p:cNvPr id="4" name="Picture 3" descr="A picture containing text, line, plot, diagram&#10;&#10;Description automatically generated">
              <a:extLst>
                <a:ext uri="{FF2B5EF4-FFF2-40B4-BE49-F238E27FC236}">
                  <a16:creationId xmlns:a16="http://schemas.microsoft.com/office/drawing/2014/main" id="{29096061-5E92-D2C2-D414-D137F2678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982" y="3531382"/>
              <a:ext cx="5583230" cy="2233292"/>
            </a:xfrm>
            <a:prstGeom prst="rect">
              <a:avLst/>
            </a:prstGeom>
          </p:spPr>
        </p:pic>
        <p:pic>
          <p:nvPicPr>
            <p:cNvPr id="7" name="Picture 6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72BAD012-FDF8-7B77-40C8-87387389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982" y="1093325"/>
              <a:ext cx="5583229" cy="2233292"/>
            </a:xfrm>
            <a:prstGeom prst="rect">
              <a:avLst/>
            </a:prstGeom>
          </p:spPr>
        </p:pic>
        <p:pic>
          <p:nvPicPr>
            <p:cNvPr id="9" name="Picture 8" descr="A picture containing text, line, screenshot, plot&#10;&#10;Description automatically generated">
              <a:extLst>
                <a:ext uri="{FF2B5EF4-FFF2-40B4-BE49-F238E27FC236}">
                  <a16:creationId xmlns:a16="http://schemas.microsoft.com/office/drawing/2014/main" id="{BC5EB41D-4131-6C8F-E4C5-FE9DF0D6E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6" y="3531382"/>
              <a:ext cx="5583230" cy="2233292"/>
            </a:xfrm>
            <a:prstGeom prst="rect">
              <a:avLst/>
            </a:prstGeom>
          </p:spPr>
        </p:pic>
        <p:pic>
          <p:nvPicPr>
            <p:cNvPr id="5" name="Picture 4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794F3192-6D0C-654E-9FB3-1000188CD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6" y="1093326"/>
              <a:ext cx="5583230" cy="2233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497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(1e-2) and low break-down chance (10%)</a:t>
            </a:r>
          </a:p>
        </p:txBody>
      </p:sp>
      <p:pic>
        <p:nvPicPr>
          <p:cNvPr id="3" name="Picture 2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FEA0673B-E9F7-E2A9-F3A3-6C1E02800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6" y="1537707"/>
            <a:ext cx="5583230" cy="2233292"/>
          </a:xfrm>
          <a:prstGeom prst="rect">
            <a:avLst/>
          </a:prstGeom>
        </p:spPr>
      </p:pic>
      <p:pic>
        <p:nvPicPr>
          <p:cNvPr id="8" name="Picture 7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D4794012-8D49-A789-A624-DB104BFCA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82" y="3975764"/>
            <a:ext cx="5583229" cy="2233292"/>
          </a:xfrm>
          <a:prstGeom prst="rect">
            <a:avLst/>
          </a:prstGeom>
        </p:spPr>
      </p:pic>
      <p:pic>
        <p:nvPicPr>
          <p:cNvPr id="12" name="Picture 11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42EE800A-9C6A-2756-DE4C-C3BE0003E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5" y="3985971"/>
            <a:ext cx="5583229" cy="2233291"/>
          </a:xfrm>
          <a:prstGeom prst="rect">
            <a:avLst/>
          </a:prstGeom>
        </p:spPr>
      </p:pic>
      <p:pic>
        <p:nvPicPr>
          <p:cNvPr id="13" name="Picture 12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180B2C0E-4855-8CE1-2599-EA64F6B6F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79" y="1537708"/>
            <a:ext cx="5583229" cy="22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21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Sample test plots for algorithms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71622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Multi-variant state with no noise or break-down chance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043A2-5A03-C77D-9707-1C253A74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75" y="1341653"/>
            <a:ext cx="4602625" cy="25625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CEAFF4-02A4-C8FA-AF08-6CD0756DD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75" y="3980891"/>
            <a:ext cx="4602625" cy="2562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CFB5A1-1191-046D-38CE-8389E1862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375" y="1341653"/>
            <a:ext cx="4602625" cy="25625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27C1D6-4087-DBA4-CD41-7ED5A055E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374" y="3980890"/>
            <a:ext cx="4602626" cy="256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1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3410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Study objective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RL environment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Implementation architectures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Discussion - </a:t>
            </a:r>
            <a:r>
              <a:rPr lang="en-US" i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could I possibly be doing wrong?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0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Tensorboard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plots for SB-3 algorithms - PPO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6883D-3D5C-685E-A204-DFA6835C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97" y="1188422"/>
            <a:ext cx="10748587" cy="4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6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SB-3 stability doubts</a:t>
            </a:r>
          </a:p>
        </p:txBody>
      </p:sp>
    </p:spTree>
    <p:extLst>
      <p:ext uri="{BB962C8B-B14F-4D97-AF65-F5344CB8AC3E}">
        <p14:creationId xmlns:p14="http://schemas.microsoft.com/office/powerpoint/2010/main" val="1493208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SB-3 stability issue?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5D929-4D75-DE4A-0751-B785700B064A}"/>
              </a:ext>
            </a:extLst>
          </p:cNvPr>
          <p:cNvSpPr txBox="1"/>
          <p:nvPr/>
        </p:nvSpPr>
        <p:spPr>
          <a:xfrm>
            <a:off x="457199" y="1079157"/>
            <a:ext cx="9212894" cy="339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Earlier runs with same episodes = 800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But REINFORCE has an internal loop of 348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Increased SB-3 algo runs to 10,000, then 800 x 348 then 20,000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Re-installed SB-3 and upgraded the version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Tested on cart-pole and mountain-car environment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Re-trained SB-3 models and re-ran experiments for 10,000 and 20,000 episodes– see next slide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75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Dell Laptop: SB-3 (10 K episodes) – single training round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B02E5-8E6F-7803-5071-76AC4469CA2B}"/>
              </a:ext>
            </a:extLst>
          </p:cNvPr>
          <p:cNvSpPr txBox="1"/>
          <p:nvPr/>
        </p:nvSpPr>
        <p:spPr>
          <a:xfrm>
            <a:off x="441727" y="892202"/>
            <a:ext cx="11637199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Same results on another laptop, fresh installations</a:t>
            </a:r>
            <a:endParaRPr lang="en-U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713BD-102B-C95F-29C1-8EE134D4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27" y="1415078"/>
            <a:ext cx="11582400" cy="371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36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SB-3 (10 K episodes) – single training round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B951BF-01E4-74F7-C1C4-A5F56B51D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00" y="1219200"/>
            <a:ext cx="11637199" cy="4689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5B02E5-8E6F-7803-5071-76AC4469CA2B}"/>
              </a:ext>
            </a:extLst>
          </p:cNvPr>
          <p:cNvSpPr txBox="1"/>
          <p:nvPr/>
        </p:nvSpPr>
        <p:spPr>
          <a:xfrm>
            <a:off x="457200" y="6155032"/>
            <a:ext cx="11637199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SB-3 algorithms do perform well sometimes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(green)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On an average their performance is poor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(red-orange-yellow).</a:t>
            </a:r>
            <a:endParaRPr lang="en-U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372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SB-3 (20 K episodes) – single training round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F18B04-CB71-783B-92CF-589570A72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35" y="1219200"/>
            <a:ext cx="11655729" cy="46622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627F58-FF1F-75F3-53A2-F526E42211C8}"/>
              </a:ext>
            </a:extLst>
          </p:cNvPr>
          <p:cNvSpPr txBox="1"/>
          <p:nvPr/>
        </p:nvSpPr>
        <p:spPr>
          <a:xfrm>
            <a:off x="457200" y="6155032"/>
            <a:ext cx="11637199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SB-3 algorithms do perform well sometimes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(green)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On an average their performance is poor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(red-orange-yellow).</a:t>
            </a:r>
            <a:endParaRPr lang="en-U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272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4134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Study Objective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EFE8B05-2236-59FE-2363-4AF516989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574870"/>
              </p:ext>
            </p:extLst>
          </p:nvPr>
        </p:nvGraphicFramePr>
        <p:xfrm>
          <a:off x="567038" y="1106554"/>
          <a:ext cx="8123881" cy="4373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8043">
                  <a:extLst>
                    <a:ext uri="{9D8B030D-6E8A-4147-A177-3AD203B41FA5}">
                      <a16:colId xmlns:a16="http://schemas.microsoft.com/office/drawing/2014/main" val="3186726307"/>
                    </a:ext>
                  </a:extLst>
                </a:gridCol>
                <a:gridCol w="3665838">
                  <a:extLst>
                    <a:ext uri="{9D8B030D-6E8A-4147-A177-3AD203B41FA5}">
                      <a16:colId xmlns:a16="http://schemas.microsoft.com/office/drawing/2014/main" val="36494287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15888" indent="0">
                        <a:lnSpc>
                          <a:spcPct val="150000"/>
                        </a:lnSpc>
                      </a:pPr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Stable Baselines 3 implementations</a:t>
                      </a:r>
                    </a:p>
                  </a:txBody>
                  <a:tcPr marL="182880" marR="182880" marT="182880" marB="182880" anchor="ctr"/>
                </a:tc>
                <a:tc>
                  <a:txBody>
                    <a:bodyPr/>
                    <a:lstStyle/>
                    <a:p>
                      <a:pPr marL="115888" indent="0">
                        <a:lnSpc>
                          <a:spcPct val="150000"/>
                        </a:lnSpc>
                      </a:pPr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Custom REINFORCE</a:t>
                      </a:r>
                    </a:p>
                  </a:txBody>
                  <a:tcPr marL="182880" marR="182880" marT="182880" marB="182880" anchor="ctr"/>
                </a:tc>
                <a:extLst>
                  <a:ext uri="{0D108BD9-81ED-4DB2-BD59-A6C34878D82A}">
                    <a16:rowId xmlns:a16="http://schemas.microsoft.com/office/drawing/2014/main" val="406215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5888" indent="0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Advanced algorithms – A2C and PPO</a:t>
                      </a:r>
                    </a:p>
                    <a:p>
                      <a:pPr marL="115888" indent="0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Earlier algorithm – DQN</a:t>
                      </a:r>
                    </a:p>
                  </a:txBody>
                  <a:tcPr marL="182880" marR="182880" marT="182880" marB="182880"/>
                </a:tc>
                <a:tc>
                  <a:txBody>
                    <a:bodyPr/>
                    <a:lstStyle/>
                    <a:p>
                      <a:pPr marL="115888" indent="0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Very early algorithm – REINFORCE</a:t>
                      </a:r>
                    </a:p>
                  </a:txBody>
                  <a:tcPr marL="182880" marR="182880" marT="182880" marB="182880"/>
                </a:tc>
                <a:extLst>
                  <a:ext uri="{0D108BD9-81ED-4DB2-BD59-A6C34878D82A}">
                    <a16:rowId xmlns:a16="http://schemas.microsoft.com/office/drawing/2014/main" val="803427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5888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Industry grade implementation</a:t>
                      </a:r>
                    </a:p>
                  </a:txBody>
                  <a:tcPr marL="182880" marR="182880" marT="182880" marB="182880"/>
                </a:tc>
                <a:tc>
                  <a:txBody>
                    <a:bodyPr/>
                    <a:lstStyle/>
                    <a:p>
                      <a:pPr marL="115888" indent="0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0033CC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Custom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extremely naïve</a:t>
                      </a:r>
                    </a:p>
                  </a:txBody>
                  <a:tcPr marL="182880" marR="182880" marT="182880" marB="182880"/>
                </a:tc>
                <a:extLst>
                  <a:ext uri="{0D108BD9-81ED-4DB2-BD59-A6C34878D82A}">
                    <a16:rowId xmlns:a16="http://schemas.microsoft.com/office/drawing/2014/main" val="2417082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5888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33CC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Stable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implementation</a:t>
                      </a:r>
                    </a:p>
                  </a:txBody>
                  <a:tcPr marL="182880" marR="182880" marT="182880" marB="182880"/>
                </a:tc>
                <a:tc>
                  <a:txBody>
                    <a:bodyPr/>
                    <a:lstStyle/>
                    <a:p>
                      <a:pPr marL="115888" indent="0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Un-stable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(no effort made to improve stability)</a:t>
                      </a:r>
                      <a:endParaRPr lang="en-US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R="182880" marT="182880" marB="182880"/>
                </a:tc>
                <a:extLst>
                  <a:ext uri="{0D108BD9-81ED-4DB2-BD59-A6C34878D82A}">
                    <a16:rowId xmlns:a16="http://schemas.microsoft.com/office/drawing/2014/main" val="1429393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5888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Architecture: 2 layers x 64 | Tanh</a:t>
                      </a:r>
                    </a:p>
                  </a:txBody>
                  <a:tcPr marL="182880" marR="182880" marT="182880" marB="182880"/>
                </a:tc>
                <a:tc>
                  <a:txBody>
                    <a:bodyPr/>
                    <a:lstStyle/>
                    <a:p>
                      <a:pPr marL="115888" indent="0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Single layer 64 |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ReLU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R="182880" marT="182880" marB="182880"/>
                </a:tc>
                <a:extLst>
                  <a:ext uri="{0D108BD9-81ED-4DB2-BD59-A6C34878D82A}">
                    <a16:rowId xmlns:a16="http://schemas.microsoft.com/office/drawing/2014/main" val="357419673"/>
                  </a:ext>
                </a:extLst>
              </a:tr>
            </a:tbl>
          </a:graphicData>
        </a:graphic>
      </p:graphicFrame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5110CA7-F84E-9F27-247B-35BFD4F7E0DB}"/>
              </a:ext>
            </a:extLst>
          </p:cNvPr>
          <p:cNvSpPr/>
          <p:nvPr/>
        </p:nvSpPr>
        <p:spPr>
          <a:xfrm>
            <a:off x="9232557" y="2895600"/>
            <a:ext cx="2121244" cy="1404550"/>
          </a:xfrm>
          <a:prstGeom prst="wedgeRoundRectCallout">
            <a:avLst>
              <a:gd name="adj1" fmla="val -84999"/>
              <a:gd name="adj2" fmla="val 26351"/>
              <a:gd name="adj3" fmla="val 16667"/>
            </a:avLst>
          </a:prstGeom>
          <a:solidFill>
            <a:srgbClr val="FFEEB9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Important: This forms </a:t>
            </a:r>
            <a:r>
              <a:rPr lang="en-US" sz="14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justification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how we choose the model file to be tested.</a:t>
            </a:r>
          </a:p>
        </p:txBody>
      </p:sp>
    </p:spTree>
    <p:extLst>
      <p:ext uri="{BB962C8B-B14F-4D97-AF65-F5344CB8AC3E}">
        <p14:creationId xmlns:p14="http://schemas.microsoft.com/office/powerpoint/2010/main" val="447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Study Objective 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(contd.)</a:t>
            </a:r>
            <a:endParaRPr lang="en-US" sz="3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199" y="1079157"/>
            <a:ext cx="10359082" cy="4386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My “proposal” goal is “Deep RL for predicting RUL”</a:t>
            </a:r>
          </a:p>
          <a:p>
            <a:pPr marL="342900" indent="-342900">
              <a:lnSpc>
                <a:spcPct val="20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Current sub/related goal: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An optimal predictive maintenance policy for replacement of milling tool</a:t>
            </a:r>
          </a:p>
          <a:p>
            <a:pPr marL="342900" indent="-342900">
              <a:lnSpc>
                <a:spcPct val="20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- implemented from “scratch” – with hope of refining over time</a:t>
            </a:r>
          </a:p>
          <a:p>
            <a:pPr marL="34290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is a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purely experimental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(empirical) exercise.</a:t>
            </a:r>
          </a:p>
          <a:p>
            <a:pPr marL="34290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Audience: 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RL/CS Researchers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Practitioners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who do not understand algorithms deeply and deep learning or deep RL hyper-parameter tuning. Will want to use “default” algorithms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0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Two different sources – simulated and real milling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7D9CC-1BD6-A19F-359A-2550FC772AAC}"/>
              </a:ext>
            </a:extLst>
          </p:cNvPr>
          <p:cNvSpPr txBox="1"/>
          <p:nvPr/>
        </p:nvSpPr>
        <p:spPr>
          <a:xfrm>
            <a:off x="3775240" y="1676321"/>
            <a:ext cx="60781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(2006): Analysis of wear cutting tools by complex power exponential function for finishing turning of the hardened steel 20CrMo5 by mixed ceramic tools.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08656-C8BF-925B-3042-8A800A2B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6" y="1677094"/>
            <a:ext cx="2787728" cy="565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F8310-B39B-95AA-FA9D-2209381F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197" y="3746750"/>
            <a:ext cx="5148861" cy="2869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F6D56-418B-8A54-BBEF-ADAF9956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56" y="2327237"/>
            <a:ext cx="2787728" cy="4312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82A106-DE4D-AC06-E56C-1142D21CF3D3}"/>
              </a:ext>
            </a:extLst>
          </p:cNvPr>
          <p:cNvSpPr txBox="1"/>
          <p:nvPr/>
        </p:nvSpPr>
        <p:spPr>
          <a:xfrm>
            <a:off x="3871197" y="3081744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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data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IEEE – PHM 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4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 -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8026608" cy="539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Three environments and their variants: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Based 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(2006).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noise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and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break-down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data –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noise and low break-down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real data – Complex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multivariate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state (tool wear, 3-axis forces, 3-axis vibration and acoustic data) 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CD6290-5121-8CB8-57E8-226A884152F3}"/>
              </a:ext>
            </a:extLst>
          </p:cNvPr>
          <p:cNvGrpSpPr/>
          <p:nvPr/>
        </p:nvGrpSpPr>
        <p:grpSpPr>
          <a:xfrm>
            <a:off x="8567321" y="382983"/>
            <a:ext cx="3541165" cy="6195687"/>
            <a:chOff x="8567321" y="226227"/>
            <a:chExt cx="3541165" cy="6195687"/>
          </a:xfrm>
        </p:grpSpPr>
        <p:pic>
          <p:nvPicPr>
            <p:cNvPr id="5" name="Picture 4" descr="A picture containing text, line, plot, diagram&#10;&#10;Description automatically generated">
              <a:extLst>
                <a:ext uri="{FF2B5EF4-FFF2-40B4-BE49-F238E27FC236}">
                  <a16:creationId xmlns:a16="http://schemas.microsoft.com/office/drawing/2014/main" id="{678215D1-FD4E-3EB9-5058-D6E6F28A8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226227"/>
              <a:ext cx="3541165" cy="1416466"/>
            </a:xfrm>
            <a:prstGeom prst="rect">
              <a:avLst/>
            </a:prstGeom>
          </p:spPr>
        </p:pic>
        <p:pic>
          <p:nvPicPr>
            <p:cNvPr id="9" name="Picture 8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83CDB63A-913B-F898-C328-AFEA94280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1819301"/>
              <a:ext cx="3541165" cy="1416466"/>
            </a:xfrm>
            <a:prstGeom prst="rect">
              <a:avLst/>
            </a:prstGeom>
          </p:spPr>
        </p:pic>
        <p:pic>
          <p:nvPicPr>
            <p:cNvPr id="13" name="Picture 12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42CCC2C7-1F4A-AFC8-FCEB-A10F51170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3412375"/>
              <a:ext cx="3541165" cy="1416466"/>
            </a:xfrm>
            <a:prstGeom prst="rect">
              <a:avLst/>
            </a:prstGeom>
          </p:spPr>
        </p:pic>
        <p:pic>
          <p:nvPicPr>
            <p:cNvPr id="15" name="Picture 14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511160A6-70A7-C756-4420-8AB7D66EF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5005448"/>
              <a:ext cx="3541165" cy="141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2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Wear plot - real data and its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B95B4D61-D92C-104B-2FE7-E84B922D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07" y="1091351"/>
            <a:ext cx="5554766" cy="2221907"/>
          </a:xfrm>
          <a:prstGeom prst="rect">
            <a:avLst/>
          </a:prstGeom>
        </p:spPr>
      </p:pic>
      <p:pic>
        <p:nvPicPr>
          <p:cNvPr id="12" name="Picture 11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F6C76879-13F1-6226-1248-A0669EFC7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1091351"/>
            <a:ext cx="5554766" cy="2221906"/>
          </a:xfrm>
          <a:prstGeom prst="rect">
            <a:avLst/>
          </a:prstGeom>
        </p:spPr>
      </p:pic>
      <p:pic>
        <p:nvPicPr>
          <p:cNvPr id="14" name="Picture 13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9B5570DF-7F15-E994-9AC0-A9FABE86E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3541866"/>
            <a:ext cx="5549923" cy="2219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9BC8B-359F-6E12-507C-0CE11DE79143}"/>
              </a:ext>
            </a:extLst>
          </p:cNvPr>
          <p:cNvSpPr txBox="1"/>
          <p:nvPr/>
        </p:nvSpPr>
        <p:spPr>
          <a:xfrm>
            <a:off x="6212507" y="3639215"/>
            <a:ext cx="5438259" cy="1702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C-06 data-set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noise, no break-down chance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Low noise: 1e-3 and break-down chance 5%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 noise: 1e-2 and break-down chance 10%</a:t>
            </a:r>
          </a:p>
        </p:txBody>
      </p:sp>
    </p:spTree>
    <p:extLst>
      <p:ext uri="{BB962C8B-B14F-4D97-AF65-F5344CB8AC3E}">
        <p14:creationId xmlns:p14="http://schemas.microsoft.com/office/powerpoint/2010/main" val="390997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381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RL policy decides when to replace tool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“human” replacement action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Train for 5 rounds. Each model tested over 10 rounds of randomly sampled 40 points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Selecting the models to test (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“justification”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REINFORCE – model performance sometimes dropped to 0.5 or even 0.0. Select ones that performed &gt; 0.7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SB-3 – almost always 0.5-0.6 on average, sometimes showing high performance (0.8)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Compute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Precision, Recall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F1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std. deviations</a:t>
            </a:r>
          </a:p>
        </p:txBody>
      </p:sp>
    </p:spTree>
    <p:extLst>
      <p:ext uri="{BB962C8B-B14F-4D97-AF65-F5344CB8AC3E}">
        <p14:creationId xmlns:p14="http://schemas.microsoft.com/office/powerpoint/2010/main" val="266185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Architectures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A573E-9E2B-A86C-49FE-AB96E12ED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5350"/>
            <a:ext cx="8856113" cy="44073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437ED1-4F2B-C7DB-0182-957100F385AB}"/>
              </a:ext>
            </a:extLst>
          </p:cNvPr>
          <p:cNvSpPr/>
          <p:nvPr/>
        </p:nvSpPr>
        <p:spPr>
          <a:xfrm>
            <a:off x="8118282" y="3196423"/>
            <a:ext cx="1081377" cy="152665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517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649</TotalTime>
  <Words>1131</Words>
  <Application>Microsoft Office PowerPoint</Application>
  <PresentationFormat>Widescreen</PresentationFormat>
  <Paragraphs>154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Schoolbook</vt:lpstr>
      <vt:lpstr>Segoe UI</vt:lpstr>
      <vt:lpstr>Symbol</vt:lpstr>
      <vt:lpstr>Wingdings 2</vt:lpstr>
      <vt:lpstr>View</vt:lpstr>
      <vt:lpstr>Experiments with REINFORCE algorithm  A purely experimental and empirical study </vt:lpstr>
      <vt:lpstr>Agenda</vt:lpstr>
      <vt:lpstr>Study Objective</vt:lpstr>
      <vt:lpstr>Study Objective (contd.)</vt:lpstr>
      <vt:lpstr>RL environment</vt:lpstr>
      <vt:lpstr>RL environment - Variants</vt:lpstr>
      <vt:lpstr>Wear plot - real data and its variants</vt:lpstr>
      <vt:lpstr>Evaluation strategy</vt:lpstr>
      <vt:lpstr>Architectures</vt:lpstr>
      <vt:lpstr>Results</vt:lpstr>
      <vt:lpstr>Results: Overall – all environments and their variants </vt:lpstr>
      <vt:lpstr>Results: Simple single variate state. Including noise variants </vt:lpstr>
      <vt:lpstr>Results: Complex, multi-variate environment</vt:lpstr>
      <vt:lpstr>Training time: Avg. over different variants</vt:lpstr>
      <vt:lpstr>Findings</vt:lpstr>
      <vt:lpstr>Some plots</vt:lpstr>
      <vt:lpstr>Training plots for REINFORCE algorithm</vt:lpstr>
      <vt:lpstr>Training plots for REINFORCE algorithm</vt:lpstr>
      <vt:lpstr>Sample test plots for algorithms</vt:lpstr>
      <vt:lpstr>Tensorboard plots for SB-3 algorithms - PPO</vt:lpstr>
      <vt:lpstr>SB-3 stability doubts</vt:lpstr>
      <vt:lpstr>SB-3 stability issue?</vt:lpstr>
      <vt:lpstr>Results: Dell Laptop: SB-3 (10 K episodes) – single training round</vt:lpstr>
      <vt:lpstr>Results: SB-3 (10 K episodes) – single training round</vt:lpstr>
      <vt:lpstr>Results: SB-3 (20 K episodes) – single training round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experiments with REINFORCE algorithm</dc:title>
  <dc:creator>Rajesh Siraskar</dc:creator>
  <cp:lastModifiedBy>Rajesh Siraskar</cp:lastModifiedBy>
  <cp:revision>353</cp:revision>
  <dcterms:created xsi:type="dcterms:W3CDTF">2023-05-26T11:53:52Z</dcterms:created>
  <dcterms:modified xsi:type="dcterms:W3CDTF">2023-06-25T06:32:16Z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f5c69e-9d09-4250-825e-b99a9d4db320_Enabled">
    <vt:lpwstr>true</vt:lpwstr>
  </property>
  <property fmtid="{D5CDD505-2E9C-101B-9397-08002B2CF9AE}" pid="3" name="MSIP_Label_6ff5c69e-9d09-4250-825e-b99a9d4db320_SetDate">
    <vt:lpwstr>2023-05-26T12:03:23Z</vt:lpwstr>
  </property>
  <property fmtid="{D5CDD505-2E9C-101B-9397-08002B2CF9AE}" pid="4" name="MSIP_Label_6ff5c69e-9d09-4250-825e-b99a9d4db320_Method">
    <vt:lpwstr>Standard</vt:lpwstr>
  </property>
  <property fmtid="{D5CDD505-2E9C-101B-9397-08002B2CF9AE}" pid="5" name="MSIP_Label_6ff5c69e-9d09-4250-825e-b99a9d4db320_Name">
    <vt:lpwstr>General</vt:lpwstr>
  </property>
  <property fmtid="{D5CDD505-2E9C-101B-9397-08002B2CF9AE}" pid="6" name="MSIP_Label_6ff5c69e-9d09-4250-825e-b99a9d4db320_SiteId">
    <vt:lpwstr>d79da2e9-d03a-4707-9da7-67a34ac6465c</vt:lpwstr>
  </property>
  <property fmtid="{D5CDD505-2E9C-101B-9397-08002B2CF9AE}" pid="7" name="MSIP_Label_6ff5c69e-9d09-4250-825e-b99a9d4db320_ActionId">
    <vt:lpwstr>542c3fae-3b3a-478b-92a3-61155aa33ba9</vt:lpwstr>
  </property>
  <property fmtid="{D5CDD505-2E9C-101B-9397-08002B2CF9AE}" pid="8" name="MSIP_Label_6ff5c69e-9d09-4250-825e-b99a9d4db320_ContentBits">
    <vt:lpwstr>0</vt:lpwstr>
  </property>
</Properties>
</file>