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7" r:id="rId4"/>
    <p:sldId id="268" r:id="rId5"/>
    <p:sldId id="259" r:id="rId6"/>
    <p:sldId id="260" r:id="rId7"/>
    <p:sldId id="262" r:id="rId8"/>
    <p:sldId id="264" r:id="rId9"/>
    <p:sldId id="266" r:id="rId10"/>
    <p:sldId id="265" r:id="rId11"/>
    <p:sldId id="261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36E-C7BA-4BEC-8A5A-51DE4E1E38FF}" type="datetimeFigureOut">
              <a:rPr lang="en-SG" smtClean="0"/>
              <a:t>3/6/2025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74F0-A6BC-4FCB-9709-A5BFCAB1F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192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36E-C7BA-4BEC-8A5A-51DE4E1E38FF}" type="datetimeFigureOut">
              <a:rPr lang="en-SG" smtClean="0"/>
              <a:t>3/6/2025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74F0-A6BC-4FCB-9709-A5BFCAB1F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5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36E-C7BA-4BEC-8A5A-51DE4E1E38FF}" type="datetimeFigureOut">
              <a:rPr lang="en-SG" smtClean="0"/>
              <a:t>3/6/2025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74F0-A6BC-4FCB-9709-A5BFCAB1F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718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36E-C7BA-4BEC-8A5A-51DE4E1E38FF}" type="datetimeFigureOut">
              <a:rPr lang="en-SG" smtClean="0"/>
              <a:t>3/6/2025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74F0-A6BC-4FCB-9709-A5BFCAB1F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9251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36E-C7BA-4BEC-8A5A-51DE4E1E38FF}" type="datetimeFigureOut">
              <a:rPr lang="en-SG" smtClean="0"/>
              <a:t>3/6/2025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74F0-A6BC-4FCB-9709-A5BFCAB1F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240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36E-C7BA-4BEC-8A5A-51DE4E1E38FF}" type="datetimeFigureOut">
              <a:rPr lang="en-SG" smtClean="0"/>
              <a:t>3/6/2025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74F0-A6BC-4FCB-9709-A5BFCAB1F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543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36E-C7BA-4BEC-8A5A-51DE4E1E38FF}" type="datetimeFigureOut">
              <a:rPr lang="en-SG" smtClean="0"/>
              <a:t>3/6/2025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74F0-A6BC-4FCB-9709-A5BFCAB1F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7454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36E-C7BA-4BEC-8A5A-51DE4E1E38FF}" type="datetimeFigureOut">
              <a:rPr lang="en-SG" smtClean="0"/>
              <a:t>3/6/2025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74F0-A6BC-4FCB-9709-A5BFCAB1F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3764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36E-C7BA-4BEC-8A5A-51DE4E1E38FF}" type="datetimeFigureOut">
              <a:rPr lang="en-SG" smtClean="0"/>
              <a:t>3/6/2025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74F0-A6BC-4FCB-9709-A5BFCAB1F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8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36E-C7BA-4BEC-8A5A-51DE4E1E38FF}" type="datetimeFigureOut">
              <a:rPr lang="en-SG" smtClean="0"/>
              <a:t>3/6/2025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CE74F0-A6BC-4FCB-9709-A5BFCAB1F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20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36E-C7BA-4BEC-8A5A-51DE4E1E38FF}" type="datetimeFigureOut">
              <a:rPr lang="en-SG" smtClean="0"/>
              <a:t>3/6/2025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74F0-A6BC-4FCB-9709-A5BFCAB1F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4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36E-C7BA-4BEC-8A5A-51DE4E1E38FF}" type="datetimeFigureOut">
              <a:rPr lang="en-SG" smtClean="0"/>
              <a:t>3/6/2025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74F0-A6BC-4FCB-9709-A5BFCAB1F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28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36E-C7BA-4BEC-8A5A-51DE4E1E38FF}" type="datetimeFigureOut">
              <a:rPr lang="en-SG" smtClean="0"/>
              <a:t>3/6/2025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74F0-A6BC-4FCB-9709-A5BFCAB1F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215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36E-C7BA-4BEC-8A5A-51DE4E1E38FF}" type="datetimeFigureOut">
              <a:rPr lang="en-SG" smtClean="0"/>
              <a:t>3/6/2025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74F0-A6BC-4FCB-9709-A5BFCAB1F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85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36E-C7BA-4BEC-8A5A-51DE4E1E38FF}" type="datetimeFigureOut">
              <a:rPr lang="en-SG" smtClean="0"/>
              <a:t>3/6/2025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74F0-A6BC-4FCB-9709-A5BFCAB1F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19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36E-C7BA-4BEC-8A5A-51DE4E1E38FF}" type="datetimeFigureOut">
              <a:rPr lang="en-SG" smtClean="0"/>
              <a:t>3/6/2025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74F0-A6BC-4FCB-9709-A5BFCAB1F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86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936E-C7BA-4BEC-8A5A-51DE4E1E38FF}" type="datetimeFigureOut">
              <a:rPr lang="en-SG" smtClean="0"/>
              <a:t>3/6/2025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74F0-A6BC-4FCB-9709-A5BFCAB1F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35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41936E-C7BA-4BEC-8A5A-51DE4E1E38FF}" type="datetimeFigureOut">
              <a:rPr lang="en-SG" smtClean="0"/>
              <a:t>3/6/2025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CE74F0-A6BC-4FCB-9709-A5BFCAB1F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80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70A7-99B1-BB7A-ECA5-32D41426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analytics opportunity identified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57CD-E192-CA7F-7959-5A95D991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5613"/>
            <a:ext cx="10018713" cy="3775587"/>
          </a:xfrm>
        </p:spPr>
        <p:txBody>
          <a:bodyPr>
            <a:normAutofit/>
          </a:bodyPr>
          <a:lstStyle/>
          <a:p>
            <a:r>
              <a:rPr lang="en-US" dirty="0"/>
              <a:t>Currently, jobseekers are required to enter the </a:t>
            </a:r>
            <a:r>
              <a:rPr lang="en-US" b="1" dirty="0"/>
              <a:t>job title </a:t>
            </a:r>
            <a:r>
              <a:rPr lang="en-US" dirty="0"/>
              <a:t>and select their </a:t>
            </a:r>
            <a:r>
              <a:rPr lang="en-US" b="1" dirty="0"/>
              <a:t>SSOC occupation </a:t>
            </a:r>
            <a:r>
              <a:rPr lang="en-US" dirty="0"/>
              <a:t>from a dropdown list.</a:t>
            </a:r>
          </a:p>
          <a:p>
            <a:r>
              <a:rPr lang="en-SG" dirty="0"/>
              <a:t>Analytics Opportunity:</a:t>
            </a:r>
          </a:p>
          <a:p>
            <a:pPr lvl="1"/>
            <a:r>
              <a:rPr lang="en-SG" dirty="0"/>
              <a:t>Selecting SSOC occupation is viewed as a duplicate step</a:t>
            </a:r>
          </a:p>
          <a:p>
            <a:pPr lvl="1"/>
            <a:r>
              <a:rPr lang="en-US" dirty="0"/>
              <a:t>Removes the need for manual dropdown selection.</a:t>
            </a:r>
            <a:endParaRPr lang="en-SG" dirty="0"/>
          </a:p>
          <a:p>
            <a:pPr lvl="1"/>
            <a:r>
              <a:rPr lang="en-SG" dirty="0"/>
              <a:t>Improve user satisfaction by removing this duplicate step</a:t>
            </a:r>
          </a:p>
        </p:txBody>
      </p:sp>
    </p:spTree>
    <p:extLst>
      <p:ext uri="{BB962C8B-B14F-4D97-AF65-F5344CB8AC3E}">
        <p14:creationId xmlns:p14="http://schemas.microsoft.com/office/powerpoint/2010/main" val="110259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BDE00-3AA5-7551-4CB7-4DF8ADFAF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7D66-6370-9264-A730-8A14E37D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349476"/>
          </a:xfrm>
        </p:spPr>
        <p:txBody>
          <a:bodyPr/>
          <a:lstStyle/>
          <a:p>
            <a:r>
              <a:rPr lang="en-SG" dirty="0"/>
              <a:t>Test 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A4DF7-9561-B79E-2F8D-E04F3952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4739509" cy="4874343"/>
          </a:xfrm>
        </p:spPr>
        <p:txBody>
          <a:bodyPr/>
          <a:lstStyle/>
          <a:p>
            <a:r>
              <a:rPr lang="en-SG" dirty="0"/>
              <a:t>Mismatched predictions were grouped to show counts</a:t>
            </a:r>
          </a:p>
          <a:p>
            <a:r>
              <a:rPr lang="en-SG" dirty="0"/>
              <a:t>Counts with </a:t>
            </a:r>
            <a:r>
              <a:rPr lang="en-SG" b="1" dirty="0"/>
              <a:t>&gt;10 </a:t>
            </a:r>
            <a:r>
              <a:rPr lang="en-SG" dirty="0"/>
              <a:t>mismatches were filtered</a:t>
            </a:r>
          </a:p>
          <a:p>
            <a:r>
              <a:rPr lang="en-SG" dirty="0"/>
              <a:t>Table 3 shows all predictions where counts exceeded 10.</a:t>
            </a:r>
          </a:p>
          <a:p>
            <a:r>
              <a:rPr lang="en-SG" dirty="0"/>
              <a:t>Web/mobile app developer and Software developers were worst performing in predicting.</a:t>
            </a:r>
          </a:p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49AC8-56F0-E0DF-C4B7-8B4B47894B04}"/>
              </a:ext>
            </a:extLst>
          </p:cNvPr>
          <p:cNvSpPr txBox="1"/>
          <p:nvPr/>
        </p:nvSpPr>
        <p:spPr>
          <a:xfrm>
            <a:off x="6381136" y="6442276"/>
            <a:ext cx="515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Table 3: Mismatched test results in descending order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D61D44E-4FB3-2DE8-78A4-973D0BAE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19" y="1204364"/>
            <a:ext cx="5139899" cy="512626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97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C455-2F74-67C0-292D-38E73A96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 and possible ways to address them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24D5-9A36-F682-F80E-5D866451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Testing accuracy was only 61%. </a:t>
            </a:r>
          </a:p>
          <a:p>
            <a:pPr lvl="1"/>
            <a:r>
              <a:rPr lang="en-SG" dirty="0"/>
              <a:t>The sample set provide was small. Test predictions could perform better with a larger training set.</a:t>
            </a:r>
          </a:p>
          <a:p>
            <a:pPr lvl="1"/>
            <a:r>
              <a:rPr lang="en-SG" dirty="0"/>
              <a:t>Alternate classification models should be trained to evaluate accuracy. Better performing models should be used as a substitute. </a:t>
            </a:r>
          </a:p>
          <a:p>
            <a:r>
              <a:rPr lang="en-SG" dirty="0"/>
              <a:t>Auto-suggestion by model may be inaccurate. </a:t>
            </a:r>
            <a:r>
              <a:rPr lang="en-US" dirty="0"/>
              <a:t>Use a pre-trained model to return top 3 predictions enabling the users to confirm or override the model’s guess.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995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2CF5-82C5-4955-958D-8D6883B7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would ask for to improve my solution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19654-359F-D5F6-8D22-4227D2012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94271"/>
            <a:ext cx="10018713" cy="2556387"/>
          </a:xfrm>
        </p:spPr>
        <p:txBody>
          <a:bodyPr/>
          <a:lstStyle/>
          <a:p>
            <a:r>
              <a:rPr lang="en-US" b="1" dirty="0"/>
              <a:t>Historical logs </a:t>
            </a:r>
            <a:r>
              <a:rPr lang="en-US" dirty="0"/>
              <a:t>of user-corrected dropdown selections, which reveal where the model predicts incorrectly.</a:t>
            </a:r>
          </a:p>
          <a:p>
            <a:r>
              <a:rPr lang="en-US" dirty="0"/>
              <a:t>This would help improve the model’s performance and reduce misclassification.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246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C6520-2CE8-EEED-5547-04BB9310F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85C5-2336-F84B-EB3E-F392C7D3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would ask for to improve my solution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802D-5EBA-CDEE-5CDB-426F6A02E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197774"/>
            <a:ext cx="4895055" cy="4301349"/>
          </a:xfrm>
        </p:spPr>
        <p:txBody>
          <a:bodyPr>
            <a:normAutofit/>
          </a:bodyPr>
          <a:lstStyle/>
          <a:p>
            <a:r>
              <a:rPr lang="en-US" sz="2000" dirty="0"/>
              <a:t>Certain SSOC occupations appeared </a:t>
            </a:r>
            <a:r>
              <a:rPr lang="en-US" sz="2000" b="1" dirty="0"/>
              <a:t>only once </a:t>
            </a:r>
            <a:r>
              <a:rPr lang="en-US" sz="2000" dirty="0"/>
              <a:t>in the dataset. This affects predictability of model.</a:t>
            </a:r>
          </a:p>
          <a:p>
            <a:r>
              <a:rPr lang="en-US" sz="2000" dirty="0"/>
              <a:t>Table 4 shows the number of times each SSOC occupation appeared in the dataset.</a:t>
            </a:r>
          </a:p>
          <a:p>
            <a:r>
              <a:rPr lang="en-US" sz="2000" dirty="0"/>
              <a:t>142 SSOC occupations appeared only once.</a:t>
            </a:r>
          </a:p>
          <a:p>
            <a:r>
              <a:rPr lang="en-US" sz="2000" dirty="0"/>
              <a:t>More data is required to improve performance of the model.</a:t>
            </a:r>
          </a:p>
          <a:p>
            <a:endParaRPr lang="en-SG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13281F-8C99-CC5C-8A0A-D33C5462CC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03" y="2377890"/>
            <a:ext cx="2402429" cy="3473077"/>
          </a:xfrm>
          <a:ln w="254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AAFEF8-E777-E386-0745-0792191218B3}"/>
              </a:ext>
            </a:extLst>
          </p:cNvPr>
          <p:cNvSpPr txBox="1"/>
          <p:nvPr/>
        </p:nvSpPr>
        <p:spPr>
          <a:xfrm>
            <a:off x="6493667" y="5987534"/>
            <a:ext cx="548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Table 4: SSOC counts highlighting lack of sufficient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B692B-BD2E-92B1-1F40-50989E964466}"/>
              </a:ext>
            </a:extLst>
          </p:cNvPr>
          <p:cNvSpPr txBox="1"/>
          <p:nvPr/>
        </p:nvSpPr>
        <p:spPr>
          <a:xfrm>
            <a:off x="9875246" y="2197774"/>
            <a:ext cx="2105692" cy="1169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400" dirty="0"/>
              <a:t>Examples:</a:t>
            </a:r>
          </a:p>
          <a:p>
            <a:pPr marL="342900" indent="-342900">
              <a:buAutoNum type="arabicPeriod"/>
            </a:pPr>
            <a:r>
              <a:rPr lang="en-SG" sz="1400" dirty="0"/>
              <a:t>Library clerk</a:t>
            </a:r>
          </a:p>
          <a:p>
            <a:pPr marL="342900" indent="-342900">
              <a:buAutoNum type="arabicPeriod"/>
            </a:pPr>
            <a:r>
              <a:rPr lang="en-SG" sz="1400" dirty="0"/>
              <a:t>Maintenance planner</a:t>
            </a:r>
          </a:p>
          <a:p>
            <a:pPr marL="342900" indent="-342900">
              <a:buAutoNum type="arabicPeriod"/>
            </a:pPr>
            <a:r>
              <a:rPr lang="en-SG" sz="1400" dirty="0"/>
              <a:t>Marine superintendent, etc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AAC664-C45D-AA35-40B6-44289420F85B}"/>
              </a:ext>
            </a:extLst>
          </p:cNvPr>
          <p:cNvSpPr/>
          <p:nvPr/>
        </p:nvSpPr>
        <p:spPr>
          <a:xfrm>
            <a:off x="6774423" y="3036975"/>
            <a:ext cx="2192593" cy="57048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C3336E-5D67-A33C-8150-F415166D934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8967016" y="2782550"/>
            <a:ext cx="908230" cy="570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3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2EBA-4092-B06C-AF44-8B35359B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to address the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C04A-AD66-4AC3-66C5-F56C8B91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Jobseekers would not need to manually pick SSOC codes. </a:t>
            </a:r>
          </a:p>
          <a:p>
            <a:r>
              <a:rPr lang="en-US" dirty="0"/>
              <a:t>SSOC occupation may be predicted automatically from the job title.</a:t>
            </a:r>
          </a:p>
          <a:p>
            <a:r>
              <a:rPr lang="en-US" dirty="0"/>
              <a:t>Jobseekers will be able to automatically view the “suggested SSOC occupation” once they enter job title.</a:t>
            </a:r>
          </a:p>
          <a:p>
            <a:r>
              <a:rPr lang="en-US" dirty="0"/>
              <a:t>Jobseekers will be given the option to manually override suggested SSOC occupation if deemed inaccurate.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5374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C268A-2BB0-8CBB-CA01-AE8F39FAC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5B17-4FEE-6B06-C47C-75B2D77B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 and considerations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38A8B-7B73-26A2-039C-AFC2E3E22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2090"/>
            <a:ext cx="10018713" cy="2861187"/>
          </a:xfrm>
        </p:spPr>
        <p:txBody>
          <a:bodyPr>
            <a:normAutofit/>
          </a:bodyPr>
          <a:lstStyle/>
          <a:p>
            <a:r>
              <a:rPr lang="en-SG" dirty="0"/>
              <a:t>Python to be used to </a:t>
            </a:r>
            <a:r>
              <a:rPr lang="en-US" dirty="0"/>
              <a:t>clean data, analyze it and build a machine learning model.</a:t>
            </a:r>
          </a:p>
          <a:p>
            <a:r>
              <a:rPr lang="en-US" dirty="0"/>
              <a:t>Based on </a:t>
            </a:r>
            <a:r>
              <a:rPr lang="en-US" b="1" dirty="0"/>
              <a:t>“job title” </a:t>
            </a:r>
            <a:r>
              <a:rPr lang="en-US" dirty="0"/>
              <a:t>the machine learning model will </a:t>
            </a:r>
            <a:r>
              <a:rPr lang="en-US" b="1" dirty="0"/>
              <a:t>predict</a:t>
            </a:r>
            <a:r>
              <a:rPr lang="en-US" dirty="0"/>
              <a:t> and </a:t>
            </a:r>
            <a:r>
              <a:rPr lang="en-US" b="1" dirty="0"/>
              <a:t>classify</a:t>
            </a:r>
            <a:r>
              <a:rPr lang="en-US" dirty="0"/>
              <a:t> into the SSOC occupation.</a:t>
            </a:r>
          </a:p>
        </p:txBody>
      </p:sp>
    </p:spTree>
    <p:extLst>
      <p:ext uri="{BB962C8B-B14F-4D97-AF65-F5344CB8AC3E}">
        <p14:creationId xmlns:p14="http://schemas.microsoft.com/office/powerpoint/2010/main" val="222961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3A63-EA75-E7BC-D9AE-DB970236E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0C66-E898-5837-A787-55ABBBC3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 and considerations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1D03-820D-DC24-6412-6BBC086E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2090"/>
            <a:ext cx="10018713" cy="41000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 1:</a:t>
            </a:r>
          </a:p>
          <a:p>
            <a:r>
              <a:rPr lang="en-US" dirty="0"/>
              <a:t>Job titles will first be converted to numbers (vectors) so that a machine learning model can understand</a:t>
            </a:r>
          </a:p>
          <a:p>
            <a:r>
              <a:rPr lang="en-US" b="1" dirty="0" err="1"/>
              <a:t>TfidfVectorizer</a:t>
            </a:r>
            <a:r>
              <a:rPr lang="en-US" dirty="0"/>
              <a:t> is a tool that helps computers understand text by turning words into numbers</a:t>
            </a:r>
          </a:p>
          <a:p>
            <a:r>
              <a:rPr lang="en-US" dirty="0"/>
              <a:t>Advantages of  </a:t>
            </a:r>
            <a:r>
              <a:rPr lang="en-US" dirty="0" err="1"/>
              <a:t>TfidfVectorizer</a:t>
            </a:r>
            <a:endParaRPr lang="en-US" dirty="0"/>
          </a:p>
          <a:p>
            <a:pPr lvl="1"/>
            <a:r>
              <a:rPr lang="en-US" dirty="0"/>
              <a:t> Handles short texts (like job titles) well</a:t>
            </a:r>
          </a:p>
          <a:p>
            <a:pPr lvl="1"/>
            <a:r>
              <a:rPr lang="en-US" dirty="0"/>
              <a:t>Captures important, unique words</a:t>
            </a:r>
          </a:p>
          <a:p>
            <a:pPr lvl="1"/>
            <a:r>
              <a:rPr lang="en-US" dirty="0"/>
              <a:t>Makes text data compatible with machine learning models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777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2261-2F2E-7B51-2A52-5709E16B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 and considerations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31EF-3F9A-40C4-2CE1-B010344B1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2090"/>
            <a:ext cx="10018713" cy="41000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STEP 2:</a:t>
            </a:r>
          </a:p>
          <a:p>
            <a:r>
              <a:rPr lang="en-US" dirty="0"/>
              <a:t>Machine learning classification model will be used to classify job titles to SSOC occupations</a:t>
            </a:r>
          </a:p>
          <a:p>
            <a:r>
              <a:rPr lang="en-US" dirty="0"/>
              <a:t>Machine learning Classification model selected</a:t>
            </a:r>
          </a:p>
          <a:p>
            <a:pPr lvl="1"/>
            <a:r>
              <a:rPr lang="en-US" dirty="0"/>
              <a:t>Logistic Regression</a:t>
            </a:r>
          </a:p>
          <a:p>
            <a:r>
              <a:rPr lang="en-US" dirty="0"/>
              <a:t>Considerations of Logistic Regression Model</a:t>
            </a:r>
          </a:p>
          <a:p>
            <a:pPr lvl="1"/>
            <a:r>
              <a:rPr lang="en-SG" dirty="0"/>
              <a:t>Simple and Fast</a:t>
            </a:r>
            <a:endParaRPr lang="en-US" dirty="0"/>
          </a:p>
          <a:p>
            <a:pPr lvl="1"/>
            <a:r>
              <a:rPr lang="en-SG" dirty="0"/>
              <a:t>Dataset is not huge</a:t>
            </a:r>
          </a:p>
          <a:p>
            <a:pPr lvl="1"/>
            <a:r>
              <a:rPr lang="en-US" dirty="0"/>
              <a:t>Other classification models may be deployed based on dataset size and accuracy results</a:t>
            </a:r>
          </a:p>
          <a:p>
            <a:pPr lvl="1"/>
            <a:r>
              <a:rPr lang="en-US" dirty="0"/>
              <a:t>Convolutional Neural Network (CNN)  to be used for large datasets or titles with more words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670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F535-32E7-F3D2-A14C-B32E0C52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 and 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D64B-9F91-5931-FB15-7426082BB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1587"/>
            <a:ext cx="10018713" cy="3539613"/>
          </a:xfrm>
        </p:spPr>
        <p:txBody>
          <a:bodyPr>
            <a:normAutofit/>
          </a:bodyPr>
          <a:lstStyle/>
          <a:p>
            <a:r>
              <a:rPr lang="en-SG" dirty="0"/>
              <a:t>Sample Size overview</a:t>
            </a:r>
          </a:p>
          <a:p>
            <a:pPr lvl="1"/>
            <a:r>
              <a:rPr lang="en-SG" dirty="0"/>
              <a:t>Total samples: 2,359</a:t>
            </a:r>
          </a:p>
          <a:p>
            <a:pPr lvl="1"/>
            <a:r>
              <a:rPr lang="en-SG" dirty="0"/>
              <a:t>Training data: 1,887 samples (80%)</a:t>
            </a:r>
          </a:p>
          <a:p>
            <a:pPr lvl="1"/>
            <a:r>
              <a:rPr lang="en-SG" dirty="0"/>
              <a:t>Testing data: 472 samples (20%)</a:t>
            </a:r>
          </a:p>
          <a:p>
            <a:r>
              <a:rPr lang="en-SG" dirty="0"/>
              <a:t>Model Accuracy</a:t>
            </a:r>
          </a:p>
          <a:p>
            <a:pPr lvl="1"/>
            <a:r>
              <a:rPr lang="en-SG" dirty="0"/>
              <a:t>Training accuracy: 75%</a:t>
            </a:r>
          </a:p>
          <a:p>
            <a:pPr lvl="1"/>
            <a:r>
              <a:rPr lang="en-SG" dirty="0"/>
              <a:t>Testing accuracy: 61%</a:t>
            </a:r>
          </a:p>
        </p:txBody>
      </p:sp>
    </p:spTree>
    <p:extLst>
      <p:ext uri="{BB962C8B-B14F-4D97-AF65-F5344CB8AC3E}">
        <p14:creationId xmlns:p14="http://schemas.microsoft.com/office/powerpoint/2010/main" val="161469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197A0-D835-9D85-9824-8298DD416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AA83-F85A-4E2F-40B8-E1F0DBEB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 and 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EB40-C6D4-CB48-49B9-290ED054B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3265"/>
            <a:ext cx="10018713" cy="3637935"/>
          </a:xfrm>
        </p:spPr>
        <p:txBody>
          <a:bodyPr>
            <a:normAutofit/>
          </a:bodyPr>
          <a:lstStyle/>
          <a:p>
            <a:r>
              <a:rPr lang="en-SG" dirty="0"/>
              <a:t>Training accuracy: 75%</a:t>
            </a:r>
          </a:p>
          <a:p>
            <a:pPr lvl="1"/>
            <a:r>
              <a:rPr lang="en-US" dirty="0"/>
              <a:t>The model correctly predicted the output on </a:t>
            </a:r>
            <a:r>
              <a:rPr lang="en-US" b="1" dirty="0"/>
              <a:t>75%</a:t>
            </a:r>
            <a:r>
              <a:rPr lang="en-US" dirty="0"/>
              <a:t> of the training data.</a:t>
            </a:r>
          </a:p>
          <a:p>
            <a:pPr lvl="1"/>
            <a:r>
              <a:rPr lang="en-US" dirty="0"/>
              <a:t>This indicates it learned patterns from the training set relatively well.</a:t>
            </a:r>
          </a:p>
          <a:p>
            <a:r>
              <a:rPr lang="en-SG" dirty="0"/>
              <a:t>Testing accuracy: 61%</a:t>
            </a:r>
          </a:p>
          <a:p>
            <a:pPr lvl="1"/>
            <a:r>
              <a:rPr lang="en-US" dirty="0"/>
              <a:t>On unseen testing data, the model was only 61% accurate.</a:t>
            </a:r>
          </a:p>
          <a:p>
            <a:pPr lvl="1"/>
            <a:r>
              <a:rPr lang="en-US" dirty="0"/>
              <a:t>This is significantly lower than the training accuracy, suggesting that the model might be </a:t>
            </a:r>
            <a:r>
              <a:rPr lang="en-US" b="1" dirty="0"/>
              <a:t>overfitting</a:t>
            </a:r>
            <a:r>
              <a:rPr lang="en-US" dirty="0"/>
              <a:t> — i.e., it's performing well on training data but not generalizing well to new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24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C88F-5C24-009E-C102-227CA44B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349476"/>
          </a:xfrm>
        </p:spPr>
        <p:txBody>
          <a:bodyPr/>
          <a:lstStyle/>
          <a:p>
            <a:r>
              <a:rPr lang="en-SG" dirty="0"/>
              <a:t>Test 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4955-0AD4-DAF2-755B-FFB82E68E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600"/>
            <a:ext cx="4739509" cy="3775972"/>
          </a:xfrm>
        </p:spPr>
        <p:txBody>
          <a:bodyPr>
            <a:normAutofit/>
          </a:bodyPr>
          <a:lstStyle/>
          <a:p>
            <a:endParaRPr lang="en-SG" dirty="0"/>
          </a:p>
          <a:p>
            <a:r>
              <a:rPr lang="en-SG" dirty="0"/>
              <a:t>‘Labelled SSOC Title’ and the ‘Prediction’ is compared side by side.</a:t>
            </a:r>
          </a:p>
          <a:p>
            <a:r>
              <a:rPr lang="en-SG" dirty="0"/>
              <a:t>The first 10 rows of the findings is shown in Table 1.</a:t>
            </a:r>
          </a:p>
          <a:p>
            <a:r>
              <a:rPr lang="en-SG" dirty="0"/>
              <a:t>We can observe mismatches in predictions.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220AC-24F3-0AE6-3A43-1917A4C33E56}"/>
              </a:ext>
            </a:extLst>
          </p:cNvPr>
          <p:cNvSpPr txBox="1"/>
          <p:nvPr/>
        </p:nvSpPr>
        <p:spPr>
          <a:xfrm>
            <a:off x="6381136" y="5747027"/>
            <a:ext cx="335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Table 1: Test results (first 10 rows)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9B3C9-324B-80CC-AD9A-003F603AE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36" y="1752599"/>
            <a:ext cx="5431315" cy="377597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D394E0-9F78-EBBE-CBFD-9B5784E1A44F}"/>
              </a:ext>
            </a:extLst>
          </p:cNvPr>
          <p:cNvSpPr/>
          <p:nvPr/>
        </p:nvSpPr>
        <p:spPr>
          <a:xfrm>
            <a:off x="6862916" y="2055801"/>
            <a:ext cx="4866967" cy="3693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31AF3-F2AA-470F-77E5-69086E36A654}"/>
              </a:ext>
            </a:extLst>
          </p:cNvPr>
          <p:cNvSpPr/>
          <p:nvPr/>
        </p:nvSpPr>
        <p:spPr>
          <a:xfrm>
            <a:off x="6715433" y="3455918"/>
            <a:ext cx="5014450" cy="6539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642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5F4C-5F90-1320-1B81-42D9DABAA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4CE4-A7C1-CC7D-D52B-F0B40272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349476"/>
          </a:xfrm>
        </p:spPr>
        <p:txBody>
          <a:bodyPr/>
          <a:lstStyle/>
          <a:p>
            <a:r>
              <a:rPr lang="en-SG" dirty="0"/>
              <a:t>Test 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286BB-FA5B-95C3-E32B-E05D03985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4739509" cy="4874343"/>
          </a:xfrm>
        </p:spPr>
        <p:txBody>
          <a:bodyPr/>
          <a:lstStyle/>
          <a:p>
            <a:endParaRPr lang="en-SG" dirty="0"/>
          </a:p>
          <a:p>
            <a:r>
              <a:rPr lang="en-SG" dirty="0"/>
              <a:t>Test results were </a:t>
            </a:r>
            <a:r>
              <a:rPr lang="en-SG" b="1" dirty="0"/>
              <a:t>filtered</a:t>
            </a:r>
            <a:r>
              <a:rPr lang="en-SG" dirty="0"/>
              <a:t> based on </a:t>
            </a:r>
            <a:r>
              <a:rPr lang="en-SG" b="1" dirty="0"/>
              <a:t>mismatches</a:t>
            </a:r>
            <a:r>
              <a:rPr lang="en-SG" dirty="0"/>
              <a:t>.</a:t>
            </a:r>
          </a:p>
          <a:p>
            <a:r>
              <a:rPr lang="en-SG" dirty="0"/>
              <a:t>Mismatched test results were exported as a CSV file for further analysis.</a:t>
            </a:r>
          </a:p>
          <a:p>
            <a:r>
              <a:rPr lang="en-SG" dirty="0"/>
              <a:t>Table 2 shows a snippet of the CSV file.</a:t>
            </a:r>
          </a:p>
          <a:p>
            <a:r>
              <a:rPr lang="en-SG" dirty="0"/>
              <a:t>Some predictions performed more poorly than others.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3FF84-50CF-6A74-4A34-22BFDBD8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136" y="1349476"/>
            <a:ext cx="5699760" cy="4953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7DC62-95F0-FD71-CA66-F396AA64EE2B}"/>
              </a:ext>
            </a:extLst>
          </p:cNvPr>
          <p:cNvSpPr txBox="1"/>
          <p:nvPr/>
        </p:nvSpPr>
        <p:spPr>
          <a:xfrm>
            <a:off x="6381136" y="6442276"/>
            <a:ext cx="323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Table 2: Mismatched test 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270F7-D6FA-86DD-CB56-7AFB1E8C60B8}"/>
              </a:ext>
            </a:extLst>
          </p:cNvPr>
          <p:cNvSpPr/>
          <p:nvPr/>
        </p:nvSpPr>
        <p:spPr>
          <a:xfrm>
            <a:off x="6381136" y="3549230"/>
            <a:ext cx="5699760" cy="57048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4390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244</TotalTime>
  <Words>754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The analytics opportunity identified</vt:lpstr>
      <vt:lpstr>Proposed solution to address the problem</vt:lpstr>
      <vt:lpstr>Technical approach and considerations</vt:lpstr>
      <vt:lpstr>Technical approach and considerations</vt:lpstr>
      <vt:lpstr>Technical approach and considerations</vt:lpstr>
      <vt:lpstr>Results and interpretations</vt:lpstr>
      <vt:lpstr>Results and interpretations</vt:lpstr>
      <vt:lpstr>Test Result Analysis</vt:lpstr>
      <vt:lpstr>Test Result Analysis</vt:lpstr>
      <vt:lpstr>Test Result Analysis</vt:lpstr>
      <vt:lpstr>Technical challenges and possible ways to address them</vt:lpstr>
      <vt:lpstr>Things I would ask for to improve my solution</vt:lpstr>
      <vt:lpstr>Things I would ask for to improve my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Gopalan</dc:creator>
  <cp:lastModifiedBy>Rajesh Gopalan</cp:lastModifiedBy>
  <cp:revision>9</cp:revision>
  <dcterms:created xsi:type="dcterms:W3CDTF">2025-05-06T13:32:20Z</dcterms:created>
  <dcterms:modified xsi:type="dcterms:W3CDTF">2025-06-03T07:56:48Z</dcterms:modified>
</cp:coreProperties>
</file>