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2" r:id="rId7"/>
    <p:sldId id="260" r:id="rId8"/>
    <p:sldId id="268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3529" y="5405377"/>
            <a:ext cx="6631470" cy="1163454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SUBMITTED BY:</a:t>
            </a:r>
          </a:p>
          <a:p>
            <a:pPr algn="l"/>
            <a:r>
              <a:rPr lang="en-IN" sz="1800" dirty="0"/>
              <a:t>Rajesh Kumar Mishra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95" y="1722474"/>
            <a:ext cx="3779402" cy="4501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b="1" dirty="0"/>
              <a:t>From the Graph we can see that top 3 sectors for each country are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1 USA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     </a:t>
            </a:r>
            <a:r>
              <a:rPr lang="en-IN" sz="1800" b="1" dirty="0">
                <a:solidFill>
                  <a:srgbClr val="002060"/>
                </a:solidFill>
              </a:rPr>
              <a:t>1.1  Others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1.2   Social, Finance, Analytics, Advertising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1.3  Cleantech/ </a:t>
            </a:r>
            <a:r>
              <a:rPr lang="en-IN" sz="1800" b="1" dirty="0" err="1">
                <a:solidFill>
                  <a:srgbClr val="002060"/>
                </a:solidFill>
              </a:rPr>
              <a:t>SemiCondutors</a:t>
            </a:r>
            <a:endParaRPr lang="en-IN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2 GBR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     </a:t>
            </a:r>
            <a:r>
              <a:rPr lang="en-IN" sz="1800" b="1" dirty="0">
                <a:solidFill>
                  <a:srgbClr val="002060"/>
                </a:solidFill>
              </a:rPr>
              <a:t>2.1  Others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2.2   Social, Finance, Analytics, Advertising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2.3  Cleantech/ </a:t>
            </a:r>
            <a:r>
              <a:rPr lang="en-IN" sz="1800" b="1" dirty="0" err="1">
                <a:solidFill>
                  <a:srgbClr val="002060"/>
                </a:solidFill>
              </a:rPr>
              <a:t>SemiCondutors</a:t>
            </a:r>
            <a:endParaRPr lang="en-IN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3 IND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     </a:t>
            </a:r>
            <a:r>
              <a:rPr lang="en-IN" sz="1800" b="1" dirty="0">
                <a:solidFill>
                  <a:srgbClr val="002060"/>
                </a:solidFill>
              </a:rPr>
              <a:t>3.1  Others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3.2   Social, Finance, Analytics, Advertising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</a:rPr>
              <a:t>     3.3  News, Search and Messaging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804D80-A792-4A65-ABE6-907C86A9E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" r="2" b="2"/>
          <a:stretch/>
        </p:blipFill>
        <p:spPr>
          <a:xfrm>
            <a:off x="5029200" y="878723"/>
            <a:ext cx="6585187" cy="5979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By doing all the analysis and keeping the spark fund investment criteria in mind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0D6D5B-DA3A-4BD1-982E-6F7BB929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19604"/>
              </p:ext>
            </p:extLst>
          </p:nvPr>
        </p:nvGraphicFramePr>
        <p:xfrm>
          <a:off x="1519241" y="3111828"/>
          <a:ext cx="8417120" cy="18672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208560">
                  <a:extLst>
                    <a:ext uri="{9D8B030D-6E8A-4147-A177-3AD203B41FA5}">
                      <a16:colId xmlns:a16="http://schemas.microsoft.com/office/drawing/2014/main" val="115371804"/>
                    </a:ext>
                  </a:extLst>
                </a:gridCol>
                <a:gridCol w="4208560">
                  <a:extLst>
                    <a:ext uri="{9D8B030D-6E8A-4147-A177-3AD203B41FA5}">
                      <a16:colId xmlns:a16="http://schemas.microsoft.com/office/drawing/2014/main" val="3389271568"/>
                    </a:ext>
                  </a:extLst>
                </a:gridCol>
              </a:tblGrid>
              <a:tr h="61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Best countries to invest 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41142"/>
                  </a:ext>
                </a:extLst>
              </a:tr>
              <a:tr h="61357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Best Sector to invest in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87117"/>
                  </a:ext>
                </a:extLst>
              </a:tr>
              <a:tr h="61357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Best Funding type to invest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84" y="2518600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4000" dirty="0">
                <a:solidFill>
                  <a:srgbClr val="002060"/>
                </a:solidFill>
              </a:rPr>
              <a:t>I</a:t>
            </a:r>
            <a:r>
              <a:rPr lang="en-US" sz="4000" dirty="0">
                <a:solidFill>
                  <a:srgbClr val="002060"/>
                </a:solidFill>
              </a:rPr>
              <a:t>s to find the best sectors, countries, and a suitable investment type for Spark fund to make investments</a:t>
            </a:r>
            <a:r>
              <a:rPr lang="en-US" sz="4000" dirty="0"/>
              <a:t>.</a:t>
            </a:r>
            <a:endParaRPr lang="en-IN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09386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775772" flipV="1">
            <a:off x="1389341" y="5627454"/>
            <a:ext cx="591839" cy="13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883" y="90589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Problem Solving flow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A12B3-6135-4BF4-A51C-2FACB9EF9B2E}"/>
              </a:ext>
            </a:extLst>
          </p:cNvPr>
          <p:cNvSpPr/>
          <p:nvPr/>
        </p:nvSpPr>
        <p:spPr>
          <a:xfrm>
            <a:off x="276448" y="1945758"/>
            <a:ext cx="2583710" cy="1063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 the data with proper encoding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5A1266-F7BB-4800-9FDB-5A599D0A83B1}"/>
              </a:ext>
            </a:extLst>
          </p:cNvPr>
          <p:cNvSpPr/>
          <p:nvPr/>
        </p:nvSpPr>
        <p:spPr>
          <a:xfrm>
            <a:off x="2860157" y="2349795"/>
            <a:ext cx="701750" cy="19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11CE0-F4D2-4AB2-8B8C-F6F98FC8C53B}"/>
              </a:ext>
            </a:extLst>
          </p:cNvPr>
          <p:cNvSpPr/>
          <p:nvPr/>
        </p:nvSpPr>
        <p:spPr>
          <a:xfrm>
            <a:off x="3561907" y="1945758"/>
            <a:ext cx="3391786" cy="1063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Merged the data from both the table after converting the column value in lower case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3A1EDA-3BAF-45F2-92AC-9F7A099C92D3}"/>
              </a:ext>
            </a:extLst>
          </p:cNvPr>
          <p:cNvSpPr/>
          <p:nvPr/>
        </p:nvSpPr>
        <p:spPr>
          <a:xfrm>
            <a:off x="6953693" y="2349795"/>
            <a:ext cx="701749" cy="19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2F835-2F3B-4EE7-BF82-94049FA20DF7}"/>
              </a:ext>
            </a:extLst>
          </p:cNvPr>
          <p:cNvSpPr/>
          <p:nvPr/>
        </p:nvSpPr>
        <p:spPr>
          <a:xfrm>
            <a:off x="7655441" y="1945758"/>
            <a:ext cx="4072269" cy="1096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group by and calculated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venture,  seed, angel and private equity type funding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4F005A4-7D12-40D6-8633-AD70A2459F20}"/>
              </a:ext>
            </a:extLst>
          </p:cNvPr>
          <p:cNvSpPr/>
          <p:nvPr/>
        </p:nvSpPr>
        <p:spPr>
          <a:xfrm>
            <a:off x="9578417" y="3041986"/>
            <a:ext cx="223283" cy="5411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FBEBF-9BE5-4710-A697-18EF5A106344}"/>
              </a:ext>
            </a:extLst>
          </p:cNvPr>
          <p:cNvSpPr/>
          <p:nvPr/>
        </p:nvSpPr>
        <p:spPr>
          <a:xfrm>
            <a:off x="7655442" y="3583172"/>
            <a:ext cx="4072269" cy="1063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value of the given different fund type made a decision that venture type of funding will suite Spark fund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C0E0A43-F5D5-4637-B334-39598431BC5B}"/>
              </a:ext>
            </a:extLst>
          </p:cNvPr>
          <p:cNvSpPr/>
          <p:nvPr/>
        </p:nvSpPr>
        <p:spPr>
          <a:xfrm>
            <a:off x="6879265" y="4045688"/>
            <a:ext cx="776178" cy="21796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54C8F-0738-46FE-9867-99EB21279D0F}"/>
              </a:ext>
            </a:extLst>
          </p:cNvPr>
          <p:cNvSpPr/>
          <p:nvPr/>
        </p:nvSpPr>
        <p:spPr>
          <a:xfrm>
            <a:off x="3561907" y="3596777"/>
            <a:ext cx="3317357" cy="1049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Capture all the data for the funding type venture for further analysis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983120-A2D4-45CF-BF7E-46CB5BE67C7B}"/>
              </a:ext>
            </a:extLst>
          </p:cNvPr>
          <p:cNvSpPr/>
          <p:nvPr/>
        </p:nvSpPr>
        <p:spPr>
          <a:xfrm rot="10800000">
            <a:off x="2860156" y="4045688"/>
            <a:ext cx="701748" cy="217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2D2EB-D39D-488D-9C63-AB54C5DBF911}"/>
              </a:ext>
            </a:extLst>
          </p:cNvPr>
          <p:cNvSpPr/>
          <p:nvPr/>
        </p:nvSpPr>
        <p:spPr>
          <a:xfrm>
            <a:off x="276448" y="3618042"/>
            <a:ext cx="2583709" cy="1049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Found top 9 countries based on amount of investment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EFB1819-4ADF-4ABC-BD06-EB8A5A166056}"/>
              </a:ext>
            </a:extLst>
          </p:cNvPr>
          <p:cNvSpPr/>
          <p:nvPr/>
        </p:nvSpPr>
        <p:spPr>
          <a:xfrm>
            <a:off x="1382233" y="4646428"/>
            <a:ext cx="212651" cy="4465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4217E5-9CF9-4100-A987-3277F57009C0}"/>
              </a:ext>
            </a:extLst>
          </p:cNvPr>
          <p:cNvSpPr/>
          <p:nvPr/>
        </p:nvSpPr>
        <p:spPr>
          <a:xfrm>
            <a:off x="276448" y="5092996"/>
            <a:ext cx="2583707" cy="107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Separated top 3 English speaking countries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807796-AC91-4629-9F8C-BFB5EEFC4847}"/>
              </a:ext>
            </a:extLst>
          </p:cNvPr>
          <p:cNvSpPr/>
          <p:nvPr/>
        </p:nvSpPr>
        <p:spPr>
          <a:xfrm>
            <a:off x="2860155" y="5543610"/>
            <a:ext cx="701749" cy="2245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74758C-D5ED-4164-90B7-17CBC63A4167}"/>
              </a:ext>
            </a:extLst>
          </p:cNvPr>
          <p:cNvSpPr/>
          <p:nvPr/>
        </p:nvSpPr>
        <p:spPr>
          <a:xfrm>
            <a:off x="3561904" y="5092995"/>
            <a:ext cx="3317360" cy="1079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Captured each primary sector in separate column and map it to the major sector using mapping.csv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EFED86-B9D9-4215-9F9D-44E15A1DBDF2}"/>
              </a:ext>
            </a:extLst>
          </p:cNvPr>
          <p:cNvSpPr/>
          <p:nvPr/>
        </p:nvSpPr>
        <p:spPr>
          <a:xfrm>
            <a:off x="6879265" y="5543610"/>
            <a:ext cx="776178" cy="2245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1081F8-52EB-4AD1-B107-C2FAB9D9B672}"/>
              </a:ext>
            </a:extLst>
          </p:cNvPr>
          <p:cNvSpPr/>
          <p:nvPr/>
        </p:nvSpPr>
        <p:spPr>
          <a:xfrm>
            <a:off x="7655442" y="5108944"/>
            <a:ext cx="4072269" cy="10579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Captured top 3 major sector for each of the top 3 countries and based on that reached to my conclusion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162" y="1049824"/>
            <a:ext cx="9313817" cy="805102"/>
          </a:xfrm>
        </p:spPr>
        <p:txBody>
          <a:bodyPr/>
          <a:lstStyle/>
          <a:p>
            <a:r>
              <a:rPr lang="en-IN" b="1" dirty="0"/>
              <a:t>             Funding Type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82" y="2258963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Spark Fund want to invest between 5 to 15 million USD. </a:t>
            </a:r>
          </a:p>
          <a:p>
            <a:pPr marL="0" indent="0">
              <a:buNone/>
            </a:pPr>
            <a:r>
              <a:rPr lang="en-IN" sz="1800" dirty="0"/>
              <a:t>Based on the average investment value of fund type venture, seed, angel and private equity. </a:t>
            </a:r>
          </a:p>
          <a:p>
            <a:pPr marL="0" indent="0">
              <a:buNone/>
            </a:pPr>
            <a:r>
              <a:rPr lang="en-IN" sz="1800" dirty="0"/>
              <a:t>We can see that </a:t>
            </a:r>
            <a:r>
              <a:rPr lang="en-IN" sz="1800" b="1" dirty="0">
                <a:solidFill>
                  <a:srgbClr val="C00000"/>
                </a:solidFill>
              </a:rPr>
              <a:t>Venture</a:t>
            </a:r>
            <a:r>
              <a:rPr lang="en-IN" sz="1800" dirty="0"/>
              <a:t> type funding is well suited for spark fund</a:t>
            </a:r>
            <a:r>
              <a:rPr lang="en-IN" sz="12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Here we are taking the funding type whose average investment value meet spark fund funding criteria.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68CBAA-34F3-406C-9A9F-448900FF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46581"/>
              </p:ext>
            </p:extLst>
          </p:nvPr>
        </p:nvGraphicFramePr>
        <p:xfrm>
          <a:off x="1319620" y="36209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23">
                  <a:extLst>
                    <a:ext uri="{9D8B030D-6E8A-4147-A177-3AD203B41FA5}">
                      <a16:colId xmlns:a16="http://schemas.microsoft.com/office/drawing/2014/main" val="1251503786"/>
                    </a:ext>
                  </a:extLst>
                </a:gridCol>
                <a:gridCol w="4078177">
                  <a:extLst>
                    <a:ext uri="{9D8B030D-6E8A-4147-A177-3AD203B41FA5}">
                      <a16:colId xmlns:a16="http://schemas.microsoft.com/office/drawing/2014/main" val="409030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Funding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Average Investment(In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5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0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12B70C-4FFB-4B9C-B7EF-84841367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41" y="817303"/>
            <a:ext cx="5267570" cy="587057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F0DBD3-FE11-42C2-A861-F864B08B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Showing the fraction of total investments (globally) for different funding round type.</a:t>
            </a:r>
          </a:p>
          <a:p>
            <a:endParaRPr lang="en-US" sz="2400" b="1" dirty="0"/>
          </a:p>
          <a:p>
            <a:r>
              <a:rPr lang="en-US" sz="2400" b="1" dirty="0"/>
              <a:t>From this graph we infer that most number of investment happened in </a:t>
            </a:r>
            <a:r>
              <a:rPr lang="en-US" sz="2400" b="1" dirty="0">
                <a:solidFill>
                  <a:srgbClr val="C00000"/>
                </a:solidFill>
              </a:rPr>
              <a:t>venture</a:t>
            </a:r>
            <a:r>
              <a:rPr lang="en-US" sz="2400" b="1" dirty="0"/>
              <a:t> funding type.</a:t>
            </a:r>
          </a:p>
        </p:txBody>
      </p:sp>
    </p:spTree>
    <p:extLst>
      <p:ext uri="{BB962C8B-B14F-4D97-AF65-F5344CB8AC3E}">
        <p14:creationId xmlns:p14="http://schemas.microsoft.com/office/powerpoint/2010/main" val="8457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8B0A547-BE23-452F-8D40-667A80DF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C1E4B7-4361-4525-997E-4F7D7439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179" y="1965983"/>
            <a:ext cx="3932237" cy="38115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From Graph also we can see </a:t>
            </a:r>
            <a:r>
              <a:rPr lang="en-US" sz="3600" dirty="0">
                <a:solidFill>
                  <a:srgbClr val="7030A0"/>
                </a:solidFill>
              </a:rPr>
              <a:t>venture</a:t>
            </a:r>
            <a:r>
              <a:rPr lang="en-US" sz="3600" dirty="0"/>
              <a:t> type funding is best suited for the spark fund</a:t>
            </a:r>
          </a:p>
        </p:txBody>
      </p:sp>
      <p:sp>
        <p:nvSpPr>
          <p:cNvPr id="2" name="AutoShape 2" descr="data:image/png;base64,iVBORw0KGgoAAAANSUhEUgAAAYMAAAEMCAYAAAAmgtofAAAABHNCSVQICAgIfAhkiAAAAAlwSFlzAAALEgAACxIB0t1+/AAAADl0RVh0U29mdHdhcmUAbWF0cGxvdGxpYiB2ZXJzaW9uIDMuMC4yLCBodHRwOi8vbWF0cGxvdGxpYi5vcmcvOIA7rQAAG0tJREFUeJzt3XmYXVWd7vHvmzBPjUgxCGJi3yiNCAFKmqlbJhGcwhWksWmNkafTbdsM0oo4dONw721AWxxbDIpERAYRLhEV5EYCLSKSMI+iISCQkMJLZHIg8PYfexU5VGo4u3KGKur9PM95zt7r7LX3r+pUnd/Za+29lmwTERET26RuBxAREd2XZBAREUkGERGRZBARESQZREQESQYREUGSQUREkGQQEREkGUREBEkGEREBrNXtAJq1+eabe8qUKd0OIyJiXFm0aNGjtntG2m7cJIMpU6awcOHCbocRETGuSLq/me3STBQREUkGERGRZBARESQZREQESQYREUGSQUREkGQQERGMo/sMIiJa7cQTT2TZsmVstdVWnHbaad0Op6uSDCJiwlq2bBkPPfRQt8MYE9JMFBERSQYREZFkEBERdCAZSPqApDsk3S7pPEnrSZoq6XpJ90q6QNI67Y4jIiKG1tZkIGkb4Fig1/aOwGTgSOBU4HTb04DHgKPbGUdERAyvE81EawHrS1oL2ABYCuwPXFRenwsc2oE4IiJiCG1NBrYfAj4LPECVBH4HLAJW2F5ZNnsQ2Gaw+pJmS1ooaWFfX187Q42ImNDa3Uz0EmAGMBV4GbAhcMggm3qw+rbn2O613dvTM+JEPRERMUrtbiY6ELjPdp/tZ4CLgb2ATUuzEcC2wMNtjiMiIobR7mTwALCHpA0kCTgAuBO4Cji8bDMTuLTNcURExDDa3WdwPVVH8Y3AbeV4c4APAydI+hXwUuAb7YwjIiKG1/axiWyfDJw8oHgxsHu7jx0REc3JHcgREZFkEBERSQYREUGSQUREkGQQEREkGUREBEkGERFBkkFERJBkEBERJBlERARJBhERQQfGJoqIiWPvL+3d7RBqWWfFOkxiEr9Z8ZtxE/u1x1zblv3mzCAiIpIMIiIiySAiIkgyiIgI2pwMJL1a0s0Nj8clHS9pM0lXSrq3PL+knXFERMTw2j3t5T22p9ueDuwGPA1cApwEzLc9DZhf1iMioks62Ux0APBr2/cDM4C5pXwucGgH44iIiAE6mQyOBM4ry1vaXgpQnrcYrIKk2ZIWSlrY19fXoTAjIiaejiQDSesAbwO+W6ee7Tm2e2339vT0tCe4iIjo2JnBIcCNth8p649I2hqgPC/vUBwRETGITiWDd7KqiQhgHjCzLM8ELu1QHBERMYi2JwNJGwBvAC5uKD4FeIOke8trp7Q7joiIGFrbB6qz/TTw0gFlv6W6uigiIsaA3IEcERFJBhERkWQQEREkGUREBEkGERFBkkFERJBkEBERdOA+g4iIscobmOd4Dm/gbofSdUkGETFhPbP3M90OYcxIM1FERCQZREREkkFERJBkEBERJBlERARNXE0k6e3DvW774uFej4iIsa+ZS0vfWp63APYCflLW9wMW8MJJa1YjaVPg68COgIH3AvcAFwBTgCXAEbYfqxV5RES0zIjNRLZn2Z5F9UG+g+3DbB8GvKbJY3wBuNz29sDOwF3AScB829OA+WU9IiK6pE6fwRTbSxvWHwFeNVwFSZsAfw18A8D2n2yvAGYAc8tmc4FDa8QREREtVucO5AWSrqCa2N5Uk9xfNUKdVwJ9wDcl7QwsAo4DtuxPLLaXStqiduQREdEyTZ8Z2P5n4Ayqpp7pwNdsHzNCtbWAXYGv2t4FeIoaTUKSZktaKGlhX19fs9UiIqKmppOBpA2BebY/QJUUnpW09gjVHgQetH19Wb+IKjk8Imnrst+tgeWDVbY9x3av7d6enp5mQ42IiJrq9BlcA6wraRvg/wGzgLOHq2B7GfAbSa8uRQcAdwLzgJmlbCZwaY04IiKixer0Gcj205KOBr5k+zRJNzVR7xjgXEnrAIupksgk4MKyrweAd9QNPCIiWqdWMpC0J3AUcHSz9W3fDPQO8tIBNY4dERFtVKeZ6HjgI8Altu+Q9EpGvpooIiLGgabPDGxfDVzdsL4YOLYdQUVERGc1nQwkXUV1f8EL2N6/pRFFRETH1ekz+GDD8nrAYcDK1oYTERHdUKeZaNGAomslXT3oxhERMa7UaSbarGF1ErAbsFXLI4qIiI6r00y0iKrPQFTNQ/ex6hLTiIgYx+o0E00d7nVJb7B95ZqHFBERndbKaS9PbeG+IiKig1qZDNTCfUVERAe1Mhmsdg9CRESMD61MBhERMU7Vmc9g3RHKlrQioIiI6Lw6ZwbXDVdm++1rHk5ERHTDiJeWStoK2AZYX9IurOoo3gTYoI2xRUREhzRzn8EbgfcA2wKfayh/AvhoG2KKiIgOa2ZymrnAXEmH2f5e3QNIWkKVOJ4FVtruLUNbXABMoeprOML2Y3X3HRERrVFnOIrLJP0t1Qf48/Vsf6qJuvvZfrRh/SRgvu1TJJ1U1j9cI5aIiGihOh3IlwIzqMYleqrhMRozgLlleS5w6Cj3ExERLVDnzGBb2weP4hgGfizJwNdszwG2tL0UwPZSSVuMYr8REdEidZLBzyS91vZtNY+xt+2Hywf+lZLubraipNnAbIDtttuu5mEjIqJZdZqJ9gEWSbpH0q2SbpN060iVbD9cnpcDlwC7A49I2hqgPC8fou4c2722e3t6emqEGhERddQ5Mzik7s4lbQhMsv1EWT4I+BQwD5gJnFKeL62774iIaJ06yWA0A9FtCVwiqf9Y37F9uaQbgAslHQ08ALxjFPuOiIgWqZMMfsCqmc7WA6YC9wCvGaqC7cXAzoOU/xY4oFakERHRNnVmOntt47qkXYF/aHlEERHRcaMewtr2jcDrWhhLRER0SdNnBpJOaFidBOwK9LU8ooiI6Lg6fQYbNyyvpOpDqD1WUUREjD11+gw+CSBp42rVT7YtqoiI6Kg6M53tKOkm4HbgDkmLJO3YvtAiIqJT6nQgzwFOsP0K268A/qWURUTEOFcnGWxo+6r+FdsLgA1bHlFERHRcnQ7kxZL+FTinrP8dcF/rQ4qIiE6rc2bwXqAHuJhqwLkeYFY7goqIiM6qczXRY8CxbYwlIiK6pM5NZ73AR1l92sudWh9WRER0Up0+g3OBDwG3Ac+1J5yIiOiGOsmgz/a8tkUSERFdUycZnCzp68B84I/9hbYvbnlUERHRUXWSwSxge2BtVjUTmerqooiIGMfqJIOdB85p0CxJk4GFwEO23yJpKnA+sBlwI/Au238azb4jImLN1bnP4OeSdhjlcY4D7mpYPxU43fY04DHg6FHuNyIiWqBOMtgHuFnSPZJulXSbpFtHqiRpW+DNwNfLuoD9gYvKJnOBQ+uFHRERrVSnmejgUR7j88CJrJoP4aXACtsry/qDwDaj3HdERLRA02cGtu+3fT/we6qO4/7HkCS9BVhue1Fj8WC7H6L+bEkLJS3s68ukahER7VJnPoO3SbqXanC6q4ElwI9GqLY38DZJS6g6jPenOlPYVFL/Wcm2wMODVbY9x3av7d6enp5mQ42IiJrq9Bl8GtgD+KXtqcABwLXDVbD9Edvb2p4CHAn8xPZRwFXA4WWzmcCldQOPiIjWqZMMnrH9W2CSpEllboPpozzuh4ETJP2Kqg/hG6PcT0REtECdDuQVkjYCrgHOlbQcWDlCneeVyXAWlOXFwO41jh0REW1U58xgBvA08AHgcuDXwFvbEVRERHRWnfkMniqLz1HdG/ACkq6zvWerAouIiM6pc2YwkvVauK+IiOigViaDYe85iIiIsauVySAiIsapViaDwe4sjoiIcaCVyeBdLdxXRER00IhXE0l6gmH6A2xvUp5vb2FcERHRQSMmA9sbA0j6FLAMOIeqSegoVo1EGhER41idZqI32v5P20/Yftz2V4HD2hVYRER0Tp1k8KykoyRNljRJ0lHAs+0KLCIiOqdOMvhb4AjgkfJ4RymLiIhxrs5wFEuoxieKiIgXmTqT27xK0nxJt5f1nSR9vH2hRUREp9RpJjoT+AjwDIDtW6kmrImIiHGuTjLYwPYvBpQ1PZ9BRESMXXWSwaOS/pxyA5qkw4Glw1WQtJ6kX0i6RdIdkj5ZyqdKul7SvZIukLTOqH+CiIhYY3WSwfuBrwHbS3oIOB543wh1/gjsb3tnqikyD5a0B3AqcLrtacBjwNG1I4+IiJZpOhnYXmz7QKAH2N72PuUKo+Hq2PaTZXXt8jCwP3BRKZ8LHFo38IiIaJ06VxMdJ2kTqqkvT5d0o6SDmqg3WdLNwHLgSqrpMlfY7u9veBDYpn7oERHRKnWaid5r+3HgIGALYBZwykiVbD9rezqwLbA78BeDbTZYXUmzJS2UtLCvr69GqBERUUedZNA/X8GbgG/avoUacxjYXgEsAPYANpXUf8PbtsDDQ9SZY7vXdm9PT0+NUCMioo46yWCRpB9TJYMrJG0MPDdcBUk9kjYty+sDBwJ3AVcBh5fNZgKX1g08IiJap+nhKKiu+JkOLLb9tKSXUjUVDWdrYK6kyVSJ50Lbl0m6Ezhf0v8CbgK+MYrYIyKiRZqZ3GZ723dTJQKAV0rNtQ6Vu5R3GaR8MVX/QUREjAHNnBmcAMwG/mOQ1/ovE42IiHGsmZnOZpfn/dofTkREdEOdPgMk7QjsAKzXX2b7W60OKiIiOqvpZCDpZGBfqmTwQ+AQ4KdAkkFExDhX59LSw4EDgGW2ZwE7A+u2JaqIiOioOsngD7afA1aWYSmWA69sT1gREdFJTTUTqbqW9NZyA9mZwCLgSWDg/AYRETEONZUMbFvS9DKkxBmSLgc2KfcRRETEOFenmejnkl4HYHtJEkFExItHnUtL9wP+QdL9wFNUg9TZ9k5tiSwiIjqmTjI4pG1RREREVzWdDGzf385AIiKie+r0GURExItUkkFERCQZREREkkFERNDmZCDp5ZKuknSXpDskHVfKN5N0paR7y/NL2hlHREQMr91nBiuBf7H9F8AewPsl7QCcBMy3PQ2YX9YjIqJL2poMbC+1fWNZfgK4C9gGmAHMLZvNBQ5tZxwRETG8jvUZSJpCNR/y9cCWtpdClTCALToVR0RErK4jyUDSRsD3gONtP16j3mxJCyUt7Ovra1+AERETXNuTgaS1qRLBubYvLsWPSNq6vL411dwIq7E9x3av7d6enp52hxoRMWG1+2oiAd8A7rL9uYaX5gEzy/JM4NJ2xhEREcOrM1DdaOwNvAu4TdLNpeyjwCnAhZKOBh4A3tHmOCIiYhhtTQa2f0o11PVgDmjnsSMionm5AzkiIpIMIiIiySAiIkgyiIgIkgwiIoIkg4iIIMkgIiJIMoiICJIMIiKCJIOIiCDJICIiSDKIiAiSDCIigvYPYR1NOPHEE1m2bBlbbbUVp512WrfDiYgJKMlgDFi2bBkPPfRQt8OIiAkszUQREdHeMwNJZwFvAZbb3rGUbQZcAEwBlgBH2H6slcfd7UPfauXu2m7jR59gMvDAo0+Mm9gXfebd3Q4hIlqo3WcGZwMHDyg7CZhvexowv6xHREQXtTUZ2L4G+P8DimcAc8vyXODQdsYwHjy3zoY8u+4mPLfOht0OJSImqG50IG9peymA7aWStuhCDGPKU9MO6nYIETHBjekOZEmzJS2UtLCvr6/b4UREvGh1Ixk8ImlrgPK8fKgNbc+x3Wu7t6enp2MBRkRMNN1IBvOAmWV5JnBpF2KIiIgGbU0Gks4DrgNeLelBSUcDpwBvkHQv8IayHhERXdTWDmTb7xzipQPaedyIiKhnTHcgR0REZyQZREREkkFERCQZREQESQYREUGSQUREkGQQEREkGUREBEkGERFBkkFERJBkEBERJBlERARJBhERQZJBRESQZBARESQZREQEXUwGkg6WdI+kX0k6qVtxREREl5KBpMnAV4BDgB2Ad0raoRuxREREm6e9HMbuwK9sLwaQdD4wA7izS/HEGPHAp17b7RAmhO3+7bZuhxBjTLeaibYBftOw/mApi4iILujWmYEGKfNqG0mzgdll9UlJ97Q1qu7aHHi020E0S5+d2e0QxpJx9d4BcPJg/4IT1rh6/3Rs7ffuFc1s1K1k8CDw8ob1bYGHB25kew4wp1NBdZOkhbZ7ux1H1Jf3bnzL+1fpVjPRDcA0SVMlrQMcCczrUiwRERNeV84MbK+U9M/AFcBk4Czbd3QjloiI6F4zEbZ/CPywW8cfgyZEc9iLVN678S3vHyB7tX7biIiYYDIcRUREJBl0m6T3SHpZt+OI9pP0ZLdjiBhKkkH3vQeolQwkda2vJ6KTJH1K0oGjrHu8pA1aHdMo4vihpE3L45+6Hc9Q0mcwSpJOBe63/Z9l/RPAE1QJ9ghgXeAS2ydLmgL8CPgpsBfwENXwG28Gzi7rvwf2BO4Cem0/KqkX+Kztfcv+XwZMobpB5l3AKcC+5Vhfsf219v7UE4ekDYELqe6BmQx8GvgV8DlgI6r34D22l0r6c6qxtnqAp4G/t323pKnAd6gu1Lgc+IDtjTr+w4xTkibbfnYN6i+h/C+1LqrRK58Dl9nescuhDM52HqN4ALsAVzes3wm8m+rKBFElhcuAv6b6AF8JTC/bXgj8XVleQPUH27+fJcDmZbkXWFCWPwEsAtYv67OBj5fldYGFwNRu/15eLA/gMODMhvU/A34G9JT1v6G6JBpgPjCtLP8l8JOyPA94d1l+P/Bkt3+usfIo/xN3A3OBW4GLgA3K3/+/UX1xOpLqy9LhVINaXthQf1/g+2X5q+Xv/w7gk6XsWOBPwG3AVaXsIOA64Ebgu8BGw8S3G3B1+Z+7Ati6ofyWsp/PALeX8vcAX26ofxmwb1leQnWX8/lUX/puLnXPAWY01DkXeFu33pM0E42S7ZuALSS9TNLOwGPATlR/cDdR/cFtD0wrVe6zfXNZXkT1z1DXPNu/L8sHAe+WdDNwPfDShmPFmrsNOFDSqZL+iuqO+R2BK8vv/OPAtpI2ojrb+24p/xqwddnH3sB5ZfmcjkY/PrwamGN7J+BxoL8J5Q+297F9fsO2VwJ7lDM2qJLxBWX5Y67uIN4JeL2knWx/kWpUg/1s7ydpc6r37EDbu1IljxMGC0rS2sCXgMNt7wacBfzv8vI3gWNt7zmKn/ck4Ne2p9v+EPB1YFY55p9R/R117XL7tD2vmYuovrVsRZX1pwD/7gHNNeX08I8NRc8C6w+xz5Ws6stZb8BrTzXuFjjG9hWjiDtGYPuXknYD3gT8O9WH0R0DPwQkbQKssD19qF21N9Jx7Te2ry3L36b6Ng+rPuSf5+pG1cuBt0q6iKqJ9cTy8hFlHLO1qBLxDlRnG432KOXXSgJYh+rb/WBezarED1Uz4dLygb2p7avLdudQnbGMiu2rJX1F0hbA24Hv2V452v2tqZwZrJnzqU5lD6dKDFcA7y3fFpG0TXmjh/MEsHHD+hKqU1GomiqGcgXwvvItBkmvavjWFGuoXOH1tO1vA5+lav7pkbRneX1tSa+x/Thwn6R3lHKVM0WAa6n+PgCO6uxPMC4MTJT9608N3LC4gKo/bn/gBttPlH6ZDwIHlDOMH7D6lyiovjxdWb6VT7e9g+2jhziOqBJ//7avtX1QKR8quTd+iWOIGAZzDtXfxiyqs46uSTJYA66G0NgYeMj2Uts/puowvE7SbVQJYuPh9kHVJnqGpJslrQ98EviCpP+iOoMYytep+ilulHQ7VfNEzvRa57XAL0rTz8eo2rEPB06VdAtVu+9eZdujgKNL+R1UFwcAHAe8X9INVH0O8ULb9SdX4J1U/QTDWQDsCvw9q84eNqFKHr+TtCUv/Kbe+EXr58Dekv4HgKQNJL1qiOPcw+CJf0U5zj5lu8YEvwSYLmmSpJdTzdky0MAvflD9/x8Pz3+edE2uJoqIjitNpz8ErqFKqvdSXSF3Jw1XAEk6m+oKnIvK+pepOmu3sP10wzZ/CSymao6dZ/tsScdQddwvLf0G+wOnUl1wAdUFGIMOkClpOvBFqiS+FvB522eWpsOzqK4au4KqX2FHVe1J3wamA7cDWwKfsL2g8aomSd+h6tv4Uek3oDR//V/bZ4z+N7rmkgwiouPG/GWWTWjFz1Dug7gN2NX271oU2qikmSgiogvKzXR3A1/qdiKAnBlExAQm6RJg6oDiD0/Eq/SSDCIiIs1EERGRZBARESQZREQESQYxBkg6VtJdks5dw/1MKTfgIalX0hdbE2FnSdpX0mUjvL7XUK9HjEbuWI2x4J+AQ2zf16od2l5INRhZW0haq4vjyOwLPEk1impES+TMILpK0hnAK4F5kn4n6YMNr91evu1PKWcOZ0q6Q9KPy9AdSNpN0i2SrqO627S/7vPfriV9QtJZkhZIWizp2Ibt/lXS3ZKulHRe4/EHiXWBpP8j6WrgOEmvkDRf0q3lebuy3dmSDm+o92RDTAskXVSOeW65cxVJB5eyn1INWjZUDFOAfwQ+UIYw+StJ9zWMUbWJpCVlCIUFkj4v6Wfld7l72WbD8vu4QdJNkmYMdbyYOJIMoqts/yNlqGHg9GE2nUY1gc9rgBWsGsSv2SGFtwfeSDVmzMnlw7K37GcXqg/g3iZC3tT2623/B/Bl4FtlgLRzqYYvGMkuVGPR7ECVBPeWtB5wJvBW4K+oRsEdlO0lwBnA6WUQtf+iGrPnzWWTI6lGv3ymrG9oey+qs6+zStnHqOZceB3V7/0zyiCHE16SQYwXq80HocGHFB7KD2z/sYx5s5xq7Jh9gEtt/972E8D3m4ijcXjlPakGJuw/9j6rb76aX9h+0PZzVIPdTaFKVPfZvtfVjT/fbmI/jZ4fF5/VR788D8D2NcAmkjalmgvjpDII3wKqETa3q3nMeJFJn0GMJcMNAzzYfBDDDSk80MD6a5X6dQ01vDINsTz/c5RmoHVGiKOxbm22ry1Naa8HJtu+fZCYGtcFHGb7ntEeM158cmYQY8kSqiGKkbQrqw8T8AIjDCncjJ9STZaynqo5KN48UoUBfsYL5yvoH4J5CavmpJgBrD3Cfu4GpqqaSxmq4ZyHM9hQyN+iOgsYOCb+3wCU39Hvyhg4VwDHNPRX7DLC8WICSDKIseR7wGal+eJ9wC+bqDML+ErpQP79SBs3sn0D1TzFtwAXU119VGfAsGOBWZJupRp++bhSfibV9Iu/oBpaebizCWz/gWpO6x+UDuT7Rzju94H/2d+BXMrOBV7Cqmk2+z0m6WdU/Qz9k7l8mipB3Vouxf30CMeLCSBjE8WEJmkj20+WoYSvAWbbvrHbcdVVrl6aYftdDWULgA+Wy2wjhpU+g5jo5kjagap/Yu44TQRfoprh603djiXGr5wZRAwg6SvA3gOKv2C7o3PUSprFqqanftfafv9g20esiSSDiIhIB3JERCQZREQESQYREUGSQUREkGQQERHAfwN5vEDiBpePIwAAAABJRU5ErkJggg==">
            <a:extLst>
              <a:ext uri="{FF2B5EF4-FFF2-40B4-BE49-F238E27FC236}">
                <a16:creationId xmlns:a16="http://schemas.microsoft.com/office/drawing/2014/main" id="{016AF216-2116-41E1-8D72-F5B08EAE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2567" y="2200940"/>
            <a:ext cx="3802912" cy="498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DD377-CA77-4847-9541-87E8B8E82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148316"/>
            <a:ext cx="7101593" cy="4912242"/>
          </a:xfr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389" y="487693"/>
            <a:ext cx="3933825" cy="1069975"/>
          </a:xfrm>
        </p:spPr>
        <p:txBody>
          <a:bodyPr/>
          <a:lstStyle/>
          <a:p>
            <a:r>
              <a:rPr lang="en-IN" b="1" dirty="0"/>
              <a:t> 			</a:t>
            </a:r>
            <a:r>
              <a:rPr lang="en-IN" sz="2800" b="1" dirty="0"/>
              <a:t>Country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0A001-9C30-4432-A537-C1ED947D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2563" y="2407881"/>
            <a:ext cx="4355651" cy="3386286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Spark fund wants to invest in English speaking country.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Based on the total amount investment for venture fund type in each country the top nine countries are shown in table.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Now we can see </a:t>
            </a:r>
            <a:r>
              <a:rPr lang="en-IN" sz="1800" b="1" dirty="0">
                <a:solidFill>
                  <a:schemeClr val="accent2"/>
                </a:solidFill>
              </a:rPr>
              <a:t>USA,GBR,IND </a:t>
            </a:r>
            <a:r>
              <a:rPr lang="en-IN" sz="1800" b="1" dirty="0">
                <a:solidFill>
                  <a:srgbClr val="002060"/>
                </a:solidFill>
              </a:rPr>
              <a:t>are the top three English speaking country.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CHINA is not an English speaking country that is why ignored that.</a:t>
            </a:r>
            <a:endParaRPr lang="en-US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017C0E-6043-45E2-80D3-CFB82BA3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39315"/>
              </p:ext>
            </p:extLst>
          </p:nvPr>
        </p:nvGraphicFramePr>
        <p:xfrm>
          <a:off x="6656810" y="1881962"/>
          <a:ext cx="3146410" cy="463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205">
                  <a:extLst>
                    <a:ext uri="{9D8B030D-6E8A-4147-A177-3AD203B41FA5}">
                      <a16:colId xmlns:a16="http://schemas.microsoft.com/office/drawing/2014/main" val="1673087274"/>
                    </a:ext>
                  </a:extLst>
                </a:gridCol>
                <a:gridCol w="1573205">
                  <a:extLst>
                    <a:ext uri="{9D8B030D-6E8A-4147-A177-3AD203B41FA5}">
                      <a16:colId xmlns:a16="http://schemas.microsoft.com/office/drawing/2014/main" val="2938624805"/>
                    </a:ext>
                  </a:extLst>
                </a:gridCol>
              </a:tblGrid>
              <a:tr h="438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52127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422510842796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21404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39835418773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37257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20245627416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63172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14391858718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1994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9583332317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33118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7259536732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97571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6907514579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76458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6346959822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3029"/>
                  </a:ext>
                </a:extLst>
              </a:tr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3363676611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37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54CC0-91D0-411A-AC82-509125F7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b="1" dirty="0"/>
              <a:t>From the Graph we can see that top three countries are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USA: United States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GBR: Great Britain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IND: India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CCF6FD-03D8-4EEC-846C-9F1FC917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47" y="1843704"/>
            <a:ext cx="6219516" cy="40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			</a:t>
            </a:r>
            <a:r>
              <a:rPr lang="en-IN" sz="2800" b="1" dirty="0"/>
              <a:t>Sector Wise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4" y="1642274"/>
            <a:ext cx="11190919" cy="48861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 dirty="0"/>
              <a:t>Based on number of investment done in each major sector for top 3 English speaking country. The top 3 sector in top 3 English speaking countries are.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b="1" dirty="0">
                <a:solidFill>
                  <a:srgbClr val="C00000"/>
                </a:solidFill>
              </a:rPr>
              <a:t>1 USA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B050"/>
                </a:solidFill>
              </a:rPr>
              <a:t>     </a:t>
            </a:r>
            <a:r>
              <a:rPr lang="en-IN" sz="5600" b="1" dirty="0">
                <a:solidFill>
                  <a:srgbClr val="002060"/>
                </a:solidFill>
              </a:rPr>
              <a:t>1.1  Others 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1.2   Social, Finance, Analytics, Advertising 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1.3  Cleantech/ </a:t>
            </a:r>
            <a:r>
              <a:rPr lang="en-IN" sz="5600" b="1" dirty="0" err="1">
                <a:solidFill>
                  <a:srgbClr val="002060"/>
                </a:solidFill>
              </a:rPr>
              <a:t>SemiCondutors</a:t>
            </a:r>
            <a:endParaRPr lang="en-IN" sz="5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5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5600" b="1" dirty="0">
                <a:solidFill>
                  <a:srgbClr val="C00000"/>
                </a:solidFill>
              </a:rPr>
              <a:t>2 GBR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C00000"/>
                </a:solidFill>
              </a:rPr>
              <a:t>     </a:t>
            </a:r>
            <a:r>
              <a:rPr lang="en-IN" sz="5600" b="1" dirty="0">
                <a:solidFill>
                  <a:srgbClr val="002060"/>
                </a:solidFill>
              </a:rPr>
              <a:t>2.1  Others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2.2   Social, Finance, Analytics, Advertising 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2.3  Cleantech/ </a:t>
            </a:r>
            <a:r>
              <a:rPr lang="en-IN" sz="5600" b="1" dirty="0" err="1">
                <a:solidFill>
                  <a:srgbClr val="002060"/>
                </a:solidFill>
              </a:rPr>
              <a:t>SemiCondutors</a:t>
            </a:r>
            <a:endParaRPr lang="en-IN" sz="5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5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5600" b="1" dirty="0">
                <a:solidFill>
                  <a:srgbClr val="C00000"/>
                </a:solidFill>
              </a:rPr>
              <a:t>3 IND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C00000"/>
                </a:solidFill>
              </a:rPr>
              <a:t>     </a:t>
            </a:r>
            <a:r>
              <a:rPr lang="en-IN" sz="5600" b="1" dirty="0">
                <a:solidFill>
                  <a:srgbClr val="002060"/>
                </a:solidFill>
              </a:rPr>
              <a:t>3.1  Others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3.2   Social, Finance, Analytics, Advertising </a:t>
            </a: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     3.3  News, Search and Messaging</a:t>
            </a:r>
          </a:p>
          <a:p>
            <a:pPr marL="0" indent="0">
              <a:buNone/>
            </a:pPr>
            <a:endParaRPr lang="en-IN" sz="5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5600" b="1" dirty="0">
                <a:solidFill>
                  <a:srgbClr val="002060"/>
                </a:solidFill>
              </a:rPr>
              <a:t>** This conclusion is supported by graph on next slide</a:t>
            </a:r>
          </a:p>
          <a:p>
            <a:pPr marL="0" indent="0">
              <a:buNone/>
            </a:pPr>
            <a:endParaRPr lang="en-IN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557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CASE STUDY   SUBMISSION </vt:lpstr>
      <vt:lpstr> OBJECTIVE</vt:lpstr>
      <vt:lpstr> Problem Solving flow</vt:lpstr>
      <vt:lpstr>             Funding Type Analysis</vt:lpstr>
      <vt:lpstr>PowerPoint Presentation</vt:lpstr>
      <vt:lpstr> </vt:lpstr>
      <vt:lpstr>    Country Analysis</vt:lpstr>
      <vt:lpstr>PowerPoint Presentation</vt:lpstr>
      <vt:lpstr>    Sector Wise Analysis</vt:lpstr>
      <vt:lpstr>PowerPoint Presentation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Rajesh Mishra</cp:lastModifiedBy>
  <cp:revision>58</cp:revision>
  <dcterms:created xsi:type="dcterms:W3CDTF">2016-06-09T08:16:28Z</dcterms:created>
  <dcterms:modified xsi:type="dcterms:W3CDTF">2019-02-10T15:50:39Z</dcterms:modified>
</cp:coreProperties>
</file>