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71" r:id="rId13"/>
    <p:sldId id="265" r:id="rId14"/>
    <p:sldId id="272" r:id="rId15"/>
    <p:sldId id="268" r:id="rId16"/>
    <p:sldId id="273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2C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35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[naanmudhalvan file (version 1).xlsb]Sheet2!PivotTable1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DATA SET</a:t>
            </a:r>
            <a:endParaRPr lang="en-IN"/>
          </a:p>
        </c:rich>
      </c:tx>
      <c:layout>
        <c:manualLayout>
          <c:xMode val="edge"/>
          <c:yMode val="edge"/>
          <c:x val="0.38242344706911635"/>
          <c:y val="2.57363872681382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5.4897200349956259E-2"/>
          <c:y val="0.22665879265091862"/>
          <c:w val="0.61665048118985122"/>
          <c:h val="0.566959025955088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Exceeds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12</c:v>
                </c:pt>
                <c:pt idx="1">
                  <c:v>15</c:v>
                </c:pt>
                <c:pt idx="2">
                  <c:v>10</c:v>
                </c:pt>
                <c:pt idx="3">
                  <c:v>13</c:v>
                </c:pt>
                <c:pt idx="4">
                  <c:v>10</c:v>
                </c:pt>
                <c:pt idx="5">
                  <c:v>12</c:v>
                </c:pt>
                <c:pt idx="6">
                  <c:v>11</c:v>
                </c:pt>
                <c:pt idx="7">
                  <c:v>11</c:v>
                </c:pt>
                <c:pt idx="8">
                  <c:v>12</c:v>
                </c:pt>
                <c:pt idx="9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A6-49D8-987F-D09E25FBE5F6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Needs Improvement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10</c:v>
                </c:pt>
                <c:pt idx="1">
                  <c:v>8</c:v>
                </c:pt>
                <c:pt idx="2">
                  <c:v>4</c:v>
                </c:pt>
                <c:pt idx="3">
                  <c:v>5</c:v>
                </c:pt>
                <c:pt idx="4">
                  <c:v>2</c:v>
                </c:pt>
                <c:pt idx="5">
                  <c:v>5</c:v>
                </c:pt>
                <c:pt idx="6">
                  <c:v>11</c:v>
                </c:pt>
                <c:pt idx="7">
                  <c:v>4</c:v>
                </c:pt>
                <c:pt idx="8">
                  <c:v>7</c:v>
                </c:pt>
                <c:pt idx="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A6-49D8-987F-D09E25FBE5F6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PIP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5</c:v>
                </c:pt>
                <c:pt idx="3">
                  <c:v>2</c:v>
                </c:pt>
                <c:pt idx="4">
                  <c:v>5</c:v>
                </c:pt>
                <c:pt idx="5">
                  <c:v>6</c:v>
                </c:pt>
                <c:pt idx="6">
                  <c:v>4</c:v>
                </c:pt>
                <c:pt idx="7">
                  <c:v>2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4A6-49D8-987F-D09E25FBE5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50529536"/>
        <c:axId val="1355426224"/>
      </c:barChart>
      <c:catAx>
        <c:axId val="1350529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5426224"/>
        <c:crosses val="autoZero"/>
        <c:auto val="1"/>
        <c:lblAlgn val="ctr"/>
        <c:lblOffset val="100"/>
        <c:noMultiLvlLbl val="0"/>
      </c:catAx>
      <c:valAx>
        <c:axId val="135542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0529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[naanmudhalvan file (version 1).xlsb]Sheet2!PivotTable1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DATA SET</a:t>
            </a:r>
            <a:endParaRPr lang="en-IN"/>
          </a:p>
        </c:rich>
      </c:tx>
      <c:layout>
        <c:manualLayout>
          <c:xMode val="edge"/>
          <c:yMode val="edge"/>
          <c:x val="0.38242344706911635"/>
          <c:y val="2.57363872681382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5.4897200349956259E-2"/>
          <c:y val="0.22665879265091862"/>
          <c:w val="0.61665048118985122"/>
          <c:h val="0.56695902595508896"/>
        </c:manualLayout>
      </c:layout>
      <c:pie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Exceeds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856-4699-8CA8-8B2E331611A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856-4699-8CA8-8B2E331611A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856-4699-8CA8-8B2E331611A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856-4699-8CA8-8B2E331611A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856-4699-8CA8-8B2E331611A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856-4699-8CA8-8B2E331611AB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F856-4699-8CA8-8B2E331611AB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F856-4699-8CA8-8B2E331611AB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F856-4699-8CA8-8B2E331611AB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F856-4699-8CA8-8B2E331611AB}"/>
              </c:ext>
            </c:extLst>
          </c:dPt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12</c:v>
                </c:pt>
                <c:pt idx="1">
                  <c:v>15</c:v>
                </c:pt>
                <c:pt idx="2">
                  <c:v>10</c:v>
                </c:pt>
                <c:pt idx="3">
                  <c:v>13</c:v>
                </c:pt>
                <c:pt idx="4">
                  <c:v>10</c:v>
                </c:pt>
                <c:pt idx="5">
                  <c:v>12</c:v>
                </c:pt>
                <c:pt idx="6">
                  <c:v>11</c:v>
                </c:pt>
                <c:pt idx="7">
                  <c:v>11</c:v>
                </c:pt>
                <c:pt idx="8">
                  <c:v>12</c:v>
                </c:pt>
                <c:pt idx="9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F856-4699-8CA8-8B2E331611AB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Needs Improvement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6-F856-4699-8CA8-8B2E331611A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8-F856-4699-8CA8-8B2E331611A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A-F856-4699-8CA8-8B2E331611A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C-F856-4699-8CA8-8B2E331611A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E-F856-4699-8CA8-8B2E331611A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0-F856-4699-8CA8-8B2E331611AB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2-F856-4699-8CA8-8B2E331611AB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4-F856-4699-8CA8-8B2E331611AB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6-F856-4699-8CA8-8B2E331611AB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8-F856-4699-8CA8-8B2E331611AB}"/>
              </c:ext>
            </c:extLst>
          </c:dPt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10</c:v>
                </c:pt>
                <c:pt idx="1">
                  <c:v>8</c:v>
                </c:pt>
                <c:pt idx="2">
                  <c:v>4</c:v>
                </c:pt>
                <c:pt idx="3">
                  <c:v>5</c:v>
                </c:pt>
                <c:pt idx="4">
                  <c:v>2</c:v>
                </c:pt>
                <c:pt idx="5">
                  <c:v>5</c:v>
                </c:pt>
                <c:pt idx="6">
                  <c:v>11</c:v>
                </c:pt>
                <c:pt idx="7">
                  <c:v>4</c:v>
                </c:pt>
                <c:pt idx="8">
                  <c:v>7</c:v>
                </c:pt>
                <c:pt idx="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F856-4699-8CA8-8B2E331611AB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PIP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F856-4699-8CA8-8B2E331611A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F856-4699-8CA8-8B2E331611A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F856-4699-8CA8-8B2E331611A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1-F856-4699-8CA8-8B2E331611A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3-F856-4699-8CA8-8B2E331611A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5-F856-4699-8CA8-8B2E331611AB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7-F856-4699-8CA8-8B2E331611AB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9-F856-4699-8CA8-8B2E331611AB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B-F856-4699-8CA8-8B2E331611AB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D-F856-4699-8CA8-8B2E331611AB}"/>
              </c:ext>
            </c:extLst>
          </c:dPt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5</c:v>
                </c:pt>
                <c:pt idx="3">
                  <c:v>2</c:v>
                </c:pt>
                <c:pt idx="4">
                  <c:v>5</c:v>
                </c:pt>
                <c:pt idx="5">
                  <c:v>6</c:v>
                </c:pt>
                <c:pt idx="6">
                  <c:v>4</c:v>
                </c:pt>
                <c:pt idx="7">
                  <c:v>2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F856-4699-8CA8-8B2E331611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 :        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AISHWARYA R</a:t>
            </a:r>
          </a:p>
          <a:p>
            <a:r>
              <a:rPr lang="en-US" sz="2400" dirty="0"/>
              <a:t>REGISTER NO	    :  	</a:t>
            </a:r>
            <a:r>
              <a:rPr lang="en-US" sz="2400" dirty="0">
                <a:solidFill>
                  <a:schemeClr val="accent2"/>
                </a:solidFill>
              </a:rPr>
              <a:t>312206302(unm299a&amp;f6)</a:t>
            </a:r>
          </a:p>
          <a:p>
            <a:r>
              <a:rPr lang="en-US" sz="2400" dirty="0"/>
              <a:t>DEPARTMENT      :	</a:t>
            </a:r>
            <a:r>
              <a:rPr lang="en-US" sz="2400" dirty="0">
                <a:solidFill>
                  <a:srgbClr val="7030A0"/>
                </a:solidFill>
              </a:rPr>
              <a:t>B.COM(ACCOUNTING &amp; FINANCE)</a:t>
            </a:r>
          </a:p>
          <a:p>
            <a:r>
              <a:rPr lang="en-US" sz="2400" dirty="0"/>
              <a:t>COLLEGE               :	</a:t>
            </a:r>
            <a:r>
              <a:rPr lang="en-US" sz="2400" dirty="0">
                <a:solidFill>
                  <a:srgbClr val="00B0F0"/>
                </a:solidFill>
              </a:rPr>
              <a:t>S.S.K.V. ARTS  AND SCIENCE COLLEGE FOR 				WOMEM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FCF574-A890-DB96-18AD-87C09AAF7BD6}"/>
              </a:ext>
            </a:extLst>
          </p:cNvPr>
          <p:cNvSpPr txBox="1"/>
          <p:nvPr/>
        </p:nvSpPr>
        <p:spPr>
          <a:xfrm>
            <a:off x="533400" y="1219200"/>
            <a:ext cx="11201400" cy="35421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3200" u="wavy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DATA COLLECTION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sz="1400" kern="100" dirty="0">
                <a:solidFill>
                  <a:srgbClr val="040C28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Surveys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sz="1400" kern="100" dirty="0">
                <a:solidFill>
                  <a:srgbClr val="040C28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Interviews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sz="1400" kern="100" dirty="0">
                <a:solidFill>
                  <a:srgbClr val="040C28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Observations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IN" sz="1400" kern="100" dirty="0">
                <a:solidFill>
                  <a:srgbClr val="040C28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focus groups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2.</a:t>
            </a:r>
            <a:r>
              <a:rPr lang="en-US" sz="3200" u="wavy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FEATURE COLLECTION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sz="1800" b="1" kern="10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Focus groups</a:t>
            </a:r>
            <a:r>
              <a:rPr lang="en-IN" sz="1800" b="1" kern="100" spc="10" dirty="0">
                <a:solidFill>
                  <a:srgbClr val="545D7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sz="1800" b="1" kern="100" spc="10" dirty="0">
                <a:solidFill>
                  <a:srgbClr val="545D7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Prompt data collection 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IN" sz="1800" b="1" kern="10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Survey methodology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r>
              <a:rPr lang="en-IN" sz="1800" b="1" spc="10" dirty="0">
                <a:solidFill>
                  <a:srgbClr val="545D7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High quality data</a:t>
            </a:r>
            <a:r>
              <a:rPr lang="en-IN" sz="1800" spc="10" dirty="0">
                <a:solidFill>
                  <a:srgbClr val="545D7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collection 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D41EB-AC44-0A1F-B20D-0674767CA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BE419-B0AA-6838-1E1F-8A471A616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1887200" cy="3980577"/>
          </a:xfrm>
        </p:spPr>
        <p:txBody>
          <a:bodyPr/>
          <a:lstStyle/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spc="10" dirty="0">
                <a:effectLst/>
                <a:latin typeface="Latha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3</a:t>
            </a:r>
            <a:r>
              <a:rPr lang="en-IN" sz="2000" b="1" u="wavy" kern="100" spc="10" dirty="0">
                <a:effectLst/>
                <a:latin typeface="Latha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.DATA CLEANING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sz="2000" kern="10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fixing or removing incorrect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sz="2000" kern="10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corrupted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sz="2000" kern="10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incorrectly formatted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IN" sz="2000" kern="10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duplicate or incomplete data within a dataset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Latha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4. </a:t>
            </a:r>
            <a:r>
              <a:rPr lang="en-IN" sz="2000" u="wavy" kern="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Latha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PERFORMANCE LEVEL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sz="2000" kern="100" dirty="0">
                <a:solidFill>
                  <a:srgbClr val="040C28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Effectiveness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sz="2000" kern="100" dirty="0">
                <a:solidFill>
                  <a:srgbClr val="040C28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Efficiency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sz="2000" kern="100" dirty="0">
                <a:solidFill>
                  <a:srgbClr val="040C28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Productivity  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IN" sz="2000" kern="100" dirty="0">
                <a:solidFill>
                  <a:srgbClr val="040C28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Quality 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630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8050-C904-E896-E86C-6F43F488E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C25B4-5E3A-E408-4631-04CC1BDBA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V="1">
            <a:off x="609600" y="1143633"/>
            <a:ext cx="10972800" cy="3809365"/>
          </a:xfrm>
        </p:spPr>
        <p:txBody>
          <a:bodyPr/>
          <a:lstStyle/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96F591-707F-CCEC-8465-F81CB1A38CFA}"/>
              </a:ext>
            </a:extLst>
          </p:cNvPr>
          <p:cNvSpPr txBox="1"/>
          <p:nvPr/>
        </p:nvSpPr>
        <p:spPr>
          <a:xfrm>
            <a:off x="755332" y="1143632"/>
            <a:ext cx="10297001" cy="228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b="1" u="sng" kern="100" dirty="0">
                <a:ln w="9525" cap="rnd" cmpd="sng" algn="ctr">
                  <a:solidFill>
                    <a:srgbClr val="FFFFFF"/>
                  </a:solidFill>
                  <a:prstDash val="solid"/>
                  <a:bevel/>
                </a:ln>
                <a:effectLst/>
                <a:latin typeface="Arial Black" panose="020B0A040201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5.SUMMARY</a:t>
            </a:r>
            <a:endParaRPr lang="en-IN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sz="1200" kern="100" dirty="0">
                <a:solidFill>
                  <a:srgbClr val="001D3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Personal details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IN" sz="1200" kern="100" dirty="0">
                <a:solidFill>
                  <a:srgbClr val="001D3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Work history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6.</a:t>
            </a:r>
            <a:r>
              <a:rPr lang="en-IN" sz="2000" u="wavy" kern="100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VISULAZATION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r>
              <a:rPr lang="en-IN" sz="1800" dirty="0">
                <a:solidFill>
                  <a:srgbClr val="474747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Data visualization is </a:t>
            </a:r>
            <a:r>
              <a:rPr lang="en-IN" sz="1800" dirty="0">
                <a:solidFill>
                  <a:srgbClr val="040C28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the process of using visual elements like charts, graphs, or maps to represent data</a:t>
            </a:r>
            <a:r>
              <a:rPr lang="en-IN" sz="1800" dirty="0">
                <a:solidFill>
                  <a:srgbClr val="474747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 It translates complex, high-volume, or numerical data into a visual representation that is easier to process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3085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C95AA03-F0E3-C7D0-27B0-5887E4DBD1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4176260"/>
              </p:ext>
            </p:extLst>
          </p:nvPr>
        </p:nvGraphicFramePr>
        <p:xfrm>
          <a:off x="914400" y="1695450"/>
          <a:ext cx="8896350" cy="4124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91A87-5292-0AFF-59F2-925C3083D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  <a:endParaRPr lang="en-IN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C95AA03-F0E3-C7D0-27B0-5887E4DBD1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3084903"/>
              </p:ext>
            </p:extLst>
          </p:nvPr>
        </p:nvGraphicFramePr>
        <p:xfrm>
          <a:off x="755332" y="1143634"/>
          <a:ext cx="9760267" cy="5104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61297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97328D-3EED-3FDD-DB53-37400AB3B545}"/>
              </a:ext>
            </a:extLst>
          </p:cNvPr>
          <p:cNvSpPr txBox="1"/>
          <p:nvPr/>
        </p:nvSpPr>
        <p:spPr>
          <a:xfrm>
            <a:off x="755332" y="1497106"/>
            <a:ext cx="86106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He data set contains employee numbers and names, gender, city, job title, department, store location, business unit, division, age, length of service, and the number of hour absent.</a:t>
            </a:r>
          </a:p>
          <a:p>
            <a:endParaRPr lang="en-US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A110A-065B-D1C6-477A-1CCCFFA1F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2133600"/>
            <a:ext cx="10681335" cy="758190"/>
          </a:xfrm>
        </p:spPr>
        <p:txBody>
          <a:bodyPr/>
          <a:lstStyle/>
          <a:p>
            <a:r>
              <a:rPr lang="en-US" dirty="0"/>
              <a:t>THANK YOU  !!!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6831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709" y="-482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95400" y="1115256"/>
            <a:ext cx="8286750" cy="2786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IN" sz="4000" spc="10" dirty="0">
                <a:solidFill>
                  <a:srgbClr val="832CC4"/>
                </a:solidFill>
                <a:highlight>
                  <a:srgbClr val="00FFFF"/>
                </a:highlight>
                <a:latin typeface="Stencil" panose="040409050D0802020404" pitchFamily="82" charset="0"/>
              </a:rPr>
              <a:t>Problem statement	</a:t>
            </a:r>
            <a:r>
              <a:rPr lang="en-IN" sz="4000" spc="10" dirty="0">
                <a:latin typeface="Stencil" panose="040409050D0802020404" pitchFamily="82" charset="0"/>
              </a:rPr>
              <a:t>                             </a:t>
            </a:r>
            <a:br>
              <a:rPr lang="en-IN" sz="2800" spc="10" dirty="0"/>
            </a:br>
            <a:r>
              <a:rPr lang="en-IN" sz="2800" spc="10" dirty="0"/>
              <a:t>	</a:t>
            </a:r>
            <a:r>
              <a:rPr lang="en-US" sz="2800" dirty="0">
                <a:solidFill>
                  <a:srgbClr val="040C28"/>
                </a:solidFill>
                <a:latin typeface="Google Sans"/>
              </a:rPr>
              <a:t>evidence to support any unbiased claims</a:t>
            </a:r>
            <a:r>
              <a:rPr lang="en-US" sz="2800" dirty="0">
                <a:solidFill>
                  <a:srgbClr val="474747"/>
                </a:solidFill>
                <a:latin typeface="Google Sans"/>
              </a:rPr>
              <a:t>.</a:t>
            </a:r>
            <a:r>
              <a:rPr lang="en-US" sz="2800" b="0" dirty="0">
                <a:solidFill>
                  <a:srgbClr val="474747"/>
                </a:solidFill>
                <a:latin typeface="Google Sans"/>
              </a:rPr>
              <a:t> This evidence should demonstrate the scope of the problem, such as the loss it's causing, a decrease in activity, staff attrition or other specific and measurable problems it is </a:t>
            </a:r>
            <a:r>
              <a:rPr lang="en-US" sz="2800" b="0" dirty="0" err="1">
                <a:solidFill>
                  <a:srgbClr val="474747"/>
                </a:solidFill>
                <a:latin typeface="Google Sans"/>
              </a:rPr>
              <a:t>casuing</a:t>
            </a:r>
            <a:r>
              <a:rPr lang="en-US" sz="2800" b="0" dirty="0">
                <a:solidFill>
                  <a:srgbClr val="474747"/>
                </a:solidFill>
                <a:latin typeface="Google Sans"/>
              </a:rPr>
              <a:t>.</a:t>
            </a:r>
            <a:endParaRPr sz="280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90800" y="626303"/>
            <a:ext cx="5599167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68E821-AB13-E675-C898-24BEB7706AA6}"/>
              </a:ext>
            </a:extLst>
          </p:cNvPr>
          <p:cNvSpPr txBox="1"/>
          <p:nvPr/>
        </p:nvSpPr>
        <p:spPr>
          <a:xfrm>
            <a:off x="739775" y="2019300"/>
            <a:ext cx="841767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i="0" dirty="0">
                <a:solidFill>
                  <a:srgbClr val="1F1F1F"/>
                </a:solidFill>
                <a:effectLst/>
              </a:rPr>
              <a:t>Employee Data Explained Employee data includes personal information such as name, address, contact details, social security number, and date of birth, as well as employment-related information like job title, salary, performance evaluations, and attendance records.</a:t>
            </a:r>
            <a:endParaRPr lang="en-IN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77C3AD-A169-4507-511E-146EBB4A85B7}"/>
              </a:ext>
            </a:extLst>
          </p:cNvPr>
          <p:cNvSpPr txBox="1"/>
          <p:nvPr/>
        </p:nvSpPr>
        <p:spPr>
          <a:xfrm>
            <a:off x="723900" y="1828800"/>
            <a:ext cx="843354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i="0" dirty="0">
                <a:solidFill>
                  <a:srgbClr val="1F1F1F"/>
                </a:solidFill>
                <a:effectLst/>
              </a:rPr>
              <a:t>This dataset can be used for various HR and workforce-related analyses, including employee retention, salary structure assessments, diversity and inclusion studies, and leave pattern analyses. </a:t>
            </a:r>
            <a:r>
              <a:rPr lang="en-US" sz="3600" b="0" i="0" dirty="0">
                <a:solidFill>
                  <a:srgbClr val="040C28"/>
                </a:solidFill>
                <a:effectLst/>
              </a:rPr>
              <a:t>Researchers, data analysts, and HR professionals</a:t>
            </a:r>
            <a:r>
              <a:rPr lang="en-US" sz="3600" b="0" i="0" dirty="0">
                <a:solidFill>
                  <a:srgbClr val="1F1F1F"/>
                </a:solidFill>
                <a:effectLst/>
              </a:rPr>
              <a:t> can gain valuable insights from this dataset.</a:t>
            </a:r>
            <a:endParaRPr lang="en-IN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26" y="36099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3826" y="-10711"/>
            <a:ext cx="9763125" cy="222945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lang="en-IN" sz="3600" dirty="0"/>
              <a:t>N</a:t>
            </a:r>
            <a:br>
              <a:rPr lang="en-US" sz="3600" dirty="0"/>
            </a:br>
            <a:br>
              <a:rPr lang="en-IN" sz="3600" dirty="0"/>
            </a:br>
            <a:r>
              <a:rPr lang="en-IN" sz="3600" dirty="0"/>
              <a:t>		</a:t>
            </a:r>
            <a:br>
              <a:rPr lang="en-IN" sz="3600" dirty="0"/>
            </a:br>
            <a:r>
              <a:rPr lang="en-IN" sz="3600" dirty="0"/>
              <a:t>             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948471-BFD6-178E-BF10-7D8DB6933B07}"/>
              </a:ext>
            </a:extLst>
          </p:cNvPr>
          <p:cNvSpPr txBox="1"/>
          <p:nvPr/>
        </p:nvSpPr>
        <p:spPr>
          <a:xfrm>
            <a:off x="2944906" y="1862624"/>
            <a:ext cx="6176682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kern="100" dirty="0">
                <a:latin typeface="Book Antiqua" panose="0204060205030503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CONDITIONAL FORMATTING - MSSING</a:t>
            </a:r>
            <a:r>
              <a:rPr lang="en-IN" sz="2800" kern="100" dirty="0">
                <a:latin typeface="Book Antiqua" panose="0204060205030503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   </a:t>
            </a:r>
            <a:r>
              <a:rPr lang="en-US" sz="2800" kern="100" dirty="0">
                <a:latin typeface="Book Antiqua" panose="0204060205030503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FILTER - REMOVE</a:t>
            </a:r>
            <a:br>
              <a:rPr lang="en-IN" sz="2800" kern="100" dirty="0">
                <a:latin typeface="Book Antiqua" panose="02040602050305030304" pitchFamily="18" charset="0"/>
                <a:ea typeface="Calibri" panose="020F0502020204030204" pitchFamily="34" charset="0"/>
                <a:cs typeface="Latha" panose="020B0604020202020204" pitchFamily="34" charset="0"/>
              </a:rPr>
            </a:br>
            <a:r>
              <a:rPr lang="en-IN" sz="2800" kern="100" dirty="0">
                <a:latin typeface="Book Antiqua" panose="0204060205030503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 </a:t>
            </a:r>
            <a:r>
              <a:rPr lang="en-US" sz="2800" kern="100" dirty="0">
                <a:latin typeface="Book Antiqua" panose="0204060205030503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FORMULA  - PERFORMANCE  PIVOT -SUMMARY</a:t>
            </a:r>
            <a:br>
              <a:rPr lang="en-IN" sz="2800" kern="100" dirty="0">
                <a:latin typeface="Book Antiqua" panose="02040602050305030304" pitchFamily="18" charset="0"/>
                <a:ea typeface="Calibri" panose="020F0502020204030204" pitchFamily="34" charset="0"/>
                <a:cs typeface="Latha" panose="020B0604020202020204" pitchFamily="34" charset="0"/>
              </a:rPr>
            </a:br>
            <a:r>
              <a:rPr lang="en-IN" sz="2800" kern="100" dirty="0">
                <a:latin typeface="Book Antiqua" panose="0204060205030503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 </a:t>
            </a:r>
            <a:r>
              <a:rPr lang="en-US" sz="2800" kern="100" dirty="0">
                <a:latin typeface="Book Antiqua" panose="0204060205030503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GRAPH -DATA VISUALIZTION</a:t>
            </a:r>
            <a:br>
              <a:rPr lang="en-IN" sz="2800" kern="100" dirty="0">
                <a:latin typeface="Book Antiqua" panose="02040602050305030304" pitchFamily="18" charset="0"/>
                <a:ea typeface="Calibri" panose="020F0502020204030204" pitchFamily="34" charset="0"/>
                <a:cs typeface="Latha" panose="020B0604020202020204" pitchFamily="34" charset="0"/>
              </a:rPr>
            </a:br>
            <a:r>
              <a:rPr lang="en-IN" sz="1800" kern="100" dirty="0">
                <a:latin typeface="Book Antiqua" panose="0204060205030503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 </a:t>
            </a:r>
            <a:br>
              <a:rPr lang="en-IN" sz="1800" kern="100" dirty="0">
                <a:latin typeface="Book Antiqua" panose="02040602050305030304" pitchFamily="18" charset="0"/>
                <a:ea typeface="Calibri" panose="020F0502020204030204" pitchFamily="34" charset="0"/>
                <a:cs typeface="Latha" panose="020B0604020202020204" pitchFamily="34" charset="0"/>
              </a:rPr>
            </a:br>
            <a:br>
              <a:rPr lang="en-IN" sz="2800" dirty="0"/>
            </a:b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065117-C8F3-54EE-C95F-8F9965B79AF3}"/>
              </a:ext>
            </a:extLst>
          </p:cNvPr>
          <p:cNvSpPr txBox="1"/>
          <p:nvPr/>
        </p:nvSpPr>
        <p:spPr>
          <a:xfrm>
            <a:off x="2743200" y="2133600"/>
            <a:ext cx="6104964" cy="33509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EMPLOYEE -KAGGLE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EMPLOYEE ID  -NUM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EMPLOYEE NAME(FIRST,LAST)  -TEXT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EMPLOYEE TYPE  -TEXT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PERFORMNCELEVELGENDER-  TEXT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EMPLOYEE RATING  -TEXT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E72FF7-FA24-10E4-B503-41A1B4D86C9D}"/>
              </a:ext>
            </a:extLst>
          </p:cNvPr>
          <p:cNvSpPr txBox="1"/>
          <p:nvPr/>
        </p:nvSpPr>
        <p:spPr>
          <a:xfrm>
            <a:off x="1143000" y="1868581"/>
            <a:ext cx="67745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Stencil" panose="040409050D0802020404" pitchFamily="82" charset="0"/>
              </a:rPr>
              <a:t>=IFS(Z2&gt;=5,"VERYHIGH",Z2&gt;=4,"HIGH",Z2&gt;=3,"MEDIUM",TRUE,"LOW")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</TotalTime>
  <Words>495</Words>
  <Application>Microsoft Office PowerPoint</Application>
  <PresentationFormat>Widescreen</PresentationFormat>
  <Paragraphs>83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Algerian</vt:lpstr>
      <vt:lpstr>Arial</vt:lpstr>
      <vt:lpstr>Arial Black</vt:lpstr>
      <vt:lpstr>Book Antiqua</vt:lpstr>
      <vt:lpstr>Calibri</vt:lpstr>
      <vt:lpstr>Google Sans</vt:lpstr>
      <vt:lpstr>Latha</vt:lpstr>
      <vt:lpstr>Roboto</vt:lpstr>
      <vt:lpstr>Stencil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                                evidence to support any unbiased claims. This evidence should demonstrate the scope of the problem, such as the loss it's causing, a decrease in activity, staff attrition or other specific and measurable problems it is casuing.</vt:lpstr>
      <vt:lpstr>PROJECT OVERVIEW</vt:lpstr>
      <vt:lpstr>WHO ARE THE END USERS?</vt:lpstr>
      <vt:lpstr>OUR SOLUTION AND ITS VALUE PROPOSITION                  </vt:lpstr>
      <vt:lpstr>Dataset Description</vt:lpstr>
      <vt:lpstr>THE "WOW" IN OUR SOLUTION</vt:lpstr>
      <vt:lpstr>PowerPoint Presentation</vt:lpstr>
      <vt:lpstr>MODELING</vt:lpstr>
      <vt:lpstr>MODELLING</vt:lpstr>
      <vt:lpstr>RESULTS</vt:lpstr>
      <vt:lpstr>RESULT</vt:lpstr>
      <vt:lpstr>conclusion</vt:lpstr>
      <vt:lpstr>THANK YOU 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B PRAVEENKUMAR</cp:lastModifiedBy>
  <cp:revision>14</cp:revision>
  <dcterms:created xsi:type="dcterms:W3CDTF">2024-03-29T15:07:22Z</dcterms:created>
  <dcterms:modified xsi:type="dcterms:W3CDTF">2024-08-31T15:38:33Z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