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9"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12/26/2024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0D5FF6-75C3-4D1D-A7ED-0019AF11AB5E}"/>
              </a:ext>
            </a:extLst>
          </p:cNvPr>
          <p:cNvSpPr/>
          <p:nvPr/>
        </p:nvSpPr>
        <p:spPr>
          <a:xfrm>
            <a:off x="1712258" y="1353672"/>
            <a:ext cx="8767483" cy="44285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i="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LOAN MANAGEMENT SYSTEM PROJECT BY USING SQL</a:t>
            </a:r>
          </a:p>
          <a:p>
            <a:pPr algn="ctr"/>
            <a:endParaRPr lang="en-US" sz="2400" b="1" i="1"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a:p>
            <a:pPr algn="ctr"/>
            <a:endParaRPr lang="en-US" sz="2400" b="1" i="1"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a:p>
            <a:pPr algn="ctr"/>
            <a:r>
              <a:rPr lang="en-US" sz="2400" b="1" dirty="0">
                <a:solidFill>
                  <a:schemeClr val="tx1"/>
                </a:solidFill>
                <a:latin typeface="Algerian" panose="04020705040A02060702" pitchFamily="82" charset="0"/>
              </a:rPr>
              <a:t>SUBTITLE</a:t>
            </a:r>
            <a:r>
              <a:rPr lang="en-US" sz="2400" b="1" dirty="0">
                <a:latin typeface="Algerian" panose="04020705040A02060702" pitchFamily="82" charset="0"/>
              </a:rPr>
              <a:t> :</a:t>
            </a:r>
            <a:r>
              <a:rPr lang="en-US" sz="2400" dirty="0">
                <a:latin typeface="Algerian" panose="04020705040A02060702" pitchFamily="82" charset="0"/>
              </a:rPr>
              <a:t> A Comprehensive Approach to Loan and Customer Analysis</a:t>
            </a:r>
          </a:p>
          <a:p>
            <a:pPr algn="ctr"/>
            <a:endParaRPr lang="en-US" sz="2400" b="1" i="1"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a:p>
            <a:pPr algn="ctr"/>
            <a:endParaRPr lang="en-US" sz="2400" b="1" i="1"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a:p>
            <a:pPr algn="ctr"/>
            <a:r>
              <a:rPr lang="en-US" sz="2400" b="1" i="1"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PRESENTED BY :</a:t>
            </a:r>
          </a:p>
          <a:p>
            <a:pPr algn="ctr"/>
            <a:r>
              <a:rPr lang="en-US" sz="2400" b="1" i="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R.P.RAJESH KANNAN </a:t>
            </a:r>
          </a:p>
        </p:txBody>
      </p:sp>
    </p:spTree>
    <p:extLst>
      <p:ext uri="{BB962C8B-B14F-4D97-AF65-F5344CB8AC3E}">
        <p14:creationId xmlns:p14="http://schemas.microsoft.com/office/powerpoint/2010/main" val="364752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F12093-D319-4006-A33D-80B43CA8815A}"/>
              </a:ext>
            </a:extLst>
          </p:cNvPr>
          <p:cNvSpPr txBox="1"/>
          <p:nvPr/>
        </p:nvSpPr>
        <p:spPr>
          <a:xfrm>
            <a:off x="2333722" y="914399"/>
            <a:ext cx="8095130" cy="1692771"/>
          </a:xfrm>
          <a:prstGeom prst="rect">
            <a:avLst/>
          </a:prstGeom>
          <a:noFill/>
        </p:spPr>
        <p:txBody>
          <a:bodyPr wrap="square" rtlCol="0">
            <a:spAutoFit/>
          </a:bodyPr>
          <a:lstStyle/>
          <a:p>
            <a:pPr algn="ctr"/>
            <a:r>
              <a:rPr lang="en-US" sz="3200" b="1" i="1" u="sng" dirty="0">
                <a:latin typeface="Times New Roman" panose="02020603050405020304" pitchFamily="18" charset="0"/>
                <a:cs typeface="Times New Roman" panose="02020603050405020304" pitchFamily="18" charset="0"/>
              </a:rPr>
              <a:t>Country State and Region</a:t>
            </a:r>
          </a:p>
          <a:p>
            <a:endParaRPr lang="en-US" b="1" dirty="0"/>
          </a:p>
          <a:p>
            <a:r>
              <a:rPr lang="en-US" b="1" dirty="0"/>
              <a:t>Steps:</a:t>
            </a:r>
            <a:endParaRPr lang="en-US" dirty="0"/>
          </a:p>
          <a:p>
            <a:r>
              <a:rPr lang="en-US" dirty="0"/>
              <a:t>Imported tables "Country State" and "Region Info."</a:t>
            </a:r>
          </a:p>
          <a:p>
            <a:r>
              <a:rPr lang="en-US" dirty="0"/>
              <a:t>Joined all 5 tables without repeating fields.</a:t>
            </a:r>
          </a:p>
        </p:txBody>
      </p:sp>
      <p:pic>
        <p:nvPicPr>
          <p:cNvPr id="3" name="Picture 2">
            <a:extLst>
              <a:ext uri="{FF2B5EF4-FFF2-40B4-BE49-F238E27FC236}">
                <a16:creationId xmlns:a16="http://schemas.microsoft.com/office/drawing/2014/main" id="{D243C606-5C33-4541-93E9-E84BD6C09DE6}"/>
              </a:ext>
            </a:extLst>
          </p:cNvPr>
          <p:cNvPicPr>
            <a:picLocks noChangeAspect="1"/>
          </p:cNvPicPr>
          <p:nvPr/>
        </p:nvPicPr>
        <p:blipFill>
          <a:blip r:embed="rId2"/>
          <a:stretch>
            <a:fillRect/>
          </a:stretch>
        </p:blipFill>
        <p:spPr>
          <a:xfrm>
            <a:off x="2048435" y="3031554"/>
            <a:ext cx="8665705" cy="2838846"/>
          </a:xfrm>
          <a:prstGeom prst="rect">
            <a:avLst/>
          </a:prstGeom>
        </p:spPr>
      </p:pic>
    </p:spTree>
    <p:extLst>
      <p:ext uri="{BB962C8B-B14F-4D97-AF65-F5344CB8AC3E}">
        <p14:creationId xmlns:p14="http://schemas.microsoft.com/office/powerpoint/2010/main" val="1722599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608064-F2FB-4010-A633-DA62E7B5D2DE}"/>
              </a:ext>
            </a:extLst>
          </p:cNvPr>
          <p:cNvSpPr txBox="1"/>
          <p:nvPr/>
        </p:nvSpPr>
        <p:spPr>
          <a:xfrm>
            <a:off x="2586318" y="1234427"/>
            <a:ext cx="7019364" cy="1415772"/>
          </a:xfrm>
          <a:prstGeom prst="rect">
            <a:avLst/>
          </a:prstGeom>
          <a:noFill/>
        </p:spPr>
        <p:txBody>
          <a:bodyPr wrap="square" rtlCol="0">
            <a:spAutoFit/>
          </a:bodyPr>
          <a:lstStyle/>
          <a:p>
            <a:pPr algn="ctr"/>
            <a:r>
              <a:rPr lang="en-US" sz="3200" b="1" i="1" u="sng" dirty="0">
                <a:latin typeface="Times New Roman" panose="02020603050405020304" pitchFamily="18" charset="0"/>
                <a:cs typeface="Times New Roman" panose="02020603050405020304" pitchFamily="18" charset="0"/>
              </a:rPr>
              <a:t>Mismatch Details</a:t>
            </a:r>
          </a:p>
          <a:p>
            <a:endParaRPr lang="en-US" b="1" dirty="0"/>
          </a:p>
          <a:p>
            <a:r>
              <a:rPr lang="en-US" b="1" dirty="0"/>
              <a:t>Steps:</a:t>
            </a:r>
            <a:endParaRPr lang="en-US" dirty="0"/>
          </a:p>
          <a:p>
            <a:r>
              <a:rPr lang="en-US" dirty="0"/>
              <a:t>Found mismatched details using joins.</a:t>
            </a:r>
          </a:p>
        </p:txBody>
      </p:sp>
      <p:pic>
        <p:nvPicPr>
          <p:cNvPr id="3" name="Picture 2">
            <a:extLst>
              <a:ext uri="{FF2B5EF4-FFF2-40B4-BE49-F238E27FC236}">
                <a16:creationId xmlns:a16="http://schemas.microsoft.com/office/drawing/2014/main" id="{B34CABA9-9DDF-4F73-9EBF-3A3FAB0B148C}"/>
              </a:ext>
            </a:extLst>
          </p:cNvPr>
          <p:cNvPicPr>
            <a:picLocks noChangeAspect="1"/>
          </p:cNvPicPr>
          <p:nvPr/>
        </p:nvPicPr>
        <p:blipFill>
          <a:blip r:embed="rId2"/>
          <a:stretch>
            <a:fillRect/>
          </a:stretch>
        </p:blipFill>
        <p:spPr>
          <a:xfrm>
            <a:off x="2123712" y="2990857"/>
            <a:ext cx="7944576" cy="2126686"/>
          </a:xfrm>
          <a:prstGeom prst="rect">
            <a:avLst/>
          </a:prstGeom>
        </p:spPr>
      </p:pic>
    </p:spTree>
    <p:extLst>
      <p:ext uri="{BB962C8B-B14F-4D97-AF65-F5344CB8AC3E}">
        <p14:creationId xmlns:p14="http://schemas.microsoft.com/office/powerpoint/2010/main" val="3956374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F2086-9882-48B6-8F31-62CEF6066FDF}"/>
              </a:ext>
            </a:extLst>
          </p:cNvPr>
          <p:cNvSpPr txBox="1"/>
          <p:nvPr/>
        </p:nvSpPr>
        <p:spPr>
          <a:xfrm>
            <a:off x="2348753" y="0"/>
            <a:ext cx="7494494" cy="1692771"/>
          </a:xfrm>
          <a:prstGeom prst="rect">
            <a:avLst/>
          </a:prstGeom>
          <a:noFill/>
        </p:spPr>
        <p:txBody>
          <a:bodyPr wrap="square" rtlCol="0">
            <a:spAutoFit/>
          </a:bodyPr>
          <a:lstStyle/>
          <a:p>
            <a:pPr algn="ctr"/>
            <a:r>
              <a:rPr lang="en-US" sz="3200" b="1" i="1" u="sng" dirty="0">
                <a:latin typeface="Times New Roman" panose="02020603050405020304" pitchFamily="18" charset="0"/>
                <a:cs typeface="Times New Roman" panose="02020603050405020304" pitchFamily="18" charset="0"/>
              </a:rPr>
              <a:t>Filtered Information</a:t>
            </a:r>
          </a:p>
          <a:p>
            <a:endParaRPr lang="en-US" b="1" dirty="0"/>
          </a:p>
          <a:p>
            <a:endParaRPr lang="en-US" b="1" dirty="0"/>
          </a:p>
          <a:p>
            <a:r>
              <a:rPr lang="en-US" b="1" dirty="0"/>
              <a:t>Filters Applied:</a:t>
            </a:r>
          </a:p>
          <a:p>
            <a:r>
              <a:rPr lang="en-US" b="1" dirty="0"/>
              <a:t>1. High CIBIL Score (Query for Output 3) :</a:t>
            </a:r>
            <a:endParaRPr lang="en-US" dirty="0"/>
          </a:p>
        </p:txBody>
      </p:sp>
      <p:pic>
        <p:nvPicPr>
          <p:cNvPr id="3" name="Picture 2">
            <a:extLst>
              <a:ext uri="{FF2B5EF4-FFF2-40B4-BE49-F238E27FC236}">
                <a16:creationId xmlns:a16="http://schemas.microsoft.com/office/drawing/2014/main" id="{051998E0-702D-4BE0-89D4-4B8A89FB56AF}"/>
              </a:ext>
            </a:extLst>
          </p:cNvPr>
          <p:cNvPicPr>
            <a:picLocks noChangeAspect="1"/>
          </p:cNvPicPr>
          <p:nvPr/>
        </p:nvPicPr>
        <p:blipFill>
          <a:blip r:embed="rId2"/>
          <a:stretch>
            <a:fillRect/>
          </a:stretch>
        </p:blipFill>
        <p:spPr>
          <a:xfrm>
            <a:off x="2348753" y="1857713"/>
            <a:ext cx="5334000" cy="1345357"/>
          </a:xfrm>
          <a:prstGeom prst="rect">
            <a:avLst/>
          </a:prstGeom>
        </p:spPr>
      </p:pic>
      <p:sp>
        <p:nvSpPr>
          <p:cNvPr id="4" name="TextBox 3">
            <a:extLst>
              <a:ext uri="{FF2B5EF4-FFF2-40B4-BE49-F238E27FC236}">
                <a16:creationId xmlns:a16="http://schemas.microsoft.com/office/drawing/2014/main" id="{284ADC4C-61BA-499B-9825-1875A41221C3}"/>
              </a:ext>
            </a:extLst>
          </p:cNvPr>
          <p:cNvSpPr txBox="1"/>
          <p:nvPr/>
        </p:nvSpPr>
        <p:spPr>
          <a:xfrm>
            <a:off x="2348753" y="3654931"/>
            <a:ext cx="6606989" cy="646331"/>
          </a:xfrm>
          <a:prstGeom prst="rect">
            <a:avLst/>
          </a:prstGeom>
          <a:noFill/>
        </p:spPr>
        <p:txBody>
          <a:bodyPr wrap="square" rtlCol="0">
            <a:spAutoFit/>
          </a:bodyPr>
          <a:lstStyle/>
          <a:p>
            <a:r>
              <a:rPr lang="en-US" b="1" dirty="0"/>
              <a:t>2. Home, Office, and Corporate (Query for Output 4) :</a:t>
            </a:r>
            <a:endParaRPr lang="en-US" dirty="0"/>
          </a:p>
          <a:p>
            <a:endParaRPr lang="en-US" dirty="0"/>
          </a:p>
        </p:txBody>
      </p:sp>
      <p:pic>
        <p:nvPicPr>
          <p:cNvPr id="5" name="Picture 4">
            <a:extLst>
              <a:ext uri="{FF2B5EF4-FFF2-40B4-BE49-F238E27FC236}">
                <a16:creationId xmlns:a16="http://schemas.microsoft.com/office/drawing/2014/main" id="{20D24ED4-B300-4541-9A11-6A9671814A9C}"/>
              </a:ext>
            </a:extLst>
          </p:cNvPr>
          <p:cNvPicPr>
            <a:picLocks noChangeAspect="1"/>
          </p:cNvPicPr>
          <p:nvPr/>
        </p:nvPicPr>
        <p:blipFill>
          <a:blip r:embed="rId3"/>
          <a:stretch>
            <a:fillRect/>
          </a:stretch>
        </p:blipFill>
        <p:spPr>
          <a:xfrm>
            <a:off x="2348753" y="4301262"/>
            <a:ext cx="5525271" cy="1267002"/>
          </a:xfrm>
          <a:prstGeom prst="rect">
            <a:avLst/>
          </a:prstGeom>
        </p:spPr>
      </p:pic>
    </p:spTree>
    <p:extLst>
      <p:ext uri="{BB962C8B-B14F-4D97-AF65-F5344CB8AC3E}">
        <p14:creationId xmlns:p14="http://schemas.microsoft.com/office/powerpoint/2010/main" val="1385359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79EE53-7EFC-4B58-9212-B09E1819FCC1}"/>
              </a:ext>
            </a:extLst>
          </p:cNvPr>
          <p:cNvSpPr txBox="1"/>
          <p:nvPr/>
        </p:nvSpPr>
        <p:spPr>
          <a:xfrm>
            <a:off x="2644588" y="206187"/>
            <a:ext cx="6902824" cy="1415772"/>
          </a:xfrm>
          <a:prstGeom prst="rect">
            <a:avLst/>
          </a:prstGeom>
          <a:noFill/>
        </p:spPr>
        <p:txBody>
          <a:bodyPr wrap="square" rtlCol="0">
            <a:spAutoFit/>
          </a:bodyPr>
          <a:lstStyle/>
          <a:p>
            <a:pPr algn="ctr"/>
            <a:r>
              <a:rPr lang="en-US" sz="3200" b="1" i="1" u="sng" dirty="0">
                <a:latin typeface="Times New Roman" panose="02020603050405020304" pitchFamily="18" charset="0"/>
                <a:cs typeface="Times New Roman" panose="02020603050405020304" pitchFamily="18" charset="0"/>
              </a:rPr>
              <a:t>Stored Procedures</a:t>
            </a:r>
          </a:p>
          <a:p>
            <a:endParaRPr lang="en-US" b="1" dirty="0"/>
          </a:p>
          <a:p>
            <a:r>
              <a:rPr lang="en-US" b="1" dirty="0"/>
              <a:t>Steps:</a:t>
            </a:r>
            <a:endParaRPr lang="en-US" dirty="0"/>
          </a:p>
          <a:p>
            <a:r>
              <a:rPr lang="en-US" dirty="0"/>
              <a:t>Stored all outputs as procedures.</a:t>
            </a:r>
          </a:p>
        </p:txBody>
      </p:sp>
      <p:pic>
        <p:nvPicPr>
          <p:cNvPr id="3" name="Picture 2">
            <a:extLst>
              <a:ext uri="{FF2B5EF4-FFF2-40B4-BE49-F238E27FC236}">
                <a16:creationId xmlns:a16="http://schemas.microsoft.com/office/drawing/2014/main" id="{88F1EE59-F322-4052-AEA1-6989FA8D51A4}"/>
              </a:ext>
            </a:extLst>
          </p:cNvPr>
          <p:cNvPicPr>
            <a:picLocks noChangeAspect="1"/>
          </p:cNvPicPr>
          <p:nvPr/>
        </p:nvPicPr>
        <p:blipFill>
          <a:blip r:embed="rId2"/>
          <a:stretch>
            <a:fillRect/>
          </a:stretch>
        </p:blipFill>
        <p:spPr>
          <a:xfrm>
            <a:off x="403411" y="1621959"/>
            <a:ext cx="11385177" cy="4751296"/>
          </a:xfrm>
          <a:prstGeom prst="rect">
            <a:avLst/>
          </a:prstGeom>
        </p:spPr>
      </p:pic>
    </p:spTree>
    <p:extLst>
      <p:ext uri="{BB962C8B-B14F-4D97-AF65-F5344CB8AC3E}">
        <p14:creationId xmlns:p14="http://schemas.microsoft.com/office/powerpoint/2010/main" val="762621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9DF98E-D3E5-434F-B78C-565CB7DFA206}"/>
              </a:ext>
            </a:extLst>
          </p:cNvPr>
          <p:cNvSpPr txBox="1"/>
          <p:nvPr/>
        </p:nvSpPr>
        <p:spPr>
          <a:xfrm>
            <a:off x="1658470" y="681317"/>
            <a:ext cx="8875059" cy="4555093"/>
          </a:xfrm>
          <a:prstGeom prst="rect">
            <a:avLst/>
          </a:prstGeom>
          <a:noFill/>
        </p:spPr>
        <p:txBody>
          <a:bodyPr wrap="square" rtlCol="0">
            <a:spAutoFit/>
          </a:bodyPr>
          <a:lstStyle/>
          <a:p>
            <a:pPr algn="ctr"/>
            <a:r>
              <a:rPr lang="en-US" sz="3200" b="1" i="1" u="sng" dirty="0">
                <a:solidFill>
                  <a:schemeClr val="tx2"/>
                </a:solidFill>
                <a:latin typeface="Times New Roman" panose="02020603050405020304" pitchFamily="18" charset="0"/>
                <a:cs typeface="Times New Roman" panose="02020603050405020304" pitchFamily="18" charset="0"/>
              </a:rPr>
              <a:t>CONCLUSION</a:t>
            </a:r>
          </a:p>
          <a:p>
            <a:endParaRPr lang="en-US" dirty="0"/>
          </a:p>
          <a:p>
            <a:r>
              <a:rPr lang="en-US" sz="2400" dirty="0">
                <a:latin typeface="Calibri" panose="020F0502020204030204" pitchFamily="34" charset="0"/>
                <a:ea typeface="Calibri" panose="020F0502020204030204" pitchFamily="34" charset="0"/>
                <a:cs typeface="Calibri" panose="020F0502020204030204" pitchFamily="34" charset="0"/>
              </a:rPr>
              <a:t>The </a:t>
            </a:r>
            <a:r>
              <a:rPr lang="en-US" sz="2400" b="1" u="sng" dirty="0">
                <a:latin typeface="Calibri" panose="020F0502020204030204" pitchFamily="34" charset="0"/>
                <a:ea typeface="Calibri" panose="020F0502020204030204" pitchFamily="34" charset="0"/>
                <a:cs typeface="Calibri" panose="020F0502020204030204" pitchFamily="34" charset="0"/>
              </a:rPr>
              <a:t>Loan Management System </a:t>
            </a:r>
            <a:r>
              <a:rPr lang="en-US" sz="2400" dirty="0">
                <a:latin typeface="Calibri" panose="020F0502020204030204" pitchFamily="34" charset="0"/>
                <a:ea typeface="Calibri" panose="020F0502020204030204" pitchFamily="34" charset="0"/>
                <a:cs typeface="Calibri" panose="020F0502020204030204" pitchFamily="34" charset="0"/>
              </a:rPr>
              <a:t>effectively addresses complexities in managing large-scale loan data by automating interest calculations, enabling dynamic updates, and eliminating inconsistencies. The integration of datasets ensures seamless functionality, while the use of </a:t>
            </a:r>
            <a:r>
              <a:rPr lang="en-US" sz="2400" b="1" dirty="0">
                <a:latin typeface="Calibri" panose="020F0502020204030204" pitchFamily="34" charset="0"/>
                <a:ea typeface="Calibri" panose="020F0502020204030204" pitchFamily="34" charset="0"/>
                <a:cs typeface="Calibri" panose="020F0502020204030204" pitchFamily="34" charset="0"/>
              </a:rPr>
              <a:t>SQL</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procedures and triggers </a:t>
            </a:r>
            <a:r>
              <a:rPr lang="en-US" sz="2400" dirty="0">
                <a:latin typeface="Calibri" panose="020F0502020204030204" pitchFamily="34" charset="0"/>
                <a:ea typeface="Calibri" panose="020F0502020204030204" pitchFamily="34" charset="0"/>
                <a:cs typeface="Calibri" panose="020F0502020204030204" pitchFamily="34" charset="0"/>
              </a:rPr>
              <a:t>enhances the system's adaptability. Key features like CIBIL score analysis and customer categorization add value to the decision-making process. Overall, the project showcases the efficiency of </a:t>
            </a:r>
            <a:r>
              <a:rPr lang="en-US" sz="2400" b="1" dirty="0">
                <a:latin typeface="Calibri" panose="020F0502020204030204" pitchFamily="34" charset="0"/>
                <a:ea typeface="Calibri" panose="020F0502020204030204" pitchFamily="34" charset="0"/>
                <a:cs typeface="Calibri" panose="020F0502020204030204" pitchFamily="34" charset="0"/>
              </a:rPr>
              <a:t>SQL</a:t>
            </a:r>
            <a:r>
              <a:rPr lang="en-US" sz="2400" dirty="0">
                <a:latin typeface="Calibri" panose="020F0502020204030204" pitchFamily="34" charset="0"/>
                <a:ea typeface="Calibri" panose="020F0502020204030204" pitchFamily="34" charset="0"/>
                <a:cs typeface="Calibri" panose="020F0502020204030204" pitchFamily="34" charset="0"/>
              </a:rPr>
              <a:t> in handling intricate financial data, emphasizing its role in delivering robust, scalable, and accurate management systems.</a:t>
            </a:r>
          </a:p>
        </p:txBody>
      </p:sp>
    </p:spTree>
    <p:extLst>
      <p:ext uri="{BB962C8B-B14F-4D97-AF65-F5344CB8AC3E}">
        <p14:creationId xmlns:p14="http://schemas.microsoft.com/office/powerpoint/2010/main" val="2936062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52A90F-0705-4740-B2EC-75441EAD4D00}"/>
              </a:ext>
            </a:extLst>
          </p:cNvPr>
          <p:cNvSpPr txBox="1"/>
          <p:nvPr/>
        </p:nvSpPr>
        <p:spPr>
          <a:xfrm>
            <a:off x="2949389" y="2572871"/>
            <a:ext cx="6660776" cy="1200329"/>
          </a:xfrm>
          <a:prstGeom prst="rect">
            <a:avLst/>
          </a:prstGeom>
          <a:noFill/>
        </p:spPr>
        <p:txBody>
          <a:bodyPr wrap="square" rtlCol="0">
            <a:spAutoFit/>
          </a:bodyPr>
          <a:lstStyle/>
          <a:p>
            <a:r>
              <a:rPr lang="en-US" sz="7200" b="1" i="1" dirty="0">
                <a:latin typeface="Algerian" panose="04020705040A02060702" pitchFamily="82" charset="0"/>
              </a:rPr>
              <a:t>THANK YOU…!</a:t>
            </a:r>
          </a:p>
        </p:txBody>
      </p:sp>
    </p:spTree>
    <p:extLst>
      <p:ext uri="{BB962C8B-B14F-4D97-AF65-F5344CB8AC3E}">
        <p14:creationId xmlns:p14="http://schemas.microsoft.com/office/powerpoint/2010/main" val="4223563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155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5190F3-55E1-4CBD-88BF-2CA6C4714264}"/>
              </a:ext>
            </a:extLst>
          </p:cNvPr>
          <p:cNvSpPr txBox="1"/>
          <p:nvPr/>
        </p:nvSpPr>
        <p:spPr>
          <a:xfrm>
            <a:off x="1183341" y="663389"/>
            <a:ext cx="9825317" cy="4832092"/>
          </a:xfrm>
          <a:prstGeom prst="rect">
            <a:avLst/>
          </a:prstGeom>
          <a:noFill/>
        </p:spPr>
        <p:txBody>
          <a:bodyPr wrap="square" rtlCol="0">
            <a:spAutoFit/>
          </a:bodyPr>
          <a:lstStyle/>
          <a:p>
            <a:pPr algn="ctr"/>
            <a:r>
              <a:rPr lang="en-US" sz="3200" b="1" i="1" u="sng" dirty="0">
                <a:solidFill>
                  <a:schemeClr val="tx2"/>
                </a:solidFill>
                <a:latin typeface="Times New Roman" panose="02020603050405020304" pitchFamily="18" charset="0"/>
                <a:cs typeface="Times New Roman" panose="02020603050405020304" pitchFamily="18" charset="0"/>
              </a:rPr>
              <a:t>ABSTRACT</a:t>
            </a:r>
          </a:p>
          <a:p>
            <a:endParaRPr lang="en-US" dirty="0"/>
          </a:p>
          <a:p>
            <a:endParaRPr lang="en-US" dirty="0"/>
          </a:p>
          <a:p>
            <a:r>
              <a:rPr lang="en-US" sz="2400" i="1" dirty="0">
                <a:latin typeface="Calibri" panose="020F0502020204030204" pitchFamily="34" charset="0"/>
                <a:ea typeface="Calibri" panose="020F0502020204030204" pitchFamily="34" charset="0"/>
                <a:cs typeface="Calibri" panose="020F0502020204030204" pitchFamily="34" charset="0"/>
              </a:rPr>
              <a:t>This project titled </a:t>
            </a:r>
            <a:r>
              <a:rPr lang="en-US" sz="2400" b="1" i="1" u="sng" dirty="0">
                <a:latin typeface="Calibri" panose="020F0502020204030204" pitchFamily="34" charset="0"/>
                <a:ea typeface="Calibri" panose="020F0502020204030204" pitchFamily="34" charset="0"/>
                <a:cs typeface="Calibri" panose="020F0502020204030204" pitchFamily="34" charset="0"/>
              </a:rPr>
              <a:t>Loan Management System</a:t>
            </a:r>
            <a:r>
              <a:rPr lang="en-US" sz="2400" i="1" dirty="0">
                <a:latin typeface="Calibri" panose="020F0502020204030204" pitchFamily="34" charset="0"/>
                <a:ea typeface="Calibri" panose="020F0502020204030204" pitchFamily="34" charset="0"/>
                <a:cs typeface="Calibri" panose="020F0502020204030204" pitchFamily="34" charset="0"/>
              </a:rPr>
              <a:t> aims to streamline loan and customer data management using </a:t>
            </a:r>
            <a:r>
              <a:rPr lang="en-US" sz="2400" b="1" i="1" dirty="0">
                <a:latin typeface="Calibri" panose="020F0502020204030204" pitchFamily="34" charset="0"/>
                <a:ea typeface="Calibri" panose="020F0502020204030204" pitchFamily="34" charset="0"/>
                <a:cs typeface="Calibri" panose="020F0502020204030204" pitchFamily="34" charset="0"/>
              </a:rPr>
              <a:t>SQL</a:t>
            </a:r>
            <a:r>
              <a:rPr lang="en-US" sz="2400" i="1" dirty="0">
                <a:latin typeface="Calibri" panose="020F0502020204030204" pitchFamily="34" charset="0"/>
                <a:ea typeface="Calibri" panose="020F0502020204030204" pitchFamily="34" charset="0"/>
                <a:cs typeface="Calibri" panose="020F0502020204030204" pitchFamily="34" charset="0"/>
              </a:rPr>
              <a:t>. It integrates multiple datasets such as customer income status, loan status, customer information, country-state mapping, and regional data. Core functionalities include classifying customers based on income, calculating monthly and annual interest rates, and automating updates using triggers. Additionally, the project identifies mismatches and filters high-priority data, ensuring accuracy and efficiency. By employing advanced SQL techniques like </a:t>
            </a:r>
            <a:r>
              <a:rPr lang="en-US" sz="2400" b="1" i="1" dirty="0">
                <a:latin typeface="Calibri" panose="020F0502020204030204" pitchFamily="34" charset="0"/>
                <a:ea typeface="Calibri" panose="020F0502020204030204" pitchFamily="34" charset="0"/>
                <a:cs typeface="Calibri" panose="020F0502020204030204" pitchFamily="34" charset="0"/>
              </a:rPr>
              <a:t>joins, triggers, and stored procedures</a:t>
            </a:r>
            <a:r>
              <a:rPr lang="en-US" sz="2400" i="1" dirty="0">
                <a:latin typeface="Calibri" panose="020F0502020204030204" pitchFamily="34" charset="0"/>
                <a:ea typeface="Calibri" panose="020F0502020204030204" pitchFamily="34" charset="0"/>
                <a:cs typeface="Calibri" panose="020F0502020204030204" pitchFamily="34" charset="0"/>
              </a:rPr>
              <a:t>, the system delivers a comprehensive solution for financial data management, providing actionable insights for improved decision-making.</a:t>
            </a:r>
          </a:p>
        </p:txBody>
      </p:sp>
    </p:spTree>
    <p:extLst>
      <p:ext uri="{BB962C8B-B14F-4D97-AF65-F5344CB8AC3E}">
        <p14:creationId xmlns:p14="http://schemas.microsoft.com/office/powerpoint/2010/main" val="340348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3A1EE-8780-4772-B770-C91ED833D9EE}"/>
              </a:ext>
            </a:extLst>
          </p:cNvPr>
          <p:cNvSpPr txBox="1"/>
          <p:nvPr/>
        </p:nvSpPr>
        <p:spPr>
          <a:xfrm>
            <a:off x="932329" y="1694330"/>
            <a:ext cx="10327342" cy="2954655"/>
          </a:xfrm>
          <a:prstGeom prst="rect">
            <a:avLst/>
          </a:prstGeom>
          <a:noFill/>
        </p:spPr>
        <p:txBody>
          <a:bodyPr wrap="square" rtlCol="0">
            <a:spAutoFit/>
          </a:bodyPr>
          <a:lstStyle/>
          <a:p>
            <a:pPr algn="ctr"/>
            <a:r>
              <a:rPr lang="en-US" sz="3200" b="1" i="1" u="sng" dirty="0">
                <a:latin typeface="Baskerville Old Face" panose="02020602080505020303" pitchFamily="18" charset="0"/>
              </a:rPr>
              <a:t>Dataset Overview</a:t>
            </a:r>
          </a:p>
          <a:p>
            <a:endParaRPr lang="en-US" b="1" dirty="0">
              <a:latin typeface="Times New Roman" panose="02020603050405020304" pitchFamily="18" charset="0"/>
              <a:cs typeface="Times New Roman" panose="02020603050405020304" pitchFamily="18" charset="0"/>
            </a:endParaRPr>
          </a:p>
          <a:p>
            <a:r>
              <a:rPr lang="en-US" sz="2800" b="1" i="1" dirty="0">
                <a:latin typeface="Algerian" panose="04020705040A02060702" pitchFamily="82" charset="0"/>
              </a:rPr>
              <a:t>Datasets Used:  </a:t>
            </a:r>
          </a:p>
          <a:p>
            <a:endParaRPr lang="en-US" dirty="0"/>
          </a:p>
          <a:p>
            <a:r>
              <a:rPr lang="en-US" dirty="0">
                <a:latin typeface="Times New Roman" panose="02020603050405020304" pitchFamily="18" charset="0"/>
                <a:cs typeface="Times New Roman" panose="02020603050405020304" pitchFamily="18" charset="0"/>
              </a:rPr>
              <a:t>1.Customer Income Status</a:t>
            </a:r>
          </a:p>
          <a:p>
            <a:r>
              <a:rPr lang="en-US" dirty="0">
                <a:latin typeface="Times New Roman" panose="02020603050405020304" pitchFamily="18" charset="0"/>
                <a:cs typeface="Times New Roman" panose="02020603050405020304" pitchFamily="18" charset="0"/>
              </a:rPr>
              <a:t>2.Loan Status</a:t>
            </a:r>
          </a:p>
          <a:p>
            <a:r>
              <a:rPr lang="en-US" dirty="0">
                <a:latin typeface="Times New Roman" panose="02020603050405020304" pitchFamily="18" charset="0"/>
                <a:cs typeface="Times New Roman" panose="02020603050405020304" pitchFamily="18" charset="0"/>
              </a:rPr>
              <a:t>3.Customer Info</a:t>
            </a:r>
          </a:p>
          <a:p>
            <a:r>
              <a:rPr lang="en-US" dirty="0">
                <a:latin typeface="Times New Roman" panose="02020603050405020304" pitchFamily="18" charset="0"/>
                <a:cs typeface="Times New Roman" panose="02020603050405020304" pitchFamily="18" charset="0"/>
              </a:rPr>
              <a:t>4.Country State</a:t>
            </a:r>
          </a:p>
          <a:p>
            <a:r>
              <a:rPr lang="en-US" dirty="0">
                <a:latin typeface="Times New Roman" panose="02020603050405020304" pitchFamily="18" charset="0"/>
                <a:cs typeface="Times New Roman" panose="02020603050405020304" pitchFamily="18" charset="0"/>
              </a:rPr>
              <a:t>5.Region Info</a:t>
            </a:r>
          </a:p>
        </p:txBody>
      </p:sp>
    </p:spTree>
    <p:extLst>
      <p:ext uri="{BB962C8B-B14F-4D97-AF65-F5344CB8AC3E}">
        <p14:creationId xmlns:p14="http://schemas.microsoft.com/office/powerpoint/2010/main" val="221360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3CE83-8C00-4407-A0EF-A98C17F20F6A}"/>
              </a:ext>
            </a:extLst>
          </p:cNvPr>
          <p:cNvSpPr txBox="1"/>
          <p:nvPr/>
        </p:nvSpPr>
        <p:spPr>
          <a:xfrm>
            <a:off x="1281952" y="258901"/>
            <a:ext cx="10228730" cy="3231654"/>
          </a:xfrm>
          <a:prstGeom prst="rect">
            <a:avLst/>
          </a:prstGeom>
          <a:noFill/>
        </p:spPr>
        <p:txBody>
          <a:bodyPr wrap="square" rtlCol="0">
            <a:spAutoFit/>
          </a:bodyPr>
          <a:lstStyle/>
          <a:p>
            <a:pPr algn="ctr"/>
            <a:r>
              <a:rPr lang="en-US" sz="3200" b="1" i="1" u="sng" dirty="0">
                <a:latin typeface="Times New Roman" panose="02020603050405020304" pitchFamily="18" charset="0"/>
                <a:cs typeface="Times New Roman" panose="02020603050405020304" pitchFamily="18" charset="0"/>
              </a:rPr>
              <a:t>Customer Income Status</a:t>
            </a:r>
          </a:p>
          <a:p>
            <a:pPr algn="ctr"/>
            <a:endParaRPr lang="en-US" sz="2800" b="1" i="1" dirty="0">
              <a:latin typeface="Times New Roman" panose="02020603050405020304" pitchFamily="18" charset="0"/>
              <a:cs typeface="Times New Roman" panose="02020603050405020304" pitchFamily="18" charset="0"/>
            </a:endParaRPr>
          </a:p>
          <a:p>
            <a:r>
              <a:rPr lang="en-US" b="1" dirty="0"/>
              <a:t>Task:</a:t>
            </a:r>
            <a:r>
              <a:rPr lang="en-US" dirty="0"/>
              <a:t> Import table from Sheet 1 </a:t>
            </a:r>
          </a:p>
          <a:p>
            <a:r>
              <a:rPr lang="en-US" b="1" dirty="0"/>
              <a:t>Steps:</a:t>
            </a:r>
            <a:endParaRPr lang="en-US" dirty="0"/>
          </a:p>
          <a:p>
            <a:r>
              <a:rPr lang="en-US" dirty="0"/>
              <a:t>Imported the table "customer income status."</a:t>
            </a:r>
          </a:p>
          <a:p>
            <a:r>
              <a:rPr lang="en-US" dirty="0"/>
              <a:t>Set criteria based on applicant income:</a:t>
            </a:r>
          </a:p>
          <a:p>
            <a:pPr lvl="1"/>
            <a:r>
              <a:rPr lang="en-US" dirty="0"/>
              <a:t>Applicant income &gt; 15,000: </a:t>
            </a:r>
            <a:r>
              <a:rPr lang="en-US" b="1" dirty="0"/>
              <a:t>Grade A</a:t>
            </a:r>
            <a:endParaRPr lang="en-US" dirty="0"/>
          </a:p>
          <a:p>
            <a:pPr lvl="1"/>
            <a:r>
              <a:rPr lang="en-US" dirty="0"/>
              <a:t>Applicant income &gt; 9,000: </a:t>
            </a:r>
            <a:r>
              <a:rPr lang="en-US" b="1" dirty="0"/>
              <a:t>Grade B</a:t>
            </a:r>
            <a:endParaRPr lang="en-US" dirty="0"/>
          </a:p>
          <a:p>
            <a:pPr lvl="1"/>
            <a:r>
              <a:rPr lang="en-US" dirty="0"/>
              <a:t>Applicant income &gt; 5,000: </a:t>
            </a:r>
            <a:r>
              <a:rPr lang="en-US" b="1" dirty="0"/>
              <a:t>Middle Class Customer</a:t>
            </a:r>
            <a:endParaRPr lang="en-US" dirty="0"/>
          </a:p>
          <a:p>
            <a:pPr lvl="1"/>
            <a:r>
              <a:rPr lang="en-US" dirty="0"/>
              <a:t>Otherwise: </a:t>
            </a:r>
            <a:r>
              <a:rPr lang="en-US" b="1" dirty="0"/>
              <a:t>Low Class</a:t>
            </a:r>
            <a:endParaRPr lang="en-US" dirty="0"/>
          </a:p>
        </p:txBody>
      </p:sp>
      <p:pic>
        <p:nvPicPr>
          <p:cNvPr id="4" name="Picture 3">
            <a:extLst>
              <a:ext uri="{FF2B5EF4-FFF2-40B4-BE49-F238E27FC236}">
                <a16:creationId xmlns:a16="http://schemas.microsoft.com/office/drawing/2014/main" id="{A24FAA9B-8AC8-473B-864F-48778526BC31}"/>
              </a:ext>
            </a:extLst>
          </p:cNvPr>
          <p:cNvPicPr>
            <a:picLocks noChangeAspect="1"/>
          </p:cNvPicPr>
          <p:nvPr/>
        </p:nvPicPr>
        <p:blipFill>
          <a:blip r:embed="rId2"/>
          <a:stretch>
            <a:fillRect/>
          </a:stretch>
        </p:blipFill>
        <p:spPr>
          <a:xfrm>
            <a:off x="1281952" y="3747919"/>
            <a:ext cx="9421540" cy="2410161"/>
          </a:xfrm>
          <a:prstGeom prst="rect">
            <a:avLst/>
          </a:prstGeom>
        </p:spPr>
      </p:pic>
    </p:spTree>
    <p:extLst>
      <p:ext uri="{BB962C8B-B14F-4D97-AF65-F5344CB8AC3E}">
        <p14:creationId xmlns:p14="http://schemas.microsoft.com/office/powerpoint/2010/main" val="179107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9031E8-8E62-4B13-9AF4-73EDDE988BB3}"/>
              </a:ext>
            </a:extLst>
          </p:cNvPr>
          <p:cNvSpPr txBox="1"/>
          <p:nvPr/>
        </p:nvSpPr>
        <p:spPr>
          <a:xfrm>
            <a:off x="1882589" y="95020"/>
            <a:ext cx="8552329" cy="2800767"/>
          </a:xfrm>
          <a:prstGeom prst="rect">
            <a:avLst/>
          </a:prstGeom>
          <a:noFill/>
        </p:spPr>
        <p:txBody>
          <a:bodyPr wrap="square" rtlCol="0">
            <a:spAutoFit/>
          </a:bodyPr>
          <a:lstStyle/>
          <a:p>
            <a:pPr algn="ctr"/>
            <a:r>
              <a:rPr lang="en-US" sz="3200" b="1" i="1" u="sng" dirty="0">
                <a:latin typeface="Times New Roman" panose="02020603050405020304" pitchFamily="18" charset="0"/>
                <a:cs typeface="Times New Roman" panose="02020603050405020304" pitchFamily="18" charset="0"/>
              </a:rPr>
              <a:t>Monthly Interest Percentage</a:t>
            </a:r>
          </a:p>
          <a:p>
            <a:endParaRPr lang="en-US" b="1" dirty="0"/>
          </a:p>
          <a:p>
            <a:r>
              <a:rPr lang="en-US" b="1" dirty="0"/>
              <a:t>Criteria:</a:t>
            </a:r>
            <a:endParaRPr lang="en-US" dirty="0"/>
          </a:p>
          <a:p>
            <a:r>
              <a:rPr lang="en-US" dirty="0"/>
              <a:t>Applicant income &lt; 5000 and location-based:</a:t>
            </a:r>
          </a:p>
          <a:p>
            <a:pPr lvl="1"/>
            <a:r>
              <a:rPr lang="en-US" dirty="0"/>
              <a:t>Rural: 3%</a:t>
            </a:r>
          </a:p>
          <a:p>
            <a:pPr lvl="1"/>
            <a:r>
              <a:rPr lang="en-US" dirty="0"/>
              <a:t>Semi-Rural: 3.5%</a:t>
            </a:r>
          </a:p>
          <a:p>
            <a:pPr lvl="1"/>
            <a:r>
              <a:rPr lang="en-US" dirty="0"/>
              <a:t>Urban: 5%</a:t>
            </a:r>
          </a:p>
          <a:p>
            <a:pPr lvl="1"/>
            <a:r>
              <a:rPr lang="en-US" dirty="0"/>
              <a:t>Semi-Urban: 2.5%</a:t>
            </a:r>
          </a:p>
          <a:p>
            <a:r>
              <a:rPr lang="en-US" dirty="0"/>
              <a:t>Otherwise: 7%</a:t>
            </a:r>
          </a:p>
        </p:txBody>
      </p:sp>
      <p:pic>
        <p:nvPicPr>
          <p:cNvPr id="3" name="Picture 2">
            <a:extLst>
              <a:ext uri="{FF2B5EF4-FFF2-40B4-BE49-F238E27FC236}">
                <a16:creationId xmlns:a16="http://schemas.microsoft.com/office/drawing/2014/main" id="{0F74772A-82DC-4A45-937A-072B7159A46A}"/>
              </a:ext>
            </a:extLst>
          </p:cNvPr>
          <p:cNvPicPr>
            <a:picLocks noChangeAspect="1"/>
          </p:cNvPicPr>
          <p:nvPr/>
        </p:nvPicPr>
        <p:blipFill>
          <a:blip r:embed="rId2"/>
          <a:stretch>
            <a:fillRect/>
          </a:stretch>
        </p:blipFill>
        <p:spPr>
          <a:xfrm>
            <a:off x="1757082" y="2895787"/>
            <a:ext cx="9511552" cy="3777546"/>
          </a:xfrm>
          <a:prstGeom prst="rect">
            <a:avLst/>
          </a:prstGeom>
        </p:spPr>
      </p:pic>
    </p:spTree>
    <p:extLst>
      <p:ext uri="{BB962C8B-B14F-4D97-AF65-F5344CB8AC3E}">
        <p14:creationId xmlns:p14="http://schemas.microsoft.com/office/powerpoint/2010/main" val="162428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6B665F-E09B-4DA0-9B08-A3621F3DD314}"/>
              </a:ext>
            </a:extLst>
          </p:cNvPr>
          <p:cNvSpPr txBox="1"/>
          <p:nvPr/>
        </p:nvSpPr>
        <p:spPr>
          <a:xfrm>
            <a:off x="2480982" y="546845"/>
            <a:ext cx="7230036" cy="1969770"/>
          </a:xfrm>
          <a:prstGeom prst="rect">
            <a:avLst/>
          </a:prstGeom>
          <a:noFill/>
        </p:spPr>
        <p:txBody>
          <a:bodyPr wrap="square" rtlCol="0">
            <a:spAutoFit/>
          </a:bodyPr>
          <a:lstStyle/>
          <a:p>
            <a:pPr algn="ctr"/>
            <a:r>
              <a:rPr lang="en-US" sz="3200" b="1" i="1" u="sng" dirty="0">
                <a:latin typeface="Times New Roman" panose="02020603050405020304" pitchFamily="18" charset="0"/>
                <a:cs typeface="Times New Roman" panose="02020603050405020304" pitchFamily="18" charset="0"/>
              </a:rPr>
              <a:t>Customer Interest Analysis</a:t>
            </a:r>
          </a:p>
          <a:p>
            <a:endParaRPr lang="en-US" b="1" dirty="0"/>
          </a:p>
          <a:p>
            <a:r>
              <a:rPr lang="en-US" b="1" dirty="0"/>
              <a:t>New Fields:</a:t>
            </a:r>
          </a:p>
          <a:p>
            <a:endParaRPr lang="en-US" dirty="0"/>
          </a:p>
          <a:p>
            <a:r>
              <a:rPr lang="en-US" dirty="0"/>
              <a:t>1. Monthly Interest Amount</a:t>
            </a:r>
          </a:p>
          <a:p>
            <a:r>
              <a:rPr lang="en-US" dirty="0"/>
              <a:t>2. Annual Interest Amount</a:t>
            </a:r>
          </a:p>
        </p:txBody>
      </p:sp>
      <p:pic>
        <p:nvPicPr>
          <p:cNvPr id="3" name="Picture 2">
            <a:extLst>
              <a:ext uri="{FF2B5EF4-FFF2-40B4-BE49-F238E27FC236}">
                <a16:creationId xmlns:a16="http://schemas.microsoft.com/office/drawing/2014/main" id="{06E70647-577F-406A-9564-D3F9C125E8E7}"/>
              </a:ext>
            </a:extLst>
          </p:cNvPr>
          <p:cNvPicPr>
            <a:picLocks noChangeAspect="1"/>
          </p:cNvPicPr>
          <p:nvPr/>
        </p:nvPicPr>
        <p:blipFill>
          <a:blip r:embed="rId2"/>
          <a:stretch>
            <a:fillRect/>
          </a:stretch>
        </p:blipFill>
        <p:spPr>
          <a:xfrm>
            <a:off x="1279712" y="2844079"/>
            <a:ext cx="9632576" cy="2615428"/>
          </a:xfrm>
          <a:prstGeom prst="rect">
            <a:avLst/>
          </a:prstGeom>
        </p:spPr>
      </p:pic>
    </p:spTree>
    <p:extLst>
      <p:ext uri="{BB962C8B-B14F-4D97-AF65-F5344CB8AC3E}">
        <p14:creationId xmlns:p14="http://schemas.microsoft.com/office/powerpoint/2010/main" val="12063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23E70-1F86-44DC-9357-17D80CAFD585}"/>
              </a:ext>
            </a:extLst>
          </p:cNvPr>
          <p:cNvSpPr txBox="1"/>
          <p:nvPr/>
        </p:nvSpPr>
        <p:spPr>
          <a:xfrm>
            <a:off x="2247899" y="-80682"/>
            <a:ext cx="8018930" cy="2831544"/>
          </a:xfrm>
          <a:prstGeom prst="rect">
            <a:avLst/>
          </a:prstGeom>
          <a:noFill/>
        </p:spPr>
        <p:txBody>
          <a:bodyPr wrap="square" rtlCol="0">
            <a:spAutoFit/>
          </a:bodyPr>
          <a:lstStyle/>
          <a:p>
            <a:pPr algn="ctr"/>
            <a:r>
              <a:rPr lang="en-US" sz="3200" b="1" i="1" u="sng" dirty="0">
                <a:latin typeface="Times New Roman" panose="02020603050405020304" pitchFamily="18" charset="0"/>
                <a:cs typeface="Times New Roman" panose="02020603050405020304" pitchFamily="18" charset="0"/>
              </a:rPr>
              <a:t>Loan Status</a:t>
            </a:r>
          </a:p>
          <a:p>
            <a:endParaRPr lang="en-US" b="1" dirty="0"/>
          </a:p>
          <a:p>
            <a:r>
              <a:rPr lang="en-US" sz="1600" b="1" dirty="0"/>
              <a:t>Row-Level Trigger for Loan Amount:</a:t>
            </a:r>
            <a:endParaRPr lang="en-US" sz="1600" dirty="0"/>
          </a:p>
          <a:p>
            <a:r>
              <a:rPr lang="en-US" sz="1600" dirty="0"/>
              <a:t>Loan amount NULL: </a:t>
            </a:r>
            <a:r>
              <a:rPr lang="en-US" sz="1600" b="1" dirty="0"/>
              <a:t>Loan Still Processing</a:t>
            </a:r>
          </a:p>
          <a:p>
            <a:endParaRPr lang="en-US" sz="1600" b="1" dirty="0"/>
          </a:p>
          <a:p>
            <a:r>
              <a:rPr lang="en-US" sz="1600" b="1" dirty="0"/>
              <a:t>Statement-Level Trigger for CIBIL Score:</a:t>
            </a:r>
            <a:endParaRPr lang="en-US" sz="1600" dirty="0"/>
          </a:p>
          <a:p>
            <a:r>
              <a:rPr lang="en-US" sz="1600" dirty="0"/>
              <a:t>CIBIL Score &gt; 900: </a:t>
            </a:r>
            <a:r>
              <a:rPr lang="en-US" sz="1600" b="1" dirty="0"/>
              <a:t>High CIBIL Score</a:t>
            </a:r>
            <a:endParaRPr lang="en-US" sz="1600" dirty="0"/>
          </a:p>
          <a:p>
            <a:r>
              <a:rPr lang="en-US" sz="1600" dirty="0"/>
              <a:t>CIBIL Score &gt; 750: </a:t>
            </a:r>
            <a:r>
              <a:rPr lang="en-US" sz="1600" b="1" dirty="0"/>
              <a:t>No Penalty</a:t>
            </a:r>
            <a:endParaRPr lang="en-US" sz="1600" dirty="0"/>
          </a:p>
          <a:p>
            <a:r>
              <a:rPr lang="en-US" sz="1600" dirty="0"/>
              <a:t>CIBIL Score &gt; 0: </a:t>
            </a:r>
            <a:r>
              <a:rPr lang="en-US" sz="1600" b="1" dirty="0"/>
              <a:t>Penalty Customers</a:t>
            </a:r>
            <a:endParaRPr lang="en-US" sz="1600" dirty="0"/>
          </a:p>
          <a:p>
            <a:r>
              <a:rPr lang="en-US" sz="1600" dirty="0"/>
              <a:t>CIBIL Score &lt;= 0: </a:t>
            </a:r>
            <a:r>
              <a:rPr lang="en-US" sz="1600" b="1" dirty="0"/>
              <a:t>Rejected Customers</a:t>
            </a:r>
            <a:endParaRPr lang="en-US" sz="1600" dirty="0"/>
          </a:p>
        </p:txBody>
      </p:sp>
      <p:pic>
        <p:nvPicPr>
          <p:cNvPr id="4" name="Picture 3">
            <a:extLst>
              <a:ext uri="{FF2B5EF4-FFF2-40B4-BE49-F238E27FC236}">
                <a16:creationId xmlns:a16="http://schemas.microsoft.com/office/drawing/2014/main" id="{61495A9D-01E6-42E0-9A19-CC5A1E3D49CA}"/>
              </a:ext>
            </a:extLst>
          </p:cNvPr>
          <p:cNvPicPr>
            <a:picLocks noChangeAspect="1"/>
          </p:cNvPicPr>
          <p:nvPr/>
        </p:nvPicPr>
        <p:blipFill>
          <a:blip r:embed="rId2"/>
          <a:stretch>
            <a:fillRect/>
          </a:stretch>
        </p:blipFill>
        <p:spPr>
          <a:xfrm>
            <a:off x="2247899" y="2750862"/>
            <a:ext cx="8303560" cy="4008526"/>
          </a:xfrm>
          <a:prstGeom prst="rect">
            <a:avLst/>
          </a:prstGeom>
        </p:spPr>
      </p:pic>
    </p:spTree>
    <p:extLst>
      <p:ext uri="{BB962C8B-B14F-4D97-AF65-F5344CB8AC3E}">
        <p14:creationId xmlns:p14="http://schemas.microsoft.com/office/powerpoint/2010/main" val="4177314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52149D-B8C7-4282-983F-40CF5800A843}"/>
              </a:ext>
            </a:extLst>
          </p:cNvPr>
          <p:cNvSpPr txBox="1"/>
          <p:nvPr/>
        </p:nvSpPr>
        <p:spPr>
          <a:xfrm>
            <a:off x="1852020" y="753036"/>
            <a:ext cx="8487960" cy="1692771"/>
          </a:xfrm>
          <a:prstGeom prst="rect">
            <a:avLst/>
          </a:prstGeom>
          <a:noFill/>
        </p:spPr>
        <p:txBody>
          <a:bodyPr wrap="square" rtlCol="0">
            <a:spAutoFit/>
          </a:bodyPr>
          <a:lstStyle/>
          <a:p>
            <a:pPr algn="ctr"/>
            <a:r>
              <a:rPr lang="en-US" sz="3200" b="1" i="1" u="sng" dirty="0">
                <a:latin typeface="Times New Roman" panose="02020603050405020304" pitchFamily="18" charset="0"/>
                <a:cs typeface="Times New Roman" panose="02020603050405020304" pitchFamily="18" charset="0"/>
              </a:rPr>
              <a:t>Data Cleaning and Updates</a:t>
            </a:r>
          </a:p>
          <a:p>
            <a:endParaRPr lang="en-US" b="1" dirty="0"/>
          </a:p>
          <a:p>
            <a:r>
              <a:rPr lang="en-US" b="1" dirty="0"/>
              <a:t>Steps:</a:t>
            </a:r>
            <a:endParaRPr lang="en-US" dirty="0"/>
          </a:p>
          <a:p>
            <a:r>
              <a:rPr lang="en-US" dirty="0"/>
              <a:t>Deleted "Rejected Customers" and "Loan Still Processing" customers.</a:t>
            </a:r>
          </a:p>
          <a:p>
            <a:r>
              <a:rPr lang="en-US" dirty="0"/>
              <a:t>Updated loan amounts to integers.</a:t>
            </a:r>
          </a:p>
        </p:txBody>
      </p:sp>
      <p:pic>
        <p:nvPicPr>
          <p:cNvPr id="3" name="Picture 2">
            <a:extLst>
              <a:ext uri="{FF2B5EF4-FFF2-40B4-BE49-F238E27FC236}">
                <a16:creationId xmlns:a16="http://schemas.microsoft.com/office/drawing/2014/main" id="{3D45823C-7267-4582-93E0-D15D0E309A4B}"/>
              </a:ext>
            </a:extLst>
          </p:cNvPr>
          <p:cNvPicPr>
            <a:picLocks noChangeAspect="1"/>
          </p:cNvPicPr>
          <p:nvPr/>
        </p:nvPicPr>
        <p:blipFill>
          <a:blip r:embed="rId2"/>
          <a:stretch>
            <a:fillRect/>
          </a:stretch>
        </p:blipFill>
        <p:spPr>
          <a:xfrm>
            <a:off x="1852020" y="2983244"/>
            <a:ext cx="8487960" cy="2857899"/>
          </a:xfrm>
          <a:prstGeom prst="rect">
            <a:avLst/>
          </a:prstGeom>
        </p:spPr>
      </p:pic>
    </p:spTree>
    <p:extLst>
      <p:ext uri="{BB962C8B-B14F-4D97-AF65-F5344CB8AC3E}">
        <p14:creationId xmlns:p14="http://schemas.microsoft.com/office/powerpoint/2010/main" val="399582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57730B-8596-4850-B424-C5E59DBE8960}"/>
              </a:ext>
            </a:extLst>
          </p:cNvPr>
          <p:cNvSpPr txBox="1"/>
          <p:nvPr/>
        </p:nvSpPr>
        <p:spPr>
          <a:xfrm>
            <a:off x="2626658" y="735106"/>
            <a:ext cx="6938683" cy="1631216"/>
          </a:xfrm>
          <a:prstGeom prst="rect">
            <a:avLst/>
          </a:prstGeom>
          <a:noFill/>
        </p:spPr>
        <p:txBody>
          <a:bodyPr wrap="square" rtlCol="0">
            <a:spAutoFit/>
          </a:bodyPr>
          <a:lstStyle/>
          <a:p>
            <a:pPr algn="ctr"/>
            <a:r>
              <a:rPr lang="en-US" sz="2800" b="1" i="1" u="sng" dirty="0">
                <a:latin typeface="Times New Roman" panose="02020603050405020304" pitchFamily="18" charset="0"/>
                <a:cs typeface="Times New Roman" panose="02020603050405020304" pitchFamily="18" charset="0"/>
              </a:rPr>
              <a:t>Customer Info</a:t>
            </a:r>
          </a:p>
          <a:p>
            <a:endParaRPr lang="en-US" b="1" dirty="0"/>
          </a:p>
          <a:p>
            <a:r>
              <a:rPr lang="en-US" b="1" dirty="0"/>
              <a:t>Steps:</a:t>
            </a:r>
            <a:endParaRPr lang="en-US" dirty="0"/>
          </a:p>
          <a:p>
            <a:r>
              <a:rPr lang="en-US" dirty="0"/>
              <a:t>Imported the table.</a:t>
            </a:r>
          </a:p>
          <a:p>
            <a:r>
              <a:rPr lang="en-US" dirty="0"/>
              <a:t>Updated gender and age based on customer ID.</a:t>
            </a:r>
          </a:p>
        </p:txBody>
      </p:sp>
      <p:pic>
        <p:nvPicPr>
          <p:cNvPr id="3" name="Picture 2">
            <a:extLst>
              <a:ext uri="{FF2B5EF4-FFF2-40B4-BE49-F238E27FC236}">
                <a16:creationId xmlns:a16="http://schemas.microsoft.com/office/drawing/2014/main" id="{AA19B4EE-07C1-4AFD-A0AA-0905E518B221}"/>
              </a:ext>
            </a:extLst>
          </p:cNvPr>
          <p:cNvPicPr>
            <a:picLocks noChangeAspect="1"/>
          </p:cNvPicPr>
          <p:nvPr/>
        </p:nvPicPr>
        <p:blipFill>
          <a:blip r:embed="rId2"/>
          <a:stretch>
            <a:fillRect/>
          </a:stretch>
        </p:blipFill>
        <p:spPr>
          <a:xfrm>
            <a:off x="2411506" y="2728666"/>
            <a:ext cx="7672472" cy="2963922"/>
          </a:xfrm>
          <a:prstGeom prst="rect">
            <a:avLst/>
          </a:prstGeom>
        </p:spPr>
      </p:pic>
    </p:spTree>
    <p:extLst>
      <p:ext uri="{BB962C8B-B14F-4D97-AF65-F5344CB8AC3E}">
        <p14:creationId xmlns:p14="http://schemas.microsoft.com/office/powerpoint/2010/main" val="269413478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165</TotalTime>
  <Words>528</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Arial Black</vt:lpstr>
      <vt:lpstr>Baskerville Old Face</vt:lpstr>
      <vt:lpstr>Calibri</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NEXT GEN</dc:creator>
  <cp:lastModifiedBy>NEXT GEN</cp:lastModifiedBy>
  <cp:revision>14</cp:revision>
  <dcterms:created xsi:type="dcterms:W3CDTF">2024-12-26T07:17:57Z</dcterms:created>
  <dcterms:modified xsi:type="dcterms:W3CDTF">2024-12-26T10:03:13Z</dcterms:modified>
</cp:coreProperties>
</file>