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regular.fntdata"/><Relationship Id="rId25" Type="http://schemas.openxmlformats.org/officeDocument/2006/relationships/slide" Target="slides/slide21.xml"/><Relationship Id="rId27"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13206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latin typeface="Oswald"/>
                <a:ea typeface="Oswald"/>
                <a:cs typeface="Oswald"/>
                <a:sym typeface="Oswald"/>
              </a:rPr>
              <a:t>Supervising </a:t>
            </a:r>
            <a:endParaRPr>
              <a:latin typeface="Oswald"/>
              <a:ea typeface="Oswald"/>
              <a:cs typeface="Oswald"/>
              <a:sym typeface="Oswald"/>
            </a:endParaRPr>
          </a:p>
          <a:p>
            <a:pPr indent="0" lvl="0" marL="0" rtl="0">
              <a:spcBef>
                <a:spcPts val="0"/>
              </a:spcBef>
              <a:spcAft>
                <a:spcPts val="0"/>
              </a:spcAft>
              <a:buNone/>
            </a:pPr>
            <a:r>
              <a:rPr lang="en-GB">
                <a:latin typeface="Oswald"/>
                <a:ea typeface="Oswald"/>
                <a:cs typeface="Oswald"/>
                <a:sym typeface="Oswald"/>
              </a:rPr>
              <a:t>Supervised Algorithms</a:t>
            </a:r>
            <a:endParaRPr>
              <a:latin typeface="Oswald"/>
              <a:ea typeface="Oswald"/>
              <a:cs typeface="Oswald"/>
              <a:sym typeface="Oswald"/>
            </a:endParaRPr>
          </a:p>
        </p:txBody>
      </p:sp>
      <p:sp>
        <p:nvSpPr>
          <p:cNvPr id="55" name="Shape 55"/>
          <p:cNvSpPr txBox="1"/>
          <p:nvPr/>
        </p:nvSpPr>
        <p:spPr>
          <a:xfrm>
            <a:off x="6169700" y="3537025"/>
            <a:ext cx="1654500" cy="267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-Prudhvi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idx="1" type="subTitle"/>
          </p:nvPr>
        </p:nvSpPr>
        <p:spPr>
          <a:xfrm>
            <a:off x="311700" y="623000"/>
            <a:ext cx="8520600" cy="3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000000"/>
                </a:solidFill>
                <a:latin typeface="Oswald"/>
                <a:ea typeface="Oswald"/>
                <a:cs typeface="Oswald"/>
                <a:sym typeface="Oswald"/>
              </a:rPr>
              <a:t>Lasso Regression:</a:t>
            </a:r>
            <a:endParaRPr sz="1800">
              <a:solidFill>
                <a:srgbClr val="000000"/>
              </a:solidFill>
              <a:latin typeface="Oswald"/>
              <a:ea typeface="Oswald"/>
              <a:cs typeface="Oswald"/>
              <a:sym typeface="Oswald"/>
            </a:endParaRPr>
          </a:p>
          <a:p>
            <a:pPr indent="-342900" lvl="0" marL="457200" rtl="0" algn="l">
              <a:spcBef>
                <a:spcPts val="0"/>
              </a:spcBef>
              <a:spcAft>
                <a:spcPts val="0"/>
              </a:spcAft>
              <a:buClr>
                <a:srgbClr val="000000"/>
              </a:buClr>
              <a:buSzPts val="1800"/>
              <a:buFont typeface="Oswald"/>
              <a:buChar char="●"/>
            </a:pPr>
            <a:r>
              <a:rPr lang="en-GB" sz="1200">
                <a:solidFill>
                  <a:srgbClr val="080E14"/>
                </a:solidFill>
                <a:highlight>
                  <a:srgbClr val="FFFFFF"/>
                </a:highlight>
                <a:latin typeface="Oswald"/>
                <a:ea typeface="Oswald"/>
                <a:cs typeface="Oswald"/>
                <a:sym typeface="Oswald"/>
              </a:rPr>
              <a:t>Similar to Ridge Regression, Lasso (Least Absolute Shrinkage and Selection Operator) also penalizes the absolute size of the regression coefficients. In addition, it is capable of reducing the variability and improving the accuracy of linear regression models.</a:t>
            </a:r>
            <a:endParaRPr sz="1200">
              <a:solidFill>
                <a:srgbClr val="080E14"/>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080E14"/>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080E14"/>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080E14"/>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080E14"/>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080E14"/>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080E14"/>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080E14"/>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080E14"/>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080E14"/>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080E14"/>
              </a:solidFill>
              <a:highlight>
                <a:srgbClr val="FFFFFF"/>
              </a:highlight>
              <a:latin typeface="Oswald"/>
              <a:ea typeface="Oswald"/>
              <a:cs typeface="Oswald"/>
              <a:sym typeface="Oswald"/>
            </a:endParaRPr>
          </a:p>
          <a:p>
            <a:pPr indent="-304800" lvl="0" marL="457200" rtl="0" algn="l">
              <a:spcBef>
                <a:spcPts val="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uses absolute values in the penalty function, instead of squares like in ridge (L1 Regularization)</a:t>
            </a:r>
            <a:endParaRPr sz="1200">
              <a:solidFill>
                <a:srgbClr val="080E14"/>
              </a:solidFill>
              <a:highlight>
                <a:srgbClr val="FFFFFF"/>
              </a:highlight>
              <a:latin typeface="Oswald"/>
              <a:ea typeface="Oswald"/>
              <a:cs typeface="Oswald"/>
              <a:sym typeface="Oswald"/>
            </a:endParaRPr>
          </a:p>
          <a:p>
            <a:pPr indent="-301625" lvl="0" marL="457200" rtl="0" algn="l">
              <a:lnSpc>
                <a:spcPct val="115000"/>
              </a:lnSpc>
              <a:spcBef>
                <a:spcPts val="0"/>
              </a:spcBef>
              <a:spcAft>
                <a:spcPts val="0"/>
              </a:spcAft>
              <a:buClr>
                <a:srgbClr val="080E14"/>
              </a:buClr>
              <a:buSzPts val="1150"/>
              <a:buFont typeface="Oswald"/>
              <a:buChar char="●"/>
            </a:pPr>
            <a:r>
              <a:rPr lang="en-GB" sz="1150">
                <a:solidFill>
                  <a:srgbClr val="080E14"/>
                </a:solidFill>
                <a:latin typeface="Oswald"/>
                <a:ea typeface="Oswald"/>
                <a:cs typeface="Oswald"/>
                <a:sym typeface="Oswald"/>
              </a:rPr>
              <a:t>It shrinks coefficients to zero (exactly zero), which certainly helps in feature selection</a:t>
            </a:r>
            <a:endParaRPr sz="1150">
              <a:solidFill>
                <a:srgbClr val="080E14"/>
              </a:solidFill>
              <a:latin typeface="Oswald"/>
              <a:ea typeface="Oswald"/>
              <a:cs typeface="Oswald"/>
              <a:sym typeface="Oswald"/>
            </a:endParaRPr>
          </a:p>
          <a:p>
            <a:pPr indent="-301625" lvl="0" marL="457200" rtl="0" algn="l">
              <a:lnSpc>
                <a:spcPct val="115000"/>
              </a:lnSpc>
              <a:spcBef>
                <a:spcPts val="0"/>
              </a:spcBef>
              <a:spcAft>
                <a:spcPts val="0"/>
              </a:spcAft>
              <a:buClr>
                <a:srgbClr val="080E14"/>
              </a:buClr>
              <a:buSzPts val="1150"/>
              <a:buFont typeface="Oswald"/>
              <a:buChar char="●"/>
            </a:pPr>
            <a:r>
              <a:rPr lang="en-GB" sz="1150">
                <a:solidFill>
                  <a:srgbClr val="080E14"/>
                </a:solidFill>
                <a:latin typeface="Oswald"/>
                <a:ea typeface="Oswald"/>
                <a:cs typeface="Oswald"/>
                <a:sym typeface="Oswald"/>
              </a:rPr>
              <a:t>If group of predictors are highly correlated, lasso picks only one of them and shrinks the others to zero</a:t>
            </a:r>
            <a:endParaRPr sz="1150">
              <a:solidFill>
                <a:srgbClr val="080E14"/>
              </a:solidFill>
              <a:latin typeface="Oswald"/>
              <a:ea typeface="Oswald"/>
              <a:cs typeface="Oswald"/>
              <a:sym typeface="Oswald"/>
            </a:endParaRPr>
          </a:p>
          <a:p>
            <a:pPr indent="0" lvl="0" marL="0" algn="l">
              <a:spcBef>
                <a:spcPts val="800"/>
              </a:spcBef>
              <a:spcAft>
                <a:spcPts val="0"/>
              </a:spcAft>
              <a:buNone/>
            </a:pPr>
            <a:r>
              <a:t/>
            </a:r>
            <a:endParaRPr sz="1200">
              <a:solidFill>
                <a:srgbClr val="080E14"/>
              </a:solidFill>
              <a:highlight>
                <a:srgbClr val="FFFFFF"/>
              </a:highlight>
              <a:latin typeface="Oswald"/>
              <a:ea typeface="Oswald"/>
              <a:cs typeface="Oswald"/>
              <a:sym typeface="Oswald"/>
            </a:endParaRPr>
          </a:p>
        </p:txBody>
      </p:sp>
      <p:pic>
        <p:nvPicPr>
          <p:cNvPr id="106" name="Shape 106"/>
          <p:cNvPicPr preferRelativeResize="0"/>
          <p:nvPr/>
        </p:nvPicPr>
        <p:blipFill>
          <a:blip r:embed="rId3">
            <a:alphaModFix/>
          </a:blip>
          <a:stretch>
            <a:fillRect/>
          </a:stretch>
        </p:blipFill>
        <p:spPr>
          <a:xfrm>
            <a:off x="1099775" y="1751088"/>
            <a:ext cx="3943350" cy="140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idx="1" type="subTitle"/>
          </p:nvPr>
        </p:nvSpPr>
        <p:spPr>
          <a:xfrm>
            <a:off x="311700" y="542600"/>
            <a:ext cx="8520600" cy="4186800"/>
          </a:xfrm>
          <a:prstGeom prst="rect">
            <a:avLst/>
          </a:prstGeom>
        </p:spPr>
        <p:txBody>
          <a:bodyPr anchorCtr="0" anchor="t" bIns="91425" lIns="91425" spcFirstLastPara="1" rIns="91425" wrap="square" tIns="91425">
            <a:noAutofit/>
          </a:bodyPr>
          <a:lstStyle/>
          <a:p>
            <a:pPr indent="0" lvl="0" marL="0" rtl="0" algn="l">
              <a:lnSpc>
                <a:spcPct val="110000"/>
              </a:lnSpc>
              <a:spcBef>
                <a:spcPts val="200"/>
              </a:spcBef>
              <a:spcAft>
                <a:spcPts val="0"/>
              </a:spcAft>
              <a:buNone/>
            </a:pPr>
            <a:r>
              <a:rPr lang="en-GB" sz="2250">
                <a:solidFill>
                  <a:srgbClr val="333333"/>
                </a:solidFill>
                <a:latin typeface="Oswald"/>
                <a:ea typeface="Oswald"/>
                <a:cs typeface="Oswald"/>
                <a:sym typeface="Oswald"/>
              </a:rPr>
              <a:t> ElasticNet Regression:</a:t>
            </a:r>
            <a:endParaRPr sz="2250">
              <a:solidFill>
                <a:srgbClr val="333333"/>
              </a:solidFill>
              <a:latin typeface="Oswald"/>
              <a:ea typeface="Oswald"/>
              <a:cs typeface="Oswald"/>
              <a:sym typeface="Oswald"/>
            </a:endParaRPr>
          </a:p>
          <a:p>
            <a:pPr indent="-304800" lvl="0" marL="457200" rtl="0" algn="l">
              <a:lnSpc>
                <a:spcPct val="110000"/>
              </a:lnSpc>
              <a:spcBef>
                <a:spcPts val="100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ElasticNet is hybrid of Lasso and Ridge Regression techniques. It is trained with L1 and L2 prior as regularizer. Elastic-net is useful when there are multiple features which are correlated. Lasso is likely to pick one of these at random, while elastic-net is likely to pick both</a:t>
            </a:r>
            <a:endParaRPr sz="1200">
              <a:solidFill>
                <a:srgbClr val="080E14"/>
              </a:solidFill>
              <a:highlight>
                <a:srgbClr val="FFFFFF"/>
              </a:highlight>
              <a:latin typeface="Oswald"/>
              <a:ea typeface="Oswald"/>
              <a:cs typeface="Oswald"/>
              <a:sym typeface="Oswald"/>
            </a:endParaRPr>
          </a:p>
          <a:p>
            <a:pPr indent="0" lvl="0" marL="0" rtl="0" algn="l">
              <a:lnSpc>
                <a:spcPct val="110000"/>
              </a:lnSpc>
              <a:spcBef>
                <a:spcPts val="1000"/>
              </a:spcBef>
              <a:spcAft>
                <a:spcPts val="0"/>
              </a:spcAft>
              <a:buNone/>
            </a:pPr>
            <a:r>
              <a:t/>
            </a:r>
            <a:endParaRPr sz="1200">
              <a:solidFill>
                <a:srgbClr val="080E14"/>
              </a:solidFill>
              <a:highlight>
                <a:srgbClr val="FFFFFF"/>
              </a:highlight>
              <a:latin typeface="Oswald"/>
              <a:ea typeface="Oswald"/>
              <a:cs typeface="Oswald"/>
              <a:sym typeface="Oswald"/>
            </a:endParaRPr>
          </a:p>
          <a:p>
            <a:pPr indent="0" lvl="0" marL="0" rtl="0" algn="l">
              <a:lnSpc>
                <a:spcPct val="110000"/>
              </a:lnSpc>
              <a:spcBef>
                <a:spcPts val="1000"/>
              </a:spcBef>
              <a:spcAft>
                <a:spcPts val="0"/>
              </a:spcAft>
              <a:buNone/>
            </a:pPr>
            <a:r>
              <a:t/>
            </a:r>
            <a:endParaRPr sz="1200">
              <a:solidFill>
                <a:srgbClr val="080E14"/>
              </a:solidFill>
              <a:highlight>
                <a:srgbClr val="FFFFFF"/>
              </a:highlight>
              <a:latin typeface="Oswald"/>
              <a:ea typeface="Oswald"/>
              <a:cs typeface="Oswald"/>
              <a:sym typeface="Oswald"/>
            </a:endParaRPr>
          </a:p>
          <a:p>
            <a:pPr indent="-304800" lvl="0" marL="457200" rtl="0" algn="l">
              <a:lnSpc>
                <a:spcPct val="115000"/>
              </a:lnSpc>
              <a:spcBef>
                <a:spcPts val="1000"/>
              </a:spcBef>
              <a:spcAft>
                <a:spcPts val="0"/>
              </a:spcAft>
              <a:buClr>
                <a:srgbClr val="000000"/>
              </a:buClr>
              <a:buSzPts val="1200"/>
              <a:buFont typeface="Oswald"/>
              <a:buChar char="●"/>
            </a:pPr>
            <a:r>
              <a:rPr lang="en-GB" sz="1200">
                <a:solidFill>
                  <a:srgbClr val="000000"/>
                </a:solidFill>
                <a:latin typeface="Oswald"/>
                <a:ea typeface="Oswald"/>
                <a:cs typeface="Oswald"/>
                <a:sym typeface="Oswald"/>
              </a:rPr>
              <a:t>It encourages group effect in case of highly correlated variables</a:t>
            </a:r>
            <a:endParaRPr sz="1200">
              <a:solidFill>
                <a:srgbClr val="000000"/>
              </a:solidFill>
              <a:latin typeface="Oswald"/>
              <a:ea typeface="Oswald"/>
              <a:cs typeface="Oswald"/>
              <a:sym typeface="Oswald"/>
            </a:endParaRPr>
          </a:p>
          <a:p>
            <a:pPr indent="-304800" lvl="0" marL="457200" rtl="0" algn="l">
              <a:lnSpc>
                <a:spcPct val="115000"/>
              </a:lnSpc>
              <a:spcBef>
                <a:spcPts val="0"/>
              </a:spcBef>
              <a:spcAft>
                <a:spcPts val="0"/>
              </a:spcAft>
              <a:buClr>
                <a:srgbClr val="000000"/>
              </a:buClr>
              <a:buSzPts val="1200"/>
              <a:buFont typeface="Oswald"/>
              <a:buChar char="●"/>
            </a:pPr>
            <a:r>
              <a:rPr lang="en-GB" sz="1200">
                <a:solidFill>
                  <a:srgbClr val="000000"/>
                </a:solidFill>
                <a:latin typeface="Oswald"/>
                <a:ea typeface="Oswald"/>
                <a:cs typeface="Oswald"/>
                <a:sym typeface="Oswald"/>
              </a:rPr>
              <a:t>There are no limitations on the number of selected variables</a:t>
            </a:r>
            <a:endParaRPr sz="1200">
              <a:solidFill>
                <a:srgbClr val="000000"/>
              </a:solidFill>
              <a:latin typeface="Oswald"/>
              <a:ea typeface="Oswald"/>
              <a:cs typeface="Oswald"/>
              <a:sym typeface="Oswald"/>
            </a:endParaRPr>
          </a:p>
          <a:p>
            <a:pPr indent="-304800" lvl="0" marL="457200" rtl="0" algn="l">
              <a:lnSpc>
                <a:spcPct val="115000"/>
              </a:lnSpc>
              <a:spcBef>
                <a:spcPts val="0"/>
              </a:spcBef>
              <a:spcAft>
                <a:spcPts val="0"/>
              </a:spcAft>
              <a:buClr>
                <a:srgbClr val="000000"/>
              </a:buClr>
              <a:buSzPts val="1200"/>
              <a:buFont typeface="Oswald"/>
              <a:buChar char="●"/>
            </a:pPr>
            <a:r>
              <a:rPr lang="en-GB" sz="1200">
                <a:solidFill>
                  <a:srgbClr val="000000"/>
                </a:solidFill>
                <a:latin typeface="Oswald"/>
                <a:ea typeface="Oswald"/>
                <a:cs typeface="Oswald"/>
                <a:sym typeface="Oswald"/>
              </a:rPr>
              <a:t>It can suffer with double shrinkage</a:t>
            </a:r>
            <a:endParaRPr sz="1200">
              <a:solidFill>
                <a:srgbClr val="000000"/>
              </a:solidFill>
              <a:latin typeface="Oswald"/>
              <a:ea typeface="Oswald"/>
              <a:cs typeface="Oswald"/>
              <a:sym typeface="Oswald"/>
            </a:endParaRPr>
          </a:p>
          <a:p>
            <a:pPr indent="0" lvl="0" marL="0" rtl="0" algn="l">
              <a:lnSpc>
                <a:spcPct val="110000"/>
              </a:lnSpc>
              <a:spcBef>
                <a:spcPts val="800"/>
              </a:spcBef>
              <a:spcAft>
                <a:spcPts val="1000"/>
              </a:spcAft>
              <a:buNone/>
            </a:pPr>
            <a:r>
              <a:t/>
            </a:r>
            <a:endParaRPr sz="1200">
              <a:solidFill>
                <a:srgbClr val="080E14"/>
              </a:solidFill>
              <a:highlight>
                <a:srgbClr val="FFFFFF"/>
              </a:highlight>
              <a:latin typeface="Oswald"/>
              <a:ea typeface="Oswald"/>
              <a:cs typeface="Oswald"/>
              <a:sym typeface="Oswald"/>
            </a:endParaRPr>
          </a:p>
        </p:txBody>
      </p:sp>
      <p:pic>
        <p:nvPicPr>
          <p:cNvPr id="112" name="Shape 112"/>
          <p:cNvPicPr preferRelativeResize="0"/>
          <p:nvPr/>
        </p:nvPicPr>
        <p:blipFill>
          <a:blip r:embed="rId3">
            <a:alphaModFix/>
          </a:blip>
          <a:stretch>
            <a:fillRect/>
          </a:stretch>
        </p:blipFill>
        <p:spPr>
          <a:xfrm>
            <a:off x="1318025" y="1773550"/>
            <a:ext cx="2292636" cy="23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latin typeface="Oswald"/>
                <a:ea typeface="Oswald"/>
                <a:cs typeface="Oswald"/>
                <a:sym typeface="Oswald"/>
              </a:rPr>
              <a:t>Classification</a:t>
            </a:r>
            <a:endParaRPr>
              <a:latin typeface="Oswald"/>
              <a:ea typeface="Oswald"/>
              <a:cs typeface="Oswald"/>
              <a:sym typeface="Oswald"/>
            </a:endParaRPr>
          </a:p>
        </p:txBody>
      </p:sp>
      <p:sp>
        <p:nvSpPr>
          <p:cNvPr id="118" name="Shape 1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GB" sz="1200">
                <a:solidFill>
                  <a:schemeClr val="dk1"/>
                </a:solidFill>
                <a:latin typeface="Oswald"/>
                <a:ea typeface="Oswald"/>
                <a:cs typeface="Oswald"/>
                <a:sym typeface="Oswald"/>
              </a:rPr>
              <a:t>classification task is to find a functional mapping between the input data X, describing the input pattern, to a class label Y (e.g. −1 or +1), such that Y = f(X).</a:t>
            </a:r>
            <a:endParaRPr sz="1200">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ctrTitle"/>
          </p:nvPr>
        </p:nvSpPr>
        <p:spPr>
          <a:xfrm>
            <a:off x="311700" y="576100"/>
            <a:ext cx="6279900" cy="402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1700">
                <a:latin typeface="Oswald"/>
                <a:ea typeface="Oswald"/>
                <a:cs typeface="Oswald"/>
                <a:sym typeface="Oswald"/>
              </a:rPr>
              <a:t>k-Nearest Neighbor</a:t>
            </a:r>
            <a:endParaRPr b="1" sz="1700">
              <a:latin typeface="Oswald"/>
              <a:ea typeface="Oswald"/>
              <a:cs typeface="Oswald"/>
              <a:sym typeface="Oswald"/>
            </a:endParaRPr>
          </a:p>
          <a:p>
            <a:pPr indent="0" lvl="0" marL="0" rtl="0" algn="l">
              <a:spcBef>
                <a:spcPts val="0"/>
              </a:spcBef>
              <a:spcAft>
                <a:spcPts val="0"/>
              </a:spcAft>
              <a:buNone/>
            </a:pPr>
            <a:r>
              <a:t/>
            </a:r>
            <a:endParaRPr sz="1700">
              <a:latin typeface="Oswald"/>
              <a:ea typeface="Oswald"/>
              <a:cs typeface="Oswald"/>
              <a:sym typeface="Oswald"/>
            </a:endParaRPr>
          </a:p>
          <a:p>
            <a:pPr indent="0" lvl="0" marL="0" algn="l">
              <a:spcBef>
                <a:spcPts val="0"/>
              </a:spcBef>
              <a:spcAft>
                <a:spcPts val="0"/>
              </a:spcAft>
              <a:buNone/>
            </a:pPr>
            <a:r>
              <a:rPr lang="en-GB" sz="1700">
                <a:latin typeface="Oswald"/>
                <a:ea typeface="Oswald"/>
                <a:cs typeface="Oswald"/>
                <a:sym typeface="Oswald"/>
              </a:rPr>
              <a:t> </a:t>
            </a:r>
            <a:endParaRPr sz="1700">
              <a:latin typeface="Oswald"/>
              <a:ea typeface="Oswald"/>
              <a:cs typeface="Oswald"/>
              <a:sym typeface="Oswald"/>
            </a:endParaRPr>
          </a:p>
          <a:p>
            <a:pPr indent="0" lvl="0" marL="0" rtl="0" algn="l">
              <a:spcBef>
                <a:spcPts val="0"/>
              </a:spcBef>
              <a:spcAft>
                <a:spcPts val="0"/>
              </a:spcAft>
              <a:buNone/>
            </a:pPr>
            <a:r>
              <a:rPr lang="en-GB" sz="1700">
                <a:latin typeface="Oswald"/>
                <a:ea typeface="Oswald"/>
                <a:cs typeface="Oswald"/>
                <a:sym typeface="Oswald"/>
              </a:rPr>
              <a:t>Here the k points of the training data closest to the test point are found, and a label is given to the test point by a majority vote between the k points. </a:t>
            </a:r>
            <a:endParaRPr sz="1700">
              <a:latin typeface="Oswald"/>
              <a:ea typeface="Oswald"/>
              <a:cs typeface="Oswald"/>
              <a:sym typeface="Oswald"/>
            </a:endParaRPr>
          </a:p>
          <a:p>
            <a:pPr indent="0" lvl="0" marL="0" rtl="0" algn="l">
              <a:spcBef>
                <a:spcPts val="0"/>
              </a:spcBef>
              <a:spcAft>
                <a:spcPts val="0"/>
              </a:spcAft>
              <a:buNone/>
            </a:pPr>
            <a:r>
              <a:t/>
            </a:r>
            <a:endParaRPr sz="1700">
              <a:latin typeface="Oswald"/>
              <a:ea typeface="Oswald"/>
              <a:cs typeface="Oswald"/>
              <a:sym typeface="Oswald"/>
            </a:endParaRPr>
          </a:p>
          <a:p>
            <a:pPr indent="0" lvl="0" marL="0" rtl="0" algn="l">
              <a:spcBef>
                <a:spcPts val="0"/>
              </a:spcBef>
              <a:spcAft>
                <a:spcPts val="0"/>
              </a:spcAft>
              <a:buNone/>
            </a:pPr>
            <a:r>
              <a:rPr lang="en-GB" sz="1700">
                <a:latin typeface="Oswald"/>
                <a:ea typeface="Oswald"/>
                <a:cs typeface="Oswald"/>
                <a:sym typeface="Oswald"/>
              </a:rPr>
              <a:t>This method is highly intuitive and attains – given its simplicity – remarkably low classification errors, but it is computationally expensive and requires a large memory to store the training data.</a:t>
            </a:r>
            <a:endParaRPr sz="1700">
              <a:latin typeface="Oswald"/>
              <a:ea typeface="Oswald"/>
              <a:cs typeface="Oswald"/>
              <a:sym typeface="Oswald"/>
            </a:endParaRPr>
          </a:p>
          <a:p>
            <a:pPr indent="0" lvl="0" marL="0" rtl="0" algn="l">
              <a:spcBef>
                <a:spcPts val="0"/>
              </a:spcBef>
              <a:spcAft>
                <a:spcPts val="0"/>
              </a:spcAft>
              <a:buNone/>
            </a:pPr>
            <a:r>
              <a:t/>
            </a:r>
            <a:endParaRPr sz="1700">
              <a:latin typeface="Oswald"/>
              <a:ea typeface="Oswald"/>
              <a:cs typeface="Oswald"/>
              <a:sym typeface="Oswald"/>
            </a:endParaRPr>
          </a:p>
          <a:p>
            <a:pPr indent="0" lvl="0" marL="0" rtl="0" algn="l">
              <a:spcBef>
                <a:spcPts val="0"/>
              </a:spcBef>
              <a:spcAft>
                <a:spcPts val="0"/>
              </a:spcAft>
              <a:buNone/>
            </a:pPr>
            <a:r>
              <a:t/>
            </a:r>
            <a:endParaRPr sz="1700">
              <a:latin typeface="Oswald"/>
              <a:ea typeface="Oswald"/>
              <a:cs typeface="Oswald"/>
              <a:sym typeface="Oswald"/>
            </a:endParaRPr>
          </a:p>
          <a:p>
            <a:pPr indent="0" lvl="0" marL="0" rtl="0" algn="l">
              <a:spcBef>
                <a:spcPts val="0"/>
              </a:spcBef>
              <a:spcAft>
                <a:spcPts val="0"/>
              </a:spcAft>
              <a:buNone/>
            </a:pPr>
            <a:r>
              <a:t/>
            </a:r>
            <a:endParaRPr sz="1700">
              <a:latin typeface="Oswald"/>
              <a:ea typeface="Oswald"/>
              <a:cs typeface="Oswald"/>
              <a:sym typeface="Oswald"/>
            </a:endParaRPr>
          </a:p>
          <a:p>
            <a:pPr indent="0" lvl="0" marL="0" algn="l">
              <a:spcBef>
                <a:spcPts val="0"/>
              </a:spcBef>
              <a:spcAft>
                <a:spcPts val="0"/>
              </a:spcAft>
              <a:buNone/>
            </a:pPr>
            <a:br>
              <a:rPr lang="en-GB" sz="1700">
                <a:latin typeface="Oswald"/>
                <a:ea typeface="Oswald"/>
                <a:cs typeface="Oswald"/>
                <a:sym typeface="Oswald"/>
              </a:rPr>
            </a:br>
            <a:endParaRPr sz="1700">
              <a:latin typeface="Oswald"/>
              <a:ea typeface="Oswald"/>
              <a:cs typeface="Oswald"/>
              <a:sym typeface="Oswald"/>
            </a:endParaRPr>
          </a:p>
        </p:txBody>
      </p:sp>
      <p:pic>
        <p:nvPicPr>
          <p:cNvPr id="124" name="Shape 124"/>
          <p:cNvPicPr preferRelativeResize="0"/>
          <p:nvPr/>
        </p:nvPicPr>
        <p:blipFill>
          <a:blip r:embed="rId3">
            <a:alphaModFix/>
          </a:blip>
          <a:stretch>
            <a:fillRect/>
          </a:stretch>
        </p:blipFill>
        <p:spPr>
          <a:xfrm>
            <a:off x="6744000" y="1632850"/>
            <a:ext cx="2247600" cy="20279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ctrTitle"/>
          </p:nvPr>
        </p:nvSpPr>
        <p:spPr>
          <a:xfrm>
            <a:off x="271525" y="817275"/>
            <a:ext cx="4632000" cy="31752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en-GB" sz="1800"/>
              <a:t>Decision Trees</a:t>
            </a:r>
            <a:r>
              <a:rPr lang="en-GB" sz="1800"/>
              <a:t> </a:t>
            </a:r>
            <a:endParaRPr sz="1800"/>
          </a:p>
          <a:p>
            <a:pPr indent="0" lvl="0" marL="0" rtl="0" algn="just">
              <a:spcBef>
                <a:spcPts val="0"/>
              </a:spcBef>
              <a:spcAft>
                <a:spcPts val="0"/>
              </a:spcAft>
              <a:buNone/>
            </a:pPr>
            <a:r>
              <a:t/>
            </a:r>
            <a:endParaRPr sz="1800"/>
          </a:p>
          <a:p>
            <a:pPr indent="-304800" lvl="0" marL="457200" rtl="0" algn="just">
              <a:spcBef>
                <a:spcPts val="0"/>
              </a:spcBef>
              <a:spcAft>
                <a:spcPts val="0"/>
              </a:spcAft>
              <a:buSzPts val="1200"/>
              <a:buFont typeface="Oswald"/>
              <a:buChar char="●"/>
            </a:pPr>
            <a:r>
              <a:rPr lang="en-GB" sz="1200">
                <a:latin typeface="Oswald"/>
                <a:ea typeface="Oswald"/>
                <a:cs typeface="Oswald"/>
                <a:sym typeface="Oswald"/>
              </a:rPr>
              <a:t>Another intuitive class of classification algorithms are decision trees. These algorithms solve the classification problem by repeatedly partitioning the input space, so as to build a tree whose nodes are as pure as possible (that is, they contain</a:t>
            </a:r>
            <a:br>
              <a:rPr lang="en-GB" sz="1200">
                <a:latin typeface="Oswald"/>
                <a:ea typeface="Oswald"/>
                <a:cs typeface="Oswald"/>
                <a:sym typeface="Oswald"/>
              </a:rPr>
            </a:br>
            <a:r>
              <a:rPr lang="en-GB" sz="1200">
                <a:latin typeface="Oswald"/>
                <a:ea typeface="Oswald"/>
                <a:cs typeface="Oswald"/>
                <a:sym typeface="Oswald"/>
              </a:rPr>
              <a:t>points of a single class). </a:t>
            </a:r>
            <a:endParaRPr sz="1200">
              <a:latin typeface="Oswald"/>
              <a:ea typeface="Oswald"/>
              <a:cs typeface="Oswald"/>
              <a:sym typeface="Oswald"/>
            </a:endParaRPr>
          </a:p>
          <a:p>
            <a:pPr indent="-304800" lvl="0" marL="457200" rtl="0" algn="just">
              <a:spcBef>
                <a:spcPts val="0"/>
              </a:spcBef>
              <a:spcAft>
                <a:spcPts val="0"/>
              </a:spcAft>
              <a:buSzPts val="1200"/>
              <a:buFont typeface="Oswald"/>
              <a:buChar char="●"/>
            </a:pPr>
            <a:r>
              <a:rPr lang="en-GB" sz="1200">
                <a:latin typeface="Oswald"/>
                <a:ea typeface="Oswald"/>
                <a:cs typeface="Oswald"/>
                <a:sym typeface="Oswald"/>
              </a:rPr>
              <a:t>Classification of a new test point is achieved by moving from top to bottom along the branches of the tree, start-</a:t>
            </a:r>
            <a:br>
              <a:rPr lang="en-GB" sz="1200">
                <a:latin typeface="Oswald"/>
                <a:ea typeface="Oswald"/>
                <a:cs typeface="Oswald"/>
                <a:sym typeface="Oswald"/>
              </a:rPr>
            </a:br>
            <a:r>
              <a:rPr lang="en-GB" sz="1200">
                <a:latin typeface="Oswald"/>
                <a:ea typeface="Oswald"/>
                <a:cs typeface="Oswald"/>
                <a:sym typeface="Oswald"/>
              </a:rPr>
              <a:t>ing from the root node, until a terminal node is reached.</a:t>
            </a:r>
            <a:endParaRPr sz="1200">
              <a:latin typeface="Oswald"/>
              <a:ea typeface="Oswald"/>
              <a:cs typeface="Oswald"/>
              <a:sym typeface="Oswald"/>
            </a:endParaRPr>
          </a:p>
          <a:p>
            <a:pPr indent="-304800" lvl="0" marL="457200" rtl="0" algn="just">
              <a:spcBef>
                <a:spcPts val="0"/>
              </a:spcBef>
              <a:spcAft>
                <a:spcPts val="0"/>
              </a:spcAft>
              <a:buSzPts val="1200"/>
              <a:buFont typeface="Oswald"/>
              <a:buChar char="●"/>
            </a:pPr>
            <a:r>
              <a:rPr lang="en-GB" sz="1200">
                <a:latin typeface="Oswald"/>
                <a:ea typeface="Oswald"/>
                <a:cs typeface="Oswald"/>
                <a:sym typeface="Oswald"/>
              </a:rPr>
              <a:t>Decision trees are simple yet effective classification schemes for small datasets.</a:t>
            </a:r>
            <a:endParaRPr sz="1200">
              <a:latin typeface="Oswald"/>
              <a:ea typeface="Oswald"/>
              <a:cs typeface="Oswald"/>
              <a:sym typeface="Oswald"/>
            </a:endParaRPr>
          </a:p>
          <a:p>
            <a:pPr indent="-304800" lvl="0" marL="457200" rtl="0" algn="just">
              <a:spcBef>
                <a:spcPts val="0"/>
              </a:spcBef>
              <a:spcAft>
                <a:spcPts val="0"/>
              </a:spcAft>
              <a:buSzPts val="1200"/>
              <a:buFont typeface="Oswald"/>
              <a:buChar char="●"/>
            </a:pPr>
            <a:r>
              <a:rPr lang="en-GB" sz="1200">
                <a:latin typeface="Oswald"/>
                <a:ea typeface="Oswald"/>
                <a:cs typeface="Oswald"/>
                <a:sym typeface="Oswald"/>
              </a:rPr>
              <a:t>The computational complexity scales unfavorably with the number of dimensions of the data. Large datasets tend to result in complicated trees, which in turn require a large memory for storage.</a:t>
            </a:r>
            <a:endParaRPr sz="1200">
              <a:latin typeface="Oswald"/>
              <a:ea typeface="Oswald"/>
              <a:cs typeface="Oswald"/>
              <a:sym typeface="Oswald"/>
            </a:endParaRPr>
          </a:p>
          <a:p>
            <a:pPr indent="0" lvl="0" marL="0" rtl="0" algn="just">
              <a:spcBef>
                <a:spcPts val="0"/>
              </a:spcBef>
              <a:spcAft>
                <a:spcPts val="0"/>
              </a:spcAft>
              <a:buNone/>
            </a:pPr>
            <a:r>
              <a:t/>
            </a:r>
            <a:endParaRPr sz="700"/>
          </a:p>
          <a:p>
            <a:pPr indent="0" lvl="0" marL="0" algn="just">
              <a:spcBef>
                <a:spcPts val="0"/>
              </a:spcBef>
              <a:spcAft>
                <a:spcPts val="0"/>
              </a:spcAft>
              <a:buNone/>
            </a:pPr>
            <a:br>
              <a:rPr lang="en-GB" sz="700"/>
            </a:br>
            <a:endParaRPr sz="700"/>
          </a:p>
        </p:txBody>
      </p:sp>
      <p:pic>
        <p:nvPicPr>
          <p:cNvPr id="130" name="Shape 130"/>
          <p:cNvPicPr preferRelativeResize="0"/>
          <p:nvPr/>
        </p:nvPicPr>
        <p:blipFill>
          <a:blip r:embed="rId3">
            <a:alphaModFix/>
          </a:blip>
          <a:stretch>
            <a:fillRect/>
          </a:stretch>
        </p:blipFill>
        <p:spPr>
          <a:xfrm>
            <a:off x="5062625" y="1241000"/>
            <a:ext cx="3935676" cy="23277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ctrTitle"/>
          </p:nvPr>
        </p:nvSpPr>
        <p:spPr>
          <a:xfrm>
            <a:off x="231327" y="1394375"/>
            <a:ext cx="62799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1100">
                <a:latin typeface="Oswald"/>
                <a:ea typeface="Oswald"/>
                <a:cs typeface="Oswald"/>
                <a:sym typeface="Oswald"/>
              </a:rPr>
              <a:t>Support Vector Machines</a:t>
            </a:r>
            <a:r>
              <a:rPr lang="en-GB" sz="1100">
                <a:latin typeface="Oswald"/>
                <a:ea typeface="Oswald"/>
                <a:cs typeface="Oswald"/>
                <a:sym typeface="Oswald"/>
              </a:rPr>
              <a:t> </a:t>
            </a:r>
            <a:endParaRPr sz="1100">
              <a:latin typeface="Oswald"/>
              <a:ea typeface="Oswald"/>
              <a:cs typeface="Oswald"/>
              <a:sym typeface="Oswald"/>
            </a:endParaRPr>
          </a:p>
          <a:p>
            <a:pPr indent="0" lvl="0" marL="0" rtl="0" algn="l">
              <a:spcBef>
                <a:spcPts val="0"/>
              </a:spcBef>
              <a:spcAft>
                <a:spcPts val="0"/>
              </a:spcAft>
              <a:buNone/>
            </a:pPr>
            <a:r>
              <a:t/>
            </a:r>
            <a:endParaRPr sz="1100">
              <a:latin typeface="Oswald"/>
              <a:ea typeface="Oswald"/>
              <a:cs typeface="Oswald"/>
              <a:sym typeface="Oswald"/>
            </a:endParaRPr>
          </a:p>
          <a:p>
            <a:pPr indent="0" lvl="0" marL="0" algn="l">
              <a:spcBef>
                <a:spcPts val="0"/>
              </a:spcBef>
              <a:spcAft>
                <a:spcPts val="0"/>
              </a:spcAft>
              <a:buNone/>
            </a:pPr>
            <a:r>
              <a:t/>
            </a:r>
            <a:endParaRPr sz="1100">
              <a:latin typeface="Oswald"/>
              <a:ea typeface="Oswald"/>
              <a:cs typeface="Oswald"/>
              <a:sym typeface="Oswald"/>
            </a:endParaRPr>
          </a:p>
          <a:p>
            <a:pPr indent="0" lvl="0" marL="0" rtl="0" algn="l">
              <a:spcBef>
                <a:spcPts val="0"/>
              </a:spcBef>
              <a:spcAft>
                <a:spcPts val="0"/>
              </a:spcAft>
              <a:buNone/>
            </a:pPr>
            <a:r>
              <a:rPr lang="en-GB" sz="1100">
                <a:latin typeface="Oswald"/>
                <a:ea typeface="Oswald"/>
                <a:cs typeface="Oswald"/>
                <a:sym typeface="Oswald"/>
              </a:rPr>
              <a:t>They work by mapping the training data into a feature space by the aid of a so-called kernel function and then separating the data using a large margin hyperplane. </a:t>
            </a:r>
            <a:endParaRPr sz="1100">
              <a:latin typeface="Oswald"/>
              <a:ea typeface="Oswald"/>
              <a:cs typeface="Oswald"/>
              <a:sym typeface="Oswald"/>
            </a:endParaRPr>
          </a:p>
          <a:p>
            <a:pPr indent="0" lvl="0" marL="0" rtl="0" algn="l">
              <a:spcBef>
                <a:spcPts val="0"/>
              </a:spcBef>
              <a:spcAft>
                <a:spcPts val="0"/>
              </a:spcAft>
              <a:buNone/>
            </a:pPr>
            <a:r>
              <a:rPr lang="en-GB" sz="1100">
                <a:latin typeface="Oswald"/>
                <a:ea typeface="Oswald"/>
                <a:cs typeface="Oswald"/>
                <a:sym typeface="Oswald"/>
              </a:rPr>
              <a:t>Intuitively, the kernel computes a similarity between two given examples. Most commonly used kernel functions are RBF kernels ′  and polynomial kernels.</a:t>
            </a:r>
            <a:br>
              <a:rPr lang="en-GB" sz="1100">
                <a:latin typeface="Oswald"/>
                <a:ea typeface="Oswald"/>
                <a:cs typeface="Oswald"/>
                <a:sym typeface="Oswald"/>
              </a:rPr>
            </a:br>
            <a:endParaRPr sz="1100">
              <a:latin typeface="Oswald"/>
              <a:ea typeface="Oswald"/>
              <a:cs typeface="Oswald"/>
              <a:sym typeface="Oswald"/>
            </a:endParaRPr>
          </a:p>
          <a:p>
            <a:pPr indent="0" lvl="0" marL="0" rtl="0" algn="l">
              <a:spcBef>
                <a:spcPts val="0"/>
              </a:spcBef>
              <a:spcAft>
                <a:spcPts val="0"/>
              </a:spcAft>
              <a:buNone/>
            </a:pPr>
            <a:r>
              <a:rPr lang="en-GB" sz="1100">
                <a:latin typeface="Oswald"/>
                <a:ea typeface="Oswald"/>
                <a:cs typeface="Oswald"/>
                <a:sym typeface="Oswald"/>
              </a:rPr>
              <a:t>The SVM finds a large margin separation between the training examples and previously unseen examples will often be close to the training examples. </a:t>
            </a:r>
            <a:endParaRPr sz="1100">
              <a:latin typeface="Oswald"/>
              <a:ea typeface="Oswald"/>
              <a:cs typeface="Oswald"/>
              <a:sym typeface="Oswald"/>
            </a:endParaRPr>
          </a:p>
          <a:p>
            <a:pPr indent="0" lvl="0" marL="0" rtl="0" algn="l">
              <a:spcBef>
                <a:spcPts val="0"/>
              </a:spcBef>
              <a:spcAft>
                <a:spcPts val="0"/>
              </a:spcAft>
              <a:buNone/>
            </a:pPr>
            <a:r>
              <a:rPr lang="en-GB" sz="1100">
                <a:latin typeface="Oswald"/>
                <a:ea typeface="Oswald"/>
                <a:cs typeface="Oswald"/>
                <a:sym typeface="Oswald"/>
              </a:rPr>
              <a:t>Hence, the large margin then ensures that these examples are correctly classified as well, i.e., the decision rule generalizes.</a:t>
            </a:r>
            <a:endParaRPr sz="1100">
              <a:latin typeface="Oswald"/>
              <a:ea typeface="Oswald"/>
              <a:cs typeface="Oswald"/>
              <a:sym typeface="Oswald"/>
            </a:endParaRPr>
          </a:p>
          <a:p>
            <a:pPr indent="0" lvl="0" marL="0" rtl="0" algn="l">
              <a:spcBef>
                <a:spcPts val="0"/>
              </a:spcBef>
              <a:spcAft>
                <a:spcPts val="0"/>
              </a:spcAft>
              <a:buNone/>
            </a:pPr>
            <a:r>
              <a:rPr lang="en-GB" sz="1100">
                <a:latin typeface="Oswald"/>
                <a:ea typeface="Oswald"/>
                <a:cs typeface="Oswald"/>
                <a:sym typeface="Oswald"/>
              </a:rPr>
              <a:t>SVMs have an interpretation as a hyperplane separation in a high dimensional feature space.</a:t>
            </a:r>
            <a:endParaRPr sz="1100">
              <a:latin typeface="Oswald"/>
              <a:ea typeface="Oswald"/>
              <a:cs typeface="Oswald"/>
              <a:sym typeface="Oswald"/>
            </a:endParaRPr>
          </a:p>
          <a:p>
            <a:pPr indent="0" lvl="0" marL="0" rtl="0" algn="l">
              <a:spcBef>
                <a:spcPts val="0"/>
              </a:spcBef>
              <a:spcAft>
                <a:spcPts val="0"/>
              </a:spcAft>
              <a:buNone/>
            </a:pPr>
            <a:r>
              <a:rPr lang="en-GB" sz="1100">
                <a:latin typeface="Oswald"/>
                <a:ea typeface="Oswald"/>
                <a:cs typeface="Oswald"/>
                <a:sym typeface="Oswald"/>
              </a:rPr>
              <a:t>Support Vector Machines have been used on million dimensional data sets.</a:t>
            </a:r>
            <a:endParaRPr sz="1100">
              <a:latin typeface="Oswald"/>
              <a:ea typeface="Oswald"/>
              <a:cs typeface="Oswald"/>
              <a:sym typeface="Oswald"/>
            </a:endParaRPr>
          </a:p>
          <a:p>
            <a:pPr indent="0" lvl="0" marL="0" algn="l">
              <a:spcBef>
                <a:spcPts val="0"/>
              </a:spcBef>
              <a:spcAft>
                <a:spcPts val="0"/>
              </a:spcAft>
              <a:buNone/>
            </a:pPr>
            <a:r>
              <a:t/>
            </a:r>
            <a:endParaRPr sz="1100">
              <a:latin typeface="Oswald"/>
              <a:ea typeface="Oswald"/>
              <a:cs typeface="Oswald"/>
              <a:sym typeface="Oswald"/>
            </a:endParaRPr>
          </a:p>
        </p:txBody>
      </p:sp>
      <p:pic>
        <p:nvPicPr>
          <p:cNvPr id="136" name="Shape 136"/>
          <p:cNvPicPr preferRelativeResize="0"/>
          <p:nvPr/>
        </p:nvPicPr>
        <p:blipFill>
          <a:blip r:embed="rId3">
            <a:alphaModFix/>
          </a:blip>
          <a:stretch>
            <a:fillRect/>
          </a:stretch>
        </p:blipFill>
        <p:spPr>
          <a:xfrm>
            <a:off x="6583227" y="1150050"/>
            <a:ext cx="2327973" cy="22969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idx="1" type="subTitle"/>
          </p:nvPr>
        </p:nvSpPr>
        <p:spPr>
          <a:xfrm>
            <a:off x="271500" y="476125"/>
            <a:ext cx="5884800" cy="38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000000"/>
                </a:solidFill>
                <a:latin typeface="Oswald"/>
                <a:ea typeface="Oswald"/>
                <a:cs typeface="Oswald"/>
                <a:sym typeface="Oswald"/>
              </a:rPr>
              <a:t>Naive Bayes:</a:t>
            </a:r>
            <a:endParaRPr sz="1800">
              <a:solidFill>
                <a:srgbClr val="000000"/>
              </a:solidFill>
              <a:latin typeface="Oswald"/>
              <a:ea typeface="Oswald"/>
              <a:cs typeface="Oswald"/>
              <a:sym typeface="Oswald"/>
            </a:endParaRPr>
          </a:p>
          <a:p>
            <a:pPr indent="0" lvl="0" marL="0" rtl="0" algn="l">
              <a:spcBef>
                <a:spcPts val="0"/>
              </a:spcBef>
              <a:spcAft>
                <a:spcPts val="0"/>
              </a:spcAft>
              <a:buNone/>
            </a:pPr>
            <a:r>
              <a:t/>
            </a:r>
            <a:endParaRPr sz="1800">
              <a:solidFill>
                <a:srgbClr val="000000"/>
              </a:solidFill>
              <a:latin typeface="Oswald"/>
              <a:ea typeface="Oswald"/>
              <a:cs typeface="Oswald"/>
              <a:sym typeface="Oswald"/>
            </a:endParaRPr>
          </a:p>
          <a:p>
            <a:pPr indent="0" lvl="0" marL="0" rtl="0" algn="l">
              <a:spcBef>
                <a:spcPts val="0"/>
              </a:spcBef>
              <a:spcAft>
                <a:spcPts val="0"/>
              </a:spcAft>
              <a:buNone/>
            </a:pPr>
            <a:r>
              <a:rPr lang="en-GB" sz="1200">
                <a:solidFill>
                  <a:srgbClr val="111111"/>
                </a:solidFill>
                <a:highlight>
                  <a:srgbClr val="FFFFFF"/>
                </a:highlight>
                <a:latin typeface="Oswald"/>
                <a:ea typeface="Oswald"/>
                <a:cs typeface="Oswald"/>
                <a:sym typeface="Oswald"/>
              </a:rPr>
              <a:t>Naive Bayes classifiers are a family of simple probabilistic classifiers based on applying Bayes’ theorem with strong (naive) independence assumptions between the features. </a:t>
            </a:r>
            <a:endParaRPr sz="1200">
              <a:solidFill>
                <a:srgbClr val="111111"/>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111111"/>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111111"/>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111111"/>
              </a:solidFill>
              <a:highlight>
                <a:srgbClr val="FFFFFF"/>
              </a:highlight>
              <a:latin typeface="Oswald"/>
              <a:ea typeface="Oswald"/>
              <a:cs typeface="Oswald"/>
              <a:sym typeface="Oswald"/>
            </a:endParaRPr>
          </a:p>
          <a:p>
            <a:pPr indent="0" lvl="0" marL="0" rtl="0" algn="l">
              <a:spcBef>
                <a:spcPts val="0"/>
              </a:spcBef>
              <a:spcAft>
                <a:spcPts val="0"/>
              </a:spcAft>
              <a:buNone/>
            </a:pPr>
            <a:r>
              <a:rPr lang="en-GB" sz="1200">
                <a:solidFill>
                  <a:srgbClr val="111111"/>
                </a:solidFill>
                <a:highlight>
                  <a:srgbClr val="FFFFFF"/>
                </a:highlight>
                <a:latin typeface="Oswald"/>
                <a:ea typeface="Oswald"/>
                <a:cs typeface="Oswald"/>
                <a:sym typeface="Oswald"/>
              </a:rPr>
              <a:t> </a:t>
            </a:r>
            <a:endParaRPr sz="1200">
              <a:solidFill>
                <a:srgbClr val="111111"/>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111111"/>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111111"/>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111111"/>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111111"/>
              </a:solidFill>
              <a:highlight>
                <a:srgbClr val="FFFFFF"/>
              </a:highlight>
              <a:latin typeface="Oswald"/>
              <a:ea typeface="Oswald"/>
              <a:cs typeface="Oswald"/>
              <a:sym typeface="Oswald"/>
            </a:endParaRPr>
          </a:p>
          <a:p>
            <a:pPr indent="0" lvl="0" marL="0" rtl="0" algn="l">
              <a:spcBef>
                <a:spcPts val="0"/>
              </a:spcBef>
              <a:spcAft>
                <a:spcPts val="0"/>
              </a:spcAft>
              <a:buNone/>
            </a:pPr>
            <a:r>
              <a:rPr lang="en-GB" sz="1200">
                <a:solidFill>
                  <a:srgbClr val="111111"/>
                </a:solidFill>
                <a:highlight>
                  <a:srgbClr val="FFFFFF"/>
                </a:highlight>
                <a:latin typeface="Oswald"/>
                <a:ea typeface="Oswald"/>
                <a:cs typeface="Oswald"/>
                <a:sym typeface="Oswald"/>
              </a:rPr>
              <a:t>with P(A|B) is posterior probability, P(B|A) is likelihood, P(A) is class prior probability, and P(B) is predictor prior probability.</a:t>
            </a:r>
            <a:endParaRPr sz="1200">
              <a:solidFill>
                <a:srgbClr val="111111"/>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111111"/>
              </a:solidFill>
              <a:highlight>
                <a:srgbClr val="FFFFFF"/>
              </a:highlight>
              <a:latin typeface="Oswald"/>
              <a:ea typeface="Oswald"/>
              <a:cs typeface="Oswald"/>
              <a:sym typeface="Oswald"/>
            </a:endParaRPr>
          </a:p>
          <a:p>
            <a:pPr indent="0" lvl="0" marL="0" rtl="0" algn="l">
              <a:spcBef>
                <a:spcPts val="0"/>
              </a:spcBef>
              <a:spcAft>
                <a:spcPts val="0"/>
              </a:spcAft>
              <a:buNone/>
            </a:pPr>
            <a:r>
              <a:rPr lang="en-GB" sz="1200">
                <a:solidFill>
                  <a:srgbClr val="111111"/>
                </a:solidFill>
                <a:highlight>
                  <a:srgbClr val="FFFFFF"/>
                </a:highlight>
                <a:latin typeface="Oswald"/>
                <a:ea typeface="Oswald"/>
                <a:cs typeface="Oswald"/>
                <a:sym typeface="Oswald"/>
              </a:rPr>
              <a:t>Useful when we we have high dimensions</a:t>
            </a:r>
            <a:endParaRPr sz="1200">
              <a:solidFill>
                <a:srgbClr val="111111"/>
              </a:solidFill>
              <a:highlight>
                <a:srgbClr val="FFFFFF"/>
              </a:highlight>
            </a:endParaRPr>
          </a:p>
          <a:p>
            <a:pPr indent="0" lvl="0" marL="0" algn="l">
              <a:spcBef>
                <a:spcPts val="0"/>
              </a:spcBef>
              <a:spcAft>
                <a:spcPts val="0"/>
              </a:spcAft>
              <a:buNone/>
            </a:pPr>
            <a:r>
              <a:t/>
            </a:r>
            <a:endParaRPr sz="1200">
              <a:solidFill>
                <a:srgbClr val="111111"/>
              </a:solidFill>
              <a:highlight>
                <a:srgbClr val="FFFFFF"/>
              </a:highlight>
            </a:endParaRPr>
          </a:p>
        </p:txBody>
      </p:sp>
      <p:pic>
        <p:nvPicPr>
          <p:cNvPr id="142" name="Shape 142"/>
          <p:cNvPicPr preferRelativeResize="0"/>
          <p:nvPr/>
        </p:nvPicPr>
        <p:blipFill>
          <a:blip r:embed="rId3">
            <a:alphaModFix/>
          </a:blip>
          <a:stretch>
            <a:fillRect/>
          </a:stretch>
        </p:blipFill>
        <p:spPr>
          <a:xfrm>
            <a:off x="6402500" y="1297900"/>
            <a:ext cx="2657475" cy="1362075"/>
          </a:xfrm>
          <a:prstGeom prst="rect">
            <a:avLst/>
          </a:prstGeom>
          <a:noFill/>
          <a:ln>
            <a:noFill/>
          </a:ln>
        </p:spPr>
      </p:pic>
      <p:pic>
        <p:nvPicPr>
          <p:cNvPr id="143" name="Shape 143"/>
          <p:cNvPicPr preferRelativeResize="0"/>
          <p:nvPr/>
        </p:nvPicPr>
        <p:blipFill>
          <a:blip r:embed="rId4">
            <a:alphaModFix/>
          </a:blip>
          <a:stretch>
            <a:fillRect/>
          </a:stretch>
        </p:blipFill>
        <p:spPr>
          <a:xfrm>
            <a:off x="1063475" y="1688098"/>
            <a:ext cx="2682900" cy="1068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pic>
        <p:nvPicPr>
          <p:cNvPr id="148" name="Shape 148"/>
          <p:cNvPicPr preferRelativeResize="0"/>
          <p:nvPr/>
        </p:nvPicPr>
        <p:blipFill>
          <a:blip r:embed="rId3">
            <a:alphaModFix/>
          </a:blip>
          <a:stretch>
            <a:fillRect/>
          </a:stretch>
        </p:blipFill>
        <p:spPr>
          <a:xfrm>
            <a:off x="613125" y="130025"/>
            <a:ext cx="7832748" cy="4883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Shape 153"/>
          <p:cNvPicPr preferRelativeResize="0"/>
          <p:nvPr/>
        </p:nvPicPr>
        <p:blipFill>
          <a:blip r:embed="rId3">
            <a:alphaModFix/>
          </a:blip>
          <a:stretch>
            <a:fillRect/>
          </a:stretch>
        </p:blipFill>
        <p:spPr>
          <a:xfrm>
            <a:off x="689975" y="118562"/>
            <a:ext cx="7834524" cy="49063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Shape 158"/>
          <p:cNvPicPr preferRelativeResize="0"/>
          <p:nvPr/>
        </p:nvPicPr>
        <p:blipFill>
          <a:blip r:embed="rId3">
            <a:alphaModFix/>
          </a:blip>
          <a:stretch>
            <a:fillRect/>
          </a:stretch>
        </p:blipFill>
        <p:spPr>
          <a:xfrm>
            <a:off x="904400" y="201975"/>
            <a:ext cx="7063001" cy="451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Shape 60"/>
          <p:cNvPicPr preferRelativeResize="0"/>
          <p:nvPr/>
        </p:nvPicPr>
        <p:blipFill>
          <a:blip r:embed="rId3">
            <a:alphaModFix/>
          </a:blip>
          <a:stretch>
            <a:fillRect/>
          </a:stretch>
        </p:blipFill>
        <p:spPr>
          <a:xfrm>
            <a:off x="577475" y="619850"/>
            <a:ext cx="8096250" cy="381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Just for fun</a:t>
            </a:r>
            <a:endParaRPr/>
          </a:p>
        </p:txBody>
      </p:sp>
      <p:pic>
        <p:nvPicPr>
          <p:cNvPr id="164" name="Shape 164"/>
          <p:cNvPicPr preferRelativeResize="0"/>
          <p:nvPr/>
        </p:nvPicPr>
        <p:blipFill>
          <a:blip r:embed="rId3">
            <a:alphaModFix/>
          </a:blip>
          <a:stretch>
            <a:fillRect/>
          </a:stretch>
        </p:blipFill>
        <p:spPr>
          <a:xfrm>
            <a:off x="412175" y="1125675"/>
            <a:ext cx="8142032" cy="34163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GB">
                <a:latin typeface="Oswald"/>
                <a:ea typeface="Oswald"/>
                <a:cs typeface="Oswald"/>
                <a:sym typeface="Oswald"/>
              </a:rPr>
              <a:t>Regression Algorithms</a:t>
            </a:r>
            <a:endParaRPr>
              <a:latin typeface="Oswald"/>
              <a:ea typeface="Oswald"/>
              <a:cs typeface="Oswald"/>
              <a:sym typeface="Oswald"/>
            </a:endParaRPr>
          </a:p>
          <a:p>
            <a:pPr indent="0" lvl="0" marL="0">
              <a:spcBef>
                <a:spcPts val="0"/>
              </a:spcBef>
              <a:spcAft>
                <a:spcPts val="0"/>
              </a:spcAft>
              <a:buNone/>
            </a:pPr>
            <a:r>
              <a:rPr lang="en-GB" sz="1200">
                <a:latin typeface="Oswald"/>
                <a:ea typeface="Oswald"/>
                <a:cs typeface="Oswald"/>
                <a:sym typeface="Oswald"/>
              </a:rPr>
              <a:t>(</a:t>
            </a:r>
            <a:r>
              <a:rPr lang="en-GB" sz="1200">
                <a:solidFill>
                  <a:srgbClr val="080E14"/>
                </a:solidFill>
                <a:highlight>
                  <a:srgbClr val="FFFFFF"/>
                </a:highlight>
                <a:latin typeface="Oswald"/>
                <a:ea typeface="Oswald"/>
                <a:cs typeface="Oswald"/>
                <a:sym typeface="Oswald"/>
              </a:rPr>
              <a:t>regression analysis estimates the relationship between two or more variables. )</a:t>
            </a:r>
            <a:endParaRPr sz="1200">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Shape 70"/>
          <p:cNvPicPr preferRelativeResize="0"/>
          <p:nvPr/>
        </p:nvPicPr>
        <p:blipFill>
          <a:blip r:embed="rId3">
            <a:alphaModFix/>
          </a:blip>
          <a:stretch>
            <a:fillRect/>
          </a:stretch>
        </p:blipFill>
        <p:spPr>
          <a:xfrm>
            <a:off x="2106561" y="136250"/>
            <a:ext cx="4930874" cy="4679000"/>
          </a:xfrm>
          <a:prstGeom prst="rect">
            <a:avLst/>
          </a:prstGeom>
          <a:noFill/>
          <a:ln>
            <a:noFill/>
          </a:ln>
        </p:spPr>
      </p:pic>
      <p:sp>
        <p:nvSpPr>
          <p:cNvPr id="71" name="Shape 71"/>
          <p:cNvSpPr txBox="1"/>
          <p:nvPr/>
        </p:nvSpPr>
        <p:spPr>
          <a:xfrm>
            <a:off x="267950" y="207675"/>
            <a:ext cx="1634400" cy="623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t>Bias and Variance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idx="1" type="subTitle"/>
          </p:nvPr>
        </p:nvSpPr>
        <p:spPr>
          <a:xfrm>
            <a:off x="271525" y="449325"/>
            <a:ext cx="5817900" cy="4025400"/>
          </a:xfrm>
          <a:prstGeom prst="rect">
            <a:avLst/>
          </a:prstGeom>
        </p:spPr>
        <p:txBody>
          <a:bodyPr anchorCtr="0" anchor="t" bIns="91425" lIns="91425" spcFirstLastPara="1" rIns="91425" wrap="square" tIns="91425">
            <a:noAutofit/>
          </a:bodyPr>
          <a:lstStyle/>
          <a:p>
            <a:pPr indent="0" lvl="0" marL="0" rtl="0" algn="l">
              <a:lnSpc>
                <a:spcPct val="115000"/>
              </a:lnSpc>
              <a:spcBef>
                <a:spcPts val="200"/>
              </a:spcBef>
              <a:spcAft>
                <a:spcPts val="0"/>
              </a:spcAft>
              <a:buNone/>
            </a:pPr>
            <a:r>
              <a:rPr lang="en-GB" sz="1800">
                <a:solidFill>
                  <a:srgbClr val="333333"/>
                </a:solidFill>
                <a:latin typeface="Oswald"/>
                <a:ea typeface="Oswald"/>
                <a:cs typeface="Oswald"/>
                <a:sym typeface="Oswald"/>
              </a:rPr>
              <a:t>Linear Regression:</a:t>
            </a:r>
            <a:endParaRPr sz="1800">
              <a:solidFill>
                <a:srgbClr val="333333"/>
              </a:solidFill>
              <a:latin typeface="Oswald"/>
              <a:ea typeface="Oswald"/>
              <a:cs typeface="Oswald"/>
              <a:sym typeface="Oswald"/>
            </a:endParaRPr>
          </a:p>
          <a:p>
            <a:pPr indent="0" lvl="0" marL="0" rtl="0" algn="l">
              <a:lnSpc>
                <a:spcPct val="115000"/>
              </a:lnSpc>
              <a:spcBef>
                <a:spcPts val="1000"/>
              </a:spcBef>
              <a:spcAft>
                <a:spcPts val="0"/>
              </a:spcAft>
              <a:buNone/>
            </a:pPr>
            <a:r>
              <a:t/>
            </a:r>
            <a:endParaRPr sz="1800">
              <a:solidFill>
                <a:srgbClr val="333333"/>
              </a:solidFill>
              <a:latin typeface="Oswald"/>
              <a:ea typeface="Oswald"/>
              <a:cs typeface="Oswald"/>
              <a:sym typeface="Oswald"/>
            </a:endParaRPr>
          </a:p>
          <a:p>
            <a:pPr indent="-304800" lvl="0" marL="457200" rtl="0" algn="l">
              <a:lnSpc>
                <a:spcPct val="115000"/>
              </a:lnSpc>
              <a:spcBef>
                <a:spcPts val="1000"/>
              </a:spcBef>
              <a:spcAft>
                <a:spcPts val="0"/>
              </a:spcAft>
              <a:buSzPts val="1200"/>
              <a:buFont typeface="Oswald"/>
              <a:buChar char="●"/>
            </a:pPr>
            <a:r>
              <a:rPr lang="en-GB" sz="1200">
                <a:solidFill>
                  <a:srgbClr val="080E14"/>
                </a:solidFill>
                <a:highlight>
                  <a:srgbClr val="FFFFFF"/>
                </a:highlight>
                <a:latin typeface="Oswald"/>
                <a:ea typeface="Oswald"/>
                <a:cs typeface="Oswald"/>
                <a:sym typeface="Oswald"/>
              </a:rPr>
              <a:t>In this technique, the dependent variable is continuous, independent variables can be continuous or discrete, and nature of regression line is linear.</a:t>
            </a:r>
            <a:endParaRPr sz="1200">
              <a:solidFill>
                <a:srgbClr val="080E14"/>
              </a:solidFill>
              <a:highlight>
                <a:srgbClr val="FFFFFF"/>
              </a:highlight>
              <a:latin typeface="Oswald"/>
              <a:ea typeface="Oswald"/>
              <a:cs typeface="Oswald"/>
              <a:sym typeface="Oswald"/>
            </a:endParaRPr>
          </a:p>
          <a:p>
            <a:pPr indent="-304800" lvl="0" marL="457200" rtl="0" algn="just">
              <a:lnSpc>
                <a:spcPct val="115000"/>
              </a:lnSpc>
              <a:spcBef>
                <a:spcPts val="0"/>
              </a:spcBef>
              <a:spcAft>
                <a:spcPts val="0"/>
              </a:spcAft>
              <a:buClr>
                <a:srgbClr val="080E14"/>
              </a:buClr>
              <a:buSzPts val="1200"/>
              <a:buFont typeface="Oswald"/>
              <a:buChar char="●"/>
            </a:pPr>
            <a:r>
              <a:rPr lang="en-GB" sz="1200">
                <a:solidFill>
                  <a:srgbClr val="080E14"/>
                </a:solidFill>
                <a:latin typeface="Oswald"/>
                <a:ea typeface="Oswald"/>
                <a:cs typeface="Oswald"/>
                <a:sym typeface="Oswald"/>
              </a:rPr>
              <a:t>Linear Regression establishes a relationship between </a:t>
            </a:r>
            <a:r>
              <a:rPr b="1" lang="en-GB" sz="1200">
                <a:solidFill>
                  <a:srgbClr val="333333"/>
                </a:solidFill>
                <a:latin typeface="Oswald"/>
                <a:ea typeface="Oswald"/>
                <a:cs typeface="Oswald"/>
                <a:sym typeface="Oswald"/>
              </a:rPr>
              <a:t>dependent variable (Y)</a:t>
            </a:r>
            <a:r>
              <a:rPr lang="en-GB" sz="1200">
                <a:solidFill>
                  <a:srgbClr val="080E14"/>
                </a:solidFill>
                <a:latin typeface="Oswald"/>
                <a:ea typeface="Oswald"/>
                <a:cs typeface="Oswald"/>
                <a:sym typeface="Oswald"/>
              </a:rPr>
              <a:t> and one or more </a:t>
            </a:r>
            <a:r>
              <a:rPr b="1" lang="en-GB" sz="1200">
                <a:solidFill>
                  <a:srgbClr val="333333"/>
                </a:solidFill>
                <a:latin typeface="Oswald"/>
                <a:ea typeface="Oswald"/>
                <a:cs typeface="Oswald"/>
                <a:sym typeface="Oswald"/>
              </a:rPr>
              <a:t>independent variables (X)</a:t>
            </a:r>
            <a:r>
              <a:rPr lang="en-GB" sz="1200">
                <a:solidFill>
                  <a:srgbClr val="080E14"/>
                </a:solidFill>
                <a:latin typeface="Oswald"/>
                <a:ea typeface="Oswald"/>
                <a:cs typeface="Oswald"/>
                <a:sym typeface="Oswald"/>
              </a:rPr>
              <a:t> using a </a:t>
            </a:r>
            <a:r>
              <a:rPr b="1" lang="en-GB" sz="1200">
                <a:solidFill>
                  <a:srgbClr val="333333"/>
                </a:solidFill>
                <a:latin typeface="Oswald"/>
                <a:ea typeface="Oswald"/>
                <a:cs typeface="Oswald"/>
                <a:sym typeface="Oswald"/>
              </a:rPr>
              <a:t>best fit straight line</a:t>
            </a:r>
            <a:r>
              <a:rPr lang="en-GB" sz="1200">
                <a:solidFill>
                  <a:srgbClr val="080E14"/>
                </a:solidFill>
                <a:latin typeface="Oswald"/>
                <a:ea typeface="Oswald"/>
                <a:cs typeface="Oswald"/>
                <a:sym typeface="Oswald"/>
              </a:rPr>
              <a:t> (also known as regression line).</a:t>
            </a:r>
            <a:endParaRPr sz="1200">
              <a:solidFill>
                <a:srgbClr val="080E14"/>
              </a:solidFill>
              <a:highlight>
                <a:srgbClr val="FFFFFF"/>
              </a:highlight>
              <a:latin typeface="Oswald"/>
              <a:ea typeface="Oswald"/>
              <a:cs typeface="Oswald"/>
              <a:sym typeface="Oswald"/>
            </a:endParaRPr>
          </a:p>
          <a:p>
            <a:pPr indent="-304800" lvl="0" marL="457200" rtl="0" algn="l">
              <a:lnSpc>
                <a:spcPct val="115000"/>
              </a:lnSpc>
              <a:spcBef>
                <a:spcPts val="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Equation ( Y = W*X+b) [Y=dependent X=independent, b = bias]</a:t>
            </a:r>
            <a:endParaRPr sz="1200">
              <a:solidFill>
                <a:srgbClr val="080E14"/>
              </a:solidFill>
              <a:highlight>
                <a:srgbClr val="FFFFFF"/>
              </a:highlight>
              <a:latin typeface="Oswald"/>
              <a:ea typeface="Oswald"/>
              <a:cs typeface="Oswald"/>
              <a:sym typeface="Oswald"/>
            </a:endParaRPr>
          </a:p>
          <a:p>
            <a:pPr indent="-304800" lvl="0" marL="457200" rtl="0" algn="l">
              <a:lnSpc>
                <a:spcPct val="115000"/>
              </a:lnSpc>
              <a:spcBef>
                <a:spcPts val="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The difference between simple linear regression and multiple linear regression is that, multiple linear regression has (&gt;1) independent variables, whereas simple linear regression has only 1 independent variable. </a:t>
            </a:r>
            <a:endParaRPr sz="1200">
              <a:solidFill>
                <a:srgbClr val="080E14"/>
              </a:solidFill>
              <a:highlight>
                <a:srgbClr val="FFFFFF"/>
              </a:highlight>
              <a:latin typeface="Oswald"/>
              <a:ea typeface="Oswald"/>
              <a:cs typeface="Oswald"/>
              <a:sym typeface="Oswald"/>
            </a:endParaRPr>
          </a:p>
          <a:p>
            <a:pPr indent="-304800" lvl="0" marL="457200" rtl="0" algn="l">
              <a:lnSpc>
                <a:spcPct val="115000"/>
              </a:lnSpc>
              <a:spcBef>
                <a:spcPts val="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We obtain the best fit by least squares method</a:t>
            </a:r>
            <a:endParaRPr sz="1200">
              <a:solidFill>
                <a:srgbClr val="080E14"/>
              </a:solidFill>
              <a:highlight>
                <a:srgbClr val="FFFFFF"/>
              </a:highlight>
              <a:latin typeface="Oswald"/>
              <a:ea typeface="Oswald"/>
              <a:cs typeface="Oswald"/>
              <a:sym typeface="Oswald"/>
            </a:endParaRPr>
          </a:p>
          <a:p>
            <a:pPr indent="0" lvl="0" marL="0" algn="just">
              <a:lnSpc>
                <a:spcPct val="115000"/>
              </a:lnSpc>
              <a:spcBef>
                <a:spcPts val="1000"/>
              </a:spcBef>
              <a:spcAft>
                <a:spcPts val="0"/>
              </a:spcAft>
              <a:buNone/>
            </a:pPr>
            <a:r>
              <a:t/>
            </a:r>
            <a:endParaRPr sz="1200">
              <a:latin typeface="Oswald"/>
              <a:ea typeface="Oswald"/>
              <a:cs typeface="Oswald"/>
              <a:sym typeface="Oswald"/>
            </a:endParaRPr>
          </a:p>
        </p:txBody>
      </p:sp>
      <p:pic>
        <p:nvPicPr>
          <p:cNvPr id="77" name="Shape 77"/>
          <p:cNvPicPr preferRelativeResize="0"/>
          <p:nvPr/>
        </p:nvPicPr>
        <p:blipFill>
          <a:blip r:embed="rId3">
            <a:alphaModFix/>
          </a:blip>
          <a:stretch>
            <a:fillRect/>
          </a:stretch>
        </p:blipFill>
        <p:spPr>
          <a:xfrm>
            <a:off x="6122800" y="984750"/>
            <a:ext cx="2848700" cy="2646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idx="1" type="subTitle"/>
          </p:nvPr>
        </p:nvSpPr>
        <p:spPr>
          <a:xfrm>
            <a:off x="311700" y="509125"/>
            <a:ext cx="5375700" cy="4086300"/>
          </a:xfrm>
          <a:prstGeom prst="rect">
            <a:avLst/>
          </a:prstGeom>
        </p:spPr>
        <p:txBody>
          <a:bodyPr anchorCtr="0" anchor="t" bIns="91425" lIns="91425" spcFirstLastPara="1" rIns="91425" wrap="square" tIns="91425">
            <a:noAutofit/>
          </a:bodyPr>
          <a:lstStyle/>
          <a:p>
            <a:pPr indent="0" lvl="0" marL="0" rtl="0" algn="l">
              <a:lnSpc>
                <a:spcPct val="115000"/>
              </a:lnSpc>
              <a:spcBef>
                <a:spcPts val="200"/>
              </a:spcBef>
              <a:spcAft>
                <a:spcPts val="0"/>
              </a:spcAft>
              <a:buNone/>
            </a:pPr>
            <a:r>
              <a:rPr lang="en-GB" sz="1800">
                <a:solidFill>
                  <a:srgbClr val="333333"/>
                </a:solidFill>
                <a:latin typeface="Oswald"/>
                <a:ea typeface="Oswald"/>
                <a:cs typeface="Oswald"/>
                <a:sym typeface="Oswald"/>
              </a:rPr>
              <a:t>Logistic Regression:</a:t>
            </a:r>
            <a:endParaRPr sz="1800">
              <a:solidFill>
                <a:srgbClr val="333333"/>
              </a:solidFill>
              <a:latin typeface="Oswald"/>
              <a:ea typeface="Oswald"/>
              <a:cs typeface="Oswald"/>
              <a:sym typeface="Oswald"/>
            </a:endParaRPr>
          </a:p>
          <a:p>
            <a:pPr indent="-304800" lvl="0" marL="457200" rtl="0" algn="l">
              <a:lnSpc>
                <a:spcPct val="115000"/>
              </a:lnSpc>
              <a:spcBef>
                <a:spcPts val="100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We should use logistic regression when the dependent variable is binary (0/ 1, True/ False, Yes/ No) in nature. Here the value of Y ranges from 0 to 1 and it can represented by following equation.</a:t>
            </a:r>
            <a:endParaRPr sz="1200">
              <a:solidFill>
                <a:srgbClr val="080E14"/>
              </a:solidFill>
              <a:highlight>
                <a:srgbClr val="FFFFFF"/>
              </a:highlight>
              <a:latin typeface="Oswald"/>
              <a:ea typeface="Oswald"/>
              <a:cs typeface="Oswald"/>
              <a:sym typeface="Oswald"/>
            </a:endParaRPr>
          </a:p>
          <a:p>
            <a:pPr indent="-304800" lvl="0" marL="457200" rtl="0" algn="l">
              <a:lnSpc>
                <a:spcPct val="115000"/>
              </a:lnSpc>
              <a:spcBef>
                <a:spcPts val="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Simply it can be defined as applying sigmoid function to linear regression.</a:t>
            </a:r>
            <a:endParaRPr sz="1200">
              <a:solidFill>
                <a:srgbClr val="080E14"/>
              </a:solidFill>
              <a:highlight>
                <a:srgbClr val="FFFFFF"/>
              </a:highlight>
              <a:latin typeface="Oswald"/>
              <a:ea typeface="Oswald"/>
              <a:cs typeface="Oswald"/>
              <a:sym typeface="Oswald"/>
            </a:endParaRPr>
          </a:p>
          <a:p>
            <a:pPr indent="-304800" lvl="0" marL="457200" rtl="0" algn="l">
              <a:lnSpc>
                <a:spcPct val="115000"/>
              </a:lnSpc>
              <a:spcBef>
                <a:spcPts val="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Y = sigmoid(A.X+b)</a:t>
            </a:r>
            <a:endParaRPr sz="1200">
              <a:solidFill>
                <a:srgbClr val="080E14"/>
              </a:solidFill>
              <a:highlight>
                <a:srgbClr val="FFFFFF"/>
              </a:highlight>
              <a:latin typeface="Oswald"/>
              <a:ea typeface="Oswald"/>
              <a:cs typeface="Oswald"/>
              <a:sym typeface="Oswald"/>
            </a:endParaRPr>
          </a:p>
          <a:p>
            <a:pPr indent="-304800" lvl="0" marL="457200" rtl="0" algn="just">
              <a:lnSpc>
                <a:spcPct val="115000"/>
              </a:lnSpc>
              <a:spcBef>
                <a:spcPts val="0"/>
              </a:spcBef>
              <a:spcAft>
                <a:spcPts val="0"/>
              </a:spcAft>
              <a:buClr>
                <a:srgbClr val="080E14"/>
              </a:buClr>
              <a:buSzPts val="1200"/>
              <a:buFont typeface="Oswald"/>
              <a:buChar char="●"/>
            </a:pPr>
            <a:r>
              <a:rPr lang="en-GB" sz="1200">
                <a:solidFill>
                  <a:srgbClr val="080E14"/>
                </a:solidFill>
                <a:latin typeface="Oswald"/>
                <a:ea typeface="Oswald"/>
                <a:cs typeface="Oswald"/>
                <a:sym typeface="Oswald"/>
              </a:rPr>
              <a:t>Logistic regression doesn’t require linear relationship between dependent and independent variables.  It can handle various types of relationships because it applies a non-linear log transformation to the predicted odds ratio</a:t>
            </a:r>
            <a:endParaRPr sz="1200">
              <a:solidFill>
                <a:srgbClr val="080E14"/>
              </a:solidFill>
              <a:latin typeface="Oswald"/>
              <a:ea typeface="Oswald"/>
              <a:cs typeface="Oswald"/>
              <a:sym typeface="Oswald"/>
            </a:endParaRPr>
          </a:p>
          <a:p>
            <a:pPr indent="-304800" lvl="0" marL="457200" rtl="0" algn="l">
              <a:lnSpc>
                <a:spcPct val="115000"/>
              </a:lnSpc>
              <a:spcBef>
                <a:spcPts val="0"/>
              </a:spcBef>
              <a:spcAft>
                <a:spcPts val="0"/>
              </a:spcAft>
              <a:buClr>
                <a:srgbClr val="080E14"/>
              </a:buClr>
              <a:buSzPts val="1200"/>
              <a:buFont typeface="Raleway"/>
              <a:buChar char="●"/>
            </a:pPr>
            <a:r>
              <a:rPr lang="en-GB" sz="1200">
                <a:solidFill>
                  <a:srgbClr val="080E14"/>
                </a:solidFill>
                <a:highlight>
                  <a:srgbClr val="FFFFFF"/>
                </a:highlight>
                <a:latin typeface="Oswald"/>
                <a:ea typeface="Oswald"/>
                <a:cs typeface="Oswald"/>
                <a:sym typeface="Oswald"/>
              </a:rPr>
              <a:t>The independent variables should not be correlated with each other i.e. </a:t>
            </a:r>
            <a:r>
              <a:rPr b="1" lang="en-GB" sz="1200">
                <a:solidFill>
                  <a:srgbClr val="333333"/>
                </a:solidFill>
                <a:highlight>
                  <a:srgbClr val="FFFFFF"/>
                </a:highlight>
                <a:latin typeface="Oswald"/>
                <a:ea typeface="Oswald"/>
                <a:cs typeface="Oswald"/>
                <a:sym typeface="Oswald"/>
              </a:rPr>
              <a:t>no multi collinearity</a:t>
            </a:r>
            <a:r>
              <a:rPr lang="en-GB" sz="1200">
                <a:solidFill>
                  <a:srgbClr val="080E14"/>
                </a:solidFill>
                <a:highlight>
                  <a:srgbClr val="FFFFFF"/>
                </a:highlight>
                <a:latin typeface="Oswald"/>
                <a:ea typeface="Oswald"/>
                <a:cs typeface="Oswald"/>
                <a:sym typeface="Oswald"/>
              </a:rPr>
              <a:t>.</a:t>
            </a:r>
            <a:endParaRPr sz="1200">
              <a:solidFill>
                <a:srgbClr val="080E14"/>
              </a:solidFill>
              <a:highlight>
                <a:srgbClr val="FFFFFF"/>
              </a:highlight>
              <a:latin typeface="Oswald"/>
              <a:ea typeface="Oswald"/>
              <a:cs typeface="Oswald"/>
              <a:sym typeface="Oswald"/>
            </a:endParaRPr>
          </a:p>
          <a:p>
            <a:pPr indent="0" lvl="0" marL="0" algn="l">
              <a:lnSpc>
                <a:spcPct val="115000"/>
              </a:lnSpc>
              <a:spcBef>
                <a:spcPts val="1000"/>
              </a:spcBef>
              <a:spcAft>
                <a:spcPts val="0"/>
              </a:spcAft>
              <a:buNone/>
            </a:pPr>
            <a:r>
              <a:t/>
            </a:r>
            <a:endParaRPr sz="1200">
              <a:latin typeface="Oswald"/>
              <a:ea typeface="Oswald"/>
              <a:cs typeface="Oswald"/>
              <a:sym typeface="Oswald"/>
            </a:endParaRPr>
          </a:p>
        </p:txBody>
      </p:sp>
      <p:pic>
        <p:nvPicPr>
          <p:cNvPr id="83" name="Shape 83"/>
          <p:cNvPicPr preferRelativeResize="0"/>
          <p:nvPr/>
        </p:nvPicPr>
        <p:blipFill>
          <a:blip r:embed="rId3">
            <a:alphaModFix/>
          </a:blip>
          <a:stretch>
            <a:fillRect/>
          </a:stretch>
        </p:blipFill>
        <p:spPr>
          <a:xfrm>
            <a:off x="5787825" y="951250"/>
            <a:ext cx="3195375" cy="227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idx="1" type="subTitle"/>
          </p:nvPr>
        </p:nvSpPr>
        <p:spPr>
          <a:xfrm>
            <a:off x="311700" y="576100"/>
            <a:ext cx="4846500" cy="3972600"/>
          </a:xfrm>
          <a:prstGeom prst="rect">
            <a:avLst/>
          </a:prstGeom>
        </p:spPr>
        <p:txBody>
          <a:bodyPr anchorCtr="0" anchor="t" bIns="91425" lIns="91425" spcFirstLastPara="1" rIns="91425" wrap="square" tIns="91425">
            <a:noAutofit/>
          </a:bodyPr>
          <a:lstStyle/>
          <a:p>
            <a:pPr indent="0" lvl="0" marL="0" rtl="0" algn="l">
              <a:lnSpc>
                <a:spcPct val="110000"/>
              </a:lnSpc>
              <a:spcBef>
                <a:spcPts val="200"/>
              </a:spcBef>
              <a:spcAft>
                <a:spcPts val="0"/>
              </a:spcAft>
              <a:buClr>
                <a:schemeClr val="dk1"/>
              </a:buClr>
              <a:buSzPts val="1100"/>
              <a:buFont typeface="Arial"/>
              <a:buNone/>
            </a:pPr>
            <a:r>
              <a:rPr lang="en-GB" sz="1800">
                <a:solidFill>
                  <a:srgbClr val="333333"/>
                </a:solidFill>
                <a:latin typeface="Oswald"/>
                <a:ea typeface="Oswald"/>
                <a:cs typeface="Oswald"/>
                <a:sym typeface="Oswald"/>
              </a:rPr>
              <a:t>Polynomial Regression</a:t>
            </a:r>
            <a:endParaRPr sz="1800">
              <a:solidFill>
                <a:srgbClr val="333333"/>
              </a:solidFill>
              <a:latin typeface="Oswald"/>
              <a:ea typeface="Oswald"/>
              <a:cs typeface="Oswald"/>
              <a:sym typeface="Oswald"/>
            </a:endParaRPr>
          </a:p>
          <a:p>
            <a:pPr indent="-304800" lvl="0" marL="457200" rtl="0" algn="l">
              <a:lnSpc>
                <a:spcPct val="115000"/>
              </a:lnSpc>
              <a:spcBef>
                <a:spcPts val="100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A regression equation is a polynomial regression equation if the power of independent variable is more than 1. </a:t>
            </a:r>
            <a:endParaRPr sz="1200">
              <a:solidFill>
                <a:srgbClr val="080E14"/>
              </a:solidFill>
              <a:highlight>
                <a:srgbClr val="FFFFFF"/>
              </a:highlight>
              <a:latin typeface="Oswald"/>
              <a:ea typeface="Oswald"/>
              <a:cs typeface="Oswald"/>
              <a:sym typeface="Oswald"/>
            </a:endParaRPr>
          </a:p>
          <a:p>
            <a:pPr indent="-304800" lvl="0" marL="457200" rtl="0" algn="l">
              <a:lnSpc>
                <a:spcPct val="115000"/>
              </a:lnSpc>
              <a:spcBef>
                <a:spcPts val="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Think of it in terms of features like area (length*width)</a:t>
            </a:r>
            <a:endParaRPr sz="1200">
              <a:solidFill>
                <a:srgbClr val="080E14"/>
              </a:solidFill>
              <a:highlight>
                <a:srgbClr val="FFFFFF"/>
              </a:highlight>
              <a:latin typeface="Oswald"/>
              <a:ea typeface="Oswald"/>
              <a:cs typeface="Oswald"/>
              <a:sym typeface="Oswald"/>
            </a:endParaRPr>
          </a:p>
          <a:p>
            <a:pPr indent="-304800" lvl="0" marL="457200" rtl="0" algn="l">
              <a:lnSpc>
                <a:spcPct val="115000"/>
              </a:lnSpc>
              <a:spcBef>
                <a:spcPts val="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Y = a+b*x^2</a:t>
            </a:r>
            <a:endParaRPr sz="1200">
              <a:solidFill>
                <a:srgbClr val="080E14"/>
              </a:solidFill>
              <a:highlight>
                <a:srgbClr val="FFFFFF"/>
              </a:highlight>
              <a:latin typeface="Oswald"/>
              <a:ea typeface="Oswald"/>
              <a:cs typeface="Oswald"/>
              <a:sym typeface="Oswald"/>
            </a:endParaRPr>
          </a:p>
          <a:p>
            <a:pPr indent="-304800" lvl="0" marL="457200" rtl="0" algn="l">
              <a:lnSpc>
                <a:spcPct val="115000"/>
              </a:lnSpc>
              <a:spcBef>
                <a:spcPts val="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We should be careful that higher polynomial might fit our data but it might lead to overfitting</a:t>
            </a:r>
            <a:endParaRPr sz="1200">
              <a:solidFill>
                <a:srgbClr val="080E14"/>
              </a:solidFill>
              <a:highlight>
                <a:srgbClr val="FFFFFF"/>
              </a:highlight>
              <a:latin typeface="Oswald"/>
              <a:ea typeface="Oswald"/>
              <a:cs typeface="Oswald"/>
              <a:sym typeface="Oswald"/>
            </a:endParaRPr>
          </a:p>
          <a:p>
            <a:pPr indent="-304800" lvl="0" marL="457200" rtl="0" algn="l">
              <a:lnSpc>
                <a:spcPct val="115000"/>
              </a:lnSpc>
              <a:spcBef>
                <a:spcPts val="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Always plot and see the better fit</a:t>
            </a:r>
            <a:endParaRPr sz="1200">
              <a:solidFill>
                <a:srgbClr val="080E14"/>
              </a:solidFill>
              <a:highlight>
                <a:srgbClr val="FFFFFF"/>
              </a:highlight>
              <a:latin typeface="Oswald"/>
              <a:ea typeface="Oswald"/>
              <a:cs typeface="Oswald"/>
              <a:sym typeface="Oswald"/>
            </a:endParaRPr>
          </a:p>
          <a:p>
            <a:pPr indent="0" lvl="0" marL="0" rtl="0" algn="l">
              <a:spcBef>
                <a:spcPts val="0"/>
              </a:spcBef>
              <a:spcAft>
                <a:spcPts val="0"/>
              </a:spcAft>
              <a:buNone/>
            </a:pPr>
            <a:r>
              <a:t/>
            </a:r>
            <a:endParaRPr sz="1200">
              <a:solidFill>
                <a:srgbClr val="080E14"/>
              </a:solidFill>
              <a:highlight>
                <a:srgbClr val="FFFFFF"/>
              </a:highlight>
              <a:latin typeface="Oswald"/>
              <a:ea typeface="Oswald"/>
              <a:cs typeface="Oswald"/>
              <a:sym typeface="Oswald"/>
            </a:endParaRPr>
          </a:p>
        </p:txBody>
      </p:sp>
      <p:pic>
        <p:nvPicPr>
          <p:cNvPr id="89" name="Shape 89"/>
          <p:cNvPicPr preferRelativeResize="0"/>
          <p:nvPr/>
        </p:nvPicPr>
        <p:blipFill>
          <a:blip r:embed="rId3">
            <a:alphaModFix/>
          </a:blip>
          <a:stretch>
            <a:fillRect/>
          </a:stretch>
        </p:blipFill>
        <p:spPr>
          <a:xfrm>
            <a:off x="5459600" y="1419225"/>
            <a:ext cx="3319100" cy="201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idx="1" type="subTitle"/>
          </p:nvPr>
        </p:nvSpPr>
        <p:spPr>
          <a:xfrm>
            <a:off x="244700" y="670400"/>
            <a:ext cx="8520600" cy="3817800"/>
          </a:xfrm>
          <a:prstGeom prst="rect">
            <a:avLst/>
          </a:prstGeom>
        </p:spPr>
        <p:txBody>
          <a:bodyPr anchorCtr="0" anchor="t" bIns="91425" lIns="91425" spcFirstLastPara="1" rIns="91425" wrap="square" tIns="91425">
            <a:noAutofit/>
          </a:bodyPr>
          <a:lstStyle/>
          <a:p>
            <a:pPr indent="0" lvl="0" marL="0" rtl="0" algn="l">
              <a:lnSpc>
                <a:spcPct val="115000"/>
              </a:lnSpc>
              <a:spcBef>
                <a:spcPts val="200"/>
              </a:spcBef>
              <a:spcAft>
                <a:spcPts val="0"/>
              </a:spcAft>
              <a:buNone/>
            </a:pPr>
            <a:r>
              <a:rPr lang="en-GB" sz="2250">
                <a:solidFill>
                  <a:srgbClr val="333333"/>
                </a:solidFill>
                <a:latin typeface="Oswald"/>
                <a:ea typeface="Oswald"/>
                <a:cs typeface="Oswald"/>
                <a:sym typeface="Oswald"/>
              </a:rPr>
              <a:t>Stepwise Regression</a:t>
            </a:r>
            <a:endParaRPr sz="2250">
              <a:solidFill>
                <a:srgbClr val="333333"/>
              </a:solidFill>
              <a:latin typeface="Oswald"/>
              <a:ea typeface="Oswald"/>
              <a:cs typeface="Oswald"/>
              <a:sym typeface="Oswald"/>
            </a:endParaRPr>
          </a:p>
          <a:p>
            <a:pPr indent="-304800" lvl="0" marL="457200" rtl="0" algn="l">
              <a:lnSpc>
                <a:spcPct val="115000"/>
              </a:lnSpc>
              <a:spcBef>
                <a:spcPts val="100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This is considered when we deal with multiple independent variables.</a:t>
            </a:r>
            <a:endParaRPr sz="1200">
              <a:solidFill>
                <a:srgbClr val="080E14"/>
              </a:solidFill>
              <a:highlight>
                <a:srgbClr val="FFFFFF"/>
              </a:highlight>
              <a:latin typeface="Oswald"/>
              <a:ea typeface="Oswald"/>
              <a:cs typeface="Oswald"/>
              <a:sym typeface="Oswald"/>
            </a:endParaRPr>
          </a:p>
          <a:p>
            <a:pPr indent="-304800" lvl="0" marL="457200" rtl="0" algn="l">
              <a:lnSpc>
                <a:spcPct val="115000"/>
              </a:lnSpc>
              <a:spcBef>
                <a:spcPts val="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In this technique, the selection of independent variables is done with the help of an automatic process, which involves </a:t>
            </a:r>
            <a:r>
              <a:rPr i="1" lang="en-GB" sz="1200">
                <a:solidFill>
                  <a:srgbClr val="080E14"/>
                </a:solidFill>
                <a:highlight>
                  <a:srgbClr val="FFFFFF"/>
                </a:highlight>
                <a:latin typeface="Oswald"/>
                <a:ea typeface="Oswald"/>
                <a:cs typeface="Oswald"/>
                <a:sym typeface="Oswald"/>
              </a:rPr>
              <a:t>no</a:t>
            </a:r>
            <a:r>
              <a:rPr lang="en-GB" sz="1200">
                <a:solidFill>
                  <a:srgbClr val="080E14"/>
                </a:solidFill>
                <a:highlight>
                  <a:srgbClr val="FFFFFF"/>
                </a:highlight>
                <a:latin typeface="Oswald"/>
                <a:ea typeface="Oswald"/>
                <a:cs typeface="Oswald"/>
                <a:sym typeface="Oswald"/>
              </a:rPr>
              <a:t> human intervention.</a:t>
            </a:r>
            <a:endParaRPr sz="1200">
              <a:solidFill>
                <a:srgbClr val="080E14"/>
              </a:solidFill>
              <a:highlight>
                <a:srgbClr val="FFFFFF"/>
              </a:highlight>
              <a:latin typeface="Oswald"/>
              <a:ea typeface="Oswald"/>
              <a:cs typeface="Oswald"/>
              <a:sym typeface="Oswald"/>
            </a:endParaRPr>
          </a:p>
          <a:p>
            <a:pPr indent="-304800" lvl="0" marL="457200" rtl="0" algn="l">
              <a:lnSpc>
                <a:spcPct val="115000"/>
              </a:lnSpc>
              <a:spcBef>
                <a:spcPts val="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Stepwise regression basically fits the regression model by adding/dropping covariates one at a time based on a specified criterion. </a:t>
            </a:r>
            <a:endParaRPr sz="1200">
              <a:solidFill>
                <a:srgbClr val="080E14"/>
              </a:solidFill>
              <a:highlight>
                <a:srgbClr val="FFFFFF"/>
              </a:highlight>
              <a:latin typeface="Oswald"/>
              <a:ea typeface="Oswald"/>
              <a:cs typeface="Oswald"/>
              <a:sym typeface="Oswald"/>
            </a:endParaRPr>
          </a:p>
          <a:p>
            <a:pPr indent="-301625" lvl="0" marL="457200" rtl="0" algn="l">
              <a:lnSpc>
                <a:spcPct val="115000"/>
              </a:lnSpc>
              <a:spcBef>
                <a:spcPts val="0"/>
              </a:spcBef>
              <a:spcAft>
                <a:spcPts val="0"/>
              </a:spcAft>
              <a:buClr>
                <a:srgbClr val="080E14"/>
              </a:buClr>
              <a:buSzPts val="1150"/>
              <a:buFont typeface="Oswald"/>
              <a:buChar char="●"/>
            </a:pPr>
            <a:r>
              <a:rPr lang="en-GB" sz="1150">
                <a:solidFill>
                  <a:srgbClr val="080E14"/>
                </a:solidFill>
                <a:latin typeface="Oswald"/>
                <a:ea typeface="Oswald"/>
                <a:cs typeface="Oswald"/>
                <a:sym typeface="Oswald"/>
              </a:rPr>
              <a:t>Standard stepwise regression does two things. It adds and removes predictors as needed for each step.</a:t>
            </a:r>
            <a:endParaRPr sz="1150">
              <a:solidFill>
                <a:srgbClr val="080E14"/>
              </a:solidFill>
              <a:latin typeface="Oswald"/>
              <a:ea typeface="Oswald"/>
              <a:cs typeface="Oswald"/>
              <a:sym typeface="Oswald"/>
            </a:endParaRPr>
          </a:p>
          <a:p>
            <a:pPr indent="-301625" lvl="0" marL="457200" rtl="0" algn="l">
              <a:lnSpc>
                <a:spcPct val="115000"/>
              </a:lnSpc>
              <a:spcBef>
                <a:spcPts val="0"/>
              </a:spcBef>
              <a:spcAft>
                <a:spcPts val="0"/>
              </a:spcAft>
              <a:buClr>
                <a:srgbClr val="080E14"/>
              </a:buClr>
              <a:buSzPts val="1150"/>
              <a:buFont typeface="Oswald"/>
              <a:buChar char="●"/>
            </a:pPr>
            <a:r>
              <a:rPr lang="en-GB" sz="1150">
                <a:solidFill>
                  <a:srgbClr val="080E14"/>
                </a:solidFill>
                <a:latin typeface="Oswald"/>
                <a:ea typeface="Oswald"/>
                <a:cs typeface="Oswald"/>
                <a:sym typeface="Oswald"/>
              </a:rPr>
              <a:t>Forward selection starts with most significant predictor in the model and adds variable for each step.</a:t>
            </a:r>
            <a:endParaRPr sz="1150">
              <a:solidFill>
                <a:srgbClr val="080E14"/>
              </a:solidFill>
              <a:latin typeface="Oswald"/>
              <a:ea typeface="Oswald"/>
              <a:cs typeface="Oswald"/>
              <a:sym typeface="Oswald"/>
            </a:endParaRPr>
          </a:p>
          <a:p>
            <a:pPr indent="-301625" lvl="0" marL="457200" rtl="0" algn="l">
              <a:lnSpc>
                <a:spcPct val="115000"/>
              </a:lnSpc>
              <a:spcBef>
                <a:spcPts val="0"/>
              </a:spcBef>
              <a:spcAft>
                <a:spcPts val="0"/>
              </a:spcAft>
              <a:buClr>
                <a:srgbClr val="080E14"/>
              </a:buClr>
              <a:buSzPts val="1150"/>
              <a:buFont typeface="Oswald"/>
              <a:buChar char="●"/>
            </a:pPr>
            <a:r>
              <a:rPr lang="en-GB" sz="1150">
                <a:solidFill>
                  <a:srgbClr val="080E14"/>
                </a:solidFill>
                <a:latin typeface="Oswald"/>
                <a:ea typeface="Oswald"/>
                <a:cs typeface="Oswald"/>
                <a:sym typeface="Oswald"/>
              </a:rPr>
              <a:t>Backward elimination starts with all predictors in the model and removes the least significant variable for each step.</a:t>
            </a:r>
            <a:endParaRPr sz="1150">
              <a:solidFill>
                <a:srgbClr val="080E14"/>
              </a:solidFill>
              <a:latin typeface="Oswald"/>
              <a:ea typeface="Oswald"/>
              <a:cs typeface="Oswald"/>
              <a:sym typeface="Oswald"/>
            </a:endParaRPr>
          </a:p>
          <a:p>
            <a:pPr indent="-301625" lvl="0" marL="457200" rtl="0" algn="l">
              <a:lnSpc>
                <a:spcPct val="115000"/>
              </a:lnSpc>
              <a:spcBef>
                <a:spcPts val="0"/>
              </a:spcBef>
              <a:spcAft>
                <a:spcPts val="0"/>
              </a:spcAft>
              <a:buClr>
                <a:srgbClr val="080E14"/>
              </a:buClr>
              <a:buSzPts val="1150"/>
              <a:buFont typeface="Oswald"/>
              <a:buChar char="●"/>
            </a:pPr>
            <a:r>
              <a:rPr lang="en-GB" sz="1150">
                <a:solidFill>
                  <a:srgbClr val="080E14"/>
                </a:solidFill>
                <a:latin typeface="Oswald"/>
                <a:ea typeface="Oswald"/>
                <a:cs typeface="Oswald"/>
                <a:sym typeface="Oswald"/>
              </a:rPr>
              <a:t>Good while handling higher dimensionality datasets</a:t>
            </a:r>
            <a:endParaRPr sz="1150">
              <a:solidFill>
                <a:srgbClr val="080E14"/>
              </a:solidFill>
              <a:latin typeface="Oswald"/>
              <a:ea typeface="Oswald"/>
              <a:cs typeface="Oswald"/>
              <a:sym typeface="Oswald"/>
            </a:endParaRPr>
          </a:p>
          <a:p>
            <a:pPr indent="0" lvl="0" marL="0" rtl="0" algn="l">
              <a:lnSpc>
                <a:spcPct val="115000"/>
              </a:lnSpc>
              <a:spcBef>
                <a:spcPts val="800"/>
              </a:spcBef>
              <a:spcAft>
                <a:spcPts val="1000"/>
              </a:spcAft>
              <a:buNone/>
            </a:pPr>
            <a:r>
              <a:t/>
            </a:r>
            <a:endParaRPr sz="1200">
              <a:solidFill>
                <a:srgbClr val="080E14"/>
              </a:solidFill>
              <a:highlight>
                <a:srgbClr val="FFFFFF"/>
              </a:highlight>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idx="1" type="subTitle"/>
          </p:nvPr>
        </p:nvSpPr>
        <p:spPr>
          <a:xfrm>
            <a:off x="311700" y="516325"/>
            <a:ext cx="8520600" cy="3951900"/>
          </a:xfrm>
          <a:prstGeom prst="rect">
            <a:avLst/>
          </a:prstGeom>
        </p:spPr>
        <p:txBody>
          <a:bodyPr anchorCtr="0" anchor="t" bIns="91425" lIns="91425" spcFirstLastPara="1" rIns="91425" wrap="square" tIns="91425">
            <a:noAutofit/>
          </a:bodyPr>
          <a:lstStyle/>
          <a:p>
            <a:pPr indent="0" lvl="0" marL="0" rtl="0" algn="l">
              <a:lnSpc>
                <a:spcPct val="115000"/>
              </a:lnSpc>
              <a:spcBef>
                <a:spcPts val="200"/>
              </a:spcBef>
              <a:spcAft>
                <a:spcPts val="0"/>
              </a:spcAft>
              <a:buNone/>
            </a:pPr>
            <a:r>
              <a:rPr lang="en-GB" sz="1800">
                <a:solidFill>
                  <a:srgbClr val="333333"/>
                </a:solidFill>
                <a:latin typeface="Oswald"/>
                <a:ea typeface="Oswald"/>
                <a:cs typeface="Oswald"/>
                <a:sym typeface="Oswald"/>
              </a:rPr>
              <a:t>Ridge Regression:</a:t>
            </a:r>
            <a:endParaRPr sz="1800">
              <a:solidFill>
                <a:srgbClr val="333333"/>
              </a:solidFill>
              <a:latin typeface="Oswald"/>
              <a:ea typeface="Oswald"/>
              <a:cs typeface="Oswald"/>
              <a:sym typeface="Oswald"/>
            </a:endParaRPr>
          </a:p>
          <a:p>
            <a:pPr indent="-304800" lvl="0" marL="457200" rtl="0" algn="l">
              <a:lnSpc>
                <a:spcPct val="115000"/>
              </a:lnSpc>
              <a:spcBef>
                <a:spcPts val="100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Ridge Regression is a technique used when the data suffers from multicollinearity ( independent variables are highly correlated).</a:t>
            </a:r>
            <a:endParaRPr sz="1200">
              <a:solidFill>
                <a:srgbClr val="080E14"/>
              </a:solidFill>
              <a:highlight>
                <a:srgbClr val="FFFFFF"/>
              </a:highlight>
              <a:latin typeface="Oswald"/>
              <a:ea typeface="Oswald"/>
              <a:cs typeface="Oswald"/>
              <a:sym typeface="Oswald"/>
            </a:endParaRPr>
          </a:p>
          <a:p>
            <a:pPr indent="-304800" lvl="0" marL="457200" rtl="0" algn="l">
              <a:lnSpc>
                <a:spcPct val="115000"/>
              </a:lnSpc>
              <a:spcBef>
                <a:spcPts val="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y=a+y= a+ b1x1+ b2x2+....+e, for multiple independent variables.</a:t>
            </a:r>
            <a:endParaRPr sz="1200">
              <a:solidFill>
                <a:srgbClr val="080E14"/>
              </a:solidFill>
              <a:highlight>
                <a:srgbClr val="FFFFFF"/>
              </a:highlight>
              <a:latin typeface="Oswald"/>
              <a:ea typeface="Oswald"/>
              <a:cs typeface="Oswald"/>
              <a:sym typeface="Oswald"/>
            </a:endParaRPr>
          </a:p>
          <a:p>
            <a:pPr indent="-304800" lvl="0" marL="457200" rtl="0" algn="l">
              <a:lnSpc>
                <a:spcPct val="115000"/>
              </a:lnSpc>
              <a:spcBef>
                <a:spcPts val="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Multicollinearity increases the variance so we solve the prediction error of variance by introducing a shrinkage parameter lambda using this method.</a:t>
            </a:r>
            <a:endParaRPr sz="1200">
              <a:solidFill>
                <a:srgbClr val="080E14"/>
              </a:solidFill>
              <a:highlight>
                <a:srgbClr val="FFFFFF"/>
              </a:highlight>
              <a:latin typeface="Oswald"/>
              <a:ea typeface="Oswald"/>
              <a:cs typeface="Oswald"/>
              <a:sym typeface="Oswald"/>
            </a:endParaRPr>
          </a:p>
          <a:p>
            <a:pPr indent="-304800" lvl="0" marL="457200" rtl="0" algn="l">
              <a:lnSpc>
                <a:spcPct val="115000"/>
              </a:lnSpc>
              <a:spcBef>
                <a:spcPts val="0"/>
              </a:spcBef>
              <a:spcAft>
                <a:spcPts val="0"/>
              </a:spcAft>
              <a:buClr>
                <a:srgbClr val="080E14"/>
              </a:buClr>
              <a:buSzPts val="1200"/>
              <a:buFont typeface="Oswald"/>
              <a:buChar char="●"/>
            </a:pPr>
            <a:r>
              <a:rPr lang="en-GB" sz="1200">
                <a:solidFill>
                  <a:srgbClr val="080E14"/>
                </a:solidFill>
                <a:highlight>
                  <a:srgbClr val="FFFFFF"/>
                </a:highlight>
                <a:latin typeface="Oswald"/>
                <a:ea typeface="Oswald"/>
                <a:cs typeface="Oswald"/>
                <a:sym typeface="Oswald"/>
              </a:rPr>
              <a:t>L2 regularization is used</a:t>
            </a:r>
            <a:endParaRPr sz="1200">
              <a:solidFill>
                <a:srgbClr val="080E14"/>
              </a:solidFill>
              <a:highlight>
                <a:srgbClr val="FFFFFF"/>
              </a:highlight>
              <a:latin typeface="Oswald"/>
              <a:ea typeface="Oswald"/>
              <a:cs typeface="Oswald"/>
              <a:sym typeface="Oswald"/>
            </a:endParaRPr>
          </a:p>
          <a:p>
            <a:pPr indent="0" lvl="0" marL="0" rtl="0" algn="l">
              <a:lnSpc>
                <a:spcPct val="115000"/>
              </a:lnSpc>
              <a:spcBef>
                <a:spcPts val="1000"/>
              </a:spcBef>
              <a:spcAft>
                <a:spcPts val="0"/>
              </a:spcAft>
              <a:buNone/>
            </a:pPr>
            <a:r>
              <a:t/>
            </a:r>
            <a:endParaRPr sz="1200">
              <a:solidFill>
                <a:srgbClr val="080E14"/>
              </a:solidFill>
              <a:highlight>
                <a:srgbClr val="FFFFFF"/>
              </a:highlight>
              <a:latin typeface="Oswald"/>
              <a:ea typeface="Oswald"/>
              <a:cs typeface="Oswald"/>
              <a:sym typeface="Oswald"/>
            </a:endParaRPr>
          </a:p>
          <a:p>
            <a:pPr indent="0" lvl="0" marL="0" rtl="0" algn="l">
              <a:lnSpc>
                <a:spcPct val="115000"/>
              </a:lnSpc>
              <a:spcBef>
                <a:spcPts val="1000"/>
              </a:spcBef>
              <a:spcAft>
                <a:spcPts val="0"/>
              </a:spcAft>
              <a:buNone/>
            </a:pPr>
            <a:r>
              <a:t/>
            </a:r>
            <a:endParaRPr sz="1200">
              <a:solidFill>
                <a:srgbClr val="080E14"/>
              </a:solidFill>
              <a:highlight>
                <a:srgbClr val="FFFFFF"/>
              </a:highlight>
              <a:latin typeface="Oswald"/>
              <a:ea typeface="Oswald"/>
              <a:cs typeface="Oswald"/>
              <a:sym typeface="Oswald"/>
            </a:endParaRPr>
          </a:p>
          <a:p>
            <a:pPr indent="0" lvl="0" marL="0" rtl="0" algn="l">
              <a:lnSpc>
                <a:spcPct val="115000"/>
              </a:lnSpc>
              <a:spcBef>
                <a:spcPts val="1000"/>
              </a:spcBef>
              <a:spcAft>
                <a:spcPts val="0"/>
              </a:spcAft>
              <a:buNone/>
            </a:pPr>
            <a:r>
              <a:t/>
            </a:r>
            <a:endParaRPr sz="1200">
              <a:solidFill>
                <a:srgbClr val="080E14"/>
              </a:solidFill>
              <a:highlight>
                <a:srgbClr val="FFFFFF"/>
              </a:highlight>
              <a:latin typeface="Oswald"/>
              <a:ea typeface="Oswald"/>
              <a:cs typeface="Oswald"/>
              <a:sym typeface="Oswald"/>
            </a:endParaRPr>
          </a:p>
          <a:p>
            <a:pPr indent="0" lvl="0" marL="0" rtl="0" algn="l">
              <a:lnSpc>
                <a:spcPct val="115000"/>
              </a:lnSpc>
              <a:spcBef>
                <a:spcPts val="1000"/>
              </a:spcBef>
              <a:spcAft>
                <a:spcPts val="0"/>
              </a:spcAft>
              <a:buNone/>
            </a:pPr>
            <a:r>
              <a:t/>
            </a:r>
            <a:endParaRPr sz="1200">
              <a:solidFill>
                <a:srgbClr val="080E14"/>
              </a:solidFill>
              <a:highlight>
                <a:srgbClr val="FFFFFF"/>
              </a:highlight>
              <a:latin typeface="Oswald"/>
              <a:ea typeface="Oswald"/>
              <a:cs typeface="Oswald"/>
              <a:sym typeface="Oswald"/>
            </a:endParaRPr>
          </a:p>
          <a:p>
            <a:pPr indent="0" lvl="0" marL="0" rtl="0" algn="l">
              <a:lnSpc>
                <a:spcPct val="115000"/>
              </a:lnSpc>
              <a:spcBef>
                <a:spcPts val="1000"/>
              </a:spcBef>
              <a:spcAft>
                <a:spcPts val="0"/>
              </a:spcAft>
              <a:buNone/>
            </a:pPr>
            <a:r>
              <a:t/>
            </a:r>
            <a:endParaRPr sz="1200">
              <a:solidFill>
                <a:srgbClr val="080E14"/>
              </a:solidFill>
              <a:highlight>
                <a:srgbClr val="FFFFFF"/>
              </a:highlight>
              <a:latin typeface="Oswald"/>
              <a:ea typeface="Oswald"/>
              <a:cs typeface="Oswald"/>
              <a:sym typeface="Oswald"/>
            </a:endParaRPr>
          </a:p>
          <a:p>
            <a:pPr indent="-304800" lvl="0" marL="457200" rtl="0" algn="l">
              <a:lnSpc>
                <a:spcPct val="115000"/>
              </a:lnSpc>
              <a:spcBef>
                <a:spcPts val="1000"/>
              </a:spcBef>
              <a:spcAft>
                <a:spcPts val="0"/>
              </a:spcAft>
              <a:buClr>
                <a:srgbClr val="080E14"/>
              </a:buClr>
              <a:buSzPts val="1200"/>
              <a:buFont typeface="Oswald"/>
              <a:buChar char="●"/>
            </a:pPr>
            <a:r>
              <a:rPr lang="en-GB" sz="1200">
                <a:solidFill>
                  <a:srgbClr val="080E14"/>
                </a:solidFill>
                <a:latin typeface="Oswald"/>
                <a:ea typeface="Oswald"/>
                <a:cs typeface="Oswald"/>
                <a:sym typeface="Oswald"/>
              </a:rPr>
              <a:t>It shrinks the value of coefficients but doesn’t reaches zero, which suggests no feature selection feature</a:t>
            </a:r>
            <a:endParaRPr sz="1200">
              <a:solidFill>
                <a:srgbClr val="080E14"/>
              </a:solidFill>
              <a:latin typeface="Oswald"/>
              <a:ea typeface="Oswald"/>
              <a:cs typeface="Oswald"/>
              <a:sym typeface="Oswald"/>
            </a:endParaRPr>
          </a:p>
          <a:p>
            <a:pPr indent="0" lvl="0" marL="0" rtl="0" algn="l">
              <a:lnSpc>
                <a:spcPct val="115000"/>
              </a:lnSpc>
              <a:spcBef>
                <a:spcPts val="800"/>
              </a:spcBef>
              <a:spcAft>
                <a:spcPts val="0"/>
              </a:spcAft>
              <a:buNone/>
            </a:pPr>
            <a:r>
              <a:t/>
            </a:r>
            <a:endParaRPr sz="1200">
              <a:solidFill>
                <a:srgbClr val="080E14"/>
              </a:solidFill>
              <a:highlight>
                <a:srgbClr val="FFFFFF"/>
              </a:highlight>
              <a:latin typeface="Oswald"/>
              <a:ea typeface="Oswald"/>
              <a:cs typeface="Oswald"/>
              <a:sym typeface="Oswald"/>
            </a:endParaRPr>
          </a:p>
          <a:p>
            <a:pPr indent="0" lvl="0" marL="0" rtl="0" algn="l">
              <a:lnSpc>
                <a:spcPct val="115000"/>
              </a:lnSpc>
              <a:spcBef>
                <a:spcPts val="1000"/>
              </a:spcBef>
              <a:spcAft>
                <a:spcPts val="0"/>
              </a:spcAft>
              <a:buClr>
                <a:schemeClr val="dk1"/>
              </a:buClr>
              <a:buSzPts val="1100"/>
              <a:buFont typeface="Arial"/>
              <a:buNone/>
            </a:pPr>
            <a:r>
              <a:t/>
            </a:r>
            <a:endParaRPr sz="1200">
              <a:solidFill>
                <a:srgbClr val="080E14"/>
              </a:solidFill>
              <a:highlight>
                <a:srgbClr val="FFFFFF"/>
              </a:highlight>
              <a:latin typeface="Oswald"/>
              <a:ea typeface="Oswald"/>
              <a:cs typeface="Oswald"/>
              <a:sym typeface="Oswald"/>
            </a:endParaRPr>
          </a:p>
          <a:p>
            <a:pPr indent="0" lvl="0" marL="0">
              <a:lnSpc>
                <a:spcPct val="115000"/>
              </a:lnSpc>
              <a:spcBef>
                <a:spcPts val="1000"/>
              </a:spcBef>
              <a:spcAft>
                <a:spcPts val="0"/>
              </a:spcAft>
              <a:buNone/>
            </a:pPr>
            <a:r>
              <a:t/>
            </a:r>
            <a:endParaRPr>
              <a:latin typeface="Oswald"/>
              <a:ea typeface="Oswald"/>
              <a:cs typeface="Oswald"/>
              <a:sym typeface="Oswald"/>
            </a:endParaRPr>
          </a:p>
        </p:txBody>
      </p:sp>
      <p:pic>
        <p:nvPicPr>
          <p:cNvPr id="100" name="Shape 100"/>
          <p:cNvPicPr preferRelativeResize="0"/>
          <p:nvPr/>
        </p:nvPicPr>
        <p:blipFill>
          <a:blip r:embed="rId3">
            <a:alphaModFix/>
          </a:blip>
          <a:stretch>
            <a:fillRect/>
          </a:stretch>
        </p:blipFill>
        <p:spPr>
          <a:xfrm>
            <a:off x="818425" y="2132913"/>
            <a:ext cx="3943350" cy="1400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