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47B5EA9-0DED-4B3C-80C0-F4D75FE2D351}">
          <p14:sldIdLst>
            <p14:sldId id="256"/>
            <p14:sldId id="257"/>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D1B97E-4912-4ECF-BB0F-0CCC23E19A9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194507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1B97E-4912-4ECF-BB0F-0CCC23E19A9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58048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1B97E-4912-4ECF-BB0F-0CCC23E19A9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33483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1B97E-4912-4ECF-BB0F-0CCC23E19A9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194709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D1B97E-4912-4ECF-BB0F-0CCC23E19A9F}"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396548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D1B97E-4912-4ECF-BB0F-0CCC23E19A9F}"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177518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D1B97E-4912-4ECF-BB0F-0CCC23E19A9F}" type="datetimeFigureOut">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199147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D1B97E-4912-4ECF-BB0F-0CCC23E19A9F}" type="datetimeFigureOut">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343760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1B97E-4912-4ECF-BB0F-0CCC23E19A9F}"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30096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D1B97E-4912-4ECF-BB0F-0CCC23E19A9F}"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125861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D1B97E-4912-4ECF-BB0F-0CCC23E19A9F}"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E6FE8E-FDB3-4D24-A83F-4DD69997B29C}" type="slidenum">
              <a:rPr lang="en-IN" smtClean="0"/>
              <a:t>‹#›</a:t>
            </a:fld>
            <a:endParaRPr lang="en-IN"/>
          </a:p>
        </p:txBody>
      </p:sp>
    </p:spTree>
    <p:extLst>
      <p:ext uri="{BB962C8B-B14F-4D97-AF65-F5344CB8AC3E}">
        <p14:creationId xmlns:p14="http://schemas.microsoft.com/office/powerpoint/2010/main" val="413025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1B97E-4912-4ECF-BB0F-0CCC23E19A9F}" type="datetimeFigureOut">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6FE8E-FDB3-4D24-A83F-4DD69997B29C}" type="slidenum">
              <a:rPr lang="en-IN" smtClean="0"/>
              <a:t>‹#›</a:t>
            </a:fld>
            <a:endParaRPr lang="en-IN"/>
          </a:p>
        </p:txBody>
      </p:sp>
    </p:spTree>
    <p:extLst>
      <p:ext uri="{BB962C8B-B14F-4D97-AF65-F5344CB8AC3E}">
        <p14:creationId xmlns:p14="http://schemas.microsoft.com/office/powerpoint/2010/main" val="253159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8755111" TargetMode="External"/><Relationship Id="rId2" Type="http://schemas.openxmlformats.org/officeDocument/2006/relationships/hyperlink" Target="https://ieeexplore.ieee.org/author/37088231365" TargetMode="External"/><Relationship Id="rId1" Type="http://schemas.openxmlformats.org/officeDocument/2006/relationships/slideLayout" Target="../slideLayouts/slideLayout2.xml"/><Relationship Id="rId4" Type="http://schemas.openxmlformats.org/officeDocument/2006/relationships/hyperlink" Target="https://ieeexplore.ieee.org/author/3708959501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marL="0" indent="0" algn="ctr">
              <a:buNone/>
            </a:pPr>
            <a:r>
              <a:rPr lang="en-US" b="1" dirty="0" smtClean="0">
                <a:latin typeface="Times New Roman" panose="02020603050405020304" pitchFamily="18" charset="0"/>
                <a:cs typeface="Times New Roman" panose="02020603050405020304" pitchFamily="18" charset="0"/>
              </a:rPr>
              <a:t>SUPERVISIOR</a:t>
            </a:r>
          </a:p>
          <a:p>
            <a:pPr marL="0" indent="0" algn="ctr">
              <a:buNone/>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ctr">
              <a:buNone/>
            </a:pPr>
            <a:r>
              <a:rPr lang="en-US" b="1" dirty="0" err="1" smtClean="0">
                <a:latin typeface="Times New Roman" panose="02020603050405020304" pitchFamily="18" charset="0"/>
                <a:cs typeface="Times New Roman" panose="02020603050405020304" pitchFamily="18" charset="0"/>
              </a:rPr>
              <a:t>Ms</a:t>
            </a:r>
            <a:r>
              <a:rPr lang="en-US" b="1" dirty="0" smtClean="0">
                <a:latin typeface="Times New Roman" panose="02020603050405020304" pitchFamily="18" charset="0"/>
                <a:cs typeface="Times New Roman" panose="02020603050405020304" pitchFamily="18" charset="0"/>
              </a:rPr>
              <a:t> R RADHIKA, B.E, M.E, </a:t>
            </a:r>
          </a:p>
          <a:p>
            <a:pPr marL="0" indent="0" algn="ctr">
              <a:buNone/>
            </a:pPr>
            <a:endParaRPr lang="en-US" b="1" dirty="0" smtClean="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Asst. PROFESSOR</a:t>
            </a:r>
          </a:p>
          <a:p>
            <a:pPr marL="0" indent="0" algn="ctr">
              <a:buNone/>
            </a:pPr>
            <a:r>
              <a:rPr lang="en-US" b="1" dirty="0" smtClean="0">
                <a:latin typeface="Times New Roman" panose="02020603050405020304" pitchFamily="18" charset="0"/>
                <a:cs typeface="Times New Roman" panose="02020603050405020304" pitchFamily="18" charset="0"/>
              </a:rPr>
              <a:t>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SRI RAMANUJAR ENGINEERING COLLEGE</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STUDENT</a:t>
            </a:r>
          </a:p>
          <a:p>
            <a:pPr marL="0" indent="0" algn="ctr">
              <a:buNone/>
            </a:pP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RAJESH KUMAR L (412321405005)</a:t>
            </a:r>
          </a:p>
          <a:p>
            <a:pPr marL="0" indent="0" algn="ctr">
              <a:buNone/>
            </a:pP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SRI RAMANUJAR ENGINEERING COLLEGE</a:t>
            </a:r>
            <a:r>
              <a:rPr lang="en-US" dirty="0" smtClean="0">
                <a:solidFill>
                  <a:srgbClr val="FFC000"/>
                </a:solidFill>
                <a:latin typeface="Bahnschrift SemiBold SemiConden" panose="020B0502040204020203" pitchFamily="34" charset="0"/>
              </a:rPr>
              <a:t/>
            </a:r>
            <a:br>
              <a:rPr lang="en-US" dirty="0" smtClean="0">
                <a:solidFill>
                  <a:srgbClr val="FFC000"/>
                </a:solidFill>
                <a:latin typeface="Bahnschrift SemiBold SemiConden" panose="020B0502040204020203" pitchFamily="34" charset="0"/>
              </a:rPr>
            </a:br>
            <a:endParaRPr lang="en-IN" dirty="0" smtClean="0"/>
          </a:p>
          <a:p>
            <a:endParaRPr lang="en-IN" dirty="0"/>
          </a:p>
        </p:txBody>
      </p:sp>
    </p:spTree>
    <p:extLst>
      <p:ext uri="{BB962C8B-B14F-4D97-AF65-F5344CB8AC3E}">
        <p14:creationId xmlns:p14="http://schemas.microsoft.com/office/powerpoint/2010/main" val="340233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SYSTEM CONFIGURATION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b="1" dirty="0" smtClean="0">
                <a:latin typeface="Times New Roman" panose="02020603050405020304" pitchFamily="18" charset="0"/>
                <a:cs typeface="Times New Roman" panose="02020603050405020304" pitchFamily="18" charset="0"/>
              </a:rPr>
              <a:t>HARDWARE CONFIGURATION :</a:t>
            </a:r>
          </a:p>
          <a:p>
            <a:pPr marL="0" indent="0">
              <a:buNone/>
            </a:pPr>
            <a:endParaRPr lang="en-IN" b="1" dirty="0" smtClean="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HDD:</a:t>
            </a:r>
            <a:r>
              <a:rPr lang="en-IN" dirty="0" smtClean="0">
                <a:latin typeface="Times New Roman" panose="02020603050405020304" pitchFamily="18" charset="0"/>
                <a:cs typeface="Times New Roman" panose="02020603050405020304" pitchFamily="18" charset="0"/>
              </a:rPr>
              <a:t> 90GB </a:t>
            </a:r>
            <a:endParaRPr lang="en-US" dirty="0" smtClean="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PROCESSOR: </a:t>
            </a:r>
            <a:r>
              <a:rPr lang="en-IN" dirty="0" smtClean="0">
                <a:latin typeface="Times New Roman" panose="02020603050405020304" pitchFamily="18" charset="0"/>
                <a:cs typeface="Times New Roman" panose="02020603050405020304" pitchFamily="18" charset="0"/>
              </a:rPr>
              <a:t>Pentium IV 2.4GHz </a:t>
            </a:r>
            <a:endParaRPr lang="en-US" dirty="0" smtClean="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SYSTEM TYPE:</a:t>
            </a:r>
            <a:r>
              <a:rPr lang="en-IN" dirty="0" smtClean="0">
                <a:latin typeface="Times New Roman" panose="02020603050405020304" pitchFamily="18" charset="0"/>
                <a:cs typeface="Times New Roman" panose="02020603050405020304" pitchFamily="18" charset="0"/>
              </a:rPr>
              <a:t> 32bit / 64 bit </a:t>
            </a:r>
            <a:endParaRPr lang="en-US" dirty="0" smtClean="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RAM:</a:t>
            </a:r>
            <a:r>
              <a:rPr lang="en-IN" dirty="0" smtClean="0">
                <a:latin typeface="Times New Roman" panose="02020603050405020304" pitchFamily="18" charset="0"/>
                <a:cs typeface="Times New Roman" panose="02020603050405020304" pitchFamily="18" charset="0"/>
              </a:rPr>
              <a:t> 4GB </a:t>
            </a:r>
            <a:endParaRPr lang="en-US" dirty="0" smtClean="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OS:</a:t>
            </a:r>
            <a:r>
              <a:rPr lang="en-IN" dirty="0" smtClean="0">
                <a:latin typeface="Times New Roman" panose="02020603050405020304" pitchFamily="18" charset="0"/>
                <a:cs typeface="Times New Roman" panose="02020603050405020304" pitchFamily="18" charset="0"/>
              </a:rPr>
              <a:t> WINDOWS 7/8/8.1/10</a:t>
            </a:r>
            <a:endParaRPr lang="en-US" dirty="0" smtClean="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13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SOFTWARE CONFIGURATION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dirty="0" smtClean="0"/>
          </a:p>
          <a:p>
            <a:pPr lvl="0"/>
            <a:r>
              <a:rPr lang="en-IN" b="1" dirty="0" smtClean="0">
                <a:latin typeface="Times New Roman" panose="02020603050405020304" pitchFamily="18" charset="0"/>
                <a:cs typeface="Times New Roman" panose="02020603050405020304" pitchFamily="18" charset="0"/>
              </a:rPr>
              <a:t>TOOL</a:t>
            </a:r>
            <a:r>
              <a:rPr lang="en-IN" dirty="0" smtClean="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MATLAB 2019a </a:t>
            </a:r>
            <a:endParaRPr lang="en-US" dirty="0">
              <a:latin typeface="Times New Roman" panose="02020603050405020304" pitchFamily="18" charset="0"/>
              <a:cs typeface="Times New Roman" panose="02020603050405020304" pitchFamily="18" charset="0"/>
            </a:endParaRPr>
          </a:p>
          <a:p>
            <a:pPr lvl="0"/>
            <a:r>
              <a:rPr lang="en-IN" b="1" dirty="0" smtClean="0">
                <a:latin typeface="Times New Roman" panose="02020603050405020304" pitchFamily="18" charset="0"/>
                <a:cs typeface="Times New Roman" panose="02020603050405020304" pitchFamily="18" charset="0"/>
              </a:rPr>
              <a:t>TOOL BOX</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Image Processing </a:t>
            </a:r>
            <a:r>
              <a:rPr lang="en-IN" dirty="0" smtClean="0">
                <a:latin typeface="Times New Roman" panose="02020603050405020304" pitchFamily="18" charset="0"/>
                <a:cs typeface="Times New Roman" panose="02020603050405020304" pitchFamily="18" charset="0"/>
              </a:rPr>
              <a:t>Tool-Box </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5133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MODULE LIST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dirty="0" smtClean="0"/>
          </a:p>
          <a:p>
            <a:pPr lvl="0"/>
            <a:r>
              <a:rPr lang="en-US" sz="2400" dirty="0">
                <a:latin typeface="Times New Roman" panose="02020603050405020304" pitchFamily="18" charset="0"/>
                <a:cs typeface="Times New Roman" panose="02020603050405020304" pitchFamily="18" charset="0"/>
              </a:rPr>
              <a:t>IMAGE ACQUISITION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IMAGE PREPROCESSING</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DETECTION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FEATURE EXTRACTION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ANALYSIS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CLASSIFICATION</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189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IMAGE ACQUISITION</a:t>
            </a:r>
          </a:p>
        </p:txBody>
      </p:sp>
      <p:sp>
        <p:nvSpPr>
          <p:cNvPr id="3" name="Content Placeholder 2"/>
          <p:cNvSpPr>
            <a:spLocks noGrp="1"/>
          </p:cNvSpPr>
          <p:nvPr>
            <p:ph idx="1"/>
          </p:nvPr>
        </p:nvSpPr>
        <p:spPr/>
        <p:txBody>
          <a:bodyPr/>
          <a:lstStyle/>
          <a:p>
            <a:endParaRPr lang="en-US" sz="2400" dirty="0" smtClean="0"/>
          </a:p>
          <a:p>
            <a:r>
              <a:rPr lang="en-US" sz="2400" dirty="0" smtClean="0"/>
              <a:t>The </a:t>
            </a:r>
            <a:r>
              <a:rPr lang="en-US" sz="2400" dirty="0"/>
              <a:t>Satellite Image is used. Satellite view of image is being input in the system which is already captured</a:t>
            </a:r>
            <a:r>
              <a:rPr lang="en-US" sz="2400" dirty="0" smtClean="0"/>
              <a:t>.</a:t>
            </a:r>
          </a:p>
          <a:p>
            <a:endParaRPr lang="en-US" sz="2400" dirty="0" smtClean="0"/>
          </a:p>
          <a:p>
            <a:r>
              <a:rPr lang="en-US" sz="2400" dirty="0" smtClean="0"/>
              <a:t> </a:t>
            </a:r>
            <a:r>
              <a:rPr lang="en-US" sz="2400" dirty="0"/>
              <a:t>We provide two images one is the normal image and another is difference image of the same area.</a:t>
            </a:r>
            <a:endParaRPr lang="en-IN" sz="2400" dirty="0"/>
          </a:p>
          <a:p>
            <a:endParaRPr lang="en-IN" dirty="0"/>
          </a:p>
        </p:txBody>
      </p:sp>
    </p:spTree>
    <p:extLst>
      <p:ext uri="{BB962C8B-B14F-4D97-AF65-F5344CB8AC3E}">
        <p14:creationId xmlns:p14="http://schemas.microsoft.com/office/powerpoint/2010/main" val="345338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IMAGE</a:t>
            </a: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phase, the processing of the image is done that is noise filtering is done using Adaptive Noise Filter.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the Image is fine-tuned and Noises are removed and the image is made clear.</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153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DETECTION</a:t>
            </a:r>
          </a:p>
        </p:txBody>
      </p:sp>
      <p:sp>
        <p:nvSpPr>
          <p:cNvPr id="3" name="Content Placeholder 2"/>
          <p:cNvSpPr>
            <a:spLocks noGrp="1"/>
          </p:cNvSpPr>
          <p:nvPr>
            <p:ph idx="1"/>
          </p:nvPr>
        </p:nvSpPr>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An algorithm is developed in the software to generate a frame with a square for the Images, at this point, when processed in MATLAB, the image is converted to a two dimensional matrix. Each matrix element corresponds to an image pixel.</a:t>
            </a:r>
            <a:endParaRPr lang="en-IN"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A grayscale image is a matrix of m x n size in which each element of the matrix is an illumination value image pixel.</a:t>
            </a:r>
            <a:endParaRPr lang="en-IN"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An RGB color image is a matrix of m x n x 3 size.</a:t>
            </a:r>
            <a:endParaRPr lang="en-IN"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A hyperspectral image is a matrix of m x n x l.</a:t>
            </a:r>
            <a:endParaRPr lang="en-IN"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Since this video input is used in this project, in addition to the above-mentioned dimensions, a time dimension will be added. The basic thing is to prepare the image for efficient detection. The method starts with changing the image's features to obtain an image enhancement. The features are: the noise and the contrast in the image. At the same time, before detection, several filters are applied to the image to reduce noise.</a:t>
            </a:r>
            <a:endParaRPr lang="en-IN"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In order to apply filters to an image firstly, the 2D spatial domain image should be converted to a 2D frequency domain. This is done by using DFT.</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588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FEATURE EXTRACTION</a:t>
            </a:r>
          </a:p>
        </p:txBody>
      </p:sp>
      <p:sp>
        <p:nvSpPr>
          <p:cNvPr id="3" name="Content Placeholder 2"/>
          <p:cNvSpPr>
            <a:spLocks noGrp="1"/>
          </p:cNvSpPr>
          <p:nvPr>
            <p:ph idx="1"/>
          </p:nvPr>
        </p:nvSpPr>
        <p:spPr/>
        <p:txBody>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Discrete Fourier Transform is basically a sampled Transform and because of this, it does not include all image making frequencies, instead it contains only a group of sampled frequencies which are sufficient enough to give a detailed account about the image of the spatial domain.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t>
            </a:r>
            <a:r>
              <a:rPr lang="en-US" sz="2400" dirty="0">
                <a:latin typeface="Times New Roman" panose="02020603050405020304" pitchFamily="18" charset="0"/>
                <a:cs typeface="Times New Roman" panose="02020603050405020304" pitchFamily="18" charset="0"/>
              </a:rPr>
              <a:t>this point, each number of the frequencies relates to each number of the pixels of the image of the spatial domain, given that the image is of the same size in the spatial domain and Fourier.</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30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ANALYSIS</a:t>
            </a:r>
          </a:p>
        </p:txBody>
      </p:sp>
      <p:sp>
        <p:nvSpPr>
          <p:cNvPr id="3" name="Content Placeholder 2"/>
          <p:cNvSpPr>
            <a:spLocks noGrp="1"/>
          </p:cNvSpPr>
          <p:nvPr>
            <p:ph idx="1"/>
          </p:nvPr>
        </p:nvSpPr>
        <p:spPr/>
        <p:txBody>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Here we use CNN algorithm for classification of the image.</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algorithm is developed in the software to generate a frame with a square for the Building, indicating a Building image for image processing.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this particular method is performed to detect </a:t>
            </a:r>
            <a:r>
              <a:rPr lang="en-US" sz="2400" dirty="0" smtClean="0">
                <a:latin typeface="Times New Roman" panose="02020603050405020304" pitchFamily="18" charset="0"/>
                <a:cs typeface="Times New Roman" panose="02020603050405020304" pitchFamily="18" charset="0"/>
              </a:rPr>
              <a:t>Image difference </a:t>
            </a:r>
            <a:r>
              <a:rPr lang="en-US" sz="2400" dirty="0">
                <a:latin typeface="Times New Roman" panose="02020603050405020304" pitchFamily="18" charset="0"/>
                <a:cs typeface="Times New Roman" panose="02020603050405020304" pitchFamily="18" charset="0"/>
              </a:rPr>
              <a:t>patterns more efficiently.</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426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CLASSIFICATION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make Building detection more accurate, feature-based technique was selected rather than other techniques.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all the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-like features, Building detection is regarded easy and efficient. Because of the Building's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-like characteristics, we used the Building detection method based on the cascade of </a:t>
            </a:r>
            <a:r>
              <a:rPr lang="en-US" sz="2400" dirty="0" err="1">
                <a:latin typeface="Times New Roman" panose="02020603050405020304" pitchFamily="18" charset="0"/>
                <a:cs typeface="Times New Roman" panose="02020603050405020304" pitchFamily="18" charset="0"/>
              </a:rPr>
              <a:t>adaboost</a:t>
            </a:r>
            <a:r>
              <a:rPr lang="en-US" sz="2400" dirty="0">
                <a:latin typeface="Times New Roman" panose="02020603050405020304" pitchFamily="18" charset="0"/>
                <a:cs typeface="Times New Roman" panose="02020603050405020304" pitchFamily="18" charset="0"/>
              </a:rPr>
              <a:t> technique trained classifiers.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several methods, such as cascade and integral image, for better Building detection results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For the accuracy of the image processing is high dude to VGG16 algorithm  which is used for measuring the Max and Min ferrates.</a:t>
            </a:r>
            <a:r>
              <a:rPr lang="en-US" dirty="0"/>
              <a:t/>
            </a:r>
            <a:br>
              <a:rPr lang="en-US" dirty="0"/>
            </a:br>
            <a:endParaRPr lang="en-IN" dirty="0"/>
          </a:p>
        </p:txBody>
      </p:sp>
    </p:spTree>
    <p:extLst>
      <p:ext uri="{BB962C8B-B14F-4D97-AF65-F5344CB8AC3E}">
        <p14:creationId xmlns:p14="http://schemas.microsoft.com/office/powerpoint/2010/main" val="133059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This paper gives a summary on automated satellite image classification methods and compares several reviews done by various researchers.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Automated </a:t>
            </a:r>
            <a:r>
              <a:rPr lang="en-US" sz="2400" dirty="0">
                <a:latin typeface="Times New Roman" panose="02020603050405020304" pitchFamily="18" charset="0"/>
                <a:cs typeface="Times New Roman" panose="02020603050405020304" pitchFamily="18" charset="0"/>
              </a:rPr>
              <a:t>satellite image classification methods can be classified into </a:t>
            </a:r>
            <a:endParaRPr lang="en-US" sz="2400" dirty="0" smtClean="0">
              <a:latin typeface="Times New Roman" panose="02020603050405020304" pitchFamily="18" charset="0"/>
              <a:cs typeface="Times New Roman" panose="02020603050405020304" pitchFamily="18" charset="0"/>
            </a:endParaRPr>
          </a:p>
          <a:p>
            <a:pPr marL="514350" indent="-514350">
              <a:buAutoNum type="arabicParenR"/>
            </a:pPr>
            <a:r>
              <a:rPr lang="en-US" sz="2400" dirty="0" smtClean="0">
                <a:latin typeface="Times New Roman" panose="02020603050405020304" pitchFamily="18" charset="0"/>
                <a:cs typeface="Times New Roman" panose="02020603050405020304" pitchFamily="18" charset="0"/>
              </a:rPr>
              <a:t>supervised </a:t>
            </a:r>
          </a:p>
          <a:p>
            <a:pPr marL="514350" indent="-514350">
              <a:buAutoNum type="arabicParenR"/>
            </a:pPr>
            <a:r>
              <a:rPr lang="en-US" sz="2400" dirty="0" smtClean="0">
                <a:latin typeface="Times New Roman" panose="02020603050405020304" pitchFamily="18" charset="0"/>
                <a:cs typeface="Times New Roman" panose="02020603050405020304" pitchFamily="18" charset="0"/>
              </a:rPr>
              <a:t>unsupervised</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Supervised </a:t>
            </a:r>
            <a:r>
              <a:rPr lang="en-US" sz="2400" dirty="0">
                <a:latin typeface="Times New Roman" panose="02020603050405020304" pitchFamily="18" charset="0"/>
                <a:cs typeface="Times New Roman" panose="02020603050405020304" pitchFamily="18" charset="0"/>
              </a:rPr>
              <a:t>and unsupervised satellite image classification methods differ in the way of grouping pixels into meaningful categories.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literature, researchers have presented survey on satellite image classification methods and evaluated the performance against different datasets.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paper summarizes the various reviews on satellite image classification methods and techniques. The summary helps researchers to select appropriate satellite image classification method or technique based on the requirements.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491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5844086"/>
          </a:xfrm>
        </p:spPr>
        <p:txBody>
          <a:bodyPr/>
          <a:lstStyle/>
          <a:p>
            <a:pPr algn="ctr"/>
            <a:r>
              <a:rPr lang="en-US" b="1" dirty="0">
                <a:latin typeface="Times New Roman" panose="02020603050405020304" pitchFamily="18" charset="0"/>
                <a:cs typeface="Times New Roman" panose="02020603050405020304" pitchFamily="18" charset="0"/>
              </a:rPr>
              <a:t>IMAGE PROCESSING TECHNOLOGY BASED ON MACHINE LEARNING</a:t>
            </a:r>
            <a:r>
              <a:rPr lang="en-IN" b="1" dirty="0"/>
              <a:t/>
            </a:r>
            <a:br>
              <a:rPr lang="en-IN" b="1" dirty="0"/>
            </a:br>
            <a:endParaRPr lang="en-IN" dirty="0"/>
          </a:p>
        </p:txBody>
      </p:sp>
    </p:spTree>
    <p:extLst>
      <p:ext uri="{BB962C8B-B14F-4D97-AF65-F5344CB8AC3E}">
        <p14:creationId xmlns:p14="http://schemas.microsoft.com/office/powerpoint/2010/main" val="24783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FUTURE ENHANCEMENT</a:t>
            </a:r>
          </a:p>
        </p:txBody>
      </p:sp>
      <p:sp>
        <p:nvSpPr>
          <p:cNvPr id="3" name="Content Placeholder 2"/>
          <p:cNvSpPr>
            <a:spLocks noGrp="1"/>
          </p:cNvSpPr>
          <p:nvPr>
            <p:ph idx="1"/>
          </p:nvPr>
        </p:nvSpPr>
        <p:spPr/>
        <p:txBody>
          <a:bodyPr/>
          <a:lstStyle/>
          <a:p>
            <a:pPr marL="0" indent="0">
              <a:buNone/>
            </a:pPr>
            <a:endParaRPr lang="en-US" dirty="0" smtClean="0"/>
          </a:p>
          <a:p>
            <a:r>
              <a:rPr lang="en-US" dirty="0" smtClean="0"/>
              <a:t>In </a:t>
            </a:r>
            <a:r>
              <a:rPr lang="en-US" dirty="0"/>
              <a:t>future the real-time data can be obtained using drones for disaster management and using the data obtained the detection of the highly effected area due to the disaster can be identified and rescuing operation can be done fast forwarded</a:t>
            </a:r>
            <a:r>
              <a:rPr lang="en-US" dirty="0" smtClean="0"/>
              <a:t>.</a:t>
            </a:r>
          </a:p>
          <a:p>
            <a:pPr marL="0" indent="0">
              <a:buNone/>
            </a:pPr>
            <a:endParaRPr lang="en-IN" dirty="0"/>
          </a:p>
          <a:p>
            <a:r>
              <a:rPr lang="en-IN" dirty="0"/>
              <a:t>And easily monitor the development or recovery of the disaster effected places and distinguish the zones that do not get effected during the disaster and can take safety measures when there is a natural calamity.</a:t>
            </a:r>
          </a:p>
        </p:txBody>
      </p:sp>
    </p:spTree>
    <p:extLst>
      <p:ext uri="{BB962C8B-B14F-4D97-AF65-F5344CB8AC3E}">
        <p14:creationId xmlns:p14="http://schemas.microsoft.com/office/powerpoint/2010/main" val="135251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THANK YOU</a:t>
            </a:r>
            <a:r>
              <a:rPr lang="en-US" dirty="0" smtClean="0"/>
              <a:t/>
            </a:r>
            <a:br>
              <a:rPr lang="en-US" dirty="0" smtClean="0"/>
            </a:br>
            <a:endParaRPr lang="en-IN" dirty="0"/>
          </a:p>
        </p:txBody>
      </p:sp>
    </p:spTree>
    <p:extLst>
      <p:ext uri="{BB962C8B-B14F-4D97-AF65-F5344CB8AC3E}">
        <p14:creationId xmlns:p14="http://schemas.microsoft.com/office/powerpoint/2010/main" val="136729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Satellite Imagery Scene classification has been receiving a remarkable attention as it plays a vital role in a wide range of applications. Also, there has been a massive growth in Deep learning in many fields such as computer vision and natural language processing. But, still there exists a lack of deep review for the datasets and methods available for scene classification from the satellite imagery.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paper focuses on enlightening the concept and evolution of Deep Learning. Also, this paper provides a comprehensive review of the recent progress on various datasets and methods available for scene classification and the same has been summarized in a table. The state-of-art quantitative evaluation metrics for various approaches are discussed concluding by identifying some research gaps in the deep learning for satellite imagery.</a:t>
            </a:r>
          </a:p>
        </p:txBody>
      </p:sp>
    </p:spTree>
    <p:extLst>
      <p:ext uri="{BB962C8B-B14F-4D97-AF65-F5344CB8AC3E}">
        <p14:creationId xmlns:p14="http://schemas.microsoft.com/office/powerpoint/2010/main" val="39612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LITERATURE </a:t>
            </a:r>
            <a:r>
              <a:rPr lang="en-IN" b="1" dirty="0" smtClean="0">
                <a:latin typeface="Times New Roman" panose="02020603050405020304" pitchFamily="18" charset="0"/>
                <a:cs typeface="Times New Roman" panose="02020603050405020304" pitchFamily="18" charset="0"/>
              </a:rPr>
              <a:t>SURVEY</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76608786"/>
              </p:ext>
            </p:extLst>
          </p:nvPr>
        </p:nvGraphicFramePr>
        <p:xfrm>
          <a:off x="531225" y="1397002"/>
          <a:ext cx="11117952" cy="5578206"/>
        </p:xfrm>
        <a:graphic>
          <a:graphicData uri="http://schemas.openxmlformats.org/drawingml/2006/table">
            <a:tbl>
              <a:tblPr/>
              <a:tblGrid>
                <a:gridCol w="896981"/>
                <a:gridCol w="2864193"/>
                <a:gridCol w="1391405"/>
                <a:gridCol w="1403812"/>
                <a:gridCol w="2724676"/>
                <a:gridCol w="1836885"/>
              </a:tblGrid>
              <a:tr h="323854">
                <a:tc>
                  <a:txBody>
                    <a:bodyPr/>
                    <a:lstStyle/>
                    <a:p>
                      <a:pPr algn="ctr">
                        <a:lnSpc>
                          <a:spcPct val="150000"/>
                        </a:lnSpc>
                        <a:spcAft>
                          <a:spcPts val="0"/>
                        </a:spcAft>
                      </a:pPr>
                      <a:r>
                        <a:rPr lang="en-IN" sz="1000" b="1" dirty="0" err="1">
                          <a:latin typeface="Times New Roman" panose="02020603050405020304" pitchFamily="18" charset="0"/>
                          <a:ea typeface="Calibri"/>
                          <a:cs typeface="Times New Roman" panose="02020603050405020304" pitchFamily="18" charset="0"/>
                        </a:rPr>
                        <a:t>S.No</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b="1">
                          <a:latin typeface="Times New Roman" panose="02020603050405020304" pitchFamily="18" charset="0"/>
                          <a:ea typeface="Calibri"/>
                          <a:cs typeface="Times New Roman" panose="02020603050405020304" pitchFamily="18" charset="0"/>
                        </a:rPr>
                        <a:t>Title</a:t>
                      </a:r>
                      <a:endParaRPr lang="en-IN" sz="100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b="1">
                          <a:latin typeface="Times New Roman" panose="02020603050405020304" pitchFamily="18" charset="0"/>
                          <a:ea typeface="Calibri"/>
                          <a:cs typeface="Times New Roman" panose="02020603050405020304" pitchFamily="18" charset="0"/>
                        </a:rPr>
                        <a:t>Authors</a:t>
                      </a:r>
                      <a:endParaRPr lang="en-IN" sz="100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b="1" dirty="0">
                          <a:latin typeface="Times New Roman" panose="02020603050405020304" pitchFamily="18" charset="0"/>
                          <a:ea typeface="Calibri"/>
                          <a:cs typeface="Times New Roman" panose="02020603050405020304" pitchFamily="18" charset="0"/>
                        </a:rPr>
                        <a:t>Published Year</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b="1" dirty="0">
                          <a:latin typeface="Times New Roman" panose="02020603050405020304" pitchFamily="18" charset="0"/>
                          <a:ea typeface="Calibri"/>
                          <a:cs typeface="Times New Roman" panose="02020603050405020304" pitchFamily="18" charset="0"/>
                        </a:rPr>
                        <a:t>Discussed</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b="1">
                          <a:latin typeface="Times New Roman" panose="02020603050405020304" pitchFamily="18" charset="0"/>
                          <a:ea typeface="Calibri"/>
                          <a:cs typeface="Times New Roman" panose="02020603050405020304" pitchFamily="18" charset="0"/>
                        </a:rPr>
                        <a:t>Obtained Accuracy with Model</a:t>
                      </a:r>
                      <a:endParaRPr lang="en-IN" sz="100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9231">
                <a:tc>
                  <a:txBody>
                    <a:bodyPr/>
                    <a:lstStyle/>
                    <a:p>
                      <a:pPr algn="ctr">
                        <a:lnSpc>
                          <a:spcPct val="150000"/>
                        </a:lnSpc>
                        <a:spcAft>
                          <a:spcPts val="0"/>
                        </a:spcAft>
                      </a:pPr>
                      <a:r>
                        <a:rPr lang="en-IN" sz="1000" dirty="0">
                          <a:latin typeface="Times New Roman" panose="02020603050405020304" pitchFamily="18" charset="0"/>
                          <a:ea typeface="Calibri"/>
                          <a:cs typeface="Times New Roman" panose="02020603050405020304" pitchFamily="18" charset="0"/>
                        </a:rPr>
                        <a:t>1</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kern="1800" dirty="0" err="1">
                          <a:solidFill>
                            <a:srgbClr val="333333"/>
                          </a:solidFill>
                          <a:latin typeface="Times New Roman" panose="02020603050405020304" pitchFamily="18" charset="0"/>
                          <a:ea typeface="Times New Roman"/>
                          <a:cs typeface="Times New Roman" panose="02020603050405020304" pitchFamily="18" charset="0"/>
                        </a:rPr>
                        <a:t>Multiframe</a:t>
                      </a:r>
                      <a:r>
                        <a:rPr lang="en-IN" sz="1000" kern="1800" dirty="0">
                          <a:solidFill>
                            <a:srgbClr val="333333"/>
                          </a:solidFill>
                          <a:latin typeface="Times New Roman" panose="02020603050405020304" pitchFamily="18" charset="0"/>
                          <a:ea typeface="Times New Roman"/>
                          <a:cs typeface="Times New Roman" panose="02020603050405020304" pitchFamily="18" charset="0"/>
                        </a:rPr>
                        <a:t> Video Satellite Image Super-Resolution via Attention-Based Residual Learning</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kern="1200" dirty="0" err="1">
                          <a:solidFill>
                            <a:schemeClr val="tx1"/>
                          </a:solidFill>
                          <a:latin typeface="Times New Roman" panose="02020603050405020304" pitchFamily="18" charset="0"/>
                          <a:ea typeface="Calibri"/>
                          <a:cs typeface="Times New Roman" panose="02020603050405020304" pitchFamily="18" charset="0"/>
                        </a:rPr>
                        <a:t>Zhi</a:t>
                      </a:r>
                      <a:r>
                        <a:rPr lang="en-IN" sz="1000" kern="1200" dirty="0">
                          <a:solidFill>
                            <a:schemeClr val="tx1"/>
                          </a:solidFill>
                          <a:latin typeface="Times New Roman" panose="02020603050405020304" pitchFamily="18" charset="0"/>
                          <a:ea typeface="Calibri"/>
                          <a:cs typeface="Times New Roman" panose="02020603050405020304" pitchFamily="18" charset="0"/>
                        </a:rPr>
                        <a:t> He</a:t>
                      </a:r>
                      <a:r>
                        <a:rPr lang="en-IN" sz="1000" dirty="0">
                          <a:latin typeface="Times New Roman" panose="02020603050405020304" pitchFamily="18" charset="0"/>
                          <a:ea typeface="Calibri"/>
                          <a:cs typeface="Times New Roman" panose="02020603050405020304" pitchFamily="18" charset="0"/>
                        </a:rPr>
                        <a:t>, Et.al</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latin typeface="Times New Roman" panose="02020603050405020304" pitchFamily="18" charset="0"/>
                          <a:ea typeface="Calibri"/>
                          <a:cs typeface="Times New Roman" panose="02020603050405020304" pitchFamily="18" charset="0"/>
                        </a:rPr>
                        <a:t>2022</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The proposed </a:t>
                      </a:r>
                      <a:r>
                        <a:rPr lang="en-IN" sz="1000" dirty="0" err="1">
                          <a:solidFill>
                            <a:srgbClr val="333333"/>
                          </a:solidFill>
                          <a:latin typeface="Times New Roman" panose="02020603050405020304" pitchFamily="18" charset="0"/>
                          <a:ea typeface="Calibri"/>
                          <a:cs typeface="Times New Roman" panose="02020603050405020304" pitchFamily="18" charset="0"/>
                        </a:rPr>
                        <a:t>MVSRnet</a:t>
                      </a:r>
                      <a:r>
                        <a:rPr lang="en-IN" sz="1000" dirty="0">
                          <a:solidFill>
                            <a:srgbClr val="333333"/>
                          </a:solidFill>
                          <a:latin typeface="Times New Roman" panose="02020603050405020304" pitchFamily="18" charset="0"/>
                          <a:ea typeface="Calibri"/>
                          <a:cs typeface="Times New Roman" panose="02020603050405020304" pitchFamily="18" charset="0"/>
                        </a:rPr>
                        <a:t> is a </a:t>
                      </a:r>
                      <a:r>
                        <a:rPr lang="en-IN" sz="1000" dirty="0" err="1">
                          <a:solidFill>
                            <a:srgbClr val="333333"/>
                          </a:solidFill>
                          <a:latin typeface="Times New Roman" panose="02020603050405020304" pitchFamily="18" charset="0"/>
                          <a:ea typeface="Calibri"/>
                          <a:cs typeface="Times New Roman" panose="02020603050405020304" pitchFamily="18" charset="0"/>
                        </a:rPr>
                        <a:t>multiframe</a:t>
                      </a:r>
                      <a:r>
                        <a:rPr lang="en-IN" sz="1000" dirty="0">
                          <a:solidFill>
                            <a:srgbClr val="333333"/>
                          </a:solidFill>
                          <a:latin typeface="Times New Roman" panose="02020603050405020304" pitchFamily="18" charset="0"/>
                          <a:ea typeface="Calibri"/>
                          <a:cs typeface="Times New Roman" panose="02020603050405020304" pitchFamily="18" charset="0"/>
                        </a:rPr>
                        <a:t>-based method with an attention mechanism, which can merge the motion information among adjacent frames and highlight the importance of extracted features.</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a:solidFill>
                            <a:srgbClr val="333333"/>
                          </a:solidFill>
                          <a:latin typeface="Times New Roman" panose="02020603050405020304" pitchFamily="18" charset="0"/>
                          <a:ea typeface="Calibri"/>
                          <a:cs typeface="Times New Roman" panose="02020603050405020304" pitchFamily="18" charset="0"/>
                        </a:rPr>
                        <a:t>ARLnet - 95.68%</a:t>
                      </a:r>
                      <a:endParaRPr lang="en-IN" sz="100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3384">
                <a:tc>
                  <a:txBody>
                    <a:bodyPr/>
                    <a:lstStyle/>
                    <a:p>
                      <a:pPr algn="ctr">
                        <a:lnSpc>
                          <a:spcPct val="150000"/>
                        </a:lnSpc>
                        <a:spcAft>
                          <a:spcPts val="0"/>
                        </a:spcAft>
                      </a:pPr>
                      <a:r>
                        <a:rPr lang="en-IN" sz="1000">
                          <a:latin typeface="Times New Roman" panose="02020603050405020304" pitchFamily="18" charset="0"/>
                          <a:ea typeface="Calibri"/>
                          <a:cs typeface="Times New Roman" panose="02020603050405020304" pitchFamily="18" charset="0"/>
                        </a:rPr>
                        <a:t>2</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latin typeface="Times New Roman" panose="02020603050405020304" pitchFamily="18" charset="0"/>
                          <a:ea typeface="Calibri"/>
                          <a:cs typeface="Times New Roman" panose="02020603050405020304" pitchFamily="18" charset="0"/>
                        </a:rPr>
                        <a:t>Attitude and Size Estimation of Satellite Targets Based on ISAR Image Interpretation</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kern="1200" dirty="0" err="1">
                          <a:solidFill>
                            <a:schemeClr val="tx1"/>
                          </a:solidFill>
                          <a:latin typeface="Times New Roman" panose="02020603050405020304" pitchFamily="18" charset="0"/>
                          <a:ea typeface="Calibri"/>
                          <a:cs typeface="Times New Roman" panose="02020603050405020304" pitchFamily="18" charset="0"/>
                        </a:rPr>
                        <a:t>Jiadong</a:t>
                      </a:r>
                      <a:r>
                        <a:rPr lang="en-IN" sz="1000" kern="1200" dirty="0">
                          <a:solidFill>
                            <a:schemeClr val="tx1"/>
                          </a:solidFill>
                          <a:latin typeface="Times New Roman" panose="02020603050405020304" pitchFamily="18" charset="0"/>
                          <a:ea typeface="Calibri"/>
                          <a:cs typeface="Times New Roman" panose="02020603050405020304" pitchFamily="18" charset="0"/>
                        </a:rPr>
                        <a:t> Wang, </a:t>
                      </a:r>
                      <a:r>
                        <a:rPr lang="en-IN" sz="1000" dirty="0">
                          <a:latin typeface="Times New Roman" panose="02020603050405020304" pitchFamily="18" charset="0"/>
                          <a:ea typeface="Calibri"/>
                          <a:cs typeface="Times New Roman" panose="02020603050405020304" pitchFamily="18" charset="0"/>
                        </a:rPr>
                        <a:t>Et.al</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latin typeface="Times New Roman" panose="02020603050405020304" pitchFamily="18" charset="0"/>
                          <a:ea typeface="Calibri"/>
                          <a:cs typeface="Times New Roman" panose="02020603050405020304" pitchFamily="18" charset="0"/>
                        </a:rPr>
                        <a:t>2022</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The optimization is established by bridging range-Doppler (RD) images and the target feature parameters (attitude and size) with the accommodation of target trajectory information and the ISAR geometric projection model.</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a:solidFill>
                            <a:srgbClr val="333333"/>
                          </a:solidFill>
                          <a:latin typeface="Times New Roman" panose="02020603050405020304" pitchFamily="18" charset="0"/>
                          <a:ea typeface="Calibri"/>
                          <a:cs typeface="Times New Roman" panose="02020603050405020304" pitchFamily="18" charset="0"/>
                        </a:rPr>
                        <a:t>Pix2pixGAN- 92.36%</a:t>
                      </a:r>
                      <a:endParaRPr lang="en-IN" sz="100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1257">
                <a:tc>
                  <a:txBody>
                    <a:bodyPr/>
                    <a:lstStyle/>
                    <a:p>
                      <a:pPr algn="ctr">
                        <a:lnSpc>
                          <a:spcPct val="150000"/>
                        </a:lnSpc>
                        <a:spcAft>
                          <a:spcPts val="0"/>
                        </a:spcAft>
                      </a:pPr>
                      <a:r>
                        <a:rPr lang="en-IN" sz="1000">
                          <a:latin typeface="Times New Roman" panose="02020603050405020304" pitchFamily="18" charset="0"/>
                          <a:ea typeface="Calibri"/>
                          <a:cs typeface="Times New Roman" panose="02020603050405020304" pitchFamily="18" charset="0"/>
                        </a:rPr>
                        <a:t>3</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IN" sz="1000" kern="1200" dirty="0">
                          <a:solidFill>
                            <a:schemeClr val="tx1"/>
                          </a:solidFill>
                          <a:latin typeface="Times New Roman" panose="02020603050405020304" pitchFamily="18" charset="0"/>
                          <a:ea typeface="Calibri"/>
                          <a:cs typeface="Times New Roman" panose="02020603050405020304" pitchFamily="18" charset="0"/>
                        </a:rPr>
                        <a:t>Distortion Disentanglement and Knowledge Distillation for Satellite Image Restoration</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IN" sz="1000" kern="1200" dirty="0">
                          <a:solidFill>
                            <a:schemeClr val="tx1"/>
                          </a:solidFill>
                          <a:latin typeface="Times New Roman" panose="02020603050405020304" pitchFamily="18" charset="0"/>
                          <a:ea typeface="Calibri"/>
                          <a:cs typeface="Times New Roman" panose="02020603050405020304" pitchFamily="18" charset="0"/>
                          <a:hlinkClick r:id="rId2"/>
                        </a:rPr>
                        <a:t/>
                      </a:r>
                      <a:br>
                        <a:rPr lang="en-IN" sz="1000" kern="1200" dirty="0">
                          <a:solidFill>
                            <a:schemeClr val="tx1"/>
                          </a:solidFill>
                          <a:latin typeface="Times New Roman" panose="02020603050405020304" pitchFamily="18" charset="0"/>
                          <a:ea typeface="Calibri"/>
                          <a:cs typeface="Times New Roman" panose="02020603050405020304" pitchFamily="18" charset="0"/>
                          <a:hlinkClick r:id="rId2"/>
                        </a:rPr>
                      </a:br>
                      <a:r>
                        <a:rPr lang="en-IN" sz="1000" kern="1200" dirty="0">
                          <a:solidFill>
                            <a:schemeClr val="tx1"/>
                          </a:solidFill>
                          <a:latin typeface="Times New Roman" panose="02020603050405020304" pitchFamily="18" charset="0"/>
                          <a:ea typeface="Calibri"/>
                          <a:cs typeface="Times New Roman" panose="02020603050405020304" pitchFamily="18" charset="0"/>
                          <a:hlinkClick r:id="rId2"/>
                        </a:rPr>
                        <a:t>Praveen </a:t>
                      </a:r>
                      <a:r>
                        <a:rPr lang="en-IN" sz="1000" kern="1200" dirty="0" err="1">
                          <a:solidFill>
                            <a:schemeClr val="tx1"/>
                          </a:solidFill>
                          <a:latin typeface="Times New Roman" panose="02020603050405020304" pitchFamily="18" charset="0"/>
                          <a:ea typeface="Calibri"/>
                          <a:cs typeface="Times New Roman" panose="02020603050405020304" pitchFamily="18" charset="0"/>
                          <a:hlinkClick r:id="rId2"/>
                        </a:rPr>
                        <a:t>Kandula</a:t>
                      </a:r>
                      <a:r>
                        <a:rPr lang="en-IN" sz="1000" kern="1200" dirty="0">
                          <a:solidFill>
                            <a:schemeClr val="tx1"/>
                          </a:solidFill>
                          <a:latin typeface="Times New Roman" panose="02020603050405020304" pitchFamily="18" charset="0"/>
                          <a:ea typeface="Calibri"/>
                          <a:cs typeface="Times New Roman" panose="02020603050405020304" pitchFamily="18" charset="0"/>
                        </a:rPr>
                        <a:t>, Et.al</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latin typeface="Times New Roman" panose="02020603050405020304" pitchFamily="18" charset="0"/>
                          <a:ea typeface="Calibri"/>
                          <a:cs typeface="Times New Roman" panose="02020603050405020304" pitchFamily="18" charset="0"/>
                        </a:rPr>
                        <a:t>2022</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We then propose the use of KD to train a restoration network using the generated image pairs. As a final step, the distorted image is passed through the restoration network to get the final output</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restoration network - 97.68%</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1257">
                <a:tc>
                  <a:txBody>
                    <a:bodyPr/>
                    <a:lstStyle/>
                    <a:p>
                      <a:pPr algn="ctr">
                        <a:lnSpc>
                          <a:spcPct val="150000"/>
                        </a:lnSpc>
                        <a:spcAft>
                          <a:spcPts val="0"/>
                        </a:spcAft>
                      </a:pPr>
                      <a:r>
                        <a:rPr lang="en-IN" sz="1000">
                          <a:latin typeface="Times New Roman" panose="02020603050405020304" pitchFamily="18" charset="0"/>
                          <a:ea typeface="Calibri"/>
                          <a:cs typeface="Times New Roman" panose="02020603050405020304" pitchFamily="18" charset="0"/>
                        </a:rPr>
                        <a:t>4</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b="0" dirty="0">
                          <a:solidFill>
                            <a:srgbClr val="333333"/>
                          </a:solidFill>
                          <a:latin typeface="Times New Roman" panose="02020603050405020304" pitchFamily="18" charset="0"/>
                          <a:ea typeface="Times New Roman"/>
                          <a:cs typeface="Times New Roman" panose="02020603050405020304" pitchFamily="18" charset="0"/>
                        </a:rPr>
                        <a:t>An Object Based Image Analysis of Multispectral Satellite and Drone Images for Precision Agriculture Monitoring</a:t>
                      </a:r>
                      <a:endParaRPr lang="en-IN" sz="1000" b="1" dirty="0">
                        <a:latin typeface="Times New Roman" panose="02020603050405020304" pitchFamily="18" charset="0"/>
                        <a:ea typeface="Times New Roman"/>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u="none" strike="noStrike" dirty="0" err="1">
                          <a:solidFill>
                            <a:srgbClr val="0000FF"/>
                          </a:solidFill>
                          <a:latin typeface="Times New Roman" panose="02020603050405020304" pitchFamily="18" charset="0"/>
                          <a:ea typeface="Calibri"/>
                          <a:cs typeface="Times New Roman" panose="02020603050405020304" pitchFamily="18" charset="0"/>
                          <a:hlinkClick r:id="rId3"/>
                        </a:rPr>
                        <a:t>Arun</a:t>
                      </a:r>
                      <a:r>
                        <a:rPr lang="en-IN" sz="1000" u="none" strike="noStrike" dirty="0">
                          <a:solidFill>
                            <a:srgbClr val="0000FF"/>
                          </a:solidFill>
                          <a:latin typeface="Times New Roman" panose="02020603050405020304" pitchFamily="18" charset="0"/>
                          <a:ea typeface="Calibri"/>
                          <a:cs typeface="Times New Roman" panose="02020603050405020304" pitchFamily="18" charset="0"/>
                          <a:hlinkClick r:id="rId3"/>
                        </a:rPr>
                        <a:t> Kant </a:t>
                      </a:r>
                      <a:r>
                        <a:rPr lang="en-IN" sz="1000" u="none" strike="noStrike" dirty="0" err="1">
                          <a:solidFill>
                            <a:srgbClr val="0000FF"/>
                          </a:solidFill>
                          <a:latin typeface="Times New Roman" panose="02020603050405020304" pitchFamily="18" charset="0"/>
                          <a:ea typeface="Calibri"/>
                          <a:cs typeface="Times New Roman" panose="02020603050405020304" pitchFamily="18" charset="0"/>
                          <a:hlinkClick r:id="rId3"/>
                        </a:rPr>
                        <a:t>Dwivedi</a:t>
                      </a:r>
                      <a:r>
                        <a:rPr lang="en-IN" sz="1000" dirty="0">
                          <a:latin typeface="Times New Roman" panose="02020603050405020304" pitchFamily="18" charset="0"/>
                          <a:ea typeface="Calibri"/>
                          <a:cs typeface="Times New Roman" panose="02020603050405020304" pitchFamily="18" charset="0"/>
                        </a:rPr>
                        <a:t>, Et.al</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latin typeface="Times New Roman" panose="02020603050405020304" pitchFamily="18" charset="0"/>
                          <a:ea typeface="Calibri"/>
                          <a:cs typeface="Times New Roman" panose="02020603050405020304" pitchFamily="18" charset="0"/>
                        </a:rPr>
                        <a:t>2022</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This paper presents an object-based image analysis of multispectral satellite and drone images for crop area estimation and extraction of vegetation indices for precision agriculture monitoring</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SVM - 95.89%</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0574">
                <a:tc>
                  <a:txBody>
                    <a:bodyPr/>
                    <a:lstStyle/>
                    <a:p>
                      <a:pPr algn="ctr">
                        <a:lnSpc>
                          <a:spcPct val="150000"/>
                        </a:lnSpc>
                        <a:spcAft>
                          <a:spcPts val="0"/>
                        </a:spcAft>
                      </a:pPr>
                      <a:r>
                        <a:rPr lang="en-IN" sz="1000">
                          <a:latin typeface="Times New Roman" panose="02020603050405020304" pitchFamily="18" charset="0"/>
                          <a:ea typeface="Calibri"/>
                          <a:cs typeface="Times New Roman" panose="02020603050405020304" pitchFamily="18" charset="0"/>
                        </a:rPr>
                        <a:t>5</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b="0" dirty="0">
                          <a:solidFill>
                            <a:srgbClr val="333333"/>
                          </a:solidFill>
                          <a:latin typeface="Times New Roman" panose="02020603050405020304" pitchFamily="18" charset="0"/>
                          <a:ea typeface="Times New Roman"/>
                          <a:cs typeface="Times New Roman" panose="02020603050405020304" pitchFamily="18" charset="0"/>
                        </a:rPr>
                        <a:t>Fast Multispectral Fusion and High-Precision </a:t>
                      </a:r>
                      <a:r>
                        <a:rPr lang="en-IN" sz="1000" b="0" dirty="0" err="1">
                          <a:solidFill>
                            <a:srgbClr val="333333"/>
                          </a:solidFill>
                          <a:latin typeface="Times New Roman" panose="02020603050405020304" pitchFamily="18" charset="0"/>
                          <a:ea typeface="Times New Roman"/>
                          <a:cs typeface="Times New Roman" panose="02020603050405020304" pitchFamily="18" charset="0"/>
                        </a:rPr>
                        <a:t>Interdetector</a:t>
                      </a:r>
                      <a:r>
                        <a:rPr lang="en-IN" sz="1000" b="0" dirty="0">
                          <a:solidFill>
                            <a:srgbClr val="333333"/>
                          </a:solidFill>
                          <a:latin typeface="Times New Roman" panose="02020603050405020304" pitchFamily="18" charset="0"/>
                          <a:ea typeface="Times New Roman"/>
                          <a:cs typeface="Times New Roman" panose="02020603050405020304" pitchFamily="18" charset="0"/>
                        </a:rPr>
                        <a:t> Image Stitching of Agile Satellites Based on Velocity Vector Field</a:t>
                      </a:r>
                      <a:endParaRPr lang="en-IN" sz="1000" b="1" dirty="0">
                        <a:latin typeface="Times New Roman" panose="02020603050405020304" pitchFamily="18" charset="0"/>
                        <a:ea typeface="Times New Roman"/>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u="none" strike="noStrike" dirty="0" err="1">
                          <a:solidFill>
                            <a:srgbClr val="0000FF"/>
                          </a:solidFill>
                          <a:latin typeface="Times New Roman" panose="02020603050405020304" pitchFamily="18" charset="0"/>
                          <a:ea typeface="Calibri"/>
                          <a:cs typeface="Times New Roman" panose="02020603050405020304" pitchFamily="18" charset="0"/>
                          <a:hlinkClick r:id="rId4"/>
                        </a:rPr>
                        <a:t>Jiamin</a:t>
                      </a:r>
                      <a:r>
                        <a:rPr lang="en-IN" sz="1000" u="none" strike="noStrike" dirty="0">
                          <a:solidFill>
                            <a:srgbClr val="0000FF"/>
                          </a:solidFill>
                          <a:latin typeface="Times New Roman" panose="02020603050405020304" pitchFamily="18" charset="0"/>
                          <a:ea typeface="Calibri"/>
                          <a:cs typeface="Times New Roman" panose="02020603050405020304" pitchFamily="18" charset="0"/>
                          <a:hlinkClick r:id="rId4"/>
                        </a:rPr>
                        <a:t> Du</a:t>
                      </a:r>
                      <a:r>
                        <a:rPr lang="en-IN" sz="1000" dirty="0">
                          <a:latin typeface="Times New Roman" panose="02020603050405020304" pitchFamily="18" charset="0"/>
                          <a:ea typeface="Calibri"/>
                          <a:cs typeface="Times New Roman" panose="02020603050405020304" pitchFamily="18" charset="0"/>
                        </a:rPr>
                        <a:t>, Et.al</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latin typeface="Times New Roman" panose="02020603050405020304" pitchFamily="18" charset="0"/>
                          <a:ea typeface="Calibri"/>
                          <a:cs typeface="Times New Roman" panose="02020603050405020304" pitchFamily="18" charset="0"/>
                        </a:rPr>
                        <a:t>2022</a:t>
                      </a: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In this article, a rigorous velocity vector field (VVF) model is established through tracing rays between the image and the object. It calculates the misalignment among the images of bands in each detector to align and fuse multispectral images.</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000" dirty="0">
                          <a:solidFill>
                            <a:srgbClr val="333333"/>
                          </a:solidFill>
                          <a:latin typeface="Times New Roman" panose="02020603050405020304" pitchFamily="18" charset="0"/>
                          <a:ea typeface="Calibri"/>
                          <a:cs typeface="Times New Roman" panose="02020603050405020304" pitchFamily="18" charset="0"/>
                        </a:rPr>
                        <a:t>velocity vector field (VVF) model - 94.69%</a:t>
                      </a:r>
                      <a:endParaRPr lang="en-IN" sz="1000" dirty="0">
                        <a:latin typeface="Times New Roman" panose="02020603050405020304" pitchFamily="18" charset="0"/>
                        <a:ea typeface="Calibri"/>
                        <a:cs typeface="Times New Roman" panose="02020603050405020304" pitchFamily="18" charset="0"/>
                      </a:endParaRPr>
                    </a:p>
                  </a:txBody>
                  <a:tcPr marL="24190" marR="241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031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Earth Observation (EO) is a process of gathering the information about planet Earth through remote sensing. The location, where we can collect the most data about our planet, is in space.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Deep </a:t>
            </a:r>
            <a:r>
              <a:rPr lang="en-US" sz="2400" dirty="0">
                <a:latin typeface="Times New Roman" panose="02020603050405020304" pitchFamily="18" charset="0"/>
                <a:cs typeface="Times New Roman" panose="02020603050405020304" pitchFamily="18" charset="0"/>
              </a:rPr>
              <a:t>learning is a subgroup of machine learning, and refers to the application of a set of algorithms called neural networks, and their variants. In such techniques, one offers the network with a set of labeled examples which it learns, or trains on. Labeling these examples is done in many ways.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feature extraction is done by manually and classification is done by machine. However, in deep learning both the feature extraction and the classification are done by machine. So Deep Learning neural network is more efficient to identify the Satellite Imagery.</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126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Getting the Satellite data is a very time consuming process.</a:t>
            </a:r>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And </a:t>
            </a:r>
            <a:r>
              <a:rPr lang="en-IN" dirty="0">
                <a:latin typeface="Times New Roman" panose="02020603050405020304" pitchFamily="18" charset="0"/>
                <a:cs typeface="Times New Roman" panose="02020603050405020304" pitchFamily="18" charset="0"/>
              </a:rPr>
              <a:t>to get Satellite data for the current data it is a cost consuming process and very </a:t>
            </a:r>
            <a:r>
              <a:rPr lang="en-IN" dirty="0" smtClean="0">
                <a:latin typeface="Times New Roman" panose="02020603050405020304" pitchFamily="18" charset="0"/>
                <a:cs typeface="Times New Roman" panose="02020603050405020304" pitchFamily="18" charset="0"/>
              </a:rPr>
              <a:t>expensive.</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very hard to access the Satellite image we require lots of approval for current data</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9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smtClean="0"/>
          </a:p>
          <a:p>
            <a:endParaRPr lang="en-IN" dirty="0"/>
          </a:p>
          <a:p>
            <a:endParaRPr lang="en-IN" dirty="0"/>
          </a:p>
        </p:txBody>
      </p:sp>
      <p:pic>
        <p:nvPicPr>
          <p:cNvPr id="4" name="Picture 3"/>
          <p:cNvPicPr/>
          <p:nvPr/>
        </p:nvPicPr>
        <p:blipFill>
          <a:blip r:embed="rId2" cstate="print"/>
          <a:srcRect/>
          <a:stretch>
            <a:fillRect/>
          </a:stretch>
        </p:blipFill>
        <p:spPr bwMode="auto">
          <a:xfrm>
            <a:off x="923109" y="1825625"/>
            <a:ext cx="9710057" cy="3895906"/>
          </a:xfrm>
          <a:prstGeom prst="rect">
            <a:avLst/>
          </a:prstGeom>
          <a:noFill/>
          <a:ln w="9525">
            <a:noFill/>
            <a:miter lim="800000"/>
            <a:headEnd/>
            <a:tailEnd/>
          </a:ln>
        </p:spPr>
      </p:pic>
    </p:spTree>
    <p:extLst>
      <p:ext uri="{BB962C8B-B14F-4D97-AF65-F5344CB8AC3E}">
        <p14:creationId xmlns:p14="http://schemas.microsoft.com/office/powerpoint/2010/main" val="72208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PROPOSED SYSTEM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Satellite images are rich and plays a vital role in providing geographical information. </a:t>
            </a:r>
          </a:p>
          <a:p>
            <a:r>
              <a:rPr lang="en-US" sz="2600" dirty="0" smtClean="0">
                <a:latin typeface="Times New Roman" panose="02020603050405020304" pitchFamily="18" charset="0"/>
                <a:cs typeface="Times New Roman" panose="02020603050405020304" pitchFamily="18" charset="0"/>
              </a:rPr>
              <a:t>Satellite </a:t>
            </a:r>
            <a:r>
              <a:rPr lang="en-US" sz="2600" dirty="0">
                <a:latin typeface="Times New Roman" panose="02020603050405020304" pitchFamily="18" charset="0"/>
                <a:cs typeface="Times New Roman" panose="02020603050405020304" pitchFamily="18" charset="0"/>
              </a:rPr>
              <a:t>and remote sensing images provides quantitative and qualitative information that reduces complexity of field work and study time. Satellite remote sensing technologies collects data/images at regular intervals.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volumes of data receive at datacenters is huge and it is growing exponentially as the technology is growing at rapid speed as timely and data volumes have been growing at an exponential rate.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There </a:t>
            </a:r>
            <a:r>
              <a:rPr lang="en-US" sz="2600" dirty="0">
                <a:latin typeface="Times New Roman" panose="02020603050405020304" pitchFamily="18" charset="0"/>
                <a:cs typeface="Times New Roman" panose="02020603050405020304" pitchFamily="18" charset="0"/>
              </a:rPr>
              <a:t>is a strong need of effective and efficient mechanisms to extract and interpret valuable information from massive satellite images. Satellite image classification is a powerful technique to extract information from huge number of satellite images</a:t>
            </a:r>
            <a:r>
              <a:rPr lang="en-US" sz="2600" dirty="0" smtClean="0">
                <a:latin typeface="Times New Roman" panose="02020603050405020304" pitchFamily="18" charset="0"/>
                <a:cs typeface="Times New Roman" panose="02020603050405020304" pitchFamily="18" charset="0"/>
              </a:rPr>
              <a:t>.</a:t>
            </a:r>
            <a:endParaRPr lang="en-IN" sz="2600" dirty="0" smtClean="0">
              <a:latin typeface="Times New Roman" panose="02020603050405020304" pitchFamily="18" charset="0"/>
              <a:cs typeface="Times New Roman" panose="02020603050405020304" pitchFamily="18" charset="0"/>
            </a:endParaRP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125536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endParaRPr lang="en-US"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Satellite and remote sensing images provides quantitative and qualitative information that reduces complexity of field work and study time.</a:t>
            </a:r>
          </a:p>
          <a:p>
            <a:endParaRPr lang="en-IN"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Using machine learning for processing of the gathered Satellite images are processed.</a:t>
            </a:r>
          </a:p>
          <a:p>
            <a:endParaRPr lang="en-IN"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Segmentation and Classification of data done easier and accuracy of classification is very accurate. </a:t>
            </a:r>
            <a:endParaRPr lang="en-IN" sz="2600" dirty="0" smtClean="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4071462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1587</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 SemiBold SemiConden</vt:lpstr>
      <vt:lpstr>Calibri</vt:lpstr>
      <vt:lpstr>Calibri Light</vt:lpstr>
      <vt:lpstr>Times New Roman</vt:lpstr>
      <vt:lpstr>Office Theme</vt:lpstr>
      <vt:lpstr>PowerPoint Presentation</vt:lpstr>
      <vt:lpstr>IMAGE PROCESSING TECHNOLOGY BASED ON MACHINE LEARNING </vt:lpstr>
      <vt:lpstr>ABSTRACT </vt:lpstr>
      <vt:lpstr>LITERATURE SURVEY</vt:lpstr>
      <vt:lpstr>EXISTING SYSTEM</vt:lpstr>
      <vt:lpstr>DISADVANTAGES</vt:lpstr>
      <vt:lpstr>SYSTEM ARCHITECTURE</vt:lpstr>
      <vt:lpstr>PROPOSED SYSTEM </vt:lpstr>
      <vt:lpstr>ADVANTAGES</vt:lpstr>
      <vt:lpstr>SYSTEM CONFIGURATION</vt:lpstr>
      <vt:lpstr>SOFTWARE CONFIGURATION</vt:lpstr>
      <vt:lpstr>MODULE LIST</vt:lpstr>
      <vt:lpstr>IMAGE ACQUISITION</vt:lpstr>
      <vt:lpstr>IMAGE PREPROCESSING</vt:lpstr>
      <vt:lpstr>DETECTION</vt:lpstr>
      <vt:lpstr>FEATURE EXTRACTION</vt:lpstr>
      <vt:lpstr>ANALYSIS</vt:lpstr>
      <vt:lpstr>CLASSIFICATION</vt:lpstr>
      <vt:lpstr>CONCLUSION</vt:lpstr>
      <vt:lpstr>FUTURE ENHANCEMENT</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KUMAR L</dc:creator>
  <cp:lastModifiedBy>RAJESH KUMAR L</cp:lastModifiedBy>
  <cp:revision>40</cp:revision>
  <dcterms:created xsi:type="dcterms:W3CDTF">2023-03-30T21:32:07Z</dcterms:created>
  <dcterms:modified xsi:type="dcterms:W3CDTF">2023-03-30T22:47:07Z</dcterms:modified>
</cp:coreProperties>
</file>