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341" r:id="rId3"/>
    <p:sldId id="310" r:id="rId4"/>
    <p:sldId id="271" r:id="rId5"/>
    <p:sldId id="313" r:id="rId6"/>
    <p:sldId id="315" r:id="rId7"/>
    <p:sldId id="273" r:id="rId8"/>
    <p:sldId id="293" r:id="rId9"/>
    <p:sldId id="268" r:id="rId10"/>
    <p:sldId id="267" r:id="rId11"/>
  </p:sldIdLst>
  <p:sldSz cx="18288000" cy="10287000"/>
  <p:notesSz cx="6858000" cy="9144000"/>
  <p:embeddedFontLst>
    <p:embeddedFont>
      <p:font typeface="Antonio Bold" panose="020B0604020202020204" charset="0"/>
      <p:regular r:id="rId13"/>
    </p:embeddedFont>
    <p:embeddedFont>
      <p:font typeface="Aptos Narrow" panose="020B0004020202020204" pitchFamily="34" charset="0"/>
      <p:regular r:id="rId14"/>
      <p:bold r:id="rId15"/>
      <p:italic r:id="rId16"/>
      <p:boldItalic r:id="rId17"/>
    </p:embeddedFont>
    <p:embeddedFont>
      <p:font typeface="Arial Narrow" panose="020B060602020203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5179" autoAdjust="0"/>
  </p:normalViewPr>
  <p:slideViewPr>
    <p:cSldViewPr>
      <p:cViewPr varScale="1">
        <p:scale>
          <a:sx n="47" d="100"/>
          <a:sy n="47" d="100"/>
        </p:scale>
        <p:origin x="48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dirty="0">
              <a:latin typeface="Aptos Narrow" panose="020B0004020202020204" pitchFamily="34" charset="0"/>
              <a:ea typeface="+mn-ea"/>
              <a:cs typeface="+mn-cs"/>
            </a:rPr>
            <a:t>TAM</a:t>
          </a: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dirty="0">
              <a:latin typeface="Aptos Narrow" panose="020B0004020202020204" pitchFamily="34" charset="0"/>
              <a:ea typeface="+mn-ea"/>
              <a:cs typeface="+mn-cs"/>
            </a:rPr>
            <a:t>SAM</a:t>
          </a: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dirty="0">
              <a:latin typeface="Aptos Narrow" panose="020B0004020202020204" pitchFamily="34" charset="0"/>
              <a:ea typeface="+mn-ea"/>
              <a:cs typeface="+mn-cs"/>
            </a:rPr>
            <a:t>SOM</a:t>
          </a: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Aptos Narrow" panose="020B0004020202020204" pitchFamily="34" charset="0"/>
              <a:ea typeface="+mn-ea"/>
              <a:cs typeface="+mn-cs"/>
            </a:rPr>
            <a:t>TAM</a:t>
          </a: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Aptos Narrow" panose="020B0004020202020204" pitchFamily="34" charset="0"/>
              <a:ea typeface="+mn-ea"/>
              <a:cs typeface="+mn-cs"/>
            </a:rPr>
            <a:t>SAM</a:t>
          </a: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Aptos Narrow" panose="020B0004020202020204" pitchFamily="34" charset="0"/>
              <a:ea typeface="+mn-ea"/>
              <a:cs typeface="+mn-cs"/>
            </a:rPr>
            <a:t>SOM</a:t>
          </a: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9/15/2023</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jp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0.svg"/><Relationship Id="rId7" Type="http://schemas.openxmlformats.org/officeDocument/2006/relationships/image" Target="../media/image16.jp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GB"/>
            </a:p>
          </p:txBody>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7" name="Rectangle 6"/>
          <p:cNvSpPr/>
          <p:nvPr/>
        </p:nvSpPr>
        <p:spPr>
          <a:xfrm>
            <a:off x="1343156" y="695325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ln w="0"/>
                <a:solidFill>
                  <a:schemeClr val="tx1"/>
                </a:solidFill>
                <a:effectLst>
                  <a:outerShdw blurRad="38100" dist="19050" dir="2700000" algn="tl" rotWithShape="0">
                    <a:schemeClr val="dk1">
                      <a:alpha val="40000"/>
                    </a:schemeClr>
                  </a:outerShdw>
                </a:effectLst>
              </a:rPr>
              <a:t>Milestone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8441"/>
            <a:ext cx="9198340" cy="923330"/>
          </a:xfrm>
          <a:prstGeom prst="rect">
            <a:avLst/>
          </a:prstGeom>
          <a:noFill/>
        </p:spPr>
        <p:txBody>
          <a:bodyPr wrap="square" rtlCol="0">
            <a:spAutoFit/>
          </a:bodyPr>
          <a:lstStyle/>
          <a:p>
            <a:pPr defTabSz="1371600"/>
            <a:r>
              <a:rPr lang="en-US" sz="5400" b="1" dirty="0">
                <a:latin typeface="Aptos Narrow" panose="020B0004020202020204" pitchFamily="34" charset="0"/>
                <a:cs typeface="Times New Roman" panose="02020603050405020304" pitchFamily="18" charset="0"/>
              </a:rPr>
              <a:t>Who we are</a:t>
            </a:r>
            <a:endParaRPr lang="en-US" sz="5400" b="1" dirty="0">
              <a:solidFill>
                <a:prstClr val="black">
                  <a:lumMod val="85000"/>
                  <a:lumOff val="15000"/>
                </a:prstClr>
              </a:solidFill>
              <a:latin typeface="Aptos Narrow" panose="020B0004020202020204" pitchFamily="34" charset="0"/>
              <a:cs typeface="Times New Roman" panose="02020603050405020304" pitchFamily="18" charset="0"/>
            </a:endParaRPr>
          </a:p>
        </p:txBody>
      </p:sp>
      <p:sp>
        <p:nvSpPr>
          <p:cNvPr id="3" name="Rectangle 2"/>
          <p:cNvSpPr/>
          <p:nvPr/>
        </p:nvSpPr>
        <p:spPr>
          <a:xfrm>
            <a:off x="93387" y="1158819"/>
            <a:ext cx="4196020" cy="461665"/>
          </a:xfrm>
          <a:prstGeom prst="rect">
            <a:avLst/>
          </a:prstGeom>
        </p:spPr>
        <p:txBody>
          <a:bodyPr wrap="none">
            <a:spAutoFit/>
          </a:bodyPr>
          <a:lstStyle/>
          <a:p>
            <a:r>
              <a:rPr lang="en-US" sz="2400" dirty="0">
                <a:solidFill>
                  <a:srgbClr val="000000"/>
                </a:solidFill>
                <a:latin typeface="Aptos Narrow" panose="020B0004020202020204" pitchFamily="34" charset="0"/>
                <a:cs typeface="Times New Roman" panose="02020603050405020304" pitchFamily="18" charset="0"/>
              </a:rPr>
              <a:t>Name of your Venture: Go Infinity</a:t>
            </a:r>
            <a:endParaRPr lang="en-US" sz="2400" dirty="0">
              <a:latin typeface="Aptos Narrow" panose="020B0004020202020204" pitchFamily="34" charset="0"/>
              <a:cs typeface="Times New Roman" panose="02020603050405020304" pitchFamily="18" charset="0"/>
            </a:endParaRPr>
          </a:p>
        </p:txBody>
      </p:sp>
      <p:sp>
        <p:nvSpPr>
          <p:cNvPr id="44" name="Rectangle 43">
            <a:extLst>
              <a:ext uri="{FF2B5EF4-FFF2-40B4-BE49-F238E27FC236}">
                <a16:creationId xmlns:a16="http://schemas.microsoft.com/office/drawing/2014/main" id="{5DE34494-019C-4AF1-907B-33245967C575}"/>
              </a:ext>
            </a:extLst>
          </p:cNvPr>
          <p:cNvSpPr/>
          <p:nvPr/>
        </p:nvSpPr>
        <p:spPr>
          <a:xfrm>
            <a:off x="16120029" y="815581"/>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2770113" y="4717503"/>
            <a:ext cx="4259051" cy="369332"/>
          </a:xfrm>
          <a:prstGeom prst="rect">
            <a:avLst/>
          </a:prstGeom>
        </p:spPr>
        <p:txBody>
          <a:bodyPr wrap="none">
            <a:spAutoFit/>
          </a:bodyPr>
          <a:lstStyle/>
          <a:p>
            <a:r>
              <a:rPr lang="en-US" dirty="0">
                <a:solidFill>
                  <a:srgbClr val="000000"/>
                </a:solidFill>
                <a:latin typeface="Aptos Narrow" panose="020B0004020202020204" pitchFamily="34" charset="0"/>
              </a:rPr>
              <a:t>Provide a brief on what does your venture do.</a:t>
            </a:r>
            <a:endParaRPr lang="en-US" dirty="0">
              <a:latin typeface="Aptos Narrow" panose="020B0004020202020204" pitchFamily="34" charset="0"/>
            </a:endParaRPr>
          </a:p>
        </p:txBody>
      </p:sp>
      <p:sp>
        <p:nvSpPr>
          <p:cNvPr id="46" name="Rectangle 45"/>
          <p:cNvSpPr/>
          <p:nvPr/>
        </p:nvSpPr>
        <p:spPr>
          <a:xfrm>
            <a:off x="2792811" y="1654984"/>
            <a:ext cx="1265090" cy="584775"/>
          </a:xfrm>
          <a:prstGeom prst="rect">
            <a:avLst/>
          </a:prstGeom>
        </p:spPr>
        <p:txBody>
          <a:bodyPr wrap="none">
            <a:spAutoFit/>
          </a:bodyPr>
          <a:lstStyle/>
          <a:p>
            <a:r>
              <a:rPr lang="en-US" sz="3200" b="1" dirty="0">
                <a:solidFill>
                  <a:srgbClr val="000000"/>
                </a:solidFill>
                <a:latin typeface="Aptos Narrow" panose="020B0004020202020204" pitchFamily="34" charset="0"/>
              </a:rPr>
              <a:t>Why ? </a:t>
            </a:r>
            <a:endParaRPr lang="en-US" sz="3200" b="1" dirty="0">
              <a:latin typeface="Aptos Narrow" panose="020B0004020202020204" pitchFamily="34" charset="0"/>
            </a:endParaRPr>
          </a:p>
        </p:txBody>
      </p:sp>
      <p:sp>
        <p:nvSpPr>
          <p:cNvPr id="47" name="Rectangle 46"/>
          <p:cNvSpPr/>
          <p:nvPr/>
        </p:nvSpPr>
        <p:spPr>
          <a:xfrm>
            <a:off x="2792811" y="2196108"/>
            <a:ext cx="5124864" cy="369332"/>
          </a:xfrm>
          <a:prstGeom prst="rect">
            <a:avLst/>
          </a:prstGeom>
        </p:spPr>
        <p:txBody>
          <a:bodyPr wrap="none">
            <a:spAutoFit/>
          </a:bodyPr>
          <a:lstStyle/>
          <a:p>
            <a:r>
              <a:rPr lang="en-US" dirty="0">
                <a:solidFill>
                  <a:srgbClr val="000000"/>
                </a:solidFill>
                <a:latin typeface="Aptos Narrow" panose="020B0004020202020204" pitchFamily="34" charset="0"/>
              </a:rPr>
              <a:t>Explain why do you want to pursue this Business Idea</a:t>
            </a:r>
            <a:r>
              <a:rPr lang="en-US" dirty="0">
                <a:solidFill>
                  <a:srgbClr val="000000"/>
                </a:solidFill>
                <a:latin typeface="Avenir"/>
              </a:rPr>
              <a:t>. </a:t>
            </a:r>
            <a:endParaRPr lang="en-US" dirty="0"/>
          </a:p>
        </p:txBody>
      </p:sp>
      <p:sp>
        <p:nvSpPr>
          <p:cNvPr id="48" name="Rectangle 47"/>
          <p:cNvSpPr/>
          <p:nvPr/>
        </p:nvSpPr>
        <p:spPr>
          <a:xfrm>
            <a:off x="2792811" y="4267518"/>
            <a:ext cx="1490729" cy="584775"/>
          </a:xfrm>
          <a:prstGeom prst="rect">
            <a:avLst/>
          </a:prstGeom>
        </p:spPr>
        <p:txBody>
          <a:bodyPr wrap="none">
            <a:spAutoFit/>
          </a:bodyPr>
          <a:lstStyle/>
          <a:p>
            <a:r>
              <a:rPr lang="en-US" sz="3200" b="1" dirty="0">
                <a:solidFill>
                  <a:srgbClr val="000000"/>
                </a:solidFill>
                <a:latin typeface="Aptos Narrow" panose="020B0004020202020204" pitchFamily="34" charset="0"/>
              </a:rPr>
              <a:t>What  ? </a:t>
            </a:r>
            <a:endParaRPr lang="en-US" sz="3200" b="1" dirty="0">
              <a:latin typeface="Aptos Narrow" panose="020B0004020202020204" pitchFamily="34" charset="0"/>
            </a:endParaRPr>
          </a:p>
        </p:txBody>
      </p:sp>
      <p:sp>
        <p:nvSpPr>
          <p:cNvPr id="49" name="Rectangle 48"/>
          <p:cNvSpPr/>
          <p:nvPr/>
        </p:nvSpPr>
        <p:spPr>
          <a:xfrm>
            <a:off x="2735904" y="6857703"/>
            <a:ext cx="1349472" cy="584775"/>
          </a:xfrm>
          <a:prstGeom prst="rect">
            <a:avLst/>
          </a:prstGeom>
        </p:spPr>
        <p:txBody>
          <a:bodyPr wrap="none">
            <a:spAutoFit/>
          </a:bodyPr>
          <a:lstStyle/>
          <a:p>
            <a:r>
              <a:rPr lang="en-US" sz="3200" b="1" dirty="0">
                <a:solidFill>
                  <a:srgbClr val="000000"/>
                </a:solidFill>
                <a:latin typeface="Aptos Narrow" panose="020B0004020202020204" pitchFamily="34" charset="0"/>
              </a:rPr>
              <a:t>How  ? </a:t>
            </a:r>
            <a:endParaRPr lang="en-US" sz="3200" b="1" dirty="0">
              <a:latin typeface="Aptos Narrow" panose="020B0004020202020204" pitchFamily="34" charset="0"/>
            </a:endParaRPr>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6321089" cy="369332"/>
          </a:xfrm>
          <a:prstGeom prst="rect">
            <a:avLst/>
          </a:prstGeom>
        </p:spPr>
        <p:txBody>
          <a:bodyPr wrap="none">
            <a:spAutoFit/>
          </a:bodyPr>
          <a:lstStyle/>
          <a:p>
            <a:r>
              <a:rPr lang="en-US" dirty="0">
                <a:solidFill>
                  <a:srgbClr val="000000"/>
                </a:solidFill>
                <a:latin typeface="Aptos Narrow" panose="020B0004020202020204" pitchFamily="34" charset="0"/>
              </a:rPr>
              <a:t>Explain how your venture solves the problem and make its revenue. </a:t>
            </a:r>
            <a:endParaRPr lang="en-US" dirty="0">
              <a:latin typeface="Aptos Narrow" panose="020B0004020202020204" pitchFamily="34" charset="0"/>
            </a:endParaRPr>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sp>
        <p:nvSpPr>
          <p:cNvPr id="2" name="TextBox 1">
            <a:extLst>
              <a:ext uri="{FF2B5EF4-FFF2-40B4-BE49-F238E27FC236}">
                <a16:creationId xmlns:a16="http://schemas.microsoft.com/office/drawing/2014/main" id="{840C32BF-E52C-4D6A-CB94-9B25F8DF5812}"/>
              </a:ext>
            </a:extLst>
          </p:cNvPr>
          <p:cNvSpPr txBox="1"/>
          <p:nvPr/>
        </p:nvSpPr>
        <p:spPr>
          <a:xfrm>
            <a:off x="3177988" y="2952624"/>
            <a:ext cx="7696200" cy="830997"/>
          </a:xfrm>
          <a:prstGeom prst="rect">
            <a:avLst/>
          </a:prstGeom>
          <a:noFill/>
        </p:spPr>
        <p:txBody>
          <a:bodyPr wrap="square" rtlCol="0">
            <a:spAutoFit/>
          </a:bodyPr>
          <a:lstStyle/>
          <a:p>
            <a:r>
              <a:rPr lang="en-US" sz="2400" dirty="0">
                <a:latin typeface="Aptos Narrow" panose="020B0004020202020204" pitchFamily="34" charset="0"/>
                <a:cs typeface="Times New Roman" panose="02020603050405020304" pitchFamily="18" charset="0"/>
              </a:rPr>
              <a:t>We want to provide sustainable fashion to the users  by reducing the demand for new clothing production</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BC44E76-571F-9FA8-E8CB-791143F7E8B8}"/>
              </a:ext>
            </a:extLst>
          </p:cNvPr>
          <p:cNvSpPr txBox="1"/>
          <p:nvPr/>
        </p:nvSpPr>
        <p:spPr>
          <a:xfrm>
            <a:off x="3002281" y="5443951"/>
            <a:ext cx="7756524" cy="830997"/>
          </a:xfrm>
          <a:prstGeom prst="rect">
            <a:avLst/>
          </a:prstGeom>
          <a:noFill/>
        </p:spPr>
        <p:txBody>
          <a:bodyPr wrap="square" rtlCol="0">
            <a:spAutoFit/>
          </a:bodyPr>
          <a:lstStyle/>
          <a:p>
            <a:r>
              <a:rPr lang="en-US" sz="2400" dirty="0">
                <a:latin typeface="Aptos Narrow" panose="020B0004020202020204" pitchFamily="34" charset="0"/>
              </a:rPr>
              <a:t>We build a website which enables the user/customers that promote the reusage of clothing, by reselling the clothes.</a:t>
            </a:r>
            <a:endParaRPr lang="en-GB" sz="2400" dirty="0">
              <a:latin typeface="Aptos Narrow" panose="020B0004020202020204" pitchFamily="34" charset="0"/>
            </a:endParaRPr>
          </a:p>
        </p:txBody>
      </p:sp>
      <p:sp>
        <p:nvSpPr>
          <p:cNvPr id="7" name="TextBox 6">
            <a:extLst>
              <a:ext uri="{FF2B5EF4-FFF2-40B4-BE49-F238E27FC236}">
                <a16:creationId xmlns:a16="http://schemas.microsoft.com/office/drawing/2014/main" id="{88E7CC4B-2763-63D3-6AA5-B1E64D6E383B}"/>
              </a:ext>
            </a:extLst>
          </p:cNvPr>
          <p:cNvSpPr txBox="1"/>
          <p:nvPr/>
        </p:nvSpPr>
        <p:spPr>
          <a:xfrm>
            <a:off x="2956562" y="7949312"/>
            <a:ext cx="7940038" cy="1446550"/>
          </a:xfrm>
          <a:prstGeom prst="rect">
            <a:avLst/>
          </a:prstGeom>
          <a:noFill/>
        </p:spPr>
        <p:txBody>
          <a:bodyPr wrap="square" rtlCol="0">
            <a:spAutoFit/>
          </a:bodyPr>
          <a:lstStyle/>
          <a:p>
            <a:r>
              <a:rPr lang="en-US" sz="2200" dirty="0">
                <a:latin typeface="Aptos Narrow" panose="020B0004020202020204" pitchFamily="34" charset="0"/>
              </a:rPr>
              <a:t>People invest huge amounts of money on buying branded clothing and they remain unused after few usage, therefore we will enable the concept of thrifting on our website which allow the customers to resell them.</a:t>
            </a:r>
            <a:endParaRPr lang="en-GB" sz="2200" dirty="0">
              <a:latin typeface="Aptos Narrow" panose="020B0004020202020204" pitchFamily="34" charset="0"/>
            </a:endParaRPr>
          </a:p>
        </p:txBody>
      </p:sp>
      <p:pic>
        <p:nvPicPr>
          <p:cNvPr id="9" name="Picture 8">
            <a:extLst>
              <a:ext uri="{FF2B5EF4-FFF2-40B4-BE49-F238E27FC236}">
                <a16:creationId xmlns:a16="http://schemas.microsoft.com/office/drawing/2014/main" id="{8090B283-2A77-7D0F-7D80-E19782CD5D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36797" y="710408"/>
            <a:ext cx="1936812" cy="1465697"/>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864126388"/>
              </p:ext>
            </p:extLst>
          </p:nvPr>
        </p:nvGraphicFramePr>
        <p:xfrm>
          <a:off x="685800" y="1784082"/>
          <a:ext cx="15455585" cy="6195180"/>
        </p:xfrm>
        <a:graphic>
          <a:graphicData uri="http://schemas.openxmlformats.org/drawingml/2006/table">
            <a:tbl>
              <a:tblPr firstRow="1" bandRow="1">
                <a:tableStyleId>{2D5ABB26-0587-4C30-8999-92F81FD0307C}</a:tableStyleId>
              </a:tblPr>
              <a:tblGrid>
                <a:gridCol w="5099600">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2000" b="1" spc="-120" dirty="0">
                          <a:latin typeface="Aptos Narrow" panose="020B0004020202020204" pitchFamily="34" charset="0"/>
                          <a:ea typeface="Verdana" panose="020B0604030504040204" pitchFamily="34" charset="0"/>
                          <a:cs typeface="Open Sans" panose="020B0606030504020204" pitchFamily="34" charset="0"/>
                        </a:rPr>
                        <a:t>CONTEXT</a:t>
                      </a:r>
                      <a:endParaRPr sz="2000" dirty="0">
                        <a:latin typeface="Aptos Narrow" panose="020B0004020202020204" pitchFamily="34" charset="0"/>
                        <a:ea typeface="Verdana" panose="020B0604030504040204" pitchFamily="34" charset="0"/>
                        <a:cs typeface="Open Sans" panose="020B0606030504020204" pitchFamily="34" charset="0"/>
                      </a:endParaRPr>
                    </a:p>
                    <a:p>
                      <a:pPr marL="85090">
                        <a:lnSpc>
                          <a:spcPct val="100000"/>
                        </a:lnSpc>
                      </a:pPr>
                      <a:r>
                        <a:rPr sz="2000" spc="-70" dirty="0">
                          <a:latin typeface="Aptos Narrow" panose="020B0004020202020204" pitchFamily="34" charset="0"/>
                          <a:ea typeface="Verdana" panose="020B0604030504040204" pitchFamily="34" charset="0"/>
                          <a:cs typeface="Open Sans" panose="020B0606030504020204" pitchFamily="34" charset="0"/>
                        </a:rPr>
                        <a:t>When</a:t>
                      </a:r>
                      <a:r>
                        <a:rPr sz="2000" spc="-195" dirty="0">
                          <a:latin typeface="Aptos Narrow" panose="020B0004020202020204" pitchFamily="34" charset="0"/>
                          <a:ea typeface="Verdana" panose="020B0604030504040204" pitchFamily="34" charset="0"/>
                          <a:cs typeface="Open Sans" panose="020B0606030504020204" pitchFamily="34" charset="0"/>
                        </a:rPr>
                        <a:t> </a:t>
                      </a:r>
                      <a:r>
                        <a:rPr sz="2000" spc="-35" dirty="0">
                          <a:latin typeface="Aptos Narrow" panose="020B0004020202020204" pitchFamily="34" charset="0"/>
                          <a:ea typeface="Verdana" panose="020B0604030504040204" pitchFamily="34" charset="0"/>
                          <a:cs typeface="Open Sans" panose="020B0606030504020204" pitchFamily="34" charset="0"/>
                        </a:rPr>
                        <a:t>does</a:t>
                      </a:r>
                      <a:r>
                        <a:rPr lang="en-IN" sz="2000" spc="-35" dirty="0">
                          <a:latin typeface="Aptos Narrow" panose="020B0004020202020204" pitchFamily="34" charset="0"/>
                          <a:ea typeface="Verdana" panose="020B0604030504040204" pitchFamily="34" charset="0"/>
                          <a:cs typeface="Open Sans" panose="020B0606030504020204" pitchFamily="34" charset="0"/>
                        </a:rPr>
                        <a:t> </a:t>
                      </a:r>
                      <a:r>
                        <a:rPr sz="2000" spc="-35" dirty="0">
                          <a:latin typeface="Aptos Narrow" panose="020B0004020202020204" pitchFamily="34" charset="0"/>
                          <a:ea typeface="Verdana" panose="020B0604030504040204" pitchFamily="34" charset="0"/>
                          <a:cs typeface="Open Sans" panose="020B0606030504020204" pitchFamily="34" charset="0"/>
                        </a:rPr>
                        <a:t>the</a:t>
                      </a:r>
                      <a:r>
                        <a:rPr lang="en-IN" sz="2000" spc="-35" dirty="0">
                          <a:latin typeface="Aptos Narrow" panose="020B0004020202020204" pitchFamily="34" charset="0"/>
                          <a:ea typeface="Verdana" panose="020B0604030504040204" pitchFamily="34" charset="0"/>
                          <a:cs typeface="Open Sans" panose="020B0606030504020204" pitchFamily="34" charset="0"/>
                        </a:rPr>
                        <a:t> </a:t>
                      </a:r>
                      <a:r>
                        <a:rPr sz="2000" spc="-85" dirty="0">
                          <a:latin typeface="Aptos Narrow" panose="020B0004020202020204" pitchFamily="34" charset="0"/>
                          <a:ea typeface="Verdana" panose="020B0604030504040204" pitchFamily="34" charset="0"/>
                          <a:cs typeface="Open Sans" panose="020B0606030504020204" pitchFamily="34" charset="0"/>
                        </a:rPr>
                        <a:t>p</a:t>
                      </a:r>
                      <a:r>
                        <a:rPr sz="2000" spc="-95" dirty="0">
                          <a:latin typeface="Aptos Narrow" panose="020B0004020202020204" pitchFamily="34" charset="0"/>
                          <a:ea typeface="Verdana" panose="020B0604030504040204" pitchFamily="34" charset="0"/>
                          <a:cs typeface="Open Sans" panose="020B0606030504020204" pitchFamily="34" charset="0"/>
                        </a:rPr>
                        <a:t>r</a:t>
                      </a:r>
                      <a:r>
                        <a:rPr sz="2000" spc="-90" dirty="0">
                          <a:latin typeface="Aptos Narrow" panose="020B0004020202020204" pitchFamily="34" charset="0"/>
                          <a:ea typeface="Verdana" panose="020B0604030504040204" pitchFamily="34" charset="0"/>
                          <a:cs typeface="Open Sans" panose="020B0606030504020204" pitchFamily="34" charset="0"/>
                        </a:rPr>
                        <a:t>o</a:t>
                      </a:r>
                      <a:r>
                        <a:rPr sz="2000" spc="-85" dirty="0">
                          <a:latin typeface="Aptos Narrow" panose="020B0004020202020204" pitchFamily="34" charset="0"/>
                          <a:ea typeface="Verdana" panose="020B0604030504040204" pitchFamily="34" charset="0"/>
                          <a:cs typeface="Open Sans" panose="020B0606030504020204" pitchFamily="34" charset="0"/>
                        </a:rPr>
                        <a:t>b</a:t>
                      </a:r>
                      <a:r>
                        <a:rPr sz="2000" spc="-60" dirty="0">
                          <a:latin typeface="Aptos Narrow" panose="020B0004020202020204" pitchFamily="34" charset="0"/>
                          <a:ea typeface="Verdana" panose="020B0604030504040204" pitchFamily="34" charset="0"/>
                          <a:cs typeface="Open Sans" panose="020B0606030504020204" pitchFamily="34" charset="0"/>
                        </a:rPr>
                        <a:t>l</a:t>
                      </a:r>
                      <a:r>
                        <a:rPr sz="2000" spc="-95" dirty="0">
                          <a:latin typeface="Aptos Narrow" panose="020B0004020202020204" pitchFamily="34" charset="0"/>
                          <a:ea typeface="Verdana" panose="020B0604030504040204" pitchFamily="34" charset="0"/>
                          <a:cs typeface="Open Sans" panose="020B0606030504020204" pitchFamily="34" charset="0"/>
                        </a:rPr>
                        <a:t>e</a:t>
                      </a:r>
                      <a:r>
                        <a:rPr sz="2000" dirty="0">
                          <a:latin typeface="Aptos Narrow" panose="020B0004020202020204" pitchFamily="34" charset="0"/>
                          <a:ea typeface="Verdana" panose="020B0604030504040204" pitchFamily="34" charset="0"/>
                          <a:cs typeface="Open Sans" panose="020B0606030504020204" pitchFamily="34" charset="0"/>
                        </a:rPr>
                        <a:t>m</a:t>
                      </a:r>
                      <a:r>
                        <a:rPr sz="2000" spc="-254" dirty="0">
                          <a:latin typeface="Aptos Narrow" panose="020B0004020202020204" pitchFamily="34" charset="0"/>
                          <a:ea typeface="Verdana" panose="020B0604030504040204" pitchFamily="34" charset="0"/>
                          <a:cs typeface="Open Sans" panose="020B0606030504020204" pitchFamily="34" charset="0"/>
                        </a:rPr>
                        <a:t> </a:t>
                      </a:r>
                      <a:r>
                        <a:rPr sz="2000" spc="-70" dirty="0">
                          <a:latin typeface="Aptos Narrow" panose="020B0004020202020204" pitchFamily="34" charset="0"/>
                          <a:ea typeface="Verdana" panose="020B0604030504040204" pitchFamily="34" charset="0"/>
                          <a:cs typeface="Open Sans" panose="020B0606030504020204" pitchFamily="34" charset="0"/>
                        </a:rPr>
                        <a:t>o</a:t>
                      </a:r>
                      <a:r>
                        <a:rPr sz="2000" spc="-65" dirty="0">
                          <a:latin typeface="Aptos Narrow" panose="020B0004020202020204" pitchFamily="34" charset="0"/>
                          <a:ea typeface="Verdana" panose="020B0604030504040204" pitchFamily="34" charset="0"/>
                          <a:cs typeface="Open Sans" panose="020B0606030504020204" pitchFamily="34" charset="0"/>
                        </a:rPr>
                        <a:t>cc</a:t>
                      </a:r>
                      <a:r>
                        <a:rPr sz="2000" spc="-45" dirty="0">
                          <a:latin typeface="Aptos Narrow" panose="020B0004020202020204" pitchFamily="34" charset="0"/>
                          <a:ea typeface="Verdana" panose="020B0604030504040204" pitchFamily="34" charset="0"/>
                          <a:cs typeface="Open Sans" panose="020B0606030504020204" pitchFamily="34" charset="0"/>
                        </a:rPr>
                        <a:t>u</a:t>
                      </a:r>
                      <a:r>
                        <a:rPr sz="2000" spc="-55" dirty="0">
                          <a:latin typeface="Aptos Narrow" panose="020B0004020202020204" pitchFamily="34" charset="0"/>
                          <a:ea typeface="Verdana" panose="020B0604030504040204" pitchFamily="34" charset="0"/>
                          <a:cs typeface="Open Sans" panose="020B0606030504020204" pitchFamily="34" charset="0"/>
                        </a:rPr>
                        <a:t>r</a:t>
                      </a:r>
                      <a:r>
                        <a:rPr sz="2000" dirty="0">
                          <a:latin typeface="Aptos Narrow" panose="020B0004020202020204" pitchFamily="34" charset="0"/>
                          <a:ea typeface="Verdana" panose="020B0604030504040204" pitchFamily="34" charset="0"/>
                          <a:cs typeface="Open Sans" panose="020B0606030504020204" pitchFamily="34" charset="0"/>
                        </a:rPr>
                        <a:t>?</a:t>
                      </a:r>
                      <a:endParaRPr lang="en-GB" sz="2000" dirty="0">
                        <a:latin typeface="Aptos Narrow" panose="020B0004020202020204" pitchFamily="34" charset="0"/>
                        <a:ea typeface="Verdana" panose="020B0604030504040204" pitchFamily="34" charset="0"/>
                        <a:cs typeface="Open Sans" panose="020B0606030504020204" pitchFamily="34" charset="0"/>
                      </a:endParaRPr>
                    </a:p>
                    <a:p>
                      <a:pPr marL="85090">
                        <a:lnSpc>
                          <a:spcPct val="100000"/>
                        </a:lnSpc>
                      </a:pPr>
                      <a:endParaRPr lang="en-GB" sz="1400" dirty="0">
                        <a:latin typeface="Aptos Narrow" panose="020B0004020202020204" pitchFamily="34" charset="0"/>
                        <a:ea typeface="Verdana" panose="020B0604030504040204" pitchFamily="34" charset="0"/>
                        <a:cs typeface="Open Sans" panose="020B0606030504020204" pitchFamily="34" charset="0"/>
                      </a:endParaRPr>
                    </a:p>
                    <a:p>
                      <a:pPr marL="427990" indent="-342900">
                        <a:lnSpc>
                          <a:spcPct val="100000"/>
                        </a:lnSpc>
                        <a:buFont typeface="Arial" panose="020B0604020202020204" pitchFamily="34" charset="0"/>
                        <a:buChar char="•"/>
                      </a:pPr>
                      <a:r>
                        <a:rPr lang="en-GB" sz="2000" dirty="0">
                          <a:latin typeface="Aptos Narrow" panose="020B0004020202020204" pitchFamily="34" charset="0"/>
                          <a:ea typeface="Verdana" panose="020B0604030504040204" pitchFamily="34" charset="0"/>
                          <a:cs typeface="Open Sans" panose="020B0606030504020204" pitchFamily="34" charset="0"/>
                        </a:rPr>
                        <a:t>When people get bored of using their clothing.</a:t>
                      </a:r>
                    </a:p>
                    <a:p>
                      <a:pPr marL="427990" indent="-342900">
                        <a:lnSpc>
                          <a:spcPct val="100000"/>
                        </a:lnSpc>
                        <a:buFont typeface="Arial" panose="020B0604020202020204" pitchFamily="34" charset="0"/>
                        <a:buChar char="•"/>
                      </a:pPr>
                      <a:r>
                        <a:rPr lang="en-GB" sz="2000" dirty="0">
                          <a:latin typeface="Aptos Narrow" panose="020B0004020202020204" pitchFamily="34" charset="0"/>
                          <a:ea typeface="Verdana" panose="020B0604030504040204" pitchFamily="34" charset="0"/>
                          <a:cs typeface="Open Sans" panose="020B0606030504020204" pitchFamily="34" charset="0"/>
                        </a:rPr>
                        <a:t>When their clothes doesn’t fit after a duration of time.</a:t>
                      </a:r>
                      <a:endParaRPr sz="2000" dirty="0">
                        <a:latin typeface="Aptos Narrow" panose="020B000402020202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2000" b="1" spc="-130" dirty="0">
                          <a:latin typeface="Aptos Narrow" panose="020B0004020202020204" pitchFamily="34" charset="0"/>
                          <a:ea typeface="Verdana" panose="020B0604030504040204" pitchFamily="34" charset="0"/>
                          <a:cs typeface="Open Sans" panose="020B0606030504020204" pitchFamily="34" charset="0"/>
                        </a:rPr>
                        <a:t>PROBLEM</a:t>
                      </a:r>
                      <a:endParaRPr sz="2000" dirty="0">
                        <a:latin typeface="Aptos Narrow" panose="020B0004020202020204" pitchFamily="34" charset="0"/>
                        <a:ea typeface="Verdana" panose="020B0604030504040204" pitchFamily="34" charset="0"/>
                        <a:cs typeface="Open Sans" panose="020B0606030504020204" pitchFamily="34" charset="0"/>
                      </a:endParaRPr>
                    </a:p>
                    <a:p>
                      <a:pPr marL="84455">
                        <a:lnSpc>
                          <a:spcPct val="100000"/>
                        </a:lnSpc>
                      </a:pPr>
                      <a:r>
                        <a:rPr sz="2000" spc="-30" dirty="0">
                          <a:latin typeface="Aptos Narrow" panose="020B0004020202020204" pitchFamily="34" charset="0"/>
                          <a:ea typeface="Verdana" panose="020B0604030504040204" pitchFamily="34" charset="0"/>
                          <a:cs typeface="Open Sans" panose="020B0606030504020204" pitchFamily="34" charset="0"/>
                        </a:rPr>
                        <a:t>What</a:t>
                      </a:r>
                      <a:r>
                        <a:rPr lang="en-IN" sz="2000" spc="-30" dirty="0">
                          <a:latin typeface="Aptos Narrow" panose="020B0004020202020204" pitchFamily="34" charset="0"/>
                          <a:ea typeface="Verdana" panose="020B0604030504040204" pitchFamily="34" charset="0"/>
                          <a:cs typeface="Open Sans" panose="020B0606030504020204" pitchFamily="34" charset="0"/>
                        </a:rPr>
                        <a:t> </a:t>
                      </a:r>
                      <a:r>
                        <a:rPr sz="2000" spc="-30" dirty="0">
                          <a:latin typeface="Aptos Narrow" panose="020B0004020202020204" pitchFamily="34" charset="0"/>
                          <a:ea typeface="Verdana" panose="020B0604030504040204" pitchFamily="34" charset="0"/>
                          <a:cs typeface="Open Sans" panose="020B0606030504020204" pitchFamily="34" charset="0"/>
                        </a:rPr>
                        <a:t>is</a:t>
                      </a:r>
                      <a:r>
                        <a:rPr lang="en-IN" sz="2000" spc="-30" dirty="0">
                          <a:latin typeface="Aptos Narrow" panose="020B0004020202020204" pitchFamily="34" charset="0"/>
                          <a:ea typeface="Verdana" panose="020B0604030504040204" pitchFamily="34" charset="0"/>
                          <a:cs typeface="Open Sans" panose="020B0606030504020204" pitchFamily="34" charset="0"/>
                        </a:rPr>
                        <a:t> </a:t>
                      </a:r>
                      <a:r>
                        <a:rPr sz="2000" spc="-30" dirty="0">
                          <a:latin typeface="Aptos Narrow" panose="020B0004020202020204" pitchFamily="34" charset="0"/>
                          <a:ea typeface="Verdana" panose="020B0604030504040204" pitchFamily="34" charset="0"/>
                          <a:cs typeface="Open Sans" panose="020B0606030504020204" pitchFamily="34" charset="0"/>
                        </a:rPr>
                        <a:t>the</a:t>
                      </a:r>
                      <a:r>
                        <a:rPr lang="en-IN" sz="2000" spc="-30" dirty="0">
                          <a:latin typeface="Aptos Narrow" panose="020B0004020202020204" pitchFamily="34" charset="0"/>
                          <a:ea typeface="Verdana" panose="020B0604030504040204" pitchFamily="34" charset="0"/>
                          <a:cs typeface="Open Sans" panose="020B0606030504020204" pitchFamily="34" charset="0"/>
                        </a:rPr>
                        <a:t> </a:t>
                      </a:r>
                      <a:r>
                        <a:rPr sz="2000" spc="-30" dirty="0">
                          <a:latin typeface="Aptos Narrow" panose="020B0004020202020204" pitchFamily="34" charset="0"/>
                          <a:ea typeface="Verdana" panose="020B0604030504040204" pitchFamily="34" charset="0"/>
                          <a:cs typeface="Open Sans" panose="020B0606030504020204" pitchFamily="34" charset="0"/>
                        </a:rPr>
                        <a:t>root </a:t>
                      </a:r>
                      <a:r>
                        <a:rPr sz="2000" spc="-55" dirty="0">
                          <a:latin typeface="Aptos Narrow" panose="020B0004020202020204" pitchFamily="34" charset="0"/>
                          <a:ea typeface="Verdana" panose="020B0604030504040204" pitchFamily="34" charset="0"/>
                          <a:cs typeface="Open Sans" panose="020B0606030504020204" pitchFamily="34" charset="0"/>
                        </a:rPr>
                        <a:t>cause</a:t>
                      </a:r>
                      <a:r>
                        <a:rPr sz="2000" spc="45" dirty="0">
                          <a:latin typeface="Aptos Narrow" panose="020B0004020202020204" pitchFamily="34" charset="0"/>
                          <a:ea typeface="Verdana" panose="020B0604030504040204" pitchFamily="34" charset="0"/>
                          <a:cs typeface="Open Sans" panose="020B0606030504020204" pitchFamily="34" charset="0"/>
                        </a:rPr>
                        <a:t> </a:t>
                      </a:r>
                      <a:r>
                        <a:rPr sz="2000" spc="-35" dirty="0">
                          <a:latin typeface="Aptos Narrow" panose="020B0004020202020204" pitchFamily="34" charset="0"/>
                          <a:ea typeface="Verdana" panose="020B0604030504040204" pitchFamily="34" charset="0"/>
                          <a:cs typeface="Open Sans" panose="020B0606030504020204" pitchFamily="34" charset="0"/>
                        </a:rPr>
                        <a:t>of</a:t>
                      </a:r>
                      <a:r>
                        <a:rPr lang="en-IN" sz="2000" spc="0" dirty="0">
                          <a:latin typeface="Aptos Narrow" panose="020B0004020202020204" pitchFamily="34" charset="0"/>
                          <a:ea typeface="Verdana" panose="020B0604030504040204" pitchFamily="34" charset="0"/>
                          <a:cs typeface="Open Sans" panose="020B0606030504020204" pitchFamily="34" charset="0"/>
                        </a:rPr>
                        <a:t> t</a:t>
                      </a:r>
                      <a:r>
                        <a:rPr sz="2000" spc="-70" dirty="0">
                          <a:latin typeface="Aptos Narrow" panose="020B0004020202020204" pitchFamily="34" charset="0"/>
                          <a:ea typeface="Verdana" panose="020B0604030504040204" pitchFamily="34" charset="0"/>
                          <a:cs typeface="Open Sans" panose="020B0606030504020204" pitchFamily="34" charset="0"/>
                        </a:rPr>
                        <a:t>he</a:t>
                      </a:r>
                      <a:r>
                        <a:rPr lang="en-IN" sz="2000" spc="-70" dirty="0">
                          <a:latin typeface="Aptos Narrow" panose="020B0004020202020204" pitchFamily="34" charset="0"/>
                          <a:ea typeface="Verdana" panose="020B0604030504040204" pitchFamily="34" charset="0"/>
                          <a:cs typeface="Open Sans" panose="020B0606030504020204" pitchFamily="34" charset="0"/>
                        </a:rPr>
                        <a:t> problem</a:t>
                      </a:r>
                      <a:r>
                        <a:rPr sz="2000" spc="-70" dirty="0">
                          <a:latin typeface="Aptos Narrow" panose="020B0004020202020204" pitchFamily="34" charset="0"/>
                          <a:ea typeface="Verdana" panose="020B0604030504040204" pitchFamily="34" charset="0"/>
                          <a:cs typeface="Open Sans" panose="020B0606030504020204" pitchFamily="34" charset="0"/>
                        </a:rPr>
                        <a:t>?</a:t>
                      </a:r>
                      <a:endParaRPr lang="en-GB" sz="2000" spc="-70" dirty="0">
                        <a:latin typeface="Aptos Narrow" panose="020B0004020202020204" pitchFamily="34" charset="0"/>
                        <a:ea typeface="Verdana" panose="020B0604030504040204" pitchFamily="34" charset="0"/>
                        <a:cs typeface="Open Sans" panose="020B0606030504020204" pitchFamily="34" charset="0"/>
                      </a:endParaRPr>
                    </a:p>
                    <a:p>
                      <a:pPr marL="84455">
                        <a:lnSpc>
                          <a:spcPct val="100000"/>
                        </a:lnSpc>
                      </a:pPr>
                      <a:endParaRPr lang="en-GB" sz="1400" spc="-70" dirty="0">
                        <a:latin typeface="Aptos Narrow" panose="020B0004020202020204" pitchFamily="34" charset="0"/>
                        <a:ea typeface="Verdana" panose="020B0604030504040204" pitchFamily="34" charset="0"/>
                        <a:cs typeface="Open Sans" panose="020B0606030504020204" pitchFamily="34" charset="0"/>
                      </a:endParaRPr>
                    </a:p>
                    <a:p>
                      <a:pPr marL="427355" indent="-342900">
                        <a:lnSpc>
                          <a:spcPct val="100000"/>
                        </a:lnSpc>
                        <a:buFont typeface="Arial" panose="020B0604020202020204" pitchFamily="34" charset="0"/>
                        <a:buChar char="•"/>
                      </a:pPr>
                      <a:r>
                        <a:rPr lang="en-GB" sz="2000" spc="-70" dirty="0">
                          <a:latin typeface="Aptos Narrow" panose="020B0004020202020204" pitchFamily="34" charset="0"/>
                          <a:ea typeface="Verdana" panose="020B0604030504040204" pitchFamily="34" charset="0"/>
                          <a:cs typeface="Open Sans" panose="020B0606030504020204" pitchFamily="34" charset="0"/>
                        </a:rPr>
                        <a:t>When people have huge amount of unused or stored clothes/items.</a:t>
                      </a:r>
                      <a:endParaRPr sz="2000" dirty="0">
                        <a:latin typeface="Aptos Narrow" panose="020B000402020202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2000" b="1" spc="-135" dirty="0">
                          <a:latin typeface="Aptos Narrow" panose="020B0004020202020204" pitchFamily="34" charset="0"/>
                          <a:ea typeface="Verdana" panose="020B0604030504040204" pitchFamily="34" charset="0"/>
                          <a:cs typeface="Open Sans" panose="020B0606030504020204" pitchFamily="34" charset="0"/>
                        </a:rPr>
                        <a:t>ALTERNATIVES</a:t>
                      </a:r>
                      <a:endParaRPr sz="2000" dirty="0">
                        <a:latin typeface="Aptos Narrow" panose="020B0004020202020204" pitchFamily="34" charset="0"/>
                        <a:ea typeface="Verdana" panose="020B0604030504040204" pitchFamily="34" charset="0"/>
                        <a:cs typeface="Open Sans" panose="020B0606030504020204" pitchFamily="34" charset="0"/>
                      </a:endParaRPr>
                    </a:p>
                    <a:p>
                      <a:pPr marL="85725">
                        <a:lnSpc>
                          <a:spcPct val="100000"/>
                        </a:lnSpc>
                      </a:pPr>
                      <a:r>
                        <a:rPr sz="2000" spc="-45" dirty="0">
                          <a:latin typeface="Aptos Narrow" panose="020B0004020202020204" pitchFamily="34" charset="0"/>
                          <a:ea typeface="Verdana" panose="020B0604030504040204" pitchFamily="34" charset="0"/>
                          <a:cs typeface="Open Sans" panose="020B0606030504020204" pitchFamily="34" charset="0"/>
                        </a:rPr>
                        <a:t>What</a:t>
                      </a:r>
                      <a:r>
                        <a:rPr lang="en-IN" sz="2000" spc="-45" dirty="0">
                          <a:latin typeface="Aptos Narrow" panose="020B0004020202020204" pitchFamily="34" charset="0"/>
                          <a:ea typeface="Verdana" panose="020B0604030504040204" pitchFamily="34" charset="0"/>
                          <a:cs typeface="Open Sans" panose="020B0606030504020204" pitchFamily="34" charset="0"/>
                        </a:rPr>
                        <a:t> </a:t>
                      </a:r>
                      <a:r>
                        <a:rPr sz="2000" spc="-45" dirty="0">
                          <a:latin typeface="Aptos Narrow" panose="020B0004020202020204" pitchFamily="34" charset="0"/>
                          <a:ea typeface="Verdana" panose="020B0604030504040204" pitchFamily="34" charset="0"/>
                          <a:cs typeface="Open Sans" panose="020B0606030504020204" pitchFamily="34" charset="0"/>
                        </a:rPr>
                        <a:t>do </a:t>
                      </a:r>
                      <a:r>
                        <a:rPr sz="2000" spc="-60" dirty="0">
                          <a:latin typeface="Aptos Narrow" panose="020B0004020202020204" pitchFamily="34" charset="0"/>
                          <a:ea typeface="Verdana" panose="020B0604030504040204" pitchFamily="34" charset="0"/>
                          <a:cs typeface="Open Sans" panose="020B0606030504020204" pitchFamily="34" charset="0"/>
                        </a:rPr>
                        <a:t>customers </a:t>
                      </a:r>
                      <a:r>
                        <a:rPr sz="2000" spc="-20" dirty="0">
                          <a:latin typeface="Aptos Narrow" panose="020B0004020202020204" pitchFamily="34" charset="0"/>
                          <a:ea typeface="Verdana" panose="020B0604030504040204" pitchFamily="34" charset="0"/>
                          <a:cs typeface="Open Sans" panose="020B0606030504020204" pitchFamily="34" charset="0"/>
                        </a:rPr>
                        <a:t>do</a:t>
                      </a:r>
                      <a:r>
                        <a:rPr lang="en-IN" sz="2000" spc="-20" dirty="0">
                          <a:latin typeface="Aptos Narrow" panose="020B0004020202020204" pitchFamily="34" charset="0"/>
                          <a:ea typeface="Verdana" panose="020B0604030504040204" pitchFamily="34" charset="0"/>
                          <a:cs typeface="Open Sans" panose="020B0606030504020204" pitchFamily="34" charset="0"/>
                        </a:rPr>
                        <a:t> </a:t>
                      </a:r>
                      <a:r>
                        <a:rPr sz="2000" spc="-20" dirty="0">
                          <a:latin typeface="Aptos Narrow" panose="020B0004020202020204" pitchFamily="34" charset="0"/>
                          <a:ea typeface="Verdana" panose="020B0604030504040204" pitchFamily="34" charset="0"/>
                          <a:cs typeface="Open Sans" panose="020B0606030504020204" pitchFamily="34" charset="0"/>
                        </a:rPr>
                        <a:t>now</a:t>
                      </a:r>
                      <a:r>
                        <a:rPr lang="en-IN" sz="2000" spc="-20" dirty="0">
                          <a:latin typeface="Aptos Narrow" panose="020B0004020202020204" pitchFamily="34" charset="0"/>
                          <a:ea typeface="Verdana" panose="020B0604030504040204" pitchFamily="34" charset="0"/>
                          <a:cs typeface="Open Sans" panose="020B0606030504020204" pitchFamily="34" charset="0"/>
                        </a:rPr>
                        <a:t> </a:t>
                      </a:r>
                      <a:r>
                        <a:rPr sz="2000" spc="-20" dirty="0">
                          <a:latin typeface="Aptos Narrow" panose="020B0004020202020204" pitchFamily="34" charset="0"/>
                          <a:ea typeface="Verdana" panose="020B0604030504040204" pitchFamily="34" charset="0"/>
                          <a:cs typeface="Open Sans" panose="020B0606030504020204" pitchFamily="34" charset="0"/>
                        </a:rPr>
                        <a:t>to</a:t>
                      </a:r>
                      <a:r>
                        <a:rPr sz="2000" spc="-150" dirty="0">
                          <a:latin typeface="Aptos Narrow" panose="020B0004020202020204" pitchFamily="34" charset="0"/>
                          <a:ea typeface="Verdana" panose="020B0604030504040204" pitchFamily="34" charset="0"/>
                          <a:cs typeface="Open Sans" panose="020B0606030504020204" pitchFamily="34" charset="0"/>
                        </a:rPr>
                        <a:t> </a:t>
                      </a:r>
                      <a:r>
                        <a:rPr sz="2000" spc="-20" dirty="0">
                          <a:latin typeface="Aptos Narrow" panose="020B0004020202020204" pitchFamily="34" charset="0"/>
                          <a:ea typeface="Verdana" panose="020B0604030504040204" pitchFamily="34" charset="0"/>
                          <a:cs typeface="Open Sans" panose="020B0606030504020204" pitchFamily="34" charset="0"/>
                        </a:rPr>
                        <a:t>ﬁx</a:t>
                      </a:r>
                      <a:r>
                        <a:rPr lang="en-IN" sz="2000" spc="-20" dirty="0">
                          <a:latin typeface="Aptos Narrow" panose="020B0004020202020204" pitchFamily="34" charset="0"/>
                          <a:ea typeface="Verdana" panose="020B0604030504040204" pitchFamily="34" charset="0"/>
                          <a:cs typeface="Open Sans" panose="020B0606030504020204" pitchFamily="34" charset="0"/>
                        </a:rPr>
                        <a:t> </a:t>
                      </a:r>
                      <a:r>
                        <a:rPr sz="2000" spc="-60" dirty="0">
                          <a:latin typeface="Aptos Narrow" panose="020B0004020202020204" pitchFamily="34" charset="0"/>
                          <a:ea typeface="Verdana" panose="020B0604030504040204" pitchFamily="34" charset="0"/>
                          <a:cs typeface="Open Sans" panose="020B0606030504020204" pitchFamily="34" charset="0"/>
                        </a:rPr>
                        <a:t>the</a:t>
                      </a:r>
                      <a:r>
                        <a:rPr lang="en-IN" sz="2000" spc="-60" dirty="0">
                          <a:latin typeface="Aptos Narrow" panose="020B0004020202020204" pitchFamily="34" charset="0"/>
                          <a:ea typeface="Verdana" panose="020B0604030504040204" pitchFamily="34" charset="0"/>
                          <a:cs typeface="Open Sans" panose="020B0606030504020204" pitchFamily="34" charset="0"/>
                        </a:rPr>
                        <a:t> </a:t>
                      </a:r>
                      <a:r>
                        <a:rPr sz="2000" spc="-60" dirty="0">
                          <a:latin typeface="Aptos Narrow" panose="020B0004020202020204" pitchFamily="34" charset="0"/>
                          <a:ea typeface="Verdana" panose="020B0604030504040204" pitchFamily="34" charset="0"/>
                          <a:cs typeface="Open Sans" panose="020B0606030504020204" pitchFamily="34" charset="0"/>
                        </a:rPr>
                        <a:t>problem?</a:t>
                      </a:r>
                      <a:endParaRPr lang="en-GB" sz="2000" spc="-60" dirty="0">
                        <a:latin typeface="Aptos Narrow" panose="020B0004020202020204" pitchFamily="34" charset="0"/>
                        <a:ea typeface="Verdana" panose="020B0604030504040204" pitchFamily="34" charset="0"/>
                        <a:cs typeface="Open Sans" panose="020B0606030504020204" pitchFamily="34" charset="0"/>
                      </a:endParaRPr>
                    </a:p>
                    <a:p>
                      <a:pPr marL="85725">
                        <a:lnSpc>
                          <a:spcPct val="100000"/>
                        </a:lnSpc>
                      </a:pPr>
                      <a:endParaRPr lang="en-GB" sz="1400" spc="-60" dirty="0">
                        <a:latin typeface="Aptos Narrow" panose="020B0004020202020204" pitchFamily="34" charset="0"/>
                        <a:ea typeface="Verdana" panose="020B0604030504040204" pitchFamily="34" charset="0"/>
                        <a:cs typeface="Open Sans" panose="020B0606030504020204" pitchFamily="34" charset="0"/>
                      </a:endParaRPr>
                    </a:p>
                    <a:p>
                      <a:pPr marL="428625" indent="-342900">
                        <a:lnSpc>
                          <a:spcPct val="100000"/>
                        </a:lnSpc>
                        <a:buFont typeface="Arial" panose="020B0604020202020204" pitchFamily="34" charset="0"/>
                        <a:buChar char="•"/>
                      </a:pPr>
                      <a:r>
                        <a:rPr lang="en-GB" sz="2000" spc="-60" dirty="0">
                          <a:latin typeface="Aptos Narrow" panose="020B0004020202020204" pitchFamily="34" charset="0"/>
                          <a:ea typeface="Verdana" panose="020B0604030504040204" pitchFamily="34" charset="0"/>
                          <a:cs typeface="Open Sans" panose="020B0606030504020204" pitchFamily="34" charset="0"/>
                        </a:rPr>
                        <a:t>Sell their unused clothes/items.</a:t>
                      </a:r>
                    </a:p>
                    <a:p>
                      <a:pPr marL="428625" indent="-342900">
                        <a:lnSpc>
                          <a:spcPct val="100000"/>
                        </a:lnSpc>
                        <a:buFont typeface="Arial" panose="020B0604020202020204" pitchFamily="34" charset="0"/>
                        <a:buChar char="•"/>
                      </a:pPr>
                      <a:r>
                        <a:rPr lang="en-GB" sz="2000" spc="-60" dirty="0">
                          <a:latin typeface="Aptos Narrow" panose="020B0004020202020204" pitchFamily="34" charset="0"/>
                          <a:ea typeface="Verdana" panose="020B0604030504040204" pitchFamily="34" charset="0"/>
                          <a:cs typeface="Open Sans" panose="020B0606030504020204" pitchFamily="34" charset="0"/>
                        </a:rPr>
                        <a:t>People who can’t afford can now buy the branded items at a lower price.</a:t>
                      </a:r>
                      <a:endParaRPr sz="2000" dirty="0">
                        <a:latin typeface="Aptos Narrow" panose="020B000402020202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2000" b="1" kern="1200" spc="-130" dirty="0">
                          <a:solidFill>
                            <a:schemeClr val="tx1"/>
                          </a:solidFill>
                          <a:latin typeface="Aptos Narrow" panose="020B0004020202020204" pitchFamily="34" charset="0"/>
                          <a:ea typeface="Verdana" panose="020B0604030504040204" pitchFamily="34" charset="0"/>
                          <a:cs typeface="Open Sans" panose="020B0606030504020204" pitchFamily="34" charset="0"/>
                        </a:rPr>
                        <a:t>CUSTOMERS</a:t>
                      </a:r>
                    </a:p>
                    <a:p>
                      <a:pPr marL="85090" marR="702310">
                        <a:lnSpc>
                          <a:spcPct val="100000"/>
                        </a:lnSpc>
                      </a:pPr>
                      <a:r>
                        <a:rPr sz="2000" spc="-40" dirty="0">
                          <a:latin typeface="Aptos Narrow" panose="020B0004020202020204" pitchFamily="34" charset="0"/>
                          <a:ea typeface="Verdana" panose="020B0604030504040204" pitchFamily="34" charset="0"/>
                          <a:cs typeface="Open Sans" panose="020B0606030504020204" pitchFamily="34" charset="0"/>
                        </a:rPr>
                        <a:t>Who</a:t>
                      </a:r>
                      <a:r>
                        <a:rPr lang="en-IN" sz="2000" spc="-40" dirty="0">
                          <a:latin typeface="Aptos Narrow" panose="020B0004020202020204" pitchFamily="34" charset="0"/>
                          <a:ea typeface="Verdana" panose="020B0604030504040204" pitchFamily="34" charset="0"/>
                          <a:cs typeface="Open Sans" panose="020B0606030504020204" pitchFamily="34" charset="0"/>
                        </a:rPr>
                        <a:t> </a:t>
                      </a:r>
                      <a:r>
                        <a:rPr sz="2000" spc="-40" dirty="0">
                          <a:latin typeface="Aptos Narrow" panose="020B0004020202020204" pitchFamily="34" charset="0"/>
                          <a:ea typeface="Verdana" panose="020B0604030504040204" pitchFamily="34" charset="0"/>
                          <a:cs typeface="Open Sans" panose="020B0606030504020204" pitchFamily="34" charset="0"/>
                        </a:rPr>
                        <a:t>has</a:t>
                      </a:r>
                      <a:r>
                        <a:rPr lang="en-IN" sz="2000" spc="-40" dirty="0">
                          <a:latin typeface="Aptos Narrow" panose="020B0004020202020204" pitchFamily="34" charset="0"/>
                          <a:ea typeface="Verdana" panose="020B0604030504040204" pitchFamily="34" charset="0"/>
                          <a:cs typeface="Open Sans" panose="020B0606030504020204" pitchFamily="34" charset="0"/>
                        </a:rPr>
                        <a:t> </a:t>
                      </a:r>
                      <a:r>
                        <a:rPr sz="2000" spc="-40" dirty="0">
                          <a:latin typeface="Aptos Narrow" panose="020B0004020202020204" pitchFamily="34" charset="0"/>
                          <a:ea typeface="Verdana" panose="020B0604030504040204" pitchFamily="34" charset="0"/>
                          <a:cs typeface="Open Sans" panose="020B0606030504020204" pitchFamily="34" charset="0"/>
                        </a:rPr>
                        <a:t>the</a:t>
                      </a:r>
                      <a:r>
                        <a:rPr sz="2000" spc="-245" dirty="0">
                          <a:latin typeface="Aptos Narrow" panose="020B0004020202020204" pitchFamily="34" charset="0"/>
                          <a:ea typeface="Verdana" panose="020B0604030504040204" pitchFamily="34" charset="0"/>
                          <a:cs typeface="Open Sans" panose="020B0606030504020204" pitchFamily="34" charset="0"/>
                        </a:rPr>
                        <a:t> </a:t>
                      </a:r>
                      <a:r>
                        <a:rPr sz="2000" spc="-60" dirty="0">
                          <a:latin typeface="Aptos Narrow" panose="020B0004020202020204" pitchFamily="34" charset="0"/>
                          <a:ea typeface="Verdana" panose="020B0604030504040204" pitchFamily="34" charset="0"/>
                          <a:cs typeface="Open Sans" panose="020B0606030504020204" pitchFamily="34" charset="0"/>
                        </a:rPr>
                        <a:t>problem</a:t>
                      </a:r>
                      <a:r>
                        <a:rPr lang="en-IN" sz="2000" spc="-60" dirty="0">
                          <a:latin typeface="Aptos Narrow" panose="020B0004020202020204" pitchFamily="34" charset="0"/>
                          <a:ea typeface="Verdana" panose="020B0604030504040204" pitchFamily="34" charset="0"/>
                          <a:cs typeface="Open Sans" panose="020B0606030504020204" pitchFamily="34" charset="0"/>
                        </a:rPr>
                        <a:t> </a:t>
                      </a:r>
                      <a:r>
                        <a:rPr sz="2000" spc="-60" dirty="0">
                          <a:latin typeface="Aptos Narrow" panose="020B0004020202020204" pitchFamily="34" charset="0"/>
                          <a:ea typeface="Verdana" panose="020B0604030504040204" pitchFamily="34" charset="0"/>
                          <a:cs typeface="Open Sans" panose="020B0606030504020204" pitchFamily="34" charset="0"/>
                        </a:rPr>
                        <a:t>most </a:t>
                      </a:r>
                      <a:r>
                        <a:rPr sz="2000" spc="-55" dirty="0">
                          <a:latin typeface="Aptos Narrow" panose="020B0004020202020204" pitchFamily="34" charset="0"/>
                          <a:ea typeface="Verdana" panose="020B0604030504040204" pitchFamily="34" charset="0"/>
                          <a:cs typeface="Open Sans" panose="020B0606030504020204" pitchFamily="34" charset="0"/>
                        </a:rPr>
                        <a:t>often?</a:t>
                      </a:r>
                      <a:endParaRPr lang="en-GB" sz="2000" spc="-55" dirty="0">
                        <a:latin typeface="Aptos Narrow" panose="020B0004020202020204" pitchFamily="34" charset="0"/>
                        <a:ea typeface="Verdana" panose="020B0604030504040204" pitchFamily="34" charset="0"/>
                        <a:cs typeface="Open Sans" panose="020B0606030504020204" pitchFamily="34" charset="0"/>
                      </a:endParaRPr>
                    </a:p>
                    <a:p>
                      <a:pPr marL="85090" marR="702310">
                        <a:lnSpc>
                          <a:spcPct val="100000"/>
                        </a:lnSpc>
                      </a:pPr>
                      <a:endParaRPr lang="en-GB" sz="1400" spc="-55" dirty="0">
                        <a:latin typeface="Aptos Narrow" panose="020B0004020202020204" pitchFamily="34" charset="0"/>
                        <a:ea typeface="Verdana" panose="020B0604030504040204" pitchFamily="34" charset="0"/>
                        <a:cs typeface="Open Sans" panose="020B0606030504020204" pitchFamily="34" charset="0"/>
                      </a:endParaRPr>
                    </a:p>
                    <a:p>
                      <a:pPr marL="427990" marR="702310" indent="-342900">
                        <a:lnSpc>
                          <a:spcPct val="100000"/>
                        </a:lnSpc>
                        <a:buFont typeface="Arial" panose="020B0604020202020204" pitchFamily="34" charset="0"/>
                        <a:buChar char="•"/>
                      </a:pPr>
                      <a:r>
                        <a:rPr lang="en-GB" sz="2000" spc="-55" dirty="0">
                          <a:latin typeface="Aptos Narrow" panose="020B0004020202020204" pitchFamily="34" charset="0"/>
                          <a:ea typeface="Verdana" panose="020B0604030504040204" pitchFamily="34" charset="0"/>
                          <a:cs typeface="Open Sans" panose="020B0606030504020204" pitchFamily="34" charset="0"/>
                        </a:rPr>
                        <a:t>Fashion bloggers.</a:t>
                      </a:r>
                    </a:p>
                    <a:p>
                      <a:pPr marL="427990" marR="702310" indent="-342900">
                        <a:lnSpc>
                          <a:spcPct val="100000"/>
                        </a:lnSpc>
                        <a:buFont typeface="Arial" panose="020B0604020202020204" pitchFamily="34" charset="0"/>
                        <a:buChar char="•"/>
                      </a:pPr>
                      <a:r>
                        <a:rPr lang="en-GB" sz="2000" spc="-55" dirty="0">
                          <a:latin typeface="Aptos Narrow" panose="020B0004020202020204" pitchFamily="34" charset="0"/>
                          <a:ea typeface="Verdana" panose="020B0604030504040204" pitchFamily="34" charset="0"/>
                          <a:cs typeface="Open Sans" panose="020B0606030504020204" pitchFamily="34" charset="0"/>
                        </a:rPr>
                        <a:t>Shopping Freaks</a:t>
                      </a:r>
                      <a:endParaRPr sz="2000" dirty="0">
                        <a:latin typeface="Aptos Narrow" panose="020B000402020202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2000" b="1" kern="1200" spc="-130" dirty="0">
                          <a:solidFill>
                            <a:schemeClr val="tx1"/>
                          </a:solidFill>
                          <a:latin typeface="Aptos Narrow" panose="020B0004020202020204" pitchFamily="34" charset="0"/>
                          <a:ea typeface="Verdana" panose="020B0604030504040204" pitchFamily="34" charset="0"/>
                          <a:cs typeface="Open Sans" panose="020B0606030504020204" pitchFamily="34" charset="0"/>
                        </a:rPr>
                        <a:t>EMOTIONAL</a:t>
                      </a:r>
                      <a:r>
                        <a:rPr lang="en-IN" sz="2000" b="1" spc="-150" dirty="0">
                          <a:latin typeface="Aptos Narrow" panose="020B0004020202020204" pitchFamily="34" charset="0"/>
                          <a:ea typeface="Verdana" panose="020B0604030504040204" pitchFamily="34" charset="0"/>
                          <a:cs typeface="Open Sans" panose="020B0606030504020204" pitchFamily="34" charset="0"/>
                        </a:rPr>
                        <a:t> </a:t>
                      </a:r>
                      <a:r>
                        <a:rPr sz="2000" b="1" spc="-150" dirty="0">
                          <a:latin typeface="Aptos Narrow" panose="020B0004020202020204" pitchFamily="34" charset="0"/>
                          <a:ea typeface="Verdana" panose="020B0604030504040204" pitchFamily="34" charset="0"/>
                          <a:cs typeface="Open Sans" panose="020B0606030504020204" pitchFamily="34" charset="0"/>
                        </a:rPr>
                        <a:t>IMPACT</a:t>
                      </a:r>
                      <a:endParaRPr sz="2000" dirty="0">
                        <a:latin typeface="Aptos Narrow" panose="020B0004020202020204" pitchFamily="34" charset="0"/>
                        <a:ea typeface="Verdana" panose="020B0604030504040204" pitchFamily="34" charset="0"/>
                        <a:cs typeface="Open Sans" panose="020B0606030504020204" pitchFamily="34" charset="0"/>
                      </a:endParaRPr>
                    </a:p>
                    <a:p>
                      <a:pPr marL="84455">
                        <a:lnSpc>
                          <a:spcPct val="100000"/>
                        </a:lnSpc>
                      </a:pPr>
                      <a:r>
                        <a:rPr sz="2000" spc="-50" dirty="0">
                          <a:latin typeface="Aptos Narrow" panose="020B0004020202020204" pitchFamily="34" charset="0"/>
                          <a:ea typeface="Verdana" panose="020B0604030504040204" pitchFamily="34" charset="0"/>
                          <a:cs typeface="Open Sans" panose="020B0606030504020204" pitchFamily="34" charset="0"/>
                        </a:rPr>
                        <a:t>How</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does</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229"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the</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customer</a:t>
                      </a:r>
                      <a:r>
                        <a:rPr sz="2000" spc="-215" dirty="0">
                          <a:latin typeface="Aptos Narrow" panose="020B0004020202020204" pitchFamily="34" charset="0"/>
                          <a:ea typeface="Verdana" panose="020B0604030504040204" pitchFamily="34" charset="0"/>
                          <a:cs typeface="Open Sans" panose="020B0606030504020204" pitchFamily="34" charset="0"/>
                        </a:rPr>
                        <a:t> </a:t>
                      </a:r>
                      <a:r>
                        <a:rPr lang="en-IN" sz="2000" spc="-215" dirty="0">
                          <a:latin typeface="Aptos Narrow" panose="020B0004020202020204" pitchFamily="34" charset="0"/>
                          <a:ea typeface="Verdana" panose="020B0604030504040204" pitchFamily="34" charset="0"/>
                          <a:cs typeface="Open Sans" panose="020B0606030504020204" pitchFamily="34" charset="0"/>
                        </a:rPr>
                        <a:t> </a:t>
                      </a:r>
                      <a:r>
                        <a:rPr sz="2000" spc="-55" dirty="0">
                          <a:latin typeface="Aptos Narrow" panose="020B0004020202020204" pitchFamily="34" charset="0"/>
                          <a:ea typeface="Verdana" panose="020B0604030504040204" pitchFamily="34" charset="0"/>
                          <a:cs typeface="Open Sans" panose="020B0606030504020204" pitchFamily="34" charset="0"/>
                        </a:rPr>
                        <a:t>feel?</a:t>
                      </a:r>
                      <a:endParaRPr lang="en-GB" sz="2000" spc="-55" dirty="0">
                        <a:latin typeface="Aptos Narrow" panose="020B0004020202020204" pitchFamily="34" charset="0"/>
                        <a:ea typeface="Verdana" panose="020B0604030504040204" pitchFamily="34" charset="0"/>
                        <a:cs typeface="Open Sans" panose="020B0606030504020204" pitchFamily="34" charset="0"/>
                      </a:endParaRPr>
                    </a:p>
                    <a:p>
                      <a:pPr marL="84455">
                        <a:lnSpc>
                          <a:spcPct val="100000"/>
                        </a:lnSpc>
                      </a:pPr>
                      <a:endParaRPr lang="en-GB" sz="1400" spc="-55" dirty="0">
                        <a:latin typeface="Aptos Narrow" panose="020B0004020202020204" pitchFamily="34" charset="0"/>
                        <a:ea typeface="Verdana" panose="020B0604030504040204" pitchFamily="34" charset="0"/>
                        <a:cs typeface="Open Sans" panose="020B0606030504020204" pitchFamily="34" charset="0"/>
                      </a:endParaRPr>
                    </a:p>
                    <a:p>
                      <a:pPr marL="427355" indent="-342900">
                        <a:lnSpc>
                          <a:spcPct val="100000"/>
                        </a:lnSpc>
                        <a:buFont typeface="Arial" panose="020B0604020202020204" pitchFamily="34" charset="0"/>
                        <a:buChar char="•"/>
                      </a:pPr>
                      <a:r>
                        <a:rPr lang="en-GB" sz="2000" spc="-55" dirty="0">
                          <a:latin typeface="Aptos Narrow" panose="020B0004020202020204" pitchFamily="34" charset="0"/>
                          <a:ea typeface="Verdana" panose="020B0604030504040204" pitchFamily="34" charset="0"/>
                          <a:cs typeface="Open Sans" panose="020B0606030504020204" pitchFamily="34" charset="0"/>
                        </a:rPr>
                        <a:t>Feel happy about saving money.</a:t>
                      </a:r>
                      <a:endParaRPr sz="2000" dirty="0">
                        <a:latin typeface="Aptos Narrow" panose="020B000402020202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2000" b="1" kern="1200" spc="-130" dirty="0">
                          <a:solidFill>
                            <a:schemeClr val="tx1"/>
                          </a:solidFill>
                          <a:latin typeface="Aptos Narrow" panose="020B0004020202020204" pitchFamily="34" charset="0"/>
                          <a:ea typeface="Verdana" panose="020B0604030504040204" pitchFamily="34" charset="0"/>
                          <a:cs typeface="Open Sans" panose="020B0606030504020204" pitchFamily="34" charset="0"/>
                        </a:rPr>
                        <a:t>ALTERNATIVE</a:t>
                      </a:r>
                      <a:r>
                        <a:rPr lang="en-IN" sz="2000" b="1" spc="-155" dirty="0">
                          <a:latin typeface="Aptos Narrow" panose="020B0004020202020204" pitchFamily="34" charset="0"/>
                          <a:ea typeface="Verdana" panose="020B0604030504040204" pitchFamily="34" charset="0"/>
                          <a:cs typeface="Open Sans" panose="020B0606030504020204" pitchFamily="34" charset="0"/>
                        </a:rPr>
                        <a:t> </a:t>
                      </a:r>
                      <a:r>
                        <a:rPr sz="2000" b="1" kern="1200" spc="-130" dirty="0">
                          <a:solidFill>
                            <a:schemeClr val="tx1"/>
                          </a:solidFill>
                          <a:latin typeface="Aptos Narrow" panose="020B0004020202020204" pitchFamily="34" charset="0"/>
                          <a:ea typeface="Verdana" panose="020B0604030504040204" pitchFamily="34" charset="0"/>
                          <a:cs typeface="Open Sans" panose="020B0606030504020204" pitchFamily="34" charset="0"/>
                        </a:rPr>
                        <a:t>SHORTCOMINGS</a:t>
                      </a:r>
                    </a:p>
                    <a:p>
                      <a:pPr marL="85725" marR="247015">
                        <a:lnSpc>
                          <a:spcPct val="100000"/>
                        </a:lnSpc>
                      </a:pPr>
                      <a:r>
                        <a:rPr sz="2000" spc="-50" dirty="0">
                          <a:latin typeface="Aptos Narrow" panose="020B0004020202020204" pitchFamily="34" charset="0"/>
                          <a:ea typeface="Verdana" panose="020B0604030504040204" pitchFamily="34" charset="0"/>
                          <a:cs typeface="Open Sans" panose="020B0606030504020204" pitchFamily="34" charset="0"/>
                        </a:rPr>
                        <a:t>What</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are</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the</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disadvantages</a:t>
                      </a:r>
                      <a:r>
                        <a:rPr lang="en-IN" sz="2000" spc="-50" dirty="0">
                          <a:latin typeface="Aptos Narrow" panose="020B0004020202020204" pitchFamily="34" charset="0"/>
                          <a:ea typeface="Verdana" panose="020B0604030504040204" pitchFamily="34" charset="0"/>
                          <a:cs typeface="Open Sans" panose="020B0606030504020204" pitchFamily="34" charset="0"/>
                        </a:rPr>
                        <a:t> </a:t>
                      </a:r>
                      <a:r>
                        <a:rPr sz="2000" spc="-50" dirty="0">
                          <a:latin typeface="Aptos Narrow" panose="020B0004020202020204" pitchFamily="34" charset="0"/>
                          <a:ea typeface="Verdana" panose="020B0604030504040204" pitchFamily="34" charset="0"/>
                          <a:cs typeface="Open Sans" panose="020B0606030504020204" pitchFamily="34" charset="0"/>
                        </a:rPr>
                        <a:t>of </a:t>
                      </a:r>
                      <a:r>
                        <a:rPr sz="2000" spc="-35" dirty="0">
                          <a:latin typeface="Aptos Narrow" panose="020B0004020202020204" pitchFamily="34" charset="0"/>
                          <a:ea typeface="Verdana" panose="020B0604030504040204" pitchFamily="34" charset="0"/>
                          <a:cs typeface="Open Sans" panose="020B0606030504020204" pitchFamily="34" charset="0"/>
                        </a:rPr>
                        <a:t>the  </a:t>
                      </a:r>
                      <a:r>
                        <a:rPr sz="2000" spc="-70" dirty="0">
                          <a:latin typeface="Aptos Narrow" panose="020B0004020202020204" pitchFamily="34" charset="0"/>
                          <a:ea typeface="Verdana" panose="020B0604030504040204" pitchFamily="34" charset="0"/>
                          <a:cs typeface="Open Sans" panose="020B0606030504020204" pitchFamily="34" charset="0"/>
                        </a:rPr>
                        <a:t>alternatives?</a:t>
                      </a:r>
                      <a:endParaRPr lang="en-GB" sz="2000" spc="-70" dirty="0">
                        <a:latin typeface="Aptos Narrow" panose="020B0004020202020204" pitchFamily="34" charset="0"/>
                        <a:ea typeface="Verdana" panose="020B0604030504040204" pitchFamily="34" charset="0"/>
                        <a:cs typeface="Open Sans" panose="020B0606030504020204" pitchFamily="34" charset="0"/>
                      </a:endParaRPr>
                    </a:p>
                    <a:p>
                      <a:pPr marL="85725" marR="247015">
                        <a:lnSpc>
                          <a:spcPct val="100000"/>
                        </a:lnSpc>
                      </a:pPr>
                      <a:endParaRPr lang="en-GB" sz="2000" spc="-70" dirty="0">
                        <a:latin typeface="Aptos Narrow" panose="020B0004020202020204" pitchFamily="34" charset="0"/>
                        <a:ea typeface="Verdana" panose="020B0604030504040204" pitchFamily="34" charset="0"/>
                        <a:cs typeface="Open Sans" panose="020B0606030504020204" pitchFamily="34" charset="0"/>
                      </a:endParaRPr>
                    </a:p>
                    <a:p>
                      <a:pPr marL="428625" marR="247015" indent="-342900">
                        <a:lnSpc>
                          <a:spcPct val="100000"/>
                        </a:lnSpc>
                        <a:buFont typeface="Arial" panose="020B0604020202020204" pitchFamily="34" charset="0"/>
                        <a:buChar char="•"/>
                      </a:pPr>
                      <a:r>
                        <a:rPr lang="en-GB" sz="2000" spc="-70" dirty="0">
                          <a:latin typeface="Aptos Narrow" panose="020B0004020202020204" pitchFamily="34" charset="0"/>
                          <a:ea typeface="Verdana" panose="020B0604030504040204" pitchFamily="34" charset="0"/>
                          <a:cs typeface="Open Sans" panose="020B0606030504020204" pitchFamily="34" charset="0"/>
                        </a:rPr>
                        <a:t>Unnecessary spending of money.</a:t>
                      </a:r>
                    </a:p>
                    <a:p>
                      <a:pPr marL="428625" marR="247015" indent="-342900">
                        <a:lnSpc>
                          <a:spcPct val="100000"/>
                        </a:lnSpc>
                        <a:buFont typeface="Arial" panose="020B0604020202020204" pitchFamily="34" charset="0"/>
                        <a:buChar char="•"/>
                      </a:pPr>
                      <a:r>
                        <a:rPr lang="en-GB" sz="2000" spc="-70" dirty="0">
                          <a:latin typeface="Aptos Narrow" panose="020B0004020202020204" pitchFamily="34" charset="0"/>
                          <a:ea typeface="Verdana" panose="020B0604030504040204" pitchFamily="34" charset="0"/>
                          <a:cs typeface="Open Sans" panose="020B0606030504020204" pitchFamily="34" charset="0"/>
                        </a:rPr>
                        <a:t>Wastage of unused clothing</a:t>
                      </a:r>
                      <a:r>
                        <a:rPr lang="en-GB" sz="2000" spc="-70" dirty="0">
                          <a:latin typeface="+mj-lt"/>
                          <a:ea typeface="Verdana" panose="020B0604030504040204" pitchFamily="34" charset="0"/>
                          <a:cs typeface="Open Sans" panose="020B0606030504020204" pitchFamily="34" charset="0"/>
                        </a:rPr>
                        <a:t>.</a:t>
                      </a:r>
                      <a:endParaRPr sz="2000" dirty="0">
                        <a:latin typeface="+mj-lt"/>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Aptos Narrow" panose="020B000402020202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2000" b="1" kern="1200" spc="-130" dirty="0">
                          <a:solidFill>
                            <a:schemeClr val="tx1"/>
                          </a:solidFill>
                          <a:latin typeface="Aptos Narrow" panose="020B0004020202020204" pitchFamily="34" charset="0"/>
                          <a:ea typeface="Verdana" panose="020B0604030504040204" pitchFamily="34" charset="0"/>
                          <a:cs typeface="Open Sans" panose="020B0606030504020204" pitchFamily="34" charset="0"/>
                        </a:rPr>
                        <a:t>QUANTIFIABLE</a:t>
                      </a:r>
                      <a:r>
                        <a:rPr lang="en-IN" sz="2000" b="1" spc="-145" dirty="0">
                          <a:latin typeface="Aptos Narrow" panose="020B0004020202020204" pitchFamily="34" charset="0"/>
                          <a:ea typeface="Verdana" panose="020B0604030504040204" pitchFamily="34" charset="0"/>
                          <a:cs typeface="Open Sans" panose="020B0606030504020204" pitchFamily="34" charset="0"/>
                        </a:rPr>
                        <a:t> </a:t>
                      </a:r>
                      <a:r>
                        <a:rPr sz="2000" b="1" spc="-145" dirty="0">
                          <a:latin typeface="Aptos Narrow" panose="020B0004020202020204" pitchFamily="34" charset="0"/>
                          <a:ea typeface="Verdana" panose="020B0604030504040204" pitchFamily="34" charset="0"/>
                          <a:cs typeface="Open Sans" panose="020B0606030504020204" pitchFamily="34" charset="0"/>
                        </a:rPr>
                        <a:t>IMPACT</a:t>
                      </a:r>
                      <a:endParaRPr sz="2000" dirty="0">
                        <a:latin typeface="Aptos Narrow" panose="020B0004020202020204" pitchFamily="34" charset="0"/>
                        <a:ea typeface="Verdana" panose="020B0604030504040204" pitchFamily="34" charset="0"/>
                        <a:cs typeface="Open Sans" panose="020B0606030504020204" pitchFamily="34" charset="0"/>
                      </a:endParaRPr>
                    </a:p>
                    <a:p>
                      <a:pPr marL="84455" marR="474345">
                        <a:lnSpc>
                          <a:spcPct val="100000"/>
                        </a:lnSpc>
                      </a:pPr>
                      <a:r>
                        <a:rPr sz="2000" spc="-45" dirty="0">
                          <a:latin typeface="Aptos Narrow" panose="020B0004020202020204" pitchFamily="34" charset="0"/>
                          <a:ea typeface="Verdana" panose="020B0604030504040204" pitchFamily="34" charset="0"/>
                          <a:cs typeface="Open Sans" panose="020B0606030504020204" pitchFamily="34" charset="0"/>
                        </a:rPr>
                        <a:t>What</a:t>
                      </a:r>
                      <a:r>
                        <a:rPr lang="en-IN" sz="2000" spc="-45" dirty="0">
                          <a:latin typeface="Aptos Narrow" panose="020B0004020202020204" pitchFamily="34" charset="0"/>
                          <a:ea typeface="Verdana" panose="020B0604030504040204" pitchFamily="34" charset="0"/>
                          <a:cs typeface="Open Sans" panose="020B0606030504020204" pitchFamily="34" charset="0"/>
                        </a:rPr>
                        <a:t> </a:t>
                      </a:r>
                      <a:r>
                        <a:rPr sz="2000" spc="-45" dirty="0">
                          <a:latin typeface="Aptos Narrow" panose="020B0004020202020204" pitchFamily="34" charset="0"/>
                          <a:ea typeface="Verdana" panose="020B0604030504040204" pitchFamily="34" charset="0"/>
                          <a:cs typeface="Open Sans" panose="020B0606030504020204" pitchFamily="34" charset="0"/>
                        </a:rPr>
                        <a:t>is</a:t>
                      </a:r>
                      <a:r>
                        <a:rPr lang="en-IN" sz="2000" spc="-45" dirty="0">
                          <a:latin typeface="Aptos Narrow" panose="020B0004020202020204" pitchFamily="34" charset="0"/>
                          <a:ea typeface="Verdana" panose="020B0604030504040204" pitchFamily="34" charset="0"/>
                          <a:cs typeface="Open Sans" panose="020B0606030504020204" pitchFamily="34" charset="0"/>
                        </a:rPr>
                        <a:t> </a:t>
                      </a:r>
                      <a:r>
                        <a:rPr sz="2000" spc="-45" dirty="0">
                          <a:latin typeface="Aptos Narrow" panose="020B0004020202020204" pitchFamily="34" charset="0"/>
                          <a:ea typeface="Verdana" panose="020B0604030504040204" pitchFamily="34" charset="0"/>
                          <a:cs typeface="Open Sans" panose="020B0606030504020204" pitchFamily="34" charset="0"/>
                        </a:rPr>
                        <a:t>the</a:t>
                      </a:r>
                      <a:r>
                        <a:rPr lang="en-IN" sz="2000" spc="-45" dirty="0">
                          <a:latin typeface="Aptos Narrow" panose="020B0004020202020204" pitchFamily="34" charset="0"/>
                          <a:ea typeface="Verdana" panose="020B0604030504040204" pitchFamily="34" charset="0"/>
                          <a:cs typeface="Open Sans" panose="020B0606030504020204" pitchFamily="34" charset="0"/>
                        </a:rPr>
                        <a:t> </a:t>
                      </a:r>
                      <a:r>
                        <a:rPr sz="2000" spc="-45" dirty="0">
                          <a:latin typeface="Aptos Narrow" panose="020B0004020202020204" pitchFamily="34" charset="0"/>
                          <a:ea typeface="Verdana" panose="020B0604030504040204" pitchFamily="34" charset="0"/>
                          <a:cs typeface="Open Sans" panose="020B0606030504020204" pitchFamily="34" charset="0"/>
                        </a:rPr>
                        <a:t>measurable</a:t>
                      </a:r>
                      <a:r>
                        <a:rPr lang="en-IN" sz="2000" spc="-45" dirty="0">
                          <a:latin typeface="Aptos Narrow" panose="020B0004020202020204" pitchFamily="34" charset="0"/>
                          <a:ea typeface="Verdana" panose="020B0604030504040204" pitchFamily="34" charset="0"/>
                          <a:cs typeface="Open Sans" panose="020B0606030504020204" pitchFamily="34" charset="0"/>
                        </a:rPr>
                        <a:t> </a:t>
                      </a:r>
                      <a:r>
                        <a:rPr sz="2000" spc="-45" dirty="0">
                          <a:latin typeface="Aptos Narrow" panose="020B0004020202020204" pitchFamily="34" charset="0"/>
                          <a:ea typeface="Verdana" panose="020B0604030504040204" pitchFamily="34" charset="0"/>
                          <a:cs typeface="Open Sans" panose="020B0606030504020204" pitchFamily="34" charset="0"/>
                        </a:rPr>
                        <a:t>impact  </a:t>
                      </a:r>
                      <a:r>
                        <a:rPr sz="2000" spc="-60" dirty="0">
                          <a:latin typeface="Aptos Narrow" panose="020B0004020202020204" pitchFamily="34" charset="0"/>
                          <a:ea typeface="Verdana" panose="020B0604030504040204" pitchFamily="34" charset="0"/>
                          <a:cs typeface="Open Sans" panose="020B0606030504020204" pitchFamily="34" charset="0"/>
                        </a:rPr>
                        <a:t>(include</a:t>
                      </a:r>
                      <a:r>
                        <a:rPr lang="en-IN" sz="2000" spc="-60" dirty="0">
                          <a:latin typeface="Aptos Narrow" panose="020B0004020202020204" pitchFamily="34" charset="0"/>
                          <a:ea typeface="Verdana" panose="020B0604030504040204" pitchFamily="34" charset="0"/>
                          <a:cs typeface="Open Sans" panose="020B0606030504020204" pitchFamily="34" charset="0"/>
                        </a:rPr>
                        <a:t> </a:t>
                      </a:r>
                      <a:r>
                        <a:rPr sz="2000" spc="-60" dirty="0">
                          <a:latin typeface="Aptos Narrow" panose="020B0004020202020204" pitchFamily="34" charset="0"/>
                          <a:ea typeface="Verdana" panose="020B0604030504040204" pitchFamily="34" charset="0"/>
                          <a:cs typeface="Open Sans" panose="020B0606030504020204" pitchFamily="34" charset="0"/>
                        </a:rPr>
                        <a:t>units)?</a:t>
                      </a:r>
                      <a:endParaRPr lang="en-GB" sz="2000" spc="-60" dirty="0">
                        <a:latin typeface="Aptos Narrow" panose="020B0004020202020204" pitchFamily="34" charset="0"/>
                        <a:ea typeface="Verdana" panose="020B0604030504040204" pitchFamily="34" charset="0"/>
                        <a:cs typeface="Open Sans" panose="020B0606030504020204" pitchFamily="34" charset="0"/>
                      </a:endParaRPr>
                    </a:p>
                    <a:p>
                      <a:pPr marL="84455" marR="474345">
                        <a:lnSpc>
                          <a:spcPct val="100000"/>
                        </a:lnSpc>
                      </a:pPr>
                      <a:endParaRPr lang="en-GB" sz="1400" spc="-60" dirty="0">
                        <a:latin typeface="Aptos Narrow" panose="020B0004020202020204" pitchFamily="34" charset="0"/>
                        <a:ea typeface="Verdana" panose="020B0604030504040204" pitchFamily="34" charset="0"/>
                        <a:cs typeface="Open Sans" panose="020B0606030504020204" pitchFamily="34" charset="0"/>
                      </a:endParaRPr>
                    </a:p>
                    <a:p>
                      <a:pPr marL="84455" marR="474345">
                        <a:lnSpc>
                          <a:spcPct val="100000"/>
                        </a:lnSpc>
                      </a:pPr>
                      <a:r>
                        <a:rPr lang="en-GB" sz="2000" spc="-60" dirty="0">
                          <a:latin typeface="Aptos Narrow" panose="020B0004020202020204" pitchFamily="34" charset="0"/>
                          <a:ea typeface="Verdana" panose="020B0604030504040204" pitchFamily="34" charset="0"/>
                          <a:cs typeface="Open Sans" panose="020B0606030504020204" pitchFamily="34" charset="0"/>
                        </a:rPr>
                        <a:t>100</a:t>
                      </a:r>
                      <a:endParaRPr sz="2000" dirty="0">
                        <a:latin typeface="Aptos Narrow" panose="020B000402020202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Aptos Narrow" panose="020B0004020202020204" pitchFamily="34" charset="0"/>
                <a:ea typeface="+mn-ea"/>
                <a:cs typeface="Times New Roman" panose="02020603050405020304" pitchFamily="18" charset="0"/>
              </a:rPr>
              <a:t>Problem/Opportunity</a:t>
            </a:r>
            <a:endParaRPr sz="5400" b="1" dirty="0">
              <a:solidFill>
                <a:schemeClr val="tx1"/>
              </a:solidFill>
              <a:latin typeface="Aptos Narrow" panose="020B0004020202020204" pitchFamily="34" charset="0"/>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6" name="Rectangle 15"/>
          <p:cNvSpPr/>
          <p:nvPr/>
        </p:nvSpPr>
        <p:spPr>
          <a:xfrm>
            <a:off x="10363200" y="8156199"/>
            <a:ext cx="7892374" cy="830997"/>
          </a:xfrm>
          <a:prstGeom prst="rect">
            <a:avLst/>
          </a:prstGeom>
          <a:solidFill>
            <a:srgbClr val="FFC000"/>
          </a:solidFill>
        </p:spPr>
        <p:txBody>
          <a:bodyPr wrap="square">
            <a:spAutoFit/>
          </a:bodyPr>
          <a:lstStyle/>
          <a:p>
            <a:r>
              <a:rPr lang="en-US" sz="2400" dirty="0">
                <a:latin typeface="+mj-lt"/>
              </a:rPr>
              <a:t>	</a:t>
            </a:r>
            <a:r>
              <a:rPr lang="en-US" sz="2400" dirty="0">
                <a:latin typeface="Arial Narrow" panose="020B0606020202030204" pitchFamily="34" charset="0"/>
              </a:rPr>
              <a:t>This table helps you define the problem and existing  market gaps.</a:t>
            </a:r>
          </a:p>
        </p:txBody>
      </p:sp>
      <p:pic>
        <p:nvPicPr>
          <p:cNvPr id="1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1800" y="8085054"/>
            <a:ext cx="651510" cy="637001"/>
          </a:xfrm>
          <a:prstGeom prst="rect">
            <a:avLst/>
          </a:prstGeom>
        </p:spPr>
      </p:pic>
      <p:pic>
        <p:nvPicPr>
          <p:cNvPr id="7" name="Picture 6">
            <a:extLst>
              <a:ext uri="{FF2B5EF4-FFF2-40B4-BE49-F238E27FC236}">
                <a16:creationId xmlns:a16="http://schemas.microsoft.com/office/drawing/2014/main" id="{8667D7F6-6131-F7E1-D296-F286238180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24824" y="104082"/>
            <a:ext cx="1936812" cy="1465697"/>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latin typeface="Aptos Narrow" panose="020B0004020202020204" pitchFamily="34" charset="0"/>
              </a:rPr>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0744200" y="7111924"/>
            <a:ext cx="7358659" cy="2308324"/>
          </a:xfrm>
          <a:prstGeom prst="rect">
            <a:avLst/>
          </a:prstGeom>
          <a:solidFill>
            <a:srgbClr val="FFC000"/>
          </a:solidFill>
        </p:spPr>
        <p:txBody>
          <a:bodyPr wrap="square">
            <a:spAutoFit/>
          </a:bodyPr>
          <a:lstStyle/>
          <a:p>
            <a:r>
              <a:rPr lang="en-US" sz="2400" dirty="0">
                <a:solidFill>
                  <a:srgbClr val="000000"/>
                </a:solidFill>
                <a:latin typeface="Avenir"/>
              </a:rPr>
              <a:t>	</a:t>
            </a:r>
          </a:p>
          <a:p>
            <a:pPr algn="just"/>
            <a:r>
              <a:rPr lang="en-US" sz="2400" dirty="0">
                <a:solidFill>
                  <a:srgbClr val="000000"/>
                </a:solidFill>
                <a:latin typeface="Avenir"/>
              </a:rPr>
              <a:t>	</a:t>
            </a:r>
            <a:r>
              <a:rPr lang="en-US" sz="2400" dirty="0">
                <a:solidFill>
                  <a:srgbClr val="000000"/>
                </a:solidFill>
                <a:latin typeface="Aptos Narrow" panose="020B0004020202020204" pitchFamily="34" charset="0"/>
              </a:rPr>
              <a:t>The aim of this slide is to capture the customer responses to substantiate and  validate the problem your venture is solving. Present result analysis of the problem interviews conducted with your potential customers in graphical representation.</a:t>
            </a:r>
            <a:endParaRPr lang="en-US" sz="2400" dirty="0">
              <a:latin typeface="Aptos Narrow" panose="020B0004020202020204" pitchFamily="34" charset="0"/>
            </a:endParaRPr>
          </a:p>
        </p:txBody>
      </p:sp>
      <p:sp>
        <p:nvSpPr>
          <p:cNvPr id="17" name="Rectangle 16"/>
          <p:cNvSpPr/>
          <p:nvPr/>
        </p:nvSpPr>
        <p:spPr>
          <a:xfrm>
            <a:off x="838200" y="2047864"/>
            <a:ext cx="11201400" cy="6986528"/>
          </a:xfrm>
          <a:prstGeom prst="rect">
            <a:avLst/>
          </a:prstGeom>
          <a:noFill/>
        </p:spPr>
        <p:txBody>
          <a:bodyPr wrap="square">
            <a:spAutoFit/>
          </a:bodyPr>
          <a:lstStyle/>
          <a:p>
            <a:pPr marL="457200" indent="-457200">
              <a:buFont typeface="Arial" panose="020B0604020202020204" pitchFamily="34" charset="0"/>
              <a:buChar char="•"/>
            </a:pPr>
            <a:r>
              <a:rPr lang="pt-BR" sz="3200" dirty="0">
                <a:latin typeface="Aptos Narrow" panose="020B0004020202020204" pitchFamily="34" charset="0"/>
              </a:rPr>
              <a:t>How many customers did you interview? </a:t>
            </a:r>
          </a:p>
          <a:p>
            <a:r>
              <a:rPr lang="pt-BR" sz="3200" dirty="0">
                <a:latin typeface="Aptos Narrow" panose="020B0004020202020204" pitchFamily="34" charset="0"/>
              </a:rPr>
              <a:t>Answer: 20</a:t>
            </a:r>
          </a:p>
          <a:p>
            <a:pPr marL="457200" indent="-457200">
              <a:buFont typeface="Arial" panose="020B0604020202020204" pitchFamily="34" charset="0"/>
              <a:buChar char="•"/>
            </a:pPr>
            <a:endParaRPr lang="pt-BR" sz="3200" dirty="0">
              <a:latin typeface="Aptos Narrow" panose="020B0004020202020204" pitchFamily="34" charset="0"/>
            </a:endParaRPr>
          </a:p>
          <a:p>
            <a:pPr marL="457200" indent="-457200">
              <a:buFont typeface="Arial" panose="020B0604020202020204" pitchFamily="34" charset="0"/>
              <a:buChar char="•"/>
            </a:pPr>
            <a:r>
              <a:rPr lang="pt-BR" sz="3200" dirty="0">
                <a:latin typeface="Aptos Narrow" panose="020B0004020202020204" pitchFamily="34" charset="0"/>
              </a:rPr>
              <a:t>What was the interview mode?</a:t>
            </a:r>
          </a:p>
          <a:p>
            <a:r>
              <a:rPr lang="pt-BR" sz="3200" dirty="0">
                <a:latin typeface="Aptos Narrow" panose="020B0004020202020204" pitchFamily="34" charset="0"/>
              </a:rPr>
              <a:t>Answer: Offline</a:t>
            </a:r>
          </a:p>
          <a:p>
            <a:endParaRPr lang="pt-BR" sz="3200" i="1" dirty="0">
              <a:latin typeface="Aptos Narrow" panose="020B0004020202020204" pitchFamily="34" charset="0"/>
            </a:endParaRPr>
          </a:p>
          <a:p>
            <a:pPr marL="457200" indent="-457200">
              <a:buFont typeface="Arial" panose="020B0604020202020204" pitchFamily="34" charset="0"/>
              <a:buChar char="•"/>
            </a:pPr>
            <a:r>
              <a:rPr lang="pt-BR" sz="3200" dirty="0">
                <a:latin typeface="Aptos Narrow" panose="020B0004020202020204" pitchFamily="34" charset="0"/>
              </a:rPr>
              <a:t>How many of them agree this is a problem and wants a solution?</a:t>
            </a:r>
          </a:p>
          <a:p>
            <a:r>
              <a:rPr lang="pt-BR" sz="3200" dirty="0">
                <a:latin typeface="Aptos Narrow" panose="020B0004020202020204" pitchFamily="34" charset="0"/>
              </a:rPr>
              <a:t>Answer: 6</a:t>
            </a:r>
          </a:p>
          <a:p>
            <a:endParaRPr lang="pt-BR" sz="3200" dirty="0">
              <a:latin typeface="Aptos Narrow" panose="020B0004020202020204" pitchFamily="34" charset="0"/>
            </a:endParaRPr>
          </a:p>
          <a:p>
            <a:pPr marL="457200" indent="-457200">
              <a:buFont typeface="Arial" panose="020B0604020202020204" pitchFamily="34" charset="0"/>
              <a:buChar char="•"/>
            </a:pPr>
            <a:r>
              <a:rPr lang="pt-BR" sz="3200" dirty="0">
                <a:latin typeface="Aptos Narrow" panose="020B0004020202020204" pitchFamily="34" charset="0"/>
              </a:rPr>
              <a:t>How many of them said they don't need a new solution?</a:t>
            </a:r>
          </a:p>
          <a:p>
            <a:r>
              <a:rPr lang="pt-BR" sz="3200" dirty="0">
                <a:latin typeface="Aptos Narrow" panose="020B0004020202020204" pitchFamily="34" charset="0"/>
              </a:rPr>
              <a:t>Answer: 4</a:t>
            </a:r>
          </a:p>
          <a:p>
            <a:pPr marL="457200" indent="-457200">
              <a:buFont typeface="Arial" panose="020B0604020202020204" pitchFamily="34" charset="0"/>
              <a:buChar char="•"/>
            </a:pPr>
            <a:endParaRPr lang="pt-BR" sz="3200" i="1" dirty="0">
              <a:latin typeface="Aptos Narrow" panose="020B0004020202020204" pitchFamily="34" charset="0"/>
            </a:endParaRP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0" y="6515100"/>
            <a:ext cx="655576" cy="637001"/>
          </a:xfrm>
          <a:prstGeom prst="rect">
            <a:avLst/>
          </a:prstGeom>
        </p:spPr>
      </p:pic>
      <p:pic>
        <p:nvPicPr>
          <p:cNvPr id="3" name="Picture 2">
            <a:extLst>
              <a:ext uri="{FF2B5EF4-FFF2-40B4-BE49-F238E27FC236}">
                <a16:creationId xmlns:a16="http://schemas.microsoft.com/office/drawing/2014/main" id="{0E05AE1E-AFD6-0CE8-1518-0DC30ED15D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13849" y="589989"/>
            <a:ext cx="1936812" cy="1465697"/>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2079528411"/>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6553200" y="1727743"/>
            <a:ext cx="10439400" cy="6544489"/>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Aptos Narrow" panose="020B0004020202020204" pitchFamily="34" charset="0"/>
              </a:rPr>
              <a:t>How to calculate market size?</a:t>
            </a:r>
          </a:p>
          <a:p>
            <a:pPr algn="just">
              <a:defRPr/>
            </a:pPr>
            <a:endParaRPr kumimoji="0" lang="en-IN" b="0" i="0" u="none" strike="noStrike" kern="0" cap="none" spc="0" normalizeH="0" baseline="0" noProof="0" dirty="0">
              <a:ln>
                <a:noFill/>
              </a:ln>
              <a:effectLst/>
              <a:uLnTx/>
              <a:uFillTx/>
              <a:latin typeface="Aptos Narrow" panose="020B0004020202020204" pitchFamily="34" charset="0"/>
            </a:endParaRPr>
          </a:p>
          <a:p>
            <a:pPr algn="just">
              <a:defRPr/>
            </a:pPr>
            <a:r>
              <a:rPr kumimoji="0" lang="en-IN" sz="2000" b="0" i="0" u="none" strike="noStrike" kern="0" cap="none" spc="0" normalizeH="0" baseline="0" noProof="0" dirty="0">
                <a:ln>
                  <a:noFill/>
                </a:ln>
                <a:effectLst/>
                <a:uLnTx/>
                <a:uFillTx/>
                <a:latin typeface="Aptos Narrow" panose="020B0004020202020204" pitchFamily="34" charset="0"/>
              </a:rPr>
              <a:t>1. Start with Total</a:t>
            </a:r>
            <a:r>
              <a:rPr kumimoji="0" lang="en-IN" sz="2000" b="0" i="0" u="none" strike="noStrike" kern="0" cap="none" spc="0" normalizeH="0" noProof="0" dirty="0">
                <a:ln>
                  <a:noFill/>
                </a:ln>
                <a:effectLst/>
                <a:uLnTx/>
                <a:uFillTx/>
                <a:latin typeface="Aptos Narrow" panose="020B0004020202020204" pitchFamily="34" charset="0"/>
              </a:rPr>
              <a:t> Addressable market – 10,800 lakhs.</a:t>
            </a:r>
            <a:endParaRPr lang="en-IN" sz="2000" kern="0" dirty="0">
              <a:latin typeface="Aptos Narrow" panose="020B0004020202020204" pitchFamily="34" charset="0"/>
            </a:endParaRPr>
          </a:p>
          <a:p>
            <a:pPr algn="just">
              <a:defRPr/>
            </a:pPr>
            <a:r>
              <a:rPr lang="en-US" sz="2000" dirty="0">
                <a:latin typeface="Aptos Narrow" panose="020B0004020202020204" pitchFamily="34" charset="0"/>
              </a:rPr>
              <a:t>TAM refers to the total market demand for a product or service.</a:t>
            </a:r>
          </a:p>
          <a:p>
            <a:pPr algn="just">
              <a:defRPr/>
            </a:pPr>
            <a:r>
              <a:rPr lang="en-IN" sz="2000" kern="0" dirty="0">
                <a:latin typeface="Aptos Narrow" panose="020B0004020202020204" pitchFamily="34" charset="0"/>
              </a:rPr>
              <a:t> </a:t>
            </a:r>
            <a:r>
              <a:rPr lang="en-US" sz="2000" dirty="0">
                <a:latin typeface="Aptos Narrow" panose="020B0004020202020204" pitchFamily="34" charset="0"/>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sz="2000" dirty="0">
              <a:latin typeface="Aptos Narrow" panose="020B0004020202020204" pitchFamily="34" charset="0"/>
            </a:endParaRPr>
          </a:p>
          <a:p>
            <a:pPr algn="just">
              <a:defRPr/>
            </a:pPr>
            <a:r>
              <a:rPr lang="en-US" sz="2000" dirty="0">
                <a:latin typeface="Aptos Narrow" panose="020B0004020202020204" pitchFamily="34" charset="0"/>
              </a:rPr>
              <a:t>2. Take your target market (SAM), within that TAM, which varies depending on geography and other logistical factors. Determine the penetration potential of your target market. This is the portion of the market you can reasonably compete with 1080 lakhs.</a:t>
            </a:r>
          </a:p>
          <a:p>
            <a:pPr algn="just">
              <a:defRPr/>
            </a:pPr>
            <a:endParaRPr lang="en-US" sz="2000" dirty="0">
              <a:latin typeface="Aptos Narrow" panose="020B0004020202020204" pitchFamily="34" charset="0"/>
            </a:endParaRPr>
          </a:p>
          <a:p>
            <a:pPr algn="just">
              <a:defRPr/>
            </a:pPr>
            <a:r>
              <a:rPr lang="en-US" sz="2000" dirty="0">
                <a:latin typeface="Aptos Narrow" panose="020B0004020202020204" pitchFamily="34" charset="0"/>
              </a:rPr>
              <a:t>3.By conducting research with existing competitors, distributors etc., understand the likely penetration rate 10%.</a:t>
            </a:r>
          </a:p>
          <a:p>
            <a:pPr algn="just">
              <a:defRPr/>
            </a:pPr>
            <a:endParaRPr lang="en-US" sz="2000" dirty="0">
              <a:latin typeface="Aptos Narrow" panose="020B0004020202020204" pitchFamily="34" charset="0"/>
            </a:endParaRPr>
          </a:p>
          <a:p>
            <a:pPr algn="just">
              <a:defRPr/>
            </a:pPr>
            <a:r>
              <a:rPr lang="en-US" sz="2000" dirty="0">
                <a:latin typeface="Aptos Narrow" panose="020B0004020202020204" pitchFamily="34" charset="0"/>
              </a:rPr>
              <a:t>4. Multiply target market by penetration rate to find your market size 1,80,000.</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9906000" y="8416937"/>
            <a:ext cx="7713573" cy="1477328"/>
          </a:xfrm>
          <a:prstGeom prst="rect">
            <a:avLst/>
          </a:prstGeom>
          <a:solidFill>
            <a:srgbClr val="FFC000"/>
          </a:solidFill>
        </p:spPr>
        <p:txBody>
          <a:bodyPr wrap="square">
            <a:spAutoFit/>
          </a:bodyPr>
          <a:lstStyle/>
          <a:p>
            <a:r>
              <a:rPr lang="en-US" dirty="0">
                <a:solidFill>
                  <a:srgbClr val="000000"/>
                </a:solidFill>
                <a:latin typeface="+mj-lt"/>
              </a:rPr>
              <a:t>	</a:t>
            </a:r>
          </a:p>
          <a:p>
            <a:r>
              <a:rPr lang="en-US" dirty="0">
                <a:solidFill>
                  <a:srgbClr val="000000"/>
                </a:solidFill>
                <a:latin typeface="+mj-lt"/>
              </a:rPr>
              <a:t>	</a:t>
            </a:r>
            <a:r>
              <a:rPr lang="en-US" sz="2400" dirty="0">
                <a:solidFill>
                  <a:srgbClr val="000000"/>
                </a:solidFill>
                <a:latin typeface="Aptos Narrow" panose="020B0004020202020204" pitchFamily="34" charset="0"/>
              </a:rPr>
              <a:t>This slide is to provide details on Market Size and demonstrate How big is the market opportunity your venture is pursuing. Add source/reference to the data presented.</a:t>
            </a:r>
            <a:endParaRPr lang="en-US" sz="2400" dirty="0">
              <a:latin typeface="Aptos Narrow" panose="020B0004020202020204" pitchFamily="34" charset="0"/>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Aptos Narrow" panose="020B0004020202020204" pitchFamily="34" charset="0"/>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4"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4467" y="8527930"/>
            <a:ext cx="655576" cy="637001"/>
          </a:xfrm>
          <a:prstGeom prst="rect">
            <a:avLst/>
          </a:prstGeom>
        </p:spPr>
      </p:pic>
      <p:sp>
        <p:nvSpPr>
          <p:cNvPr id="10" name="TextBox 9"/>
          <p:cNvSpPr txBox="1"/>
          <p:nvPr/>
        </p:nvSpPr>
        <p:spPr>
          <a:xfrm>
            <a:off x="320617" y="9363531"/>
            <a:ext cx="5675839" cy="461665"/>
          </a:xfrm>
          <a:prstGeom prst="rect">
            <a:avLst/>
          </a:prstGeom>
          <a:noFill/>
        </p:spPr>
        <p:txBody>
          <a:bodyPr wrap="square" rtlCol="0">
            <a:spAutoFit/>
          </a:bodyPr>
          <a:lstStyle/>
          <a:p>
            <a:pPr defTabSz="685800"/>
            <a:r>
              <a:rPr lang="en-US" sz="2400" b="1" dirty="0">
                <a:solidFill>
                  <a:prstClr val="black">
                    <a:lumMod val="85000"/>
                    <a:lumOff val="15000"/>
                  </a:prstClr>
                </a:solidFill>
                <a:latin typeface="Aptos Narrow" panose="020B0004020202020204" pitchFamily="34" charset="0"/>
              </a:rPr>
              <a:t>Sources: ……</a:t>
            </a:r>
          </a:p>
        </p:txBody>
      </p:sp>
      <p:pic>
        <p:nvPicPr>
          <p:cNvPr id="3" name="Picture 2">
            <a:extLst>
              <a:ext uri="{FF2B5EF4-FFF2-40B4-BE49-F238E27FC236}">
                <a16:creationId xmlns:a16="http://schemas.microsoft.com/office/drawing/2014/main" id="{FBFD20F9-B5EF-2B98-2986-501B9B9FDC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861568" y="249297"/>
            <a:ext cx="1936812" cy="1430866"/>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23576"/>
          </a:xfrm>
          <a:prstGeom prst="rect">
            <a:avLst/>
          </a:prstGeom>
          <a:solidFill>
            <a:srgbClr val="FFC000"/>
          </a:solidFill>
        </p:spPr>
        <p:txBody>
          <a:bodyPr wrap="square">
            <a:spAutoFit/>
          </a:bodyPr>
          <a:lstStyle/>
          <a:p>
            <a:pPr defTabSz="1371579"/>
            <a:r>
              <a:rPr lang="en-US" sz="2700" b="1" dirty="0">
                <a:solidFill>
                  <a:schemeClr val="bg1"/>
                </a:solidFill>
                <a:latin typeface="Aptos Narrow" panose="020B0004020202020204" pitchFamily="34" charset="0"/>
              </a:rPr>
              <a:t>Goals</a:t>
            </a:r>
          </a:p>
          <a:p>
            <a:pPr defTabSz="1371579"/>
            <a:r>
              <a:rPr lang="en-US" sz="2700" b="1" dirty="0">
                <a:solidFill>
                  <a:schemeClr val="bg1"/>
                </a:solidFill>
                <a:latin typeface="Aptos Narrow" panose="020B0004020202020204" pitchFamily="34" charset="0"/>
              </a:rPr>
              <a:t>To save money</a:t>
            </a:r>
          </a:p>
          <a:p>
            <a:pPr defTabSz="1371579"/>
            <a:r>
              <a:rPr lang="en-US" sz="2700" b="1" dirty="0">
                <a:solidFill>
                  <a:schemeClr val="bg1"/>
                </a:solidFill>
                <a:latin typeface="Aptos Narrow" panose="020B0004020202020204" pitchFamily="34" charset="0"/>
              </a:rPr>
              <a:t>To try new fashion</a:t>
            </a:r>
          </a:p>
          <a:p>
            <a:pPr defTabSz="1371579"/>
            <a:endParaRPr lang="en-US" sz="1050" b="1" dirty="0">
              <a:solidFill>
                <a:schemeClr val="bg1"/>
              </a:solidFill>
              <a:latin typeface="Aptos Narrow" panose="020B0004020202020204" pitchFamily="34" charset="0"/>
            </a:endParaRPr>
          </a:p>
          <a:p>
            <a:pPr defTabSz="1371579"/>
            <a:endParaRPr lang="en-US" sz="1050" b="1" dirty="0">
              <a:solidFill>
                <a:schemeClr val="bg1"/>
              </a:solidFill>
              <a:latin typeface="Aptos Narrow" panose="020B0004020202020204" pitchFamily="34" charset="0"/>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a:solidFill>
                  <a:schemeClr val="bg1"/>
                </a:solidFill>
                <a:latin typeface="Aptos Narrow" panose="020B0004020202020204" pitchFamily="34" charset="0"/>
              </a:rPr>
              <a:t>Frustrations</a:t>
            </a:r>
          </a:p>
          <a:p>
            <a:pPr defTabSz="1371579"/>
            <a:r>
              <a:rPr lang="en-US" sz="2700" b="1" dirty="0">
                <a:solidFill>
                  <a:schemeClr val="bg1"/>
                </a:solidFill>
                <a:latin typeface="Aptos Narrow" panose="020B0004020202020204" pitchFamily="34" charset="0"/>
              </a:rPr>
              <a:t>Huge amount of unused clothing.</a:t>
            </a:r>
          </a:p>
          <a:p>
            <a:pPr defTabSz="1371579"/>
            <a:r>
              <a:rPr lang="en-US" sz="2700" b="1" dirty="0">
                <a:solidFill>
                  <a:schemeClr val="bg1"/>
                </a:solidFill>
                <a:latin typeface="Aptos Narrow" panose="020B0004020202020204" pitchFamily="34" charset="0"/>
              </a:rPr>
              <a:t> Bored of using same clothing.</a:t>
            </a:r>
          </a:p>
          <a:p>
            <a:pPr defTabSz="1371579"/>
            <a:endParaRPr lang="en-US" sz="1050" b="1" dirty="0">
              <a:solidFill>
                <a:schemeClr val="bg1"/>
              </a:solidFill>
              <a:latin typeface="Aptos Narrow" panose="020B0004020202020204" pitchFamily="34" charset="0"/>
            </a:endParaRPr>
          </a:p>
          <a:p>
            <a:pPr defTabSz="1371579"/>
            <a:endParaRPr lang="en-US" sz="2100" dirty="0">
              <a:solidFill>
                <a:schemeClr val="bg1"/>
              </a:solidFill>
              <a:latin typeface="Calibri" panose="020F0502020204030204"/>
            </a:endParaRPr>
          </a:p>
        </p:txBody>
      </p:sp>
      <p:sp>
        <p:nvSpPr>
          <p:cNvPr id="28" name="Rectangle 27"/>
          <p:cNvSpPr/>
          <p:nvPr/>
        </p:nvSpPr>
        <p:spPr>
          <a:xfrm>
            <a:off x="4769111" y="6170617"/>
            <a:ext cx="8991380" cy="35666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Aptos Narrow" panose="020B0004020202020204" pitchFamily="34" charset="0"/>
              </a:rPr>
              <a:t>Bio</a:t>
            </a:r>
          </a:p>
          <a:p>
            <a:pPr defTabSz="1371579"/>
            <a:r>
              <a:rPr lang="en-US" sz="2700" b="1" dirty="0">
                <a:solidFill>
                  <a:srgbClr val="FD9F4D"/>
                </a:solidFill>
                <a:latin typeface="Aptos Narrow" panose="020B0004020202020204" pitchFamily="34" charset="0"/>
              </a:rPr>
              <a:t>I am Malar. I am a student and content </a:t>
            </a:r>
            <a:r>
              <a:rPr lang="en-US" sz="2700" b="1" dirty="0" err="1">
                <a:solidFill>
                  <a:srgbClr val="FD9F4D"/>
                </a:solidFill>
                <a:latin typeface="Aptos Narrow" panose="020B0004020202020204" pitchFamily="34" charset="0"/>
              </a:rPr>
              <a:t>creater</a:t>
            </a:r>
            <a:r>
              <a:rPr lang="en-US" sz="2700" b="1" dirty="0">
                <a:solidFill>
                  <a:srgbClr val="FD9F4D"/>
                </a:solidFill>
                <a:latin typeface="Aptos Narrow" panose="020B0004020202020204" pitchFamily="34" charset="0"/>
              </a:rPr>
              <a:t>. I want to use</a:t>
            </a:r>
          </a:p>
          <a:p>
            <a:pPr defTabSz="1371579"/>
            <a:r>
              <a:rPr lang="en-US" sz="2700" b="1" dirty="0">
                <a:solidFill>
                  <a:srgbClr val="FD9F4D"/>
                </a:solidFill>
                <a:latin typeface="Aptos Narrow" panose="020B0004020202020204" pitchFamily="34" charset="0"/>
              </a:rPr>
              <a:t>branded clothes at a low prices which helps me in saving </a:t>
            </a:r>
          </a:p>
          <a:p>
            <a:pPr defTabSz="1371579"/>
            <a:r>
              <a:rPr lang="en-US" sz="2700" b="1" dirty="0">
                <a:solidFill>
                  <a:srgbClr val="FD9F4D"/>
                </a:solidFill>
                <a:latin typeface="Aptos Narrow" panose="020B0004020202020204" pitchFamily="34" charset="0"/>
              </a:rPr>
              <a:t>money.</a:t>
            </a: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Aptos Narrow" panose="020B0004020202020204" pitchFamily="34" charset="0"/>
              </a:rPr>
              <a:t>Age:  20</a:t>
            </a:r>
          </a:p>
          <a:p>
            <a:pPr defTabSz="1371579"/>
            <a:r>
              <a:rPr lang="en-US" sz="2100" dirty="0">
                <a:solidFill>
                  <a:srgbClr val="052B3E"/>
                </a:solidFill>
                <a:latin typeface="Aptos Narrow" panose="020B0004020202020204" pitchFamily="34" charset="0"/>
              </a:rPr>
              <a:t>Occupation: Student 	</a:t>
            </a:r>
          </a:p>
          <a:p>
            <a:pPr defTabSz="1371579"/>
            <a:r>
              <a:rPr lang="en-US" sz="2100" dirty="0">
                <a:solidFill>
                  <a:srgbClr val="052B3E"/>
                </a:solidFill>
                <a:latin typeface="Aptos Narrow" panose="020B0004020202020204" pitchFamily="34" charset="0"/>
              </a:rPr>
              <a:t>Location: Vijayawada</a:t>
            </a:r>
          </a:p>
        </p:txBody>
      </p:sp>
      <p:sp>
        <p:nvSpPr>
          <p:cNvPr id="25" name="Rounded Rectangle 24"/>
          <p:cNvSpPr/>
          <p:nvPr/>
        </p:nvSpPr>
        <p:spPr>
          <a:xfrm>
            <a:off x="6196738" y="1272242"/>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Creative</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158195" y="1886128"/>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Aptos Narrow" panose="020B0004020202020204" pitchFamily="34" charset="0"/>
              </a:rPr>
              <a:t>Malar</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latin typeface="Aptos Narrow" panose="020B0004020202020204" pitchFamily="34" charset="0"/>
              </a:rPr>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Value related</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Authentic</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Aptos Narrow" panose="020B0004020202020204" pitchFamily="34" charset="0"/>
              </a:rPr>
              <a:t>The aim is to collect the information about your ideal customer persona who are likely to buy your product or service . It will help you tailor the user experience through targeted design</a:t>
            </a:r>
            <a:r>
              <a:rPr lang="en-US" dirty="0">
                <a:latin typeface="Aptos Narrow" panose="020B0004020202020204" pitchFamily="34" charset="0"/>
              </a:rPr>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pic>
        <p:nvPicPr>
          <p:cNvPr id="6" name="Picture 5">
            <a:extLst>
              <a:ext uri="{FF2B5EF4-FFF2-40B4-BE49-F238E27FC236}">
                <a16:creationId xmlns:a16="http://schemas.microsoft.com/office/drawing/2014/main" id="{77BADDF5-A300-ACE5-C955-D89274C58A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195" y="1853154"/>
            <a:ext cx="4130128" cy="2483689"/>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latin typeface="Aptos Narrow" panose="020B0004020202020204" pitchFamily="34" charset="0"/>
              </a:rPr>
              <a:t>Value Proposition Canvas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487401" y="2240034"/>
            <a:ext cx="14862812" cy="6322716"/>
            <a:chOff x="993509" y="1275171"/>
            <a:chExt cx="6765358" cy="3682320"/>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1075485"/>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342900" marR="0" lvl="0" indent="-342900" defTabSz="685783"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pt-BR" sz="2000" b="0" i="1" u="none" strike="noStrike" kern="0" cap="none" spc="0" normalizeH="0" baseline="0" noProof="0" dirty="0">
                  <a:ln>
                    <a:noFill/>
                  </a:ln>
                  <a:effectLst/>
                  <a:uLnTx/>
                  <a:uFillTx/>
                  <a:latin typeface="Aptos Narrow" panose="020B0004020202020204" pitchFamily="34" charset="0"/>
                  <a:cs typeface="Arial"/>
                  <a:sym typeface="Arial"/>
                </a:rPr>
                <a:t>What do you offer that makes the customers happy?</a:t>
              </a:r>
            </a:p>
            <a:p>
              <a:pPr marR="0" lvl="0" defTabSz="685783" eaLnBrk="1" fontAlgn="auto" latinLnBrk="0" hangingPunct="1">
                <a:lnSpc>
                  <a:spcPct val="100000"/>
                </a:lnSpc>
                <a:spcBef>
                  <a:spcPts val="0"/>
                </a:spcBef>
                <a:spcAft>
                  <a:spcPts val="0"/>
                </a:spcAft>
                <a:buClrTx/>
                <a:buSzTx/>
                <a:tabLst/>
                <a:defRPr/>
              </a:pPr>
              <a:endParaRPr kumimoji="0" lang="en-US" sz="2000" b="0" i="0" u="none" strike="noStrike" kern="0" cap="none" spc="0" normalizeH="0" baseline="0" noProof="0" dirty="0">
                <a:ln>
                  <a:noFill/>
                </a:ln>
                <a:effectLst/>
                <a:uLnTx/>
                <a:uFillTx/>
                <a:latin typeface="Aptos Narrow" panose="020B0004020202020204" pitchFamily="34" charset="0"/>
                <a:cs typeface="Arial"/>
                <a:sym typeface="Wingdings" panose="05000000000000000000" pitchFamily="2" charset="2"/>
              </a:endParaRPr>
            </a:p>
            <a:p>
              <a:pPr marL="342900" marR="0" lvl="0" indent="-34290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Aptos Narrow" panose="020B0004020202020204" pitchFamily="34" charset="0"/>
                  <a:cs typeface="Arial"/>
                  <a:sym typeface="Wingdings" panose="05000000000000000000" pitchFamily="2" charset="2"/>
                </a:rPr>
                <a:t>Low price branded clothing.</a:t>
              </a:r>
            </a:p>
            <a:p>
              <a:pPr marL="342900" marR="0" lvl="0" indent="-34290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Aptos Narrow" panose="020B0004020202020204" pitchFamily="34" charset="0"/>
                  <a:cs typeface="Arial"/>
                  <a:sym typeface="Wingdings" panose="05000000000000000000" pitchFamily="2" charset="2"/>
                </a:rPr>
                <a:t>Huge sales.</a:t>
              </a: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1308508"/>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2000" b="0" i="0" u="none" strike="noStrike" kern="0" cap="none" spc="0" normalizeH="0" baseline="0" noProof="0" dirty="0">
                <a:ln>
                  <a:noFill/>
                </a:ln>
                <a:effectLst/>
                <a:uLnTx/>
                <a:uFillTx/>
                <a:cs typeface="Arial"/>
                <a:sym typeface="Wingdings" panose="05000000000000000000" pitchFamily="2" charset="2"/>
              </a:endParaRPr>
            </a:p>
            <a:p>
              <a:pPr marL="342900" marR="0" lvl="0" indent="-342900" defTabSz="685783"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pt-BR" sz="2000" b="0" i="1" u="none" strike="noStrike" kern="0" cap="none" spc="0" normalizeH="0" baseline="0" noProof="0" dirty="0">
                  <a:ln>
                    <a:noFill/>
                  </a:ln>
                  <a:effectLst/>
                  <a:uLnTx/>
                  <a:uFillTx/>
                  <a:latin typeface="Aptos Narrow" panose="020B0004020202020204" pitchFamily="34" charset="0"/>
                  <a:cs typeface="Arial"/>
                  <a:sym typeface="Arial"/>
                </a:rPr>
                <a:t>Which features of your offering relieve the customer's pains?</a:t>
              </a:r>
              <a:endParaRPr kumimoji="0" lang="en-US" sz="2000" b="0" i="0" u="none" strike="noStrike" kern="0" cap="none" spc="0" normalizeH="0" baseline="0" noProof="0" dirty="0">
                <a:ln>
                  <a:noFill/>
                </a:ln>
                <a:effectLst/>
                <a:uLnTx/>
                <a:uFillTx/>
                <a:latin typeface="Aptos Narrow" panose="020B0004020202020204" pitchFamily="34" charset="0"/>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2000" b="0" i="0" u="none" strike="noStrike" kern="0" cap="none" spc="0" normalizeH="0" baseline="0" noProof="0" dirty="0">
                <a:ln>
                  <a:noFill/>
                </a:ln>
                <a:effectLst/>
                <a:uLnTx/>
                <a:uFillTx/>
                <a:latin typeface="Aptos Narrow" panose="020B0004020202020204" pitchFamily="34" charset="0"/>
                <a:cs typeface="Arial"/>
                <a:sym typeface="Wingdings" panose="05000000000000000000" pitchFamily="2" charset="2"/>
              </a:endParaRPr>
            </a:p>
            <a:p>
              <a:pPr marL="342900" marR="0" lvl="0" indent="-34290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Aptos Narrow" panose="020B0004020202020204" pitchFamily="34" charset="0"/>
                  <a:cs typeface="Arial"/>
                  <a:sym typeface="Wingdings" panose="05000000000000000000" pitchFamily="2" charset="2"/>
                </a:rPr>
                <a:t>Low prices.</a:t>
              </a:r>
            </a:p>
            <a:p>
              <a:pPr marL="342900" marR="0" lvl="0" indent="-34290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Aptos Narrow" panose="020B0004020202020204" pitchFamily="34" charset="0"/>
                  <a:cs typeface="Arial"/>
                  <a:sym typeface="Wingdings" panose="05000000000000000000" pitchFamily="2" charset="2"/>
                </a:rPr>
                <a:t>Good quality.</a:t>
              </a: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1044117"/>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Arial"/>
                  <a:sym typeface="Arial"/>
                </a:rPr>
                <a:t> What would make the customer happy?</a:t>
              </a: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400" i="1" kern="0" dirty="0">
                  <a:solidFill>
                    <a:prstClr val="black"/>
                  </a:solidFill>
                  <a:latin typeface="Aptos Narrow" panose="020B0004020202020204" pitchFamily="34" charset="0"/>
                  <a:cs typeface="Arial"/>
                  <a:sym typeface="Arial"/>
                </a:rPr>
                <a:t> Affordable Clothing</a:t>
              </a: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Arial"/>
                  <a:sym typeface="Arial"/>
                </a:rPr>
                <a:t> </a:t>
              </a:r>
              <a:r>
                <a:rPr lang="pt-BR" sz="1400" i="1" kern="0" dirty="0">
                  <a:solidFill>
                    <a:prstClr val="black"/>
                  </a:solidFill>
                  <a:latin typeface="Aptos Narrow" panose="020B0004020202020204" pitchFamily="34" charset="0"/>
                  <a:cs typeface="Arial"/>
                  <a:sym typeface="Arial"/>
                </a:rPr>
                <a:t>Good Quality </a:t>
              </a:r>
              <a:endPar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Arial"/>
                  <a:sym typeface="Arial"/>
                </a:rPr>
                <a:t> What do the clients want when facing the problem?</a:t>
              </a: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400" i="1" kern="0" dirty="0">
                  <a:solidFill>
                    <a:prstClr val="black"/>
                  </a:solidFill>
                  <a:latin typeface="Aptos Narrow" panose="020B0004020202020204" pitchFamily="34" charset="0"/>
                  <a:cs typeface="Arial"/>
                  <a:sym typeface="Arial"/>
                </a:rPr>
                <a:t>They cannot resell their clothes</a:t>
              </a: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Arial"/>
                  <a:sym typeface="Arial"/>
                </a:rPr>
                <a:t>More wastage</a:t>
              </a:r>
              <a:endParaRPr kumimoji="0" lang="pt-BR" sz="1400" b="0" i="1" u="none" strike="noStrike" kern="0" cap="none" spc="0" normalizeH="0" baseline="0" noProof="0" dirty="0">
                <a:ln>
                  <a:noFill/>
                </a:ln>
                <a:solidFill>
                  <a:prstClr val="white">
                    <a:lumMod val="50000"/>
                  </a:prstClr>
                </a:solidFill>
                <a:effectLst/>
                <a:uLnTx/>
                <a:uFillTx/>
                <a:latin typeface="Aptos Narrow" panose="020B0004020202020204" pitchFamily="34" charset="0"/>
                <a:cs typeface="Calibri" panose="020F0502020204030204"/>
                <a:sym typeface="Arial"/>
              </a:endParaRP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667698"/>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Arial"/>
                  <a:sym typeface="Arial"/>
                </a:rPr>
                <a:t>What are the pains of the clients when facing the problem?</a:t>
              </a:r>
              <a:endParaRPr lang="pt-BR" sz="1400" i="1" kern="0" dirty="0">
                <a:solidFill>
                  <a:srgbClr val="000000"/>
                </a:solidFill>
                <a:latin typeface="Aptos Narrow" panose="020B0004020202020204" pitchFamily="34" charset="0"/>
                <a:cs typeface="Calibri" panose="020F0502020204030204"/>
                <a:sym typeface="Arial"/>
              </a:endParaRP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400" b="0" i="1" u="none" strike="noStrike" kern="0" cap="none" spc="0" normalizeH="0" baseline="0" noProof="0" dirty="0">
                  <a:ln>
                    <a:noFill/>
                  </a:ln>
                  <a:solidFill>
                    <a:srgbClr val="000000"/>
                  </a:solidFill>
                  <a:effectLst/>
                  <a:uLnTx/>
                  <a:uFillTx/>
                  <a:latin typeface="Aptos Narrow" panose="020B0004020202020204" pitchFamily="34" charset="0"/>
                  <a:cs typeface="Calibri" panose="020F0502020204030204"/>
                  <a:sym typeface="Arial"/>
                </a:rPr>
                <a:t>They couldn’t afford good quality clothing.</a:t>
              </a: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400" i="1" kern="0" dirty="0">
                  <a:solidFill>
                    <a:srgbClr val="000000"/>
                  </a:solidFill>
                  <a:latin typeface="Aptos Narrow" panose="020B0004020202020204" pitchFamily="34" charset="0"/>
                  <a:cs typeface="Calibri" panose="020F0502020204030204"/>
                  <a:sym typeface="Arial"/>
                </a:rPr>
                <a:t>High investmnets on clothing.</a:t>
              </a:r>
              <a:endPar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Calibri" panose="020F0502020204030204"/>
                <a:sym typeface="Arial"/>
              </a:endParaRPr>
            </a:p>
          </p:txBody>
        </p:sp>
        <p:sp>
          <p:nvSpPr>
            <p:cNvPr id="51" name="TextBox 50"/>
            <p:cNvSpPr txBox="1"/>
            <p:nvPr/>
          </p:nvSpPr>
          <p:spPr>
            <a:xfrm>
              <a:off x="6022507" y="2422024"/>
              <a:ext cx="1719300" cy="793171"/>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latin typeface="Aptos Narrow" panose="020B0004020202020204" pitchFamily="34" charset="0"/>
                  <a:cs typeface="Arial"/>
                  <a:sym typeface="Arial"/>
                </a:rPr>
                <a:t>What do the clients do (actions) when facing the problem?</a:t>
              </a:r>
              <a:endParaRPr kumimoji="0" lang="en-US" sz="1400" b="0" i="0" u="none" strike="noStrike" kern="0" cap="none" spc="0" normalizeH="0" baseline="0" noProof="0" dirty="0">
                <a:ln>
                  <a:noFill/>
                </a:ln>
                <a:solidFill>
                  <a:prstClr val="white">
                    <a:lumMod val="50000"/>
                  </a:prstClr>
                </a:solidFill>
                <a:effectLst/>
                <a:uLnTx/>
                <a:uFillTx/>
                <a:latin typeface="Aptos Narrow" panose="020B0004020202020204" pitchFamily="34" charset="0"/>
                <a:cs typeface="Calibri" panose="020F0502020204030204"/>
                <a:sym typeface="Arial"/>
              </a:endParaRP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effectLst/>
                  <a:uLnTx/>
                  <a:uFillTx/>
                  <a:latin typeface="Aptos Narrow" panose="020B0004020202020204" pitchFamily="34" charset="0"/>
                  <a:cs typeface="Calibri" panose="020F0502020204030204"/>
                  <a:sym typeface="Arial"/>
                </a:rPr>
                <a:t>They look for cheaper options</a:t>
              </a:r>
            </a:p>
            <a:p>
              <a:pPr marL="285750" marR="0" lvl="0" indent="-285750"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latin typeface="Aptos Narrow" panose="020B0004020202020204" pitchFamily="34" charset="0"/>
                  <a:cs typeface="Calibri" panose="020F0502020204030204"/>
                  <a:sym typeface="Arial"/>
                </a:rPr>
                <a:t>They put them to waste</a:t>
              </a:r>
              <a:endParaRPr kumimoji="0" lang="en-US" sz="1400" b="0" i="0" u="none" strike="noStrike" kern="0" cap="none" spc="0" normalizeH="0" baseline="0" noProof="0" dirty="0">
                <a:ln>
                  <a:noFill/>
                </a:ln>
                <a:effectLst/>
                <a:uLnTx/>
                <a:uFillTx/>
                <a:latin typeface="Aptos Narrow" panose="020B0004020202020204" pitchFamily="34" charset="0"/>
                <a:cs typeface="Calibri" panose="020F0502020204030204"/>
                <a:sym typeface="Arial"/>
              </a:endParaRPr>
            </a:p>
          </p:txBody>
        </p:sp>
        <p:sp>
          <p:nvSpPr>
            <p:cNvPr id="52" name="TextBox 51"/>
            <p:cNvSpPr txBox="1"/>
            <p:nvPr/>
          </p:nvSpPr>
          <p:spPr>
            <a:xfrm>
              <a:off x="993510" y="2381024"/>
              <a:ext cx="1819070" cy="1147185"/>
            </a:xfrm>
            <a:prstGeom prst="rect">
              <a:avLst/>
            </a:prstGeom>
            <a:noFill/>
            <a:ln>
              <a:solidFill>
                <a:srgbClr val="E7E6E6">
                  <a:lumMod val="50000"/>
                </a:srgbClr>
              </a:solidFill>
            </a:ln>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pt-BR" sz="2000" i="1" u="none" strike="noStrike" kern="0" cap="none" spc="0" normalizeH="0" baseline="0" noProof="0" dirty="0">
                  <a:ln>
                    <a:noFill/>
                  </a:ln>
                  <a:effectLst/>
                  <a:uLnTx/>
                  <a:uFillTx/>
                  <a:latin typeface="Aptos Narrow" panose="020B0004020202020204" pitchFamily="34" charset="0"/>
                  <a:cs typeface="Arial"/>
                  <a:sym typeface="Arial"/>
                </a:rPr>
                <a:t>What is the product or service that you are offering?</a:t>
              </a:r>
              <a:endParaRPr kumimoji="0" lang="en-US" sz="2000" i="0" u="none" strike="noStrike" kern="0" cap="none" spc="0" normalizeH="0" baseline="0" noProof="0" dirty="0">
                <a:ln>
                  <a:noFill/>
                </a:ln>
                <a:effectLst/>
                <a:uLnTx/>
                <a:uFillTx/>
                <a:latin typeface="Aptos Narrow" panose="020B0004020202020204" pitchFamily="34" charset="0"/>
                <a:cs typeface="Arial"/>
                <a:sym typeface="Arial"/>
              </a:endParaRPr>
            </a:p>
            <a:p>
              <a:pPr marL="342900" marR="0" lvl="0" indent="-342900" algn="just" defTabSz="685783"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000" i="0" u="none" strike="noStrike" kern="0" cap="none" spc="0" normalizeH="0" baseline="0" noProof="0" dirty="0">
                <a:ln>
                  <a:noFill/>
                </a:ln>
                <a:effectLst/>
                <a:uLnTx/>
                <a:uFillTx/>
                <a:latin typeface="Aptos Narrow" panose="020B0004020202020204" pitchFamily="34" charset="0"/>
                <a:cs typeface="Arial"/>
                <a:sym typeface="Arial"/>
              </a:endParaRPr>
            </a:p>
            <a:p>
              <a:pPr marL="342900" marR="0" lvl="0" indent="-342900" algn="just" defTabSz="68578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0" cap="none" spc="0" normalizeH="0" baseline="0" noProof="0" dirty="0">
                  <a:ln>
                    <a:noFill/>
                  </a:ln>
                  <a:effectLst/>
                  <a:uLnTx/>
                  <a:uFillTx/>
                  <a:latin typeface="Aptos Narrow" panose="020B0004020202020204" pitchFamily="34" charset="0"/>
                  <a:cs typeface="Arial"/>
                  <a:sym typeface="Arial"/>
                </a:rPr>
                <a:t>Thrifting</a:t>
              </a: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Aptos Narrow" panose="020B0004020202020204" pitchFamily="34" charset="0"/>
              </a:rPr>
              <a:t>Demonstrate </a:t>
            </a:r>
            <a:r>
              <a:rPr lang="en-US" sz="2400" dirty="0">
                <a:solidFill>
                  <a:srgbClr val="292929"/>
                </a:solidFill>
                <a:latin typeface="Aptos Narrow" panose="020B0004020202020204" pitchFamily="34" charset="0"/>
              </a:rPr>
              <a:t>the fit between what you are offering and why people buy it. </a:t>
            </a:r>
            <a:r>
              <a:rPr lang="en-US" sz="2400" dirty="0">
                <a:latin typeface="Aptos Narrow" panose="020B0004020202020204" pitchFamily="34" charset="0"/>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42830" y="7922621"/>
            <a:ext cx="655576" cy="858078"/>
          </a:xfrm>
          <a:prstGeom prst="rect">
            <a:avLst/>
          </a:prstGeom>
        </p:spPr>
      </p:pic>
      <p:pic>
        <p:nvPicPr>
          <p:cNvPr id="3" name="Picture 2">
            <a:extLst>
              <a:ext uri="{FF2B5EF4-FFF2-40B4-BE49-F238E27FC236}">
                <a16:creationId xmlns:a16="http://schemas.microsoft.com/office/drawing/2014/main" id="{8109EC33-D752-6179-8513-0B36D4EE11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3321" y="233934"/>
            <a:ext cx="1756384" cy="1390699"/>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latin typeface="Aptos Narrow" panose="020B0004020202020204" pitchFamily="34" charset="0"/>
              </a:rPr>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latin typeface="Aptos Narrow" panose="020B0004020202020204" pitchFamily="34" charset="0"/>
              </a:rPr>
              <a:t>Describe your Solution:</a:t>
            </a:r>
          </a:p>
          <a:p>
            <a:pPr marL="0" indent="0">
              <a:buNone/>
            </a:pPr>
            <a:r>
              <a:rPr lang="en-GB" sz="2400" dirty="0">
                <a:latin typeface="Aptos Narrow" panose="020B0004020202020204" pitchFamily="34" charset="0"/>
              </a:rPr>
              <a:t>We offer Online Thrifting Service. </a:t>
            </a:r>
            <a:endParaRPr lang="en-GB" sz="2400" dirty="0">
              <a:latin typeface="Aptos Narrow" panose="020B0004020202020204" pitchFamily="34" charset="0"/>
              <a:cs typeface="Calibri"/>
            </a:endParaRPr>
          </a:p>
          <a:p>
            <a:pPr marL="0" indent="0">
              <a:buNone/>
            </a:pPr>
            <a:r>
              <a:rPr lang="en-GB" sz="2400" dirty="0">
                <a:latin typeface="Aptos Narrow" panose="020B0004020202020204" pitchFamily="34" charset="0"/>
              </a:rPr>
              <a:t>The details of our offering consist of:</a:t>
            </a:r>
            <a:endParaRPr lang="en-GB" sz="2400" dirty="0">
              <a:latin typeface="Aptos Narrow" panose="020B0004020202020204" pitchFamily="34" charset="0"/>
              <a:cs typeface="Calibri"/>
            </a:endParaRPr>
          </a:p>
          <a:p>
            <a:pPr marL="514350" indent="-514350">
              <a:buFont typeface="Arial" panose="020B0604020202020204" pitchFamily="34" charset="0"/>
              <a:buAutoNum type="arabicPeriod"/>
            </a:pPr>
            <a:r>
              <a:rPr lang="en-GB" sz="2400" dirty="0">
                <a:latin typeface="Aptos Narrow" panose="020B0004020202020204" pitchFamily="34" charset="0"/>
                <a:cs typeface="Calibri"/>
              </a:rPr>
              <a:t>Low pricing.</a:t>
            </a:r>
          </a:p>
          <a:p>
            <a:pPr marL="514350" indent="-514350">
              <a:buFont typeface="Arial" panose="020B0604020202020204" pitchFamily="34" charset="0"/>
              <a:buAutoNum type="arabicPeriod"/>
            </a:pPr>
            <a:r>
              <a:rPr lang="en-GB" sz="2400" dirty="0">
                <a:latin typeface="Aptos Narrow" panose="020B0004020202020204" pitchFamily="34" charset="0"/>
                <a:cs typeface="Calibri"/>
              </a:rPr>
              <a:t>Quality Clothing.</a:t>
            </a:r>
          </a:p>
          <a:p>
            <a:pPr marL="514350" indent="-514350">
              <a:buFont typeface="Arial" panose="020B0604020202020204" pitchFamily="34" charset="0"/>
              <a:buAutoNum type="arabicPeriod"/>
            </a:pPr>
            <a:r>
              <a:rPr lang="en-GB" sz="2400" dirty="0">
                <a:latin typeface="Aptos Narrow" panose="020B0004020202020204" pitchFamily="34" charset="0"/>
                <a:cs typeface="Calibri"/>
              </a:rPr>
              <a:t>Huge deals.</a:t>
            </a:r>
          </a:p>
          <a:p>
            <a:pPr marL="514350" indent="-514350">
              <a:buFont typeface="Arial" panose="020B0604020202020204" pitchFamily="34" charset="0"/>
              <a:buAutoNum type="arabicPeriod"/>
            </a:pPr>
            <a:endParaRPr lang="en-GB" sz="2400" dirty="0">
              <a:latin typeface="Aptos Narrow" panose="020B0004020202020204" pitchFamily="34" charset="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462760"/>
          </a:xfrm>
          <a:prstGeom prst="rect">
            <a:avLst/>
          </a:prstGeom>
          <a:ln>
            <a:solidFill>
              <a:schemeClr val="tx1"/>
            </a:solidFill>
          </a:ln>
        </p:spPr>
        <p:txBody>
          <a:bodyPr wrap="square">
            <a:spAutoFit/>
          </a:bodyPr>
          <a:lstStyle/>
          <a:p>
            <a:r>
              <a:rPr lang="en-GB" sz="2800" b="1" dirty="0">
                <a:latin typeface="Aptos Narrow" panose="020B0004020202020204" pitchFamily="34" charset="0"/>
              </a:rPr>
              <a:t>List the Benefits of Your solutions</a:t>
            </a:r>
          </a:p>
          <a:p>
            <a:r>
              <a:rPr lang="en-GB" sz="2800" dirty="0">
                <a:latin typeface="Aptos Narrow" panose="020B0004020202020204" pitchFamily="34" charset="0"/>
              </a:rPr>
              <a:t>1. Save money.</a:t>
            </a:r>
          </a:p>
          <a:p>
            <a:endParaRPr lang="en-GB" sz="2800" dirty="0">
              <a:latin typeface="Aptos Narrow" panose="020B0004020202020204" pitchFamily="34" charset="0"/>
            </a:endParaRPr>
          </a:p>
          <a:p>
            <a:r>
              <a:rPr lang="en-GB" sz="2800" dirty="0">
                <a:latin typeface="Aptos Narrow" panose="020B0004020202020204" pitchFamily="34" charset="0"/>
              </a:rPr>
              <a:t>2. No wastage of clothes.</a:t>
            </a:r>
          </a:p>
          <a:p>
            <a:endParaRPr lang="en-GB" sz="2800" dirty="0">
              <a:latin typeface="Aptos Narrow" panose="020B0004020202020204" pitchFamily="34" charset="0"/>
            </a:endParaRPr>
          </a:p>
          <a:p>
            <a:r>
              <a:rPr lang="en-GB" sz="2800" dirty="0">
                <a:latin typeface="Aptos Narrow" panose="020B0004020202020204" pitchFamily="34" charset="0"/>
              </a:rPr>
              <a:t>3. Affordability.</a:t>
            </a:r>
          </a:p>
          <a:p>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3" name="Picture 2">
            <a:extLst>
              <a:ext uri="{FF2B5EF4-FFF2-40B4-BE49-F238E27FC236}">
                <a16:creationId xmlns:a16="http://schemas.microsoft.com/office/drawing/2014/main" id="{5E9C085F-8082-8EAC-B9D0-A673824E5A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28804" y="473741"/>
            <a:ext cx="1936812" cy="1465697"/>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200182" y="2737675"/>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3558940" y="2697995"/>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3654496" y="2768351"/>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6117162" y="2697995"/>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6347582" y="2719766"/>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337764" y="2814010"/>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133481" y="1183041"/>
            <a:ext cx="1782155" cy="369332"/>
          </a:xfrm>
          <a:prstGeom prst="rect">
            <a:avLst/>
          </a:prstGeom>
        </p:spPr>
        <p:txBody>
          <a:bodyPr wrap="none">
            <a:spAutoFit/>
          </a:bodyPr>
          <a:lstStyle/>
          <a:p>
            <a:r>
              <a:rPr lang="en-US" b="1" dirty="0">
                <a:latin typeface="+mj-lt"/>
              </a:rPr>
              <a:t>Team member 1 </a:t>
            </a:r>
          </a:p>
        </p:txBody>
      </p:sp>
      <p:sp>
        <p:nvSpPr>
          <p:cNvPr id="24" name="Rectangle 23"/>
          <p:cNvSpPr/>
          <p:nvPr/>
        </p:nvSpPr>
        <p:spPr>
          <a:xfrm>
            <a:off x="3448966" y="1143041"/>
            <a:ext cx="2052535" cy="369332"/>
          </a:xfrm>
          <a:prstGeom prst="rect">
            <a:avLst/>
          </a:prstGeom>
        </p:spPr>
        <p:txBody>
          <a:bodyPr wrap="square">
            <a:spAutoFit/>
          </a:bodyPr>
          <a:lstStyle/>
          <a:p>
            <a:r>
              <a:rPr lang="en-US" b="1" dirty="0"/>
              <a:t>Team  member 2 </a:t>
            </a:r>
          </a:p>
        </p:txBody>
      </p:sp>
      <p:sp>
        <p:nvSpPr>
          <p:cNvPr id="25" name="Rectangle 24"/>
          <p:cNvSpPr/>
          <p:nvPr/>
        </p:nvSpPr>
        <p:spPr>
          <a:xfrm>
            <a:off x="5713305" y="1120736"/>
            <a:ext cx="2389251" cy="369332"/>
          </a:xfrm>
          <a:prstGeom prst="rect">
            <a:avLst/>
          </a:prstGeom>
        </p:spPr>
        <p:txBody>
          <a:bodyPr wrap="square">
            <a:spAutoFit/>
          </a:bodyPr>
          <a:lstStyle/>
          <a:p>
            <a:pPr algn="ctr"/>
            <a:r>
              <a:rPr lang="en-US" b="1" dirty="0"/>
              <a:t>Team member 3 </a:t>
            </a:r>
          </a:p>
        </p:txBody>
      </p:sp>
      <p:sp>
        <p:nvSpPr>
          <p:cNvPr id="8" name="Rectangle 7"/>
          <p:cNvSpPr/>
          <p:nvPr/>
        </p:nvSpPr>
        <p:spPr>
          <a:xfrm>
            <a:off x="200182" y="4402611"/>
            <a:ext cx="1552284" cy="646331"/>
          </a:xfrm>
          <a:prstGeom prst="rect">
            <a:avLst/>
          </a:prstGeom>
          <a:ln>
            <a:solidFill>
              <a:schemeClr val="tx1"/>
            </a:solidFill>
          </a:ln>
        </p:spPr>
        <p:txBody>
          <a:bodyPr wrap="none">
            <a:spAutoFit/>
          </a:bodyPr>
          <a:lstStyle/>
          <a:p>
            <a:pPr algn="ctr"/>
            <a:r>
              <a:rPr lang="en-US" dirty="0">
                <a:latin typeface="Aptos Narrow" panose="020B0004020202020204" pitchFamily="34" charset="0"/>
              </a:rPr>
              <a:t>Role/Position: </a:t>
            </a:r>
          </a:p>
          <a:p>
            <a:pPr algn="ctr"/>
            <a:r>
              <a:rPr lang="en-US" dirty="0">
                <a:latin typeface="Aptos Narrow" panose="020B0004020202020204" pitchFamily="34" charset="0"/>
              </a:rPr>
              <a:t>CEO</a:t>
            </a:r>
          </a:p>
        </p:txBody>
      </p:sp>
      <p:sp>
        <p:nvSpPr>
          <p:cNvPr id="29" name="Rectangle 28"/>
          <p:cNvSpPr/>
          <p:nvPr/>
        </p:nvSpPr>
        <p:spPr>
          <a:xfrm>
            <a:off x="3618743" y="4402611"/>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6241496" y="4430754"/>
            <a:ext cx="1552284" cy="646331"/>
          </a:xfrm>
          <a:prstGeom prst="rect">
            <a:avLst/>
          </a:prstGeom>
          <a:ln>
            <a:solidFill>
              <a:schemeClr val="tx1"/>
            </a:solidFill>
          </a:ln>
        </p:spPr>
        <p:txBody>
          <a:bodyPr wrap="square">
            <a:spAutoFit/>
          </a:bodyPr>
          <a:lstStyle/>
          <a:p>
            <a:pPr algn="ctr"/>
            <a:r>
              <a:rPr lang="en-US" dirty="0"/>
              <a:t>Role/Position: </a:t>
            </a:r>
          </a:p>
          <a:p>
            <a:pPr algn="ctr"/>
            <a:r>
              <a:rPr lang="en-US" dirty="0"/>
              <a:t>CFO/CMO</a:t>
            </a:r>
          </a:p>
        </p:txBody>
      </p:sp>
      <p:sp>
        <p:nvSpPr>
          <p:cNvPr id="31" name="Rectangle 30"/>
          <p:cNvSpPr/>
          <p:nvPr/>
        </p:nvSpPr>
        <p:spPr>
          <a:xfrm>
            <a:off x="82399" y="5676900"/>
            <a:ext cx="2153768" cy="2308324"/>
          </a:xfrm>
          <a:prstGeom prst="rect">
            <a:avLst/>
          </a:prstGeom>
          <a:ln>
            <a:solidFill>
              <a:schemeClr val="tx1"/>
            </a:solidFill>
          </a:ln>
        </p:spPr>
        <p:txBody>
          <a:bodyPr wrap="square">
            <a:spAutoFit/>
          </a:bodyPr>
          <a:lstStyle/>
          <a:p>
            <a:r>
              <a:rPr lang="en-US" dirty="0">
                <a:latin typeface="Arial Narrow" panose="020B0606020202030204" pitchFamily="34" charset="0"/>
              </a:rPr>
              <a:t>Key Strengths and abilities :</a:t>
            </a:r>
          </a:p>
          <a:p>
            <a:pPr marL="285750" indent="-285750">
              <a:buFont typeface="Arial" panose="020B0604020202020204" pitchFamily="34" charset="0"/>
              <a:buChar char="•"/>
            </a:pPr>
            <a:r>
              <a:rPr lang="en-US" dirty="0">
                <a:latin typeface="Arial Narrow" panose="020B0606020202030204" pitchFamily="34" charset="0"/>
              </a:rPr>
              <a:t>Leadership</a:t>
            </a:r>
          </a:p>
          <a:p>
            <a:pPr marL="285750" indent="-285750">
              <a:buFont typeface="Arial" panose="020B0604020202020204" pitchFamily="34" charset="0"/>
              <a:buChar char="•"/>
            </a:pPr>
            <a:r>
              <a:rPr lang="en-US" dirty="0">
                <a:latin typeface="Arial Narrow" panose="020B0606020202030204" pitchFamily="34" charset="0"/>
              </a:rPr>
              <a:t>Adaptability</a:t>
            </a:r>
          </a:p>
          <a:p>
            <a:pPr marL="285750" indent="-285750">
              <a:buFont typeface="Arial" panose="020B0604020202020204" pitchFamily="34" charset="0"/>
              <a:buChar char="•"/>
            </a:pPr>
            <a:r>
              <a:rPr lang="en-US" dirty="0">
                <a:latin typeface="Arial Narrow" panose="020B0606020202030204" pitchFamily="34" charset="0"/>
              </a:rPr>
              <a:t>Communication</a:t>
            </a:r>
          </a:p>
          <a:p>
            <a:pPr marL="285750" indent="-285750">
              <a:buFont typeface="Arial" panose="020B0604020202020204" pitchFamily="34" charset="0"/>
              <a:buChar char="•"/>
            </a:pPr>
            <a:r>
              <a:rPr lang="en-US" dirty="0">
                <a:latin typeface="Arial Narrow" panose="020B0606020202030204" pitchFamily="34" charset="0"/>
              </a:rPr>
              <a:t>Problem solving</a:t>
            </a:r>
          </a:p>
          <a:p>
            <a:endParaRPr lang="en-US" dirty="0"/>
          </a:p>
          <a:p>
            <a:endParaRPr lang="en-US" dirty="0"/>
          </a:p>
        </p:txBody>
      </p:sp>
      <p:sp>
        <p:nvSpPr>
          <p:cNvPr id="32" name="Rectangle 31"/>
          <p:cNvSpPr/>
          <p:nvPr/>
        </p:nvSpPr>
        <p:spPr>
          <a:xfrm>
            <a:off x="3288890" y="5664987"/>
            <a:ext cx="2153768" cy="2308324"/>
          </a:xfrm>
          <a:prstGeom prst="rect">
            <a:avLst/>
          </a:prstGeom>
          <a:ln>
            <a:solidFill>
              <a:schemeClr val="tx1"/>
            </a:solidFill>
          </a:ln>
        </p:spPr>
        <p:txBody>
          <a:bodyPr wrap="square">
            <a:spAutoFit/>
          </a:bodyPr>
          <a:lstStyle/>
          <a:p>
            <a:r>
              <a:rPr lang="en-US" dirty="0">
                <a:latin typeface="Aptos Narrow" panose="020B0004020202020204" pitchFamily="34" charset="0"/>
              </a:rPr>
              <a:t>Key Strengths and abilities </a:t>
            </a:r>
          </a:p>
          <a:p>
            <a:pPr marL="285750" indent="-285750">
              <a:buFont typeface="Arial" panose="020B0604020202020204" pitchFamily="34" charset="0"/>
              <a:buChar char="•"/>
            </a:pPr>
            <a:r>
              <a:rPr lang="en-US" dirty="0">
                <a:latin typeface="Aptos Narrow" panose="020B0004020202020204" pitchFamily="34" charset="0"/>
              </a:rPr>
              <a:t>Decision Making</a:t>
            </a:r>
          </a:p>
          <a:p>
            <a:pPr marL="285750" indent="-285750">
              <a:buFont typeface="Arial" panose="020B0604020202020204" pitchFamily="34" charset="0"/>
              <a:buChar char="•"/>
            </a:pPr>
            <a:r>
              <a:rPr lang="en-US" dirty="0">
                <a:latin typeface="Aptos Narrow" panose="020B0004020202020204" pitchFamily="34" charset="0"/>
              </a:rPr>
              <a:t>Strategic Planning</a:t>
            </a:r>
          </a:p>
          <a:p>
            <a:pPr marL="285750" indent="-285750">
              <a:buFont typeface="Arial" panose="020B0604020202020204" pitchFamily="34" charset="0"/>
              <a:buChar char="•"/>
            </a:pPr>
            <a:r>
              <a:rPr lang="en-US" dirty="0">
                <a:latin typeface="Aptos Narrow" panose="020B0004020202020204" pitchFamily="34" charset="0"/>
              </a:rPr>
              <a:t>Strategy making</a:t>
            </a:r>
          </a:p>
          <a:p>
            <a:pPr marL="285750" indent="-285750">
              <a:buFont typeface="Arial" panose="020B0604020202020204" pitchFamily="34" charset="0"/>
              <a:buChar char="•"/>
            </a:pPr>
            <a:r>
              <a:rPr lang="en-US" dirty="0">
                <a:latin typeface="Aptos Narrow" panose="020B0004020202020204" pitchFamily="34" charset="0"/>
              </a:rPr>
              <a:t>Conflict resolution</a:t>
            </a:r>
          </a:p>
          <a:p>
            <a:pPr marL="285750" indent="-285750">
              <a:buFont typeface="Arial" panose="020B0604020202020204" pitchFamily="34" charset="0"/>
              <a:buChar char="•"/>
            </a:pPr>
            <a:endParaRPr lang="en-US" dirty="0"/>
          </a:p>
        </p:txBody>
      </p:sp>
      <p:sp>
        <p:nvSpPr>
          <p:cNvPr id="33" name="Rectangle 32"/>
          <p:cNvSpPr/>
          <p:nvPr/>
        </p:nvSpPr>
        <p:spPr>
          <a:xfrm>
            <a:off x="6039316" y="5707096"/>
            <a:ext cx="2153768" cy="2308324"/>
          </a:xfrm>
          <a:prstGeom prst="rect">
            <a:avLst/>
          </a:prstGeom>
          <a:ln>
            <a:solidFill>
              <a:schemeClr val="tx1"/>
            </a:solidFill>
          </a:ln>
        </p:spPr>
        <p:txBody>
          <a:bodyPr wrap="square">
            <a:spAutoFit/>
          </a:bodyPr>
          <a:lstStyle/>
          <a:p>
            <a:r>
              <a:rPr lang="en-US" dirty="0">
                <a:latin typeface="Aptos Narrow" panose="020B0004020202020204" pitchFamily="34" charset="0"/>
              </a:rPr>
              <a:t>Key Strengths and abilities :</a:t>
            </a:r>
          </a:p>
          <a:p>
            <a:pPr marL="285750" indent="-285750">
              <a:buFont typeface="Arial" panose="020B0604020202020204" pitchFamily="34" charset="0"/>
              <a:buChar char="•"/>
            </a:pPr>
            <a:r>
              <a:rPr lang="en-US" dirty="0">
                <a:latin typeface="Aptos Narrow" panose="020B0004020202020204" pitchFamily="34" charset="0"/>
              </a:rPr>
              <a:t>Communication</a:t>
            </a:r>
          </a:p>
          <a:p>
            <a:pPr marL="285750" indent="-285750">
              <a:buFont typeface="Arial" panose="020B0604020202020204" pitchFamily="34" charset="0"/>
              <a:buChar char="•"/>
            </a:pPr>
            <a:r>
              <a:rPr lang="en-US" dirty="0">
                <a:latin typeface="Aptos Narrow" panose="020B0004020202020204" pitchFamily="34" charset="0"/>
              </a:rPr>
              <a:t>Analytic Skills</a:t>
            </a:r>
          </a:p>
          <a:p>
            <a:pPr marL="285750" indent="-285750">
              <a:buFont typeface="Arial" panose="020B0604020202020204" pitchFamily="34" charset="0"/>
              <a:buChar char="•"/>
            </a:pPr>
            <a:r>
              <a:rPr lang="en-US" dirty="0">
                <a:latin typeface="Aptos Narrow" panose="020B0004020202020204" pitchFamily="34" charset="0"/>
              </a:rPr>
              <a:t>Integrity</a:t>
            </a:r>
          </a:p>
          <a:p>
            <a:pPr marL="285750" indent="-285750">
              <a:buFont typeface="Arial" panose="020B0604020202020204" pitchFamily="34" charset="0"/>
              <a:buChar char="•"/>
            </a:pPr>
            <a:r>
              <a:rPr lang="en-US" dirty="0">
                <a:latin typeface="Aptos Narrow" panose="020B0004020202020204" pitchFamily="34" charset="0"/>
              </a:rPr>
              <a:t>Financial foresight</a:t>
            </a:r>
          </a:p>
          <a:p>
            <a:endParaRPr lang="en-US" dirty="0"/>
          </a:p>
          <a:p>
            <a:endParaRPr lang="en-US" dirty="0"/>
          </a:p>
        </p:txBody>
      </p:sp>
      <p:sp>
        <p:nvSpPr>
          <p:cNvPr id="15" name="Rectangle 14"/>
          <p:cNvSpPr/>
          <p:nvPr/>
        </p:nvSpPr>
        <p:spPr>
          <a:xfrm>
            <a:off x="11347962" y="3487381"/>
            <a:ext cx="5854488" cy="2804870"/>
          </a:xfrm>
          <a:prstGeom prst="rect">
            <a:avLst/>
          </a:prstGeom>
          <a:ln>
            <a:solidFill>
              <a:schemeClr val="tx1"/>
            </a:solidFill>
          </a:ln>
        </p:spPr>
        <p:txBody>
          <a:bodyPr wrap="none">
            <a:spAutoFit/>
          </a:bodyPr>
          <a:lstStyle/>
          <a:p>
            <a:pPr>
              <a:lnSpc>
                <a:spcPct val="90000"/>
              </a:lnSpc>
              <a:spcBef>
                <a:spcPts val="750"/>
              </a:spcBef>
              <a:buClr>
                <a:srgbClr val="000000"/>
              </a:buClr>
              <a:buFont typeface="Arial"/>
              <a:buNone/>
            </a:pPr>
            <a:r>
              <a:rPr lang="en-GB" b="1" kern="0" dirty="0">
                <a:solidFill>
                  <a:srgbClr val="000000"/>
                </a:solidFill>
                <a:latin typeface="Aptos Narrow" panose="020B0004020202020204" pitchFamily="34" charset="0"/>
                <a:ea typeface="+mn-lt"/>
                <a:cs typeface="Arial"/>
                <a:sym typeface="Arial"/>
              </a:rPr>
              <a:t>What makes us a good team to solve the problem we chose?</a:t>
            </a:r>
          </a:p>
          <a:p>
            <a:pPr marL="285750" indent="-285750">
              <a:lnSpc>
                <a:spcPct val="90000"/>
              </a:lnSpc>
              <a:spcBef>
                <a:spcPts val="750"/>
              </a:spcBef>
              <a:buClr>
                <a:srgbClr val="000000"/>
              </a:buClr>
              <a:buFont typeface="Arial" panose="020B0604020202020204" pitchFamily="34" charset="0"/>
              <a:buChar char="•"/>
            </a:pPr>
            <a:r>
              <a:rPr lang="en-GB" kern="0" dirty="0">
                <a:solidFill>
                  <a:srgbClr val="000000"/>
                </a:solidFill>
                <a:latin typeface="Aptos Narrow" panose="020B0004020202020204" pitchFamily="34" charset="0"/>
                <a:ea typeface="+mn-lt"/>
                <a:cs typeface="Arial"/>
                <a:sym typeface="Arial"/>
              </a:rPr>
              <a:t>We are collaborative and communicative.</a:t>
            </a:r>
          </a:p>
          <a:p>
            <a:pPr marL="285750" indent="-285750">
              <a:lnSpc>
                <a:spcPct val="90000"/>
              </a:lnSpc>
              <a:spcBef>
                <a:spcPts val="750"/>
              </a:spcBef>
              <a:buClr>
                <a:srgbClr val="000000"/>
              </a:buClr>
              <a:buFont typeface="Arial" panose="020B0604020202020204" pitchFamily="34" charset="0"/>
              <a:buChar char="•"/>
            </a:pPr>
            <a:r>
              <a:rPr lang="en-GB" kern="0" dirty="0">
                <a:solidFill>
                  <a:srgbClr val="000000"/>
                </a:solidFill>
                <a:latin typeface="Aptos Narrow" panose="020B0004020202020204" pitchFamily="34" charset="0"/>
                <a:ea typeface="+mn-lt"/>
                <a:cs typeface="Arial"/>
                <a:sym typeface="Arial"/>
              </a:rPr>
              <a:t>Open communication</a:t>
            </a:r>
          </a:p>
          <a:p>
            <a:pPr marL="285750" indent="-285750">
              <a:lnSpc>
                <a:spcPct val="90000"/>
              </a:lnSpc>
              <a:spcBef>
                <a:spcPts val="750"/>
              </a:spcBef>
              <a:buClr>
                <a:srgbClr val="000000"/>
              </a:buClr>
              <a:buFont typeface="Arial" panose="020B0604020202020204" pitchFamily="34" charset="0"/>
              <a:buChar char="•"/>
            </a:pPr>
            <a:r>
              <a:rPr lang="en-GB" kern="0" dirty="0">
                <a:solidFill>
                  <a:srgbClr val="000000"/>
                </a:solidFill>
                <a:latin typeface="Aptos Narrow" panose="020B0004020202020204" pitchFamily="34" charset="0"/>
                <a:ea typeface="+mn-lt"/>
                <a:cs typeface="Arial"/>
                <a:sym typeface="Arial"/>
              </a:rPr>
              <a:t>Defined goals</a:t>
            </a:r>
          </a:p>
          <a:p>
            <a:pPr marL="285750" indent="-285750">
              <a:lnSpc>
                <a:spcPct val="90000"/>
              </a:lnSpc>
              <a:spcBef>
                <a:spcPts val="750"/>
              </a:spcBef>
              <a:buClr>
                <a:srgbClr val="000000"/>
              </a:buClr>
              <a:buFont typeface="Arial" panose="020B0604020202020204" pitchFamily="34" charset="0"/>
              <a:buChar char="•"/>
            </a:pPr>
            <a:r>
              <a:rPr lang="en-GB" kern="0" dirty="0">
                <a:solidFill>
                  <a:srgbClr val="000000"/>
                </a:solidFill>
                <a:latin typeface="Aptos Narrow" panose="020B0004020202020204" pitchFamily="34" charset="0"/>
                <a:ea typeface="+mn-lt"/>
                <a:cs typeface="Arial"/>
                <a:sym typeface="Arial"/>
              </a:rPr>
              <a:t>Provide constructive </a:t>
            </a:r>
            <a:r>
              <a:rPr lang="en-GB" kern="0" dirty="0" err="1">
                <a:solidFill>
                  <a:srgbClr val="000000"/>
                </a:solidFill>
                <a:latin typeface="Aptos Narrow" panose="020B0004020202020204" pitchFamily="34" charset="0"/>
                <a:ea typeface="+mn-lt"/>
                <a:cs typeface="Arial"/>
                <a:sym typeface="Arial"/>
              </a:rPr>
              <a:t>criticisim</a:t>
            </a:r>
            <a:r>
              <a:rPr lang="en-GB" kern="0" dirty="0">
                <a:solidFill>
                  <a:srgbClr val="000000"/>
                </a:solidFill>
                <a:latin typeface="Aptos Narrow" panose="020B0004020202020204" pitchFamily="34" charset="0"/>
                <a:ea typeface="+mn-lt"/>
                <a:cs typeface="Arial"/>
                <a:sym typeface="Arial"/>
              </a:rPr>
              <a:t>.</a:t>
            </a:r>
          </a:p>
          <a:p>
            <a:pPr marL="285750" indent="-285750">
              <a:lnSpc>
                <a:spcPct val="90000"/>
              </a:lnSpc>
              <a:spcBef>
                <a:spcPts val="750"/>
              </a:spcBef>
              <a:buClr>
                <a:srgbClr val="000000"/>
              </a:buClr>
              <a:buFont typeface="Arial" panose="020B0604020202020204" pitchFamily="34" charset="0"/>
              <a:buChar char="•"/>
            </a:pPr>
            <a:r>
              <a:rPr lang="en-GB" kern="0" dirty="0">
                <a:solidFill>
                  <a:srgbClr val="000000"/>
                </a:solidFill>
                <a:latin typeface="Aptos Narrow" panose="020B0004020202020204" pitchFamily="34" charset="0"/>
                <a:ea typeface="+mn-lt"/>
                <a:cs typeface="Arial"/>
                <a:sym typeface="Arial"/>
              </a:rPr>
              <a:t>Showing respect to everyone</a:t>
            </a:r>
          </a:p>
          <a:p>
            <a:pPr marL="285750" indent="-285750">
              <a:lnSpc>
                <a:spcPct val="90000"/>
              </a:lnSpc>
              <a:spcBef>
                <a:spcPts val="750"/>
              </a:spcBef>
              <a:buClr>
                <a:srgbClr val="000000"/>
              </a:buClr>
              <a:buFont typeface="Arial" panose="020B0604020202020204" pitchFamily="34" charset="0"/>
              <a:buChar char="•"/>
            </a:pPr>
            <a:r>
              <a:rPr lang="en-GB" kern="0" dirty="0">
                <a:solidFill>
                  <a:srgbClr val="000000"/>
                </a:solidFill>
                <a:latin typeface="Aptos Narrow" panose="020B0004020202020204" pitchFamily="34" charset="0"/>
                <a:ea typeface="+mn-lt"/>
                <a:cs typeface="Arial"/>
                <a:sym typeface="Arial"/>
              </a:rPr>
              <a:t>Providing quality feedback on each others work.</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p:txBody>
      </p:sp>
      <p:sp>
        <p:nvSpPr>
          <p:cNvPr id="40" name="Rectangle 39"/>
          <p:cNvSpPr/>
          <p:nvPr/>
        </p:nvSpPr>
        <p:spPr>
          <a:xfrm>
            <a:off x="11658600" y="7200900"/>
            <a:ext cx="6324599" cy="1569660"/>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a:t>
            </a:r>
            <a:r>
              <a:rPr lang="en-US" sz="2400" dirty="0">
                <a:solidFill>
                  <a:srgbClr val="000000"/>
                </a:solidFill>
                <a:latin typeface="Aptos Narrow" panose="020B0004020202020204" pitchFamily="34" charset="0"/>
              </a:rPr>
              <a:t>The goal is to demonstrate teams commitment. Mention who’s on your team, why them and their extremely relevant credentials</a:t>
            </a:r>
            <a:endParaRPr lang="en-US" sz="2400" dirty="0">
              <a:latin typeface="Aptos Narrow" panose="020B0004020202020204" pitchFamily="34" charset="0"/>
            </a:endParaRPr>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sp>
        <p:nvSpPr>
          <p:cNvPr id="3" name="TextBox 2">
            <a:extLst>
              <a:ext uri="{FF2B5EF4-FFF2-40B4-BE49-F238E27FC236}">
                <a16:creationId xmlns:a16="http://schemas.microsoft.com/office/drawing/2014/main" id="{5F8C74D8-0223-EB45-E62A-939B949C64AD}"/>
              </a:ext>
            </a:extLst>
          </p:cNvPr>
          <p:cNvSpPr txBox="1"/>
          <p:nvPr/>
        </p:nvSpPr>
        <p:spPr>
          <a:xfrm>
            <a:off x="5053236" y="1089939"/>
            <a:ext cx="9251576" cy="369332"/>
          </a:xfrm>
          <a:prstGeom prst="rect">
            <a:avLst/>
          </a:prstGeom>
          <a:noFill/>
        </p:spPr>
        <p:txBody>
          <a:bodyPr wrap="square">
            <a:spAutoFit/>
          </a:bodyPr>
          <a:lstStyle/>
          <a:p>
            <a:pPr algn="ctr"/>
            <a:r>
              <a:rPr lang="en-US" b="1" dirty="0"/>
              <a:t>Team member 4 </a:t>
            </a:r>
          </a:p>
        </p:txBody>
      </p:sp>
      <p:sp>
        <p:nvSpPr>
          <p:cNvPr id="5" name="Rectangle 4">
            <a:extLst>
              <a:ext uri="{FF2B5EF4-FFF2-40B4-BE49-F238E27FC236}">
                <a16:creationId xmlns:a16="http://schemas.microsoft.com/office/drawing/2014/main" id="{77BAF41D-ECB7-AB8A-4EEF-A0C2EF051126}"/>
              </a:ext>
            </a:extLst>
          </p:cNvPr>
          <p:cNvSpPr/>
          <p:nvPr/>
        </p:nvSpPr>
        <p:spPr>
          <a:xfrm>
            <a:off x="8865484" y="2737675"/>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TextBox 8">
            <a:extLst>
              <a:ext uri="{FF2B5EF4-FFF2-40B4-BE49-F238E27FC236}">
                <a16:creationId xmlns:a16="http://schemas.microsoft.com/office/drawing/2014/main" id="{BE6473A1-16E9-FFBC-C816-FD5679A5DCDB}"/>
              </a:ext>
            </a:extLst>
          </p:cNvPr>
          <p:cNvSpPr txBox="1"/>
          <p:nvPr/>
        </p:nvSpPr>
        <p:spPr>
          <a:xfrm>
            <a:off x="9036424" y="2814009"/>
            <a:ext cx="9251576" cy="461665"/>
          </a:xfrm>
          <a:prstGeom prst="rect">
            <a:avLst/>
          </a:prstGeom>
          <a:noFill/>
        </p:spPr>
        <p:txBody>
          <a:bodyPr wrap="square">
            <a:spAutoFit/>
          </a:bodyPr>
          <a:lstStyle/>
          <a:p>
            <a:r>
              <a:rPr lang="en-US" sz="2400" kern="0" dirty="0">
                <a:solidFill>
                  <a:schemeClr val="accent2"/>
                </a:solidFill>
                <a:latin typeface="Arial"/>
                <a:cs typeface="Arial"/>
                <a:sym typeface="Arial"/>
              </a:rPr>
              <a:t>Picture</a:t>
            </a:r>
            <a:endParaRPr lang="en-IN" sz="2400" dirty="0"/>
          </a:p>
        </p:txBody>
      </p:sp>
      <p:sp>
        <p:nvSpPr>
          <p:cNvPr id="16" name="Rectangle 15">
            <a:extLst>
              <a:ext uri="{FF2B5EF4-FFF2-40B4-BE49-F238E27FC236}">
                <a16:creationId xmlns:a16="http://schemas.microsoft.com/office/drawing/2014/main" id="{DCC0F4C1-5CED-5A79-D2FE-8E1183C24BFF}"/>
              </a:ext>
            </a:extLst>
          </p:cNvPr>
          <p:cNvSpPr/>
          <p:nvPr/>
        </p:nvSpPr>
        <p:spPr>
          <a:xfrm>
            <a:off x="8880111" y="4348789"/>
            <a:ext cx="1552284" cy="646331"/>
          </a:xfrm>
          <a:prstGeom prst="rect">
            <a:avLst/>
          </a:prstGeom>
          <a:ln>
            <a:solidFill>
              <a:schemeClr val="tx1"/>
            </a:solidFill>
          </a:ln>
        </p:spPr>
        <p:txBody>
          <a:bodyPr wrap="square">
            <a:spAutoFit/>
          </a:bodyPr>
          <a:lstStyle/>
          <a:p>
            <a:pPr algn="ctr"/>
            <a:r>
              <a:rPr lang="en-US" dirty="0"/>
              <a:t>Role/Position: </a:t>
            </a:r>
          </a:p>
          <a:p>
            <a:pPr algn="ctr"/>
            <a:r>
              <a:rPr lang="en-US" dirty="0"/>
              <a:t>CDO/CPO</a:t>
            </a:r>
          </a:p>
        </p:txBody>
      </p:sp>
      <p:sp>
        <p:nvSpPr>
          <p:cNvPr id="19" name="Rectangle 18">
            <a:extLst>
              <a:ext uri="{FF2B5EF4-FFF2-40B4-BE49-F238E27FC236}">
                <a16:creationId xmlns:a16="http://schemas.microsoft.com/office/drawing/2014/main" id="{9878632A-B489-E32B-FF30-49CF0A4F4901}"/>
              </a:ext>
            </a:extLst>
          </p:cNvPr>
          <p:cNvSpPr/>
          <p:nvPr/>
        </p:nvSpPr>
        <p:spPr>
          <a:xfrm>
            <a:off x="8630333" y="5676899"/>
            <a:ext cx="2153768" cy="2308324"/>
          </a:xfrm>
          <a:prstGeom prst="rect">
            <a:avLst/>
          </a:prstGeom>
          <a:ln>
            <a:solidFill>
              <a:schemeClr val="tx1"/>
            </a:solidFill>
          </a:ln>
        </p:spPr>
        <p:txBody>
          <a:bodyPr wrap="square">
            <a:spAutoFit/>
          </a:bodyPr>
          <a:lstStyle/>
          <a:p>
            <a:r>
              <a:rPr lang="en-US" dirty="0">
                <a:latin typeface="Aptos Narrow" panose="020B0004020202020204" pitchFamily="34" charset="0"/>
              </a:rPr>
              <a:t>Key Strengths and abilities :</a:t>
            </a:r>
          </a:p>
          <a:p>
            <a:pPr marL="285750" indent="-285750">
              <a:buFont typeface="Arial" panose="020B0604020202020204" pitchFamily="34" charset="0"/>
              <a:buChar char="•"/>
            </a:pPr>
            <a:r>
              <a:rPr lang="en-US" dirty="0">
                <a:latin typeface="Aptos Narrow" panose="020B0004020202020204" pitchFamily="34" charset="0"/>
              </a:rPr>
              <a:t>Strategic vision</a:t>
            </a:r>
          </a:p>
          <a:p>
            <a:pPr marL="285750" indent="-285750">
              <a:buFont typeface="Arial" panose="020B0604020202020204" pitchFamily="34" charset="0"/>
              <a:buChar char="•"/>
            </a:pPr>
            <a:r>
              <a:rPr lang="en-US" dirty="0">
                <a:latin typeface="Aptos Narrow" panose="020B0004020202020204" pitchFamily="34" charset="0"/>
              </a:rPr>
              <a:t>Technical expertise</a:t>
            </a:r>
          </a:p>
          <a:p>
            <a:pPr marL="285750" indent="-285750">
              <a:buFont typeface="Arial" panose="020B0604020202020204" pitchFamily="34" charset="0"/>
              <a:buChar char="•"/>
            </a:pPr>
            <a:r>
              <a:rPr lang="en-US" dirty="0">
                <a:latin typeface="Aptos Narrow" panose="020B0004020202020204" pitchFamily="34" charset="0"/>
              </a:rPr>
              <a:t>Problem solving skills</a:t>
            </a:r>
          </a:p>
          <a:p>
            <a:endParaRPr lang="en-US" dirty="0"/>
          </a:p>
        </p:txBody>
      </p:sp>
      <p:pic>
        <p:nvPicPr>
          <p:cNvPr id="20" name="Picture 19">
            <a:extLst>
              <a:ext uri="{FF2B5EF4-FFF2-40B4-BE49-F238E27FC236}">
                <a16:creationId xmlns:a16="http://schemas.microsoft.com/office/drawing/2014/main" id="{D3B42E01-3004-D959-2A39-69DF747C96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68799" y="773214"/>
            <a:ext cx="1936812" cy="1465697"/>
          </a:xfrm>
          <a:prstGeom prst="rect">
            <a:avLst/>
          </a:prstGeom>
        </p:spPr>
      </p:pic>
      <p:pic>
        <p:nvPicPr>
          <p:cNvPr id="4" name="Picture 3" descr="A person leaning on a railing&#10;&#10;Description automatically generated">
            <a:extLst>
              <a:ext uri="{FF2B5EF4-FFF2-40B4-BE49-F238E27FC236}">
                <a16:creationId xmlns:a16="http://schemas.microsoft.com/office/drawing/2014/main" id="{6D7F14C8-8604-4383-9B46-07637B8C46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5791" y="1674601"/>
            <a:ext cx="1751018" cy="2530597"/>
          </a:xfrm>
          <a:prstGeom prst="rect">
            <a:avLst/>
          </a:prstGeom>
        </p:spPr>
      </p:pic>
      <p:pic>
        <p:nvPicPr>
          <p:cNvPr id="10" name="Picture 9" descr="A person smiling at camera&#10;&#10;Description automatically generated">
            <a:extLst>
              <a:ext uri="{FF2B5EF4-FFF2-40B4-BE49-F238E27FC236}">
                <a16:creationId xmlns:a16="http://schemas.microsoft.com/office/drawing/2014/main" id="{3D63BA08-211A-FE28-9395-810A979629D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6371" b="14741"/>
          <a:stretch/>
        </p:blipFill>
        <p:spPr>
          <a:xfrm>
            <a:off x="133481" y="1684079"/>
            <a:ext cx="1698505" cy="2530597"/>
          </a:xfrm>
          <a:prstGeom prst="rect">
            <a:avLst/>
          </a:prstGeom>
        </p:spPr>
      </p:pic>
      <p:pic>
        <p:nvPicPr>
          <p:cNvPr id="12" name="Picture 11" descr="A person smiling with long hair&#10;&#10;Description automatically generated">
            <a:extLst>
              <a:ext uri="{FF2B5EF4-FFF2-40B4-BE49-F238E27FC236}">
                <a16:creationId xmlns:a16="http://schemas.microsoft.com/office/drawing/2014/main" id="{FEF91C52-D44D-0F22-1DE4-7D450983D50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63" t="1851" r="8336" b="4814"/>
          <a:stretch/>
        </p:blipFill>
        <p:spPr>
          <a:xfrm>
            <a:off x="6045675" y="1589610"/>
            <a:ext cx="1748106" cy="2572420"/>
          </a:xfrm>
          <a:prstGeom prst="rect">
            <a:avLst/>
          </a:prstGeom>
        </p:spPr>
      </p:pic>
      <p:pic>
        <p:nvPicPr>
          <p:cNvPr id="17" name="Picture 16" descr="A young person with black hair&#10;&#10;Description automatically generated">
            <a:extLst>
              <a:ext uri="{FF2B5EF4-FFF2-40B4-BE49-F238E27FC236}">
                <a16:creationId xmlns:a16="http://schemas.microsoft.com/office/drawing/2014/main" id="{A7E2DD25-1E6B-7B66-AC82-4CC7101155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333" r="3022" b="4815"/>
          <a:stretch/>
        </p:blipFill>
        <p:spPr>
          <a:xfrm>
            <a:off x="8804971" y="1574406"/>
            <a:ext cx="1748106" cy="2640269"/>
          </a:xfrm>
          <a:prstGeom prst="rect">
            <a:avLst/>
          </a:prstGeom>
        </p:spPr>
      </p:pic>
    </p:spTree>
    <p:extLst>
      <p:ext uri="{BB962C8B-B14F-4D97-AF65-F5344CB8AC3E}">
        <p14:creationId xmlns:p14="http://schemas.microsoft.com/office/powerpoint/2010/main" val="305788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8731</TotalTime>
  <Words>1242</Words>
  <Application>Microsoft Office PowerPoint</Application>
  <PresentationFormat>Custom</PresentationFormat>
  <Paragraphs>236</Paragraphs>
  <Slides>10</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Verdana</vt:lpstr>
      <vt:lpstr>Times New Roman</vt:lpstr>
      <vt:lpstr>Avenir</vt:lpstr>
      <vt:lpstr>Antonio Bold</vt:lpstr>
      <vt:lpstr>Gill Sans</vt:lpstr>
      <vt:lpstr>Arial Narrow</vt:lpstr>
      <vt:lpstr>Agrandir Wide Black Bold</vt:lpstr>
      <vt:lpstr>Calibri</vt:lpstr>
      <vt:lpstr>Arial</vt:lpstr>
      <vt:lpstr>charter</vt:lpstr>
      <vt:lpstr>Lexend Deca</vt:lpstr>
      <vt:lpstr>Wingdings</vt:lpstr>
      <vt:lpstr>Aptos Narrow</vt:lpstr>
      <vt:lpstr>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Darahas Kanthi Garlapati</cp:lastModifiedBy>
  <cp:revision>220</cp:revision>
  <dcterms:created xsi:type="dcterms:W3CDTF">2006-08-16T00:00:00Z</dcterms:created>
  <dcterms:modified xsi:type="dcterms:W3CDTF">2023-09-15T14:16:33Z</dcterms:modified>
  <dc:identifier>DAEgz1I4riU</dc:identifier>
</cp:coreProperties>
</file>