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70"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est Use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commentAuthors" Target="commentAuthors.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'[DOC-20240901-WA0010..xlsx]Sheet 3'!$A$1</c:f>
              <c:strCache>
                <c:ptCount val="1"/>
                <c:pt idx="0">
                  <c:v>Salary</c:v>
                </c:pt>
              </c:strCache>
            </c:strRef>
          </c:tx>
          <c:spPr>
            <a:solidFill>
              <a:schemeClr val="accent1">
                <a:shade val="76000"/>
              </a:schemeClr>
            </a:solidFill>
            <a:ln w="19050">
              <a:solidFill>
                <a:schemeClr val="lt1"/>
              </a:solidFill>
            </a:ln>
            <a:effectLst/>
          </c:spPr>
          <c:invertIfNegative val="0"/>
          <c:val>
            <c:numRef>
              <c:f>'[DOC-20240901-WA0010..xlsx]Sheet 3'!$A$2:$A$25</c:f>
              <c:numCache>
                <c:formatCode>General</c:formatCode>
                <c:ptCount val="24"/>
                <c:pt idx="0">
                  <c:v>77727</c:v>
                </c:pt>
                <c:pt idx="1">
                  <c:v>88360.79</c:v>
                </c:pt>
                <c:pt idx="2">
                  <c:v>85879.23</c:v>
                </c:pt>
                <c:pt idx="3">
                  <c:v>93128.34</c:v>
                </c:pt>
                <c:pt idx="4">
                  <c:v>57002.02</c:v>
                </c:pt>
                <c:pt idx="5">
                  <c:v>118976.16</c:v>
                </c:pt>
                <c:pt idx="6">
                  <c:v>104802.63</c:v>
                </c:pt>
                <c:pt idx="7">
                  <c:v>66017.179999999993</c:v>
                </c:pt>
                <c:pt idx="8">
                  <c:v>74279.009999999995</c:v>
                </c:pt>
                <c:pt idx="9">
                  <c:v>68980.52</c:v>
                </c:pt>
                <c:pt idx="10">
                  <c:v>42314.39</c:v>
                </c:pt>
                <c:pt idx="11">
                  <c:v>114425.19</c:v>
                </c:pt>
                <c:pt idx="12">
                  <c:v>69192.850000000006</c:v>
                </c:pt>
                <c:pt idx="13">
                  <c:v>61214.26</c:v>
                </c:pt>
                <c:pt idx="14">
                  <c:v>54137.05</c:v>
                </c:pt>
                <c:pt idx="15">
                  <c:v>37902.35</c:v>
                </c:pt>
                <c:pt idx="16">
                  <c:v>39969.72</c:v>
                </c:pt>
                <c:pt idx="17">
                  <c:v>69913.39</c:v>
                </c:pt>
                <c:pt idx="18">
                  <c:v>52748.63</c:v>
                </c:pt>
                <c:pt idx="19">
                  <c:v>50310.09</c:v>
                </c:pt>
                <c:pt idx="20">
                  <c:v>52963.65</c:v>
                </c:pt>
                <c:pt idx="21">
                  <c:v>62195.47</c:v>
                </c:pt>
                <c:pt idx="22">
                  <c:v>43329.22</c:v>
                </c:pt>
                <c:pt idx="23">
                  <c:v>71570.990000000005</c:v>
                </c:pt>
              </c:numCache>
            </c:numRef>
          </c:val>
          <c:extLst>
            <c:ext xmlns:c16="http://schemas.microsoft.com/office/drawing/2014/chart" uri="{C3380CC4-5D6E-409C-BE32-E72D297353CC}">
              <c16:uniqueId val="{00000000-3F8A-A54D-A217-12D60F9E7BEE}"/>
            </c:ext>
          </c:extLst>
        </c:ser>
        <c:ser>
          <c:idx val="1"/>
          <c:order val="1"/>
          <c:tx>
            <c:strRef>
              <c:f>'[DOC-20240901-WA0010..xlsx]Sheet 3'!$B$1</c:f>
              <c:strCache>
                <c:ptCount val="1"/>
                <c:pt idx="0">
                  <c:v>Gender</c:v>
                </c:pt>
              </c:strCache>
            </c:strRef>
          </c:tx>
          <c:spPr>
            <a:solidFill>
              <a:schemeClr val="accent1">
                <a:tint val="77000"/>
              </a:schemeClr>
            </a:solidFill>
            <a:ln w="19050">
              <a:solidFill>
                <a:schemeClr val="lt1"/>
              </a:solidFill>
            </a:ln>
            <a:effectLst/>
          </c:spPr>
          <c:invertIfNegative val="0"/>
          <c:val>
            <c:numRef>
              <c:f>'[DOC-20240901-WA0010..xlsx]Sheet 3'!$B$2:$B$25</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1-3F8A-A54D-A217-12D60F9E7BEE}"/>
            </c:ext>
          </c:extLst>
        </c:ser>
        <c:dLbls>
          <c:showLegendKey val="0"/>
          <c:showVal val="0"/>
          <c:showCatName val="0"/>
          <c:showSerName val="0"/>
          <c:showPercent val="0"/>
          <c:showBubbleSize val="0"/>
        </c:dLbls>
        <c:gapWidth val="150"/>
        <c:axId val="1433764032"/>
        <c:axId val="1433768064"/>
      </c:barChart>
      <c:catAx>
        <c:axId val="143376403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3768064"/>
        <c:crosses val="autoZero"/>
        <c:auto val="1"/>
        <c:lblAlgn val="ctr"/>
        <c:lblOffset val="100"/>
        <c:noMultiLvlLbl val="0"/>
      </c:catAx>
      <c:valAx>
        <c:axId val="14337680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37640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9-04T21:33:59.835" idx="1">
    <p:pos x="10" y="10"/>
    <p:text>employee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818684" y="2874504"/>
            <a:ext cx="9528015" cy="2246769"/>
          </a:xfrm>
          <a:prstGeom prst="rect">
            <a:avLst/>
          </a:prstGeom>
          <a:noFill/>
        </p:spPr>
        <p:txBody>
          <a:bodyPr wrap="square" rtlCol="0" anchor="t">
            <a:spAutoFit/>
          </a:bodyPr>
          <a:lstStyle/>
          <a:p>
            <a:pPr algn="just"/>
            <a:r>
              <a:rPr lang="en-US" sz="2800" b="1" dirty="0"/>
              <a:t>STUDENT NAME: RAJESH S</a:t>
            </a:r>
          </a:p>
          <a:p>
            <a:pPr algn="just"/>
            <a:r>
              <a:rPr lang="en-US" sz="2800" b="1" dirty="0"/>
              <a:t>REGISTER NO: 312200234</a:t>
            </a:r>
          </a:p>
          <a:p>
            <a:pPr algn="just"/>
            <a:r>
              <a:rPr lang="en-US" sz="2800" b="1" dirty="0"/>
              <a:t>DEPARTMENT:B.COM A/F</a:t>
            </a:r>
          </a:p>
          <a:p>
            <a:pPr algn="just"/>
            <a:r>
              <a:rPr lang="en-US" sz="2800" b="1" dirty="0"/>
              <a:t>COLLEGE : S.I.V.E.T COLLEGE </a:t>
            </a:r>
          </a:p>
          <a:p>
            <a:pPr algn="just"/>
            <a:r>
              <a:rPr lang="en-US" sz="2800" b="1" dirty="0"/>
              <a:t> NM ID:asunm103unm103312200234</a:t>
            </a:r>
            <a:endParaRPr lang="en-IN" sz="2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87CED27A-4CBF-B5B0-A729-D4543041CD50}"/>
              </a:ext>
            </a:extLst>
          </p:cNvPr>
          <p:cNvSpPr txBox="1"/>
          <p:nvPr/>
        </p:nvSpPr>
        <p:spPr>
          <a:xfrm>
            <a:off x="1224279" y="1287633"/>
            <a:ext cx="5638800" cy="4941546"/>
          </a:xfrm>
          <a:prstGeom prst="rect">
            <a:avLst/>
          </a:prstGeom>
          <a:noFill/>
        </p:spPr>
        <p:txBody>
          <a:bodyPr wrap="square" rtlCol="0">
            <a:spAutoFit/>
          </a:bodyPr>
          <a:lstStyle/>
          <a:p>
            <a:pPr marL="342900" lvl="0" indent="-342900">
              <a:lnSpc>
                <a:spcPct val="107000"/>
              </a:lnSpc>
              <a:spcAft>
                <a:spcPts val="800"/>
              </a:spcAft>
              <a:buFont typeface="Arial" panose="020B0604020202020204" pitchFamily="34" charset="0"/>
              <a:buChar char="•"/>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Define Objectives</a:t>
            </a:r>
            <a:endParaRPr lang="en-IN" sz="2400" b="1" kern="100" dirty="0">
              <a:latin typeface="Trebuchet MS" panose="020B0603020202020204" pitchFamily="34" charset="0"/>
              <a:ea typeface="Calibri" panose="020F0502020204030204" pitchFamily="34" charset="0"/>
              <a:cs typeface="Latha" panose="020B0604020202020204" pitchFamily="34" charset="0"/>
            </a:endParaRPr>
          </a:p>
          <a:p>
            <a:pPr marL="342900" lvl="0" indent="-342900">
              <a:lnSpc>
                <a:spcPct val="107000"/>
              </a:lnSpc>
              <a:spcAft>
                <a:spcPts val="800"/>
              </a:spcAft>
              <a:buFont typeface="Arial" panose="020B0604020202020204" pitchFamily="34" charset="0"/>
              <a:buChar char="•"/>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Data Collection</a:t>
            </a:r>
            <a:endParaRPr lang="en-IN" sz="2400" b="1" kern="100" dirty="0">
              <a:latin typeface="Trebuchet MS" panose="020B0603020202020204" pitchFamily="34" charset="0"/>
              <a:ea typeface="Calibri" panose="020F0502020204030204" pitchFamily="34" charset="0"/>
              <a:cs typeface="Latha" panose="020B0604020202020204" pitchFamily="34" charset="0"/>
            </a:endParaRPr>
          </a:p>
          <a:p>
            <a:pPr marL="342900" lvl="0" indent="-342900">
              <a:lnSpc>
                <a:spcPct val="107000"/>
              </a:lnSpc>
              <a:spcAft>
                <a:spcPts val="800"/>
              </a:spcAft>
              <a:buFont typeface="Arial" panose="020B0604020202020204" pitchFamily="34" charset="0"/>
              <a:buChar char="•"/>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Data Preprocessing</a:t>
            </a:r>
            <a:endParaRPr lang="en-IN" sz="2400" b="1" kern="100" dirty="0">
              <a:latin typeface="Trebuchet MS" panose="020B0603020202020204" pitchFamily="34" charset="0"/>
              <a:ea typeface="Calibri" panose="020F0502020204030204" pitchFamily="34" charset="0"/>
              <a:cs typeface="Latha" panose="020B0604020202020204" pitchFamily="34" charset="0"/>
            </a:endParaRPr>
          </a:p>
          <a:p>
            <a:pPr marL="342900" lvl="0" indent="-342900">
              <a:lnSpc>
                <a:spcPct val="107000"/>
              </a:lnSpc>
              <a:spcAft>
                <a:spcPts val="800"/>
              </a:spcAft>
              <a:buFont typeface="Arial" panose="020B0604020202020204" pitchFamily="34" charset="0"/>
              <a:buChar char="•"/>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Exploratory Data Analysis (EDA)</a:t>
            </a:r>
            <a:endParaRPr lang="en-IN" sz="2400" b="1" kern="100" dirty="0">
              <a:latin typeface="Trebuchet MS" panose="020B0603020202020204" pitchFamily="34" charset="0"/>
              <a:ea typeface="Calibri" panose="020F0502020204030204" pitchFamily="34" charset="0"/>
              <a:cs typeface="Latha" panose="020B0604020202020204" pitchFamily="34" charset="0"/>
            </a:endParaRPr>
          </a:p>
          <a:p>
            <a:pPr marL="342900" lvl="0" indent="-342900">
              <a:lnSpc>
                <a:spcPct val="107000"/>
              </a:lnSpc>
              <a:spcAft>
                <a:spcPts val="800"/>
              </a:spcAft>
              <a:buFont typeface="Arial" panose="020B0604020202020204" pitchFamily="34" charset="0"/>
              <a:buChar char="•"/>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Feature Engineering</a:t>
            </a:r>
            <a:endParaRPr lang="en-IN" sz="2400" b="1" kern="100" dirty="0">
              <a:latin typeface="Trebuchet MS" panose="020B0603020202020204" pitchFamily="34" charset="0"/>
              <a:ea typeface="Calibri" panose="020F0502020204030204" pitchFamily="34" charset="0"/>
              <a:cs typeface="Latha" panose="020B0604020202020204" pitchFamily="34" charset="0"/>
            </a:endParaRPr>
          </a:p>
          <a:p>
            <a:pPr marL="342900" lvl="0" indent="-342900">
              <a:lnSpc>
                <a:spcPct val="107000"/>
              </a:lnSpc>
              <a:spcAft>
                <a:spcPts val="800"/>
              </a:spcAft>
              <a:buFont typeface="Arial" panose="020B0604020202020204" pitchFamily="34" charset="0"/>
              <a:buChar char="•"/>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Model Selection</a:t>
            </a:r>
          </a:p>
          <a:p>
            <a:pPr marL="342900" lvl="0" indent="-342900">
              <a:lnSpc>
                <a:spcPct val="107000"/>
              </a:lnSpc>
              <a:spcAft>
                <a:spcPts val="800"/>
              </a:spcAft>
              <a:buFont typeface="Arial" panose="020B0604020202020204" pitchFamily="34" charset="0"/>
              <a:buChar char="•"/>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Model Training and Evaluation</a:t>
            </a:r>
            <a:endParaRPr lang="en-IN" sz="2400" b="1" kern="100" dirty="0">
              <a:latin typeface="Trebuchet MS" panose="020B0603020202020204" pitchFamily="34" charset="0"/>
              <a:ea typeface="Calibri" panose="020F0502020204030204" pitchFamily="34" charset="0"/>
              <a:cs typeface="Latha" panose="020B0604020202020204" pitchFamily="34" charset="0"/>
            </a:endParaRPr>
          </a:p>
          <a:p>
            <a:pPr marL="342900" lvl="0" indent="-342900">
              <a:lnSpc>
                <a:spcPct val="107000"/>
              </a:lnSpc>
              <a:spcAft>
                <a:spcPts val="800"/>
              </a:spcAft>
              <a:buFont typeface="Arial" panose="020B0604020202020204" pitchFamily="34" charset="0"/>
              <a:buChar char="•"/>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Interpretability and Insights</a:t>
            </a:r>
          </a:p>
          <a:p>
            <a:pPr marL="342900" indent="-342900">
              <a:lnSpc>
                <a:spcPct val="107000"/>
              </a:lnSpc>
              <a:spcAft>
                <a:spcPts val="800"/>
              </a:spcAft>
              <a:buFont typeface="Arial" panose="020B0604020202020204" pitchFamily="34" charset="0"/>
              <a:buChar char="•"/>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 </a:t>
            </a:r>
          </a:p>
          <a:p>
            <a:pPr marL="342900" indent="-342900">
              <a:buFont typeface="Arial" panose="020B0604020202020204" pitchFamily="34" charset="0"/>
              <a:buChar char="•"/>
            </a:pPr>
            <a:endParaRPr lang="en-IN" sz="2400" b="1" dirty="0">
              <a:latin typeface="Trebuchet MS" panose="020B0603020202020204" pitchFamily="34" charset="0"/>
            </a:endParaRPr>
          </a:p>
        </p:txBody>
      </p:sp>
    </p:spTree>
    <p:extLst>
      <p:ext uri="{BB962C8B-B14F-4D97-AF65-F5344CB8AC3E}">
        <p14:creationId xmlns:p14="http://schemas.microsoft.com/office/powerpoint/2010/main" val="2543377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2A4D915E-9433-3A9E-F438-CB0EEE5CE574}"/>
              </a:ext>
            </a:extLst>
          </p:cNvPr>
          <p:cNvGraphicFramePr>
            <a:graphicFrameLocks/>
          </p:cNvGraphicFramePr>
          <p:nvPr>
            <p:extLst>
              <p:ext uri="{D42A27DB-BD31-4B8C-83A1-F6EECF244321}">
                <p14:modId xmlns:p14="http://schemas.microsoft.com/office/powerpoint/2010/main" val="2936212760"/>
              </p:ext>
            </p:extLst>
          </p:nvPr>
        </p:nvGraphicFramePr>
        <p:xfrm>
          <a:off x="1434604" y="1143633"/>
          <a:ext cx="7254345" cy="532384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idx="4294967295"/>
          </p:nvPr>
        </p:nvSpPr>
        <p:spPr>
          <a:xfrm>
            <a:off x="0" y="385763"/>
            <a:ext cx="10680700" cy="757237"/>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9" name="Text Placeholder 8">
            <a:extLst>
              <a:ext uri="{FF2B5EF4-FFF2-40B4-BE49-F238E27FC236}">
                <a16:creationId xmlns:a16="http://schemas.microsoft.com/office/drawing/2014/main" id="{0095582E-396A-8E2A-DB33-FE223A6C9607}"/>
              </a:ext>
            </a:extLst>
          </p:cNvPr>
          <p:cNvSpPr>
            <a:spLocks noGrp="1"/>
          </p:cNvSpPr>
          <p:nvPr>
            <p:ph type="body" idx="4294967295"/>
          </p:nvPr>
        </p:nvSpPr>
        <p:spPr>
          <a:xfrm>
            <a:off x="851935" y="4746372"/>
            <a:ext cx="10972800" cy="553998"/>
          </a:xfrm>
        </p:spPr>
        <p:txBody>
          <a:bodyPr/>
          <a:lstStyle/>
          <a:p>
            <a:pPr marL="285750" indent="-285750">
              <a:buFont typeface="Arial" panose="020B0604020202020204" pitchFamily="34" charset="0"/>
              <a:buChar char="•"/>
            </a:pPr>
            <a:r>
              <a:rPr lang="en-US" b="1"/>
              <a:t>Targeted Training:</a:t>
            </a:r>
            <a:r>
              <a:rPr lang="en-US"/>
              <a:t> Identified and addressed specific training </a:t>
            </a:r>
          </a:p>
          <a:p>
            <a:r>
              <a:rPr lang="en-US"/>
              <a:t>and development needs.</a:t>
            </a:r>
          </a:p>
        </p:txBody>
      </p:sp>
      <p:sp>
        <p:nvSpPr>
          <p:cNvPr id="4" name="TextBox 3">
            <a:extLst>
              <a:ext uri="{FF2B5EF4-FFF2-40B4-BE49-F238E27FC236}">
                <a16:creationId xmlns:a16="http://schemas.microsoft.com/office/drawing/2014/main" id="{A802E15B-2D93-1EB0-0AD4-06B43DB05E23}"/>
              </a:ext>
            </a:extLst>
          </p:cNvPr>
          <p:cNvSpPr txBox="1"/>
          <p:nvPr/>
        </p:nvSpPr>
        <p:spPr>
          <a:xfrm>
            <a:off x="755332" y="1557630"/>
            <a:ext cx="6109138" cy="646331"/>
          </a:xfrm>
          <a:prstGeom prst="rect">
            <a:avLst/>
          </a:prstGeom>
          <a:noFill/>
        </p:spPr>
        <p:txBody>
          <a:bodyPr wrap="square">
            <a:spAutoFit/>
          </a:bodyPr>
          <a:lstStyle/>
          <a:p>
            <a:pPr marL="285750" indent="-285750">
              <a:buFont typeface="Arial" panose="020B0604020202020204" pitchFamily="34" charset="0"/>
              <a:buChar char="•"/>
            </a:pPr>
            <a:r>
              <a:rPr lang="en-US" b="1"/>
              <a:t>Informed Decision-Making:</a:t>
            </a:r>
            <a:r>
              <a:rPr lang="en-US"/>
              <a:t> Enabled data-driven decisions on promotions, training, and resource allocation.</a:t>
            </a:r>
          </a:p>
        </p:txBody>
      </p:sp>
      <p:sp>
        <p:nvSpPr>
          <p:cNvPr id="6" name="TextBox 5">
            <a:extLst>
              <a:ext uri="{FF2B5EF4-FFF2-40B4-BE49-F238E27FC236}">
                <a16:creationId xmlns:a16="http://schemas.microsoft.com/office/drawing/2014/main" id="{573DEF88-A4CA-39C0-F0CE-AA65E861F669}"/>
              </a:ext>
            </a:extLst>
          </p:cNvPr>
          <p:cNvSpPr txBox="1"/>
          <p:nvPr/>
        </p:nvSpPr>
        <p:spPr>
          <a:xfrm>
            <a:off x="755332" y="2618591"/>
            <a:ext cx="6109138" cy="646331"/>
          </a:xfrm>
          <a:prstGeom prst="rect">
            <a:avLst/>
          </a:prstGeom>
          <a:noFill/>
        </p:spPr>
        <p:txBody>
          <a:bodyPr wrap="square">
            <a:spAutoFit/>
          </a:bodyPr>
          <a:lstStyle/>
          <a:p>
            <a:pPr marL="285750" indent="-285750">
              <a:buFont typeface="Arial" panose="020B0604020202020204" pitchFamily="34" charset="0"/>
              <a:buChar char="•"/>
            </a:pPr>
            <a:r>
              <a:rPr lang="en-US" b="1"/>
              <a:t>Performance Identification: </a:t>
            </a:r>
            <a:r>
              <a:rPr lang="en-US"/>
              <a:t>Highlighted top performers and areas needing improvement.</a:t>
            </a:r>
          </a:p>
        </p:txBody>
      </p:sp>
      <p:sp>
        <p:nvSpPr>
          <p:cNvPr id="8" name="TextBox 7">
            <a:extLst>
              <a:ext uri="{FF2B5EF4-FFF2-40B4-BE49-F238E27FC236}">
                <a16:creationId xmlns:a16="http://schemas.microsoft.com/office/drawing/2014/main" id="{8A300037-52F0-534E-C8E7-6E1010712FEC}"/>
              </a:ext>
            </a:extLst>
          </p:cNvPr>
          <p:cNvSpPr txBox="1"/>
          <p:nvPr/>
        </p:nvSpPr>
        <p:spPr>
          <a:xfrm>
            <a:off x="755332" y="3593079"/>
            <a:ext cx="6109138" cy="646331"/>
          </a:xfrm>
          <a:prstGeom prst="rect">
            <a:avLst/>
          </a:prstGeom>
          <a:noFill/>
        </p:spPr>
        <p:txBody>
          <a:bodyPr wrap="square">
            <a:spAutoFit/>
          </a:bodyPr>
          <a:lstStyle/>
          <a:p>
            <a:pPr marL="285750" indent="-285750">
              <a:buFont typeface="Arial" panose="020B0604020202020204" pitchFamily="34" charset="0"/>
              <a:buChar char="•"/>
            </a:pPr>
            <a:r>
              <a:rPr lang="en-US" b="1"/>
              <a:t>Resource Optimization</a:t>
            </a:r>
            <a:r>
              <a:rPr lang="en-US"/>
              <a:t>: Improved distribution of resources based on performance insights.</a:t>
            </a:r>
          </a:p>
        </p:txBody>
      </p:sp>
      <p:sp>
        <p:nvSpPr>
          <p:cNvPr id="11" name="TextBox 10">
            <a:extLst>
              <a:ext uri="{FF2B5EF4-FFF2-40B4-BE49-F238E27FC236}">
                <a16:creationId xmlns:a16="http://schemas.microsoft.com/office/drawing/2014/main" id="{CADB7E5C-CA5B-D2A7-4ED8-719E560DFB55}"/>
              </a:ext>
            </a:extLst>
          </p:cNvPr>
          <p:cNvSpPr txBox="1"/>
          <p:nvPr/>
        </p:nvSpPr>
        <p:spPr>
          <a:xfrm>
            <a:off x="667995" y="5720860"/>
            <a:ext cx="6283812" cy="646331"/>
          </a:xfrm>
          <a:prstGeom prst="rect">
            <a:avLst/>
          </a:prstGeom>
          <a:noFill/>
        </p:spPr>
        <p:txBody>
          <a:bodyPr wrap="square">
            <a:spAutoFit/>
          </a:bodyPr>
          <a:lstStyle/>
          <a:p>
            <a:pPr marL="285750" indent="-285750">
              <a:buFont typeface="Arial" panose="020B0604020202020204" pitchFamily="34" charset="0"/>
              <a:buChar char="•"/>
            </a:pPr>
            <a:r>
              <a:rPr lang="en-US" b="1"/>
              <a:t>Efficient Reporting</a:t>
            </a:r>
            <a:r>
              <a:rPr lang="en-US"/>
              <a:t>: Streamlined performance review processes with automated and visual tools.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ctrTitle"/>
          </p:nvPr>
        </p:nvSpPr>
        <p:spPr>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5" name="Subtitle 24">
            <a:extLst>
              <a:ext uri="{FF2B5EF4-FFF2-40B4-BE49-F238E27FC236}">
                <a16:creationId xmlns:a16="http://schemas.microsoft.com/office/drawing/2014/main" id="{CF6D92B8-2D79-C4B5-8073-5AF1306C39D2}"/>
              </a:ext>
            </a:extLst>
          </p:cNvPr>
          <p:cNvSpPr>
            <a:spLocks noGrp="1"/>
          </p:cNvSpPr>
          <p:nvPr>
            <p:ph type="subTitle" idx="4"/>
          </p:nvPr>
        </p:nvSpPr>
        <p:spPr>
          <a:xfrm>
            <a:off x="1009649" y="3212972"/>
            <a:ext cx="9586341" cy="1231106"/>
          </a:xfrm>
        </p:spPr>
        <p:txBody>
          <a:bodyPr anchor="ctr"/>
          <a:lstStyle/>
          <a:p>
            <a:pPr algn="ctr"/>
            <a:r>
              <a:rPr lang="en-US" sz="4000" b="1"/>
              <a:t>Salaray And Compensation Analysis Through Excel Data Modeling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25751"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23EAE9A-4170-F511-89C0-74BBDAFC0158}"/>
              </a:ext>
            </a:extLst>
          </p:cNvPr>
          <p:cNvSpPr txBox="1"/>
          <p:nvPr/>
        </p:nvSpPr>
        <p:spPr>
          <a:xfrm>
            <a:off x="910535" y="1758630"/>
            <a:ext cx="5267325" cy="4524315"/>
          </a:xfrm>
          <a:prstGeom prst="rect">
            <a:avLst/>
          </a:prstGeom>
          <a:noFill/>
        </p:spPr>
        <p:txBody>
          <a:bodyPr wrap="square" rtlCol="0">
            <a:spAutoFit/>
          </a:bodyPr>
          <a:lstStyle/>
          <a:p>
            <a:r>
              <a:rPr lang="en-US" sz="2400" b="1" i="0" dirty="0">
                <a:effectLst/>
                <a:latin typeface="Trebuchet MS" panose="020B0603020202020204" pitchFamily="34" charset="0"/>
              </a:rPr>
              <a:t>Employee compensation involves all the ways your organization gives back to team members for their hard work. The obvious form of compensation is pay, whether it’s salaried, hourly, or sales-based. It’s important that how much an organization financially compensates an employee is fair, especially in terms of balancing the job role itself and the organization’s budget. </a:t>
            </a:r>
            <a:endParaRPr lang="en-IN" sz="2400" b="1"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1BB46127-FFD2-570B-AE6C-4456A1C2EE5E}"/>
              </a:ext>
            </a:extLst>
          </p:cNvPr>
          <p:cNvSpPr txBox="1"/>
          <p:nvPr/>
        </p:nvSpPr>
        <p:spPr>
          <a:xfrm>
            <a:off x="3054569" y="346595"/>
            <a:ext cx="6109138" cy="6186309"/>
          </a:xfrm>
          <a:prstGeom prst="rect">
            <a:avLst/>
          </a:prstGeom>
          <a:noFill/>
        </p:spPr>
        <p:txBody>
          <a:bodyPr wrap="square">
            <a:spAutoFit/>
          </a:bodyPr>
          <a:lstStyle/>
          <a:p>
            <a:endParaRPr lang="en-US"/>
          </a:p>
        </p:txBody>
      </p:sp>
      <p:sp>
        <p:nvSpPr>
          <p:cNvPr id="14" name="TextBox 13">
            <a:extLst>
              <a:ext uri="{FF2B5EF4-FFF2-40B4-BE49-F238E27FC236}">
                <a16:creationId xmlns:a16="http://schemas.microsoft.com/office/drawing/2014/main" id="{8A9D79C3-10F7-15B6-F95B-755A0E6493FC}"/>
              </a:ext>
            </a:extLst>
          </p:cNvPr>
          <p:cNvSpPr txBox="1"/>
          <p:nvPr/>
        </p:nvSpPr>
        <p:spPr>
          <a:xfrm>
            <a:off x="1942124" y="2562586"/>
            <a:ext cx="6856662" cy="1754326"/>
          </a:xfrm>
          <a:prstGeom prst="rect">
            <a:avLst/>
          </a:prstGeom>
          <a:noFill/>
        </p:spPr>
        <p:txBody>
          <a:bodyPr wrap="square">
            <a:spAutoFit/>
          </a:bodyPr>
          <a:lstStyle/>
          <a:p>
            <a:pPr marL="285750" indent="-285750" algn="l">
              <a:buFont typeface="Arial" panose="020B0604020202020204" pitchFamily="34" charset="0"/>
              <a:buChar char="•"/>
            </a:pPr>
            <a:r>
              <a:rPr lang="en-US" b="1" i="1"/>
              <a:t>The Employee Performance Analysis project was designed to assess the performance of employees across various departments using a data-driven approach in Excel. The project aimed to provide actionable insights into individual and team performances, identifying top performers, underperformers, and areas where improvement is needed.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1" name="TextBox 10">
            <a:extLst>
              <a:ext uri="{FF2B5EF4-FFF2-40B4-BE49-F238E27FC236}">
                <a16:creationId xmlns:a16="http://schemas.microsoft.com/office/drawing/2014/main" id="{5153A599-D8B5-7C0A-DC53-8DE6B784D4AD}"/>
              </a:ext>
            </a:extLst>
          </p:cNvPr>
          <p:cNvSpPr txBox="1"/>
          <p:nvPr/>
        </p:nvSpPr>
        <p:spPr>
          <a:xfrm>
            <a:off x="1209287" y="1951672"/>
            <a:ext cx="6109138" cy="1477328"/>
          </a:xfrm>
          <a:prstGeom prst="rect">
            <a:avLst/>
          </a:prstGeom>
          <a:noFill/>
        </p:spPr>
        <p:txBody>
          <a:bodyPr wrap="square">
            <a:spAutoFit/>
          </a:bodyPr>
          <a:lstStyle/>
          <a:p>
            <a:pPr marL="285750" indent="-285750">
              <a:buFont typeface="Arial" panose="020B0604020202020204" pitchFamily="34" charset="0"/>
              <a:buChar char="•"/>
            </a:pPr>
            <a:r>
              <a:rPr lang="en-US" b="1" i="1"/>
              <a:t>HR manager</a:t>
            </a:r>
          </a:p>
          <a:p>
            <a:pPr marL="285750" indent="-285750">
              <a:buFont typeface="Arial" panose="020B0604020202020204" pitchFamily="34" charset="0"/>
              <a:buChar char="•"/>
            </a:pPr>
            <a:r>
              <a:rPr lang="en-US" b="1" i="1"/>
              <a:t>Department manager </a:t>
            </a:r>
          </a:p>
          <a:p>
            <a:pPr marL="285750" indent="-285750">
              <a:buFont typeface="Arial" panose="020B0604020202020204" pitchFamily="34" charset="0"/>
              <a:buChar char="•"/>
            </a:pPr>
            <a:r>
              <a:rPr lang="en-US" b="1" i="1"/>
              <a:t>Team leaders</a:t>
            </a:r>
          </a:p>
          <a:p>
            <a:pPr marL="285750" indent="-285750">
              <a:buFont typeface="Arial" panose="020B0604020202020204" pitchFamily="34" charset="0"/>
              <a:buChar char="•"/>
            </a:pPr>
            <a:r>
              <a:rPr lang="en-US" b="1" i="1"/>
              <a:t>Employee </a:t>
            </a:r>
          </a:p>
          <a:p>
            <a:pPr marL="285750" indent="-285750">
              <a:buFont typeface="Arial" panose="020B0604020202020204" pitchFamily="34" charset="0"/>
              <a:buChar char="•"/>
            </a:pPr>
            <a:r>
              <a:rPr lang="en-US" b="1" i="1"/>
              <a:t>Executive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11CCA857-7A68-61D0-D11C-F6BD905BAA9C}"/>
              </a:ext>
            </a:extLst>
          </p:cNvPr>
          <p:cNvSpPr txBox="1"/>
          <p:nvPr/>
        </p:nvSpPr>
        <p:spPr>
          <a:xfrm>
            <a:off x="2942897" y="1587575"/>
            <a:ext cx="6109138" cy="2031325"/>
          </a:xfrm>
          <a:prstGeom prst="rect">
            <a:avLst/>
          </a:prstGeom>
          <a:noFill/>
        </p:spPr>
        <p:txBody>
          <a:bodyPr wrap="square" anchor="t">
            <a:spAutoFit/>
          </a:bodyPr>
          <a:lstStyle/>
          <a:p>
            <a:r>
              <a:rPr lang="en-US" b="1" i="1" dirty="0"/>
              <a:t>Our Solution:</a:t>
            </a:r>
            <a:endParaRPr lang="en-US" dirty="0"/>
          </a:p>
          <a:p>
            <a:pPr marL="742950" lvl="1" indent="-285750">
              <a:buFont typeface="Arial" panose="020B0604020202020204" pitchFamily="34" charset="0"/>
              <a:buChar char="•"/>
            </a:pPr>
            <a:r>
              <a:rPr lang="en-US" dirty="0"/>
              <a:t>Employee Performance Analysis using Excel</a:t>
            </a:r>
          </a:p>
          <a:p>
            <a:pPr marL="742950" lvl="1" indent="-285750">
              <a:buFont typeface="Arial" panose="020B0604020202020204" pitchFamily="34" charset="0"/>
              <a:buChar char="•"/>
            </a:pPr>
            <a:r>
              <a:rPr lang="en-US" dirty="0"/>
              <a:t>A comprehensive dashboard for tracking and evaluating        employee performance</a:t>
            </a:r>
          </a:p>
          <a:p>
            <a:pPr marL="800100" lvl="1" indent="-342900">
              <a:buFont typeface="Arial" panose="020B0604020202020204" pitchFamily="34" charset="0"/>
              <a:buChar char="•"/>
            </a:pPr>
            <a:r>
              <a:rPr lang="en-US" dirty="0"/>
              <a:t> Automated data analysis and visualization</a:t>
            </a:r>
          </a:p>
          <a:p>
            <a:pPr marL="800100" lvl="1" indent="-342900">
              <a:buFont typeface="Arial" panose="020B0604020202020204" pitchFamily="34" charset="0"/>
              <a:buChar char="•"/>
            </a:pPr>
            <a:r>
              <a:rPr lang="en-US" dirty="0"/>
              <a:t> Customizable reports and dashboards</a:t>
            </a:r>
          </a:p>
          <a:p>
            <a:pPr marL="800100" lvl="1" indent="-342900">
              <a:buFont typeface="Arial" panose="020B0604020202020204" pitchFamily="34" charset="0"/>
              <a:buChar char="•"/>
            </a:pPr>
            <a:r>
              <a:rPr lang="en-US" dirty="0"/>
              <a:t> Drill-down capability for detailed analysis</a:t>
            </a:r>
          </a:p>
        </p:txBody>
      </p:sp>
      <p:sp>
        <p:nvSpPr>
          <p:cNvPr id="12" name="TextBox 11">
            <a:extLst>
              <a:ext uri="{FF2B5EF4-FFF2-40B4-BE49-F238E27FC236}">
                <a16:creationId xmlns:a16="http://schemas.microsoft.com/office/drawing/2014/main" id="{08CC5CA9-B7CB-79E2-8318-3EAA3F3400F4}"/>
              </a:ext>
            </a:extLst>
          </p:cNvPr>
          <p:cNvSpPr txBox="1"/>
          <p:nvPr/>
        </p:nvSpPr>
        <p:spPr>
          <a:xfrm>
            <a:off x="2942897" y="3773280"/>
            <a:ext cx="5809355" cy="2585323"/>
          </a:xfrm>
          <a:prstGeom prst="rect">
            <a:avLst/>
          </a:prstGeom>
          <a:noFill/>
        </p:spPr>
        <p:txBody>
          <a:bodyPr wrap="square" anchor="t">
            <a:spAutoFit/>
          </a:bodyPr>
          <a:lstStyle/>
          <a:p>
            <a:r>
              <a:rPr lang="en-US" b="1" dirty="0"/>
              <a:t>Value Proposition:</a:t>
            </a:r>
          </a:p>
          <a:p>
            <a:pPr marL="742950" lvl="1" indent="-285750">
              <a:buFont typeface="Arial" panose="020B0604020202020204" pitchFamily="34" charset="0"/>
              <a:buChar char="•"/>
            </a:pPr>
            <a:r>
              <a:rPr lang="en-US" dirty="0"/>
              <a:t>Improved decision making</a:t>
            </a:r>
          </a:p>
          <a:p>
            <a:pPr marL="742950" lvl="1" indent="-285750">
              <a:buFont typeface="Arial" panose="020B0604020202020204" pitchFamily="34" charset="0"/>
              <a:buChar char="•"/>
            </a:pPr>
            <a:r>
              <a:rPr lang="en-US" dirty="0"/>
              <a:t>Enhanced productivity</a:t>
            </a:r>
          </a:p>
          <a:p>
            <a:pPr marL="742950" lvl="1" indent="-285750">
              <a:buFont typeface="Arial" panose="020B0604020202020204" pitchFamily="34" charset="0"/>
              <a:buChar char="•"/>
            </a:pPr>
            <a:r>
              <a:rPr lang="en-US" dirty="0"/>
              <a:t>Increased efficiency</a:t>
            </a:r>
          </a:p>
          <a:p>
            <a:pPr marL="742950" lvl="1" indent="-285750">
              <a:buFont typeface="Arial" panose="020B0604020202020204" pitchFamily="34" charset="0"/>
              <a:buChar char="•"/>
            </a:pPr>
            <a:r>
              <a:rPr lang="en-US" dirty="0"/>
              <a:t>Better talent management</a:t>
            </a:r>
          </a:p>
          <a:p>
            <a:pPr marL="742950" lvl="1" indent="-285750">
              <a:buFont typeface="Arial" panose="020B0604020202020204" pitchFamily="34" charset="0"/>
              <a:buChar char="•"/>
            </a:pPr>
            <a:r>
              <a:rPr lang="en-US" dirty="0"/>
              <a:t>Data-driven insights</a:t>
            </a:r>
          </a:p>
          <a:p>
            <a:pPr marL="742950" lvl="1" indent="-285750">
              <a:buFont typeface="Arial" panose="020B0604020202020204" pitchFamily="34" charset="0"/>
              <a:buChar char="•"/>
            </a:pPr>
            <a:r>
              <a:rPr lang="en-US" dirty="0"/>
              <a:t>Customizable</a:t>
            </a:r>
          </a:p>
          <a:p>
            <a:pPr marL="742950" lvl="1" indent="-285750">
              <a:buFont typeface="Arial" panose="020B0604020202020204" pitchFamily="34" charset="0"/>
              <a:buChar char="•"/>
            </a:pPr>
            <a:r>
              <a:rPr lang="en-US" dirty="0"/>
              <a:t> Easy to use</a:t>
            </a:r>
          </a:p>
          <a:p>
            <a:pPr marL="742950" lvl="1" indent="-285750">
              <a:buFont typeface="Arial" panose="020B0604020202020204" pitchFamily="34" charset="0"/>
              <a:buChar char="•"/>
            </a:pPr>
            <a:r>
              <a:rPr lang="en-US" dirty="0"/>
              <a:t>Cost-effective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705D275-9EA3-5382-C616-50C4561E9E68}"/>
              </a:ext>
            </a:extLst>
          </p:cNvPr>
          <p:cNvSpPr txBox="1"/>
          <p:nvPr/>
        </p:nvSpPr>
        <p:spPr>
          <a:xfrm>
            <a:off x="662868" y="1271991"/>
            <a:ext cx="8487402" cy="1200329"/>
          </a:xfrm>
          <a:prstGeom prst="rect">
            <a:avLst/>
          </a:prstGeom>
          <a:noFill/>
        </p:spPr>
        <p:txBody>
          <a:bodyPr wrap="square">
            <a:spAutoFit/>
          </a:bodyPr>
          <a:lstStyle/>
          <a:p>
            <a:r>
              <a:rPr lang="en-US" b="1"/>
              <a:t>Employee Information</a:t>
            </a:r>
          </a:p>
          <a:p>
            <a:pPr marL="285750" indent="-285750">
              <a:buFont typeface="Arial" panose="020B0604020202020204" pitchFamily="34" charset="0"/>
              <a:buChar char="•"/>
            </a:pPr>
            <a:r>
              <a:rPr lang="en-US"/>
              <a:t>Unique Employee ID</a:t>
            </a:r>
          </a:p>
          <a:p>
            <a:pPr marL="285750" indent="-285750">
              <a:buFont typeface="Arial" panose="020B0604020202020204" pitchFamily="34" charset="0"/>
              <a:buChar char="•"/>
            </a:pPr>
            <a:r>
              <a:rPr lang="en-US"/>
              <a:t>Department &amp; Job</a:t>
            </a:r>
          </a:p>
          <a:p>
            <a:pPr marL="285750" indent="-285750">
              <a:buFont typeface="Arial" panose="020B0604020202020204" pitchFamily="34" charset="0"/>
              <a:buChar char="•"/>
            </a:pPr>
            <a:r>
              <a:rPr lang="en-US"/>
              <a:t> TitleDate of Hire</a:t>
            </a:r>
          </a:p>
        </p:txBody>
      </p:sp>
      <p:sp>
        <p:nvSpPr>
          <p:cNvPr id="8" name="TextBox 7">
            <a:extLst>
              <a:ext uri="{FF2B5EF4-FFF2-40B4-BE49-F238E27FC236}">
                <a16:creationId xmlns:a16="http://schemas.microsoft.com/office/drawing/2014/main" id="{D4FB780E-8E4A-A9F8-6DF8-C7BD96AEA99A}"/>
              </a:ext>
            </a:extLst>
          </p:cNvPr>
          <p:cNvSpPr txBox="1"/>
          <p:nvPr/>
        </p:nvSpPr>
        <p:spPr>
          <a:xfrm>
            <a:off x="662868" y="2600677"/>
            <a:ext cx="6100180" cy="1200329"/>
          </a:xfrm>
          <a:prstGeom prst="rect">
            <a:avLst/>
          </a:prstGeom>
          <a:noFill/>
        </p:spPr>
        <p:txBody>
          <a:bodyPr wrap="square">
            <a:spAutoFit/>
          </a:bodyPr>
          <a:lstStyle/>
          <a:p>
            <a:r>
              <a:rPr lang="en-US" b="1"/>
              <a:t>Performance Metrics:</a:t>
            </a:r>
          </a:p>
          <a:p>
            <a:pPr marL="285750" indent="-285750">
              <a:buFont typeface="Arial" panose="020B0604020202020204" pitchFamily="34" charset="0"/>
              <a:buChar char="•"/>
            </a:pPr>
            <a:r>
              <a:rPr lang="en-US"/>
              <a:t>Performance Rating </a:t>
            </a:r>
          </a:p>
          <a:p>
            <a:pPr marL="285750" indent="-285750">
              <a:buFont typeface="Arial" panose="020B0604020202020204" pitchFamily="34" charset="0"/>
              <a:buChar char="•"/>
            </a:pPr>
            <a:r>
              <a:rPr lang="en-US"/>
              <a:t>Projects Completed &amp; Sales Achieved</a:t>
            </a:r>
          </a:p>
          <a:p>
            <a:pPr marL="285750" indent="-285750">
              <a:buFont typeface="Arial" panose="020B0604020202020204" pitchFamily="34" charset="0"/>
              <a:buChar char="•"/>
            </a:pPr>
            <a:r>
              <a:rPr lang="en-US"/>
              <a:t>Customer Satisfaction Scores</a:t>
            </a:r>
          </a:p>
        </p:txBody>
      </p:sp>
      <p:sp>
        <p:nvSpPr>
          <p:cNvPr id="10" name="TextBox 9">
            <a:extLst>
              <a:ext uri="{FF2B5EF4-FFF2-40B4-BE49-F238E27FC236}">
                <a16:creationId xmlns:a16="http://schemas.microsoft.com/office/drawing/2014/main" id="{188B13A1-6649-99EF-E049-EB30B9CFF277}"/>
              </a:ext>
            </a:extLst>
          </p:cNvPr>
          <p:cNvSpPr txBox="1"/>
          <p:nvPr/>
        </p:nvSpPr>
        <p:spPr>
          <a:xfrm>
            <a:off x="662868" y="4385680"/>
            <a:ext cx="6100180" cy="1200329"/>
          </a:xfrm>
          <a:prstGeom prst="rect">
            <a:avLst/>
          </a:prstGeom>
          <a:noFill/>
        </p:spPr>
        <p:txBody>
          <a:bodyPr wrap="square">
            <a:spAutoFit/>
          </a:bodyPr>
          <a:lstStyle/>
          <a:p>
            <a:r>
              <a:rPr lang="en-US" b="1"/>
              <a:t>Compensation and Benefits:</a:t>
            </a:r>
          </a:p>
          <a:p>
            <a:pPr marL="285750" indent="-285750">
              <a:buFont typeface="Arial" panose="020B0604020202020204" pitchFamily="34" charset="0"/>
              <a:buChar char="•"/>
            </a:pPr>
            <a:r>
              <a:rPr lang="en-US"/>
              <a:t>Salary &amp; Performance Bonuses</a:t>
            </a:r>
          </a:p>
          <a:p>
            <a:pPr marL="285750" indent="-285750">
              <a:buFont typeface="Arial" panose="020B0604020202020204" pitchFamily="34" charset="0"/>
              <a:buChar char="•"/>
            </a:pPr>
            <a:r>
              <a:rPr lang="en-US"/>
              <a:t>Benefits Utilization</a:t>
            </a:r>
          </a:p>
          <a:p>
            <a:pPr marL="285750" indent="-285750">
              <a:buFont typeface="Arial" panose="020B0604020202020204" pitchFamily="34" charset="0"/>
              <a:buChar char="•"/>
            </a:pPr>
            <a:r>
              <a:rPr lang="en-US"/>
              <a:t>Employee Satisfaction Scores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05739" y="1961467"/>
            <a:ext cx="8534018" cy="1815882"/>
          </a:xfrm>
          <a:prstGeom prst="rect">
            <a:avLst/>
          </a:prstGeom>
          <a:noFill/>
        </p:spPr>
        <p:txBody>
          <a:bodyPr wrap="square" rtlCol="0">
            <a:spAutoFit/>
          </a:bodyPr>
          <a:lstStyle/>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It helps the management to analyze the data’s of the employee and their salaries, for the record and understanding the information that have been recorded and it can be used for future purposes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21</cp:revision>
  <dcterms:created xsi:type="dcterms:W3CDTF">2024-03-29T15:07:22Z</dcterms:created>
  <dcterms:modified xsi:type="dcterms:W3CDTF">2024-09-05T05:07:11Z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