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docx" ContentType="application/vnd.openxmlformats-officedocument.wordprocessingml.document"/>
  <Default Extension="wdp" ContentType="image/vnd.ms-photo"/>
  <Default Extension="gif" ContentType="image/gif"/>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52"/>
  </p:notesMasterIdLst>
  <p:handoutMasterIdLst>
    <p:handoutMasterId r:id="rId53"/>
  </p:handoutMasterIdLst>
  <p:sldIdLst>
    <p:sldId id="257" r:id="rId5"/>
    <p:sldId id="418" r:id="rId6"/>
    <p:sldId id="422" r:id="rId7"/>
    <p:sldId id="263" r:id="rId8"/>
    <p:sldId id="533" r:id="rId9"/>
    <p:sldId id="452" r:id="rId10"/>
    <p:sldId id="413" r:id="rId11"/>
    <p:sldId id="453" r:id="rId12"/>
    <p:sldId id="454" r:id="rId13"/>
    <p:sldId id="455" r:id="rId14"/>
    <p:sldId id="456" r:id="rId15"/>
    <p:sldId id="501" r:id="rId16"/>
    <p:sldId id="502" r:id="rId17"/>
    <p:sldId id="503" r:id="rId18"/>
    <p:sldId id="504" r:id="rId19"/>
    <p:sldId id="505" r:id="rId20"/>
    <p:sldId id="506" r:id="rId21"/>
    <p:sldId id="535" r:id="rId22"/>
    <p:sldId id="536" r:id="rId23"/>
    <p:sldId id="507" r:id="rId24"/>
    <p:sldId id="508" r:id="rId25"/>
    <p:sldId id="509" r:id="rId26"/>
    <p:sldId id="510" r:id="rId27"/>
    <p:sldId id="511" r:id="rId28"/>
    <p:sldId id="512" r:id="rId29"/>
    <p:sldId id="513" r:id="rId30"/>
    <p:sldId id="514" r:id="rId31"/>
    <p:sldId id="515" r:id="rId32"/>
    <p:sldId id="516" r:id="rId33"/>
    <p:sldId id="529" r:id="rId34"/>
    <p:sldId id="518" r:id="rId35"/>
    <p:sldId id="519" r:id="rId36"/>
    <p:sldId id="520" r:id="rId37"/>
    <p:sldId id="521" r:id="rId38"/>
    <p:sldId id="522" r:id="rId39"/>
    <p:sldId id="534" r:id="rId40"/>
    <p:sldId id="523" r:id="rId41"/>
    <p:sldId id="524" r:id="rId42"/>
    <p:sldId id="525" r:id="rId43"/>
    <p:sldId id="526" r:id="rId44"/>
    <p:sldId id="527" r:id="rId45"/>
    <p:sldId id="528" r:id="rId46"/>
    <p:sldId id="499" r:id="rId47"/>
    <p:sldId id="500" r:id="rId48"/>
    <p:sldId id="411" r:id="rId49"/>
    <p:sldId id="412" r:id="rId50"/>
    <p:sldId id="450"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Full" cryptAlgorithmClass="hash" cryptAlgorithmType="typeAny" cryptAlgorithmSid="4" spinCount="100000" saltData="ZJ6dH6a6oYX0dIQ8wvKEhg==" hashData="QthpGp+Q+Y68XZJWqeJSnzQhmk4="/>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822B"/>
    <a:srgbClr val="00CC00"/>
    <a:srgbClr val="008080"/>
    <a:srgbClr val="663300"/>
    <a:srgbClr val="320019"/>
    <a:srgbClr val="953735"/>
    <a:srgbClr val="BC4744"/>
    <a:srgbClr val="CE7674"/>
    <a:srgbClr val="2D9F01"/>
    <a:srgbClr val="A446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08" autoAdjust="0"/>
    <p:restoredTop sz="89331" autoAdjust="0"/>
  </p:normalViewPr>
  <p:slideViewPr>
    <p:cSldViewPr>
      <p:cViewPr>
        <p:scale>
          <a:sx n="100" d="100"/>
          <a:sy n="100" d="100"/>
        </p:scale>
        <p:origin x="-510" y="-72"/>
      </p:cViewPr>
      <p:guideLst>
        <p:guide orient="horz" pos="2160"/>
        <p:guide pos="2880"/>
      </p:guideLst>
    </p:cSldViewPr>
  </p:slideViewPr>
  <p:outlineViewPr>
    <p:cViewPr>
      <p:scale>
        <a:sx n="33" d="100"/>
        <a:sy n="33" d="100"/>
      </p:scale>
      <p:origin x="0" y="2214"/>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D615C4-F647-4145-8013-F9273B2883EB}"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31480641-9045-4CBD-B9F6-CE18AC777B7D}">
      <dgm:prSet custT="1">
        <dgm:style>
          <a:lnRef idx="1">
            <a:schemeClr val="accent1"/>
          </a:lnRef>
          <a:fillRef idx="2">
            <a:schemeClr val="accent1"/>
          </a:fillRef>
          <a:effectRef idx="1">
            <a:schemeClr val="accent1"/>
          </a:effectRef>
          <a:fontRef idx="minor">
            <a:schemeClr val="dk1"/>
          </a:fontRef>
        </dgm:style>
      </dgm:prSet>
      <dgm:spPr/>
      <dgm:t>
        <a:bodyPr/>
        <a:lstStyle/>
        <a:p>
          <a:pPr rtl="0"/>
          <a:r>
            <a:rPr lang="en-US" sz="2200" b="1" dirty="0" smtClean="0"/>
            <a:t>Types of PL/SQL blocks</a:t>
          </a:r>
          <a:endParaRPr lang="en-US" sz="2200" b="1" dirty="0"/>
        </a:p>
      </dgm:t>
    </dgm:pt>
    <dgm:pt modelId="{63171E89-475B-4C48-A093-D9EDD5613D14}" type="parTrans" cxnId="{A0B6414D-029F-48D8-BDDF-92BF19EBB6D6}">
      <dgm:prSet/>
      <dgm:spPr/>
      <dgm:t>
        <a:bodyPr/>
        <a:lstStyle/>
        <a:p>
          <a:endParaRPr lang="en-US"/>
        </a:p>
      </dgm:t>
    </dgm:pt>
    <dgm:pt modelId="{4EE28764-D57F-40B1-9C65-01BB644CFDE1}" type="sibTrans" cxnId="{A0B6414D-029F-48D8-BDDF-92BF19EBB6D6}">
      <dgm:prSet/>
      <dgm:spPr/>
      <dgm:t>
        <a:bodyPr/>
        <a:lstStyle/>
        <a:p>
          <a:endParaRPr lang="en-US"/>
        </a:p>
      </dgm:t>
    </dgm:pt>
    <dgm:pt modelId="{9FDEA901-F2E7-4CD4-ADCE-F27933407B2A}">
      <dgm:prSet custT="1">
        <dgm:style>
          <a:lnRef idx="1">
            <a:schemeClr val="accent2"/>
          </a:lnRef>
          <a:fillRef idx="2">
            <a:schemeClr val="accent2"/>
          </a:fillRef>
          <a:effectRef idx="1">
            <a:schemeClr val="accent2"/>
          </a:effectRef>
          <a:fontRef idx="minor">
            <a:schemeClr val="dk1"/>
          </a:fontRef>
        </dgm:style>
      </dgm:prSet>
      <dgm:spPr/>
      <dgm:t>
        <a:bodyPr/>
        <a:lstStyle/>
        <a:p>
          <a:pPr rtl="0"/>
          <a:r>
            <a:rPr lang="en-US" sz="2200" b="1" dirty="0" smtClean="0"/>
            <a:t>Anonymous Blocks</a:t>
          </a:r>
          <a:endParaRPr lang="en-US" sz="2200" b="1" dirty="0"/>
        </a:p>
      </dgm:t>
    </dgm:pt>
    <dgm:pt modelId="{0440F8EE-03DA-4DAE-A4C0-E207613D0996}" type="parTrans" cxnId="{15CD95BB-B86D-4281-826E-92CC9EA4B5C2}">
      <dgm:prSet/>
      <dgm:spPr/>
      <dgm:t>
        <a:bodyPr/>
        <a:lstStyle/>
        <a:p>
          <a:endParaRPr lang="en-US"/>
        </a:p>
      </dgm:t>
    </dgm:pt>
    <dgm:pt modelId="{F27B071D-F12F-4121-BE0A-AB9EAF6F36C0}" type="sibTrans" cxnId="{15CD95BB-B86D-4281-826E-92CC9EA4B5C2}">
      <dgm:prSet/>
      <dgm:spPr/>
      <dgm:t>
        <a:bodyPr/>
        <a:lstStyle/>
        <a:p>
          <a:endParaRPr lang="en-US"/>
        </a:p>
      </dgm:t>
    </dgm:pt>
    <dgm:pt modelId="{55ED27DF-D02C-4BE2-A477-09185DE92FD9}">
      <dgm:prSet custT="1">
        <dgm:style>
          <a:lnRef idx="1">
            <a:schemeClr val="accent6"/>
          </a:lnRef>
          <a:fillRef idx="2">
            <a:schemeClr val="accent6"/>
          </a:fillRef>
          <a:effectRef idx="1">
            <a:schemeClr val="accent6"/>
          </a:effectRef>
          <a:fontRef idx="minor">
            <a:schemeClr val="dk1"/>
          </a:fontRef>
        </dgm:style>
      </dgm:prSet>
      <dgm:spPr/>
      <dgm:t>
        <a:bodyPr/>
        <a:lstStyle/>
        <a:p>
          <a:pPr rtl="0"/>
          <a:r>
            <a:rPr lang="en-US" sz="2200" b="1" dirty="0" smtClean="0"/>
            <a:t>Named Blocks</a:t>
          </a:r>
          <a:endParaRPr lang="en-US" sz="2200" b="1" dirty="0"/>
        </a:p>
      </dgm:t>
    </dgm:pt>
    <dgm:pt modelId="{1E769047-96AD-4DEE-BA8F-B4C981C1022C}" type="parTrans" cxnId="{975B7EFE-081B-499A-BAB4-0C84CC437FB6}">
      <dgm:prSet/>
      <dgm:spPr/>
      <dgm:t>
        <a:bodyPr/>
        <a:lstStyle/>
        <a:p>
          <a:endParaRPr lang="en-US"/>
        </a:p>
      </dgm:t>
    </dgm:pt>
    <dgm:pt modelId="{6F3D9500-190B-4940-8F19-D241C3BF6203}" type="sibTrans" cxnId="{975B7EFE-081B-499A-BAB4-0C84CC437FB6}">
      <dgm:prSet/>
      <dgm:spPr/>
      <dgm:t>
        <a:bodyPr/>
        <a:lstStyle/>
        <a:p>
          <a:endParaRPr lang="en-US"/>
        </a:p>
      </dgm:t>
    </dgm:pt>
    <dgm:pt modelId="{D163CC96-593F-449D-8648-AC7740CD1229}" type="pres">
      <dgm:prSet presAssocID="{83D615C4-F647-4145-8013-F9273B2883EB}" presName="hierChild1" presStyleCnt="0">
        <dgm:presLayoutVars>
          <dgm:orgChart val="1"/>
          <dgm:chPref val="1"/>
          <dgm:dir/>
          <dgm:animOne val="branch"/>
          <dgm:animLvl val="lvl"/>
          <dgm:resizeHandles/>
        </dgm:presLayoutVars>
      </dgm:prSet>
      <dgm:spPr/>
      <dgm:t>
        <a:bodyPr/>
        <a:lstStyle/>
        <a:p>
          <a:endParaRPr lang="en-US"/>
        </a:p>
      </dgm:t>
    </dgm:pt>
    <dgm:pt modelId="{78D0CD66-F6B5-4316-8141-C8E8E7CF1D50}" type="pres">
      <dgm:prSet presAssocID="{31480641-9045-4CBD-B9F6-CE18AC777B7D}" presName="hierRoot1" presStyleCnt="0">
        <dgm:presLayoutVars>
          <dgm:hierBranch val="init"/>
        </dgm:presLayoutVars>
      </dgm:prSet>
      <dgm:spPr/>
    </dgm:pt>
    <dgm:pt modelId="{D92B796E-DE6F-42AB-92CB-5126882B34DC}" type="pres">
      <dgm:prSet presAssocID="{31480641-9045-4CBD-B9F6-CE18AC777B7D}" presName="rootComposite1" presStyleCnt="0"/>
      <dgm:spPr/>
    </dgm:pt>
    <dgm:pt modelId="{151CFD3A-08F1-4D3E-A004-8181AB8C51A0}" type="pres">
      <dgm:prSet presAssocID="{31480641-9045-4CBD-B9F6-CE18AC777B7D}" presName="rootText1" presStyleLbl="node0" presStyleIdx="0" presStyleCnt="1">
        <dgm:presLayoutVars>
          <dgm:chPref val="3"/>
        </dgm:presLayoutVars>
      </dgm:prSet>
      <dgm:spPr/>
      <dgm:t>
        <a:bodyPr/>
        <a:lstStyle/>
        <a:p>
          <a:endParaRPr lang="en-US"/>
        </a:p>
      </dgm:t>
    </dgm:pt>
    <dgm:pt modelId="{C2BB221F-83C5-4B25-8EC5-49C42B851AEF}" type="pres">
      <dgm:prSet presAssocID="{31480641-9045-4CBD-B9F6-CE18AC777B7D}" presName="rootConnector1" presStyleLbl="node1" presStyleIdx="0" presStyleCnt="0"/>
      <dgm:spPr/>
      <dgm:t>
        <a:bodyPr/>
        <a:lstStyle/>
        <a:p>
          <a:endParaRPr lang="en-US"/>
        </a:p>
      </dgm:t>
    </dgm:pt>
    <dgm:pt modelId="{52E9A93D-2209-4978-B253-24C7C2277AB9}" type="pres">
      <dgm:prSet presAssocID="{31480641-9045-4CBD-B9F6-CE18AC777B7D}" presName="hierChild2" presStyleCnt="0"/>
      <dgm:spPr/>
    </dgm:pt>
    <dgm:pt modelId="{2950BA3F-AF30-49FD-90EC-005CE79C434D}" type="pres">
      <dgm:prSet presAssocID="{0440F8EE-03DA-4DAE-A4C0-E207613D0996}" presName="Name37" presStyleLbl="parChTrans1D2" presStyleIdx="0" presStyleCnt="2"/>
      <dgm:spPr/>
      <dgm:t>
        <a:bodyPr/>
        <a:lstStyle/>
        <a:p>
          <a:endParaRPr lang="en-US"/>
        </a:p>
      </dgm:t>
    </dgm:pt>
    <dgm:pt modelId="{9D773491-A689-45CF-A547-48D35C56E995}" type="pres">
      <dgm:prSet presAssocID="{9FDEA901-F2E7-4CD4-ADCE-F27933407B2A}" presName="hierRoot2" presStyleCnt="0">
        <dgm:presLayoutVars>
          <dgm:hierBranch val="init"/>
        </dgm:presLayoutVars>
      </dgm:prSet>
      <dgm:spPr/>
    </dgm:pt>
    <dgm:pt modelId="{7E4876F6-27B0-4CA0-85E2-7FD38338C71A}" type="pres">
      <dgm:prSet presAssocID="{9FDEA901-F2E7-4CD4-ADCE-F27933407B2A}" presName="rootComposite" presStyleCnt="0"/>
      <dgm:spPr/>
    </dgm:pt>
    <dgm:pt modelId="{54E0C9E7-419D-4591-8841-ACA8D761E44C}" type="pres">
      <dgm:prSet presAssocID="{9FDEA901-F2E7-4CD4-ADCE-F27933407B2A}" presName="rootText" presStyleLbl="node2" presStyleIdx="0" presStyleCnt="2" custScaleX="97754" custScaleY="88153">
        <dgm:presLayoutVars>
          <dgm:chPref val="3"/>
        </dgm:presLayoutVars>
      </dgm:prSet>
      <dgm:spPr/>
      <dgm:t>
        <a:bodyPr/>
        <a:lstStyle/>
        <a:p>
          <a:endParaRPr lang="en-US"/>
        </a:p>
      </dgm:t>
    </dgm:pt>
    <dgm:pt modelId="{5603BCDE-74BC-455E-83C4-56FB8182268C}" type="pres">
      <dgm:prSet presAssocID="{9FDEA901-F2E7-4CD4-ADCE-F27933407B2A}" presName="rootConnector" presStyleLbl="node2" presStyleIdx="0" presStyleCnt="2"/>
      <dgm:spPr/>
      <dgm:t>
        <a:bodyPr/>
        <a:lstStyle/>
        <a:p>
          <a:endParaRPr lang="en-US"/>
        </a:p>
      </dgm:t>
    </dgm:pt>
    <dgm:pt modelId="{2ED7AC89-B831-4D9E-BEB4-B94ABD88657A}" type="pres">
      <dgm:prSet presAssocID="{9FDEA901-F2E7-4CD4-ADCE-F27933407B2A}" presName="hierChild4" presStyleCnt="0"/>
      <dgm:spPr/>
    </dgm:pt>
    <dgm:pt modelId="{AEFD9847-CDBD-4330-A5BD-10DDAC7E834B}" type="pres">
      <dgm:prSet presAssocID="{9FDEA901-F2E7-4CD4-ADCE-F27933407B2A}" presName="hierChild5" presStyleCnt="0"/>
      <dgm:spPr/>
    </dgm:pt>
    <dgm:pt modelId="{5E58A923-F395-4364-94E7-AC9383603F9B}" type="pres">
      <dgm:prSet presAssocID="{1E769047-96AD-4DEE-BA8F-B4C981C1022C}" presName="Name37" presStyleLbl="parChTrans1D2" presStyleIdx="1" presStyleCnt="2"/>
      <dgm:spPr/>
      <dgm:t>
        <a:bodyPr/>
        <a:lstStyle/>
        <a:p>
          <a:endParaRPr lang="en-US"/>
        </a:p>
      </dgm:t>
    </dgm:pt>
    <dgm:pt modelId="{5CEA4709-C523-46EC-873F-FFF4EBC92B61}" type="pres">
      <dgm:prSet presAssocID="{55ED27DF-D02C-4BE2-A477-09185DE92FD9}" presName="hierRoot2" presStyleCnt="0">
        <dgm:presLayoutVars>
          <dgm:hierBranch val="init"/>
        </dgm:presLayoutVars>
      </dgm:prSet>
      <dgm:spPr/>
    </dgm:pt>
    <dgm:pt modelId="{3D74DF26-5552-4C30-B3D1-BC5840308B34}" type="pres">
      <dgm:prSet presAssocID="{55ED27DF-D02C-4BE2-A477-09185DE92FD9}" presName="rootComposite" presStyleCnt="0"/>
      <dgm:spPr/>
    </dgm:pt>
    <dgm:pt modelId="{315F147B-69C7-4796-856A-44EF1A7A284F}" type="pres">
      <dgm:prSet presAssocID="{55ED27DF-D02C-4BE2-A477-09185DE92FD9}" presName="rootText" presStyleLbl="node2" presStyleIdx="1" presStyleCnt="2" custScaleX="97754" custScaleY="88153">
        <dgm:presLayoutVars>
          <dgm:chPref val="3"/>
        </dgm:presLayoutVars>
      </dgm:prSet>
      <dgm:spPr/>
      <dgm:t>
        <a:bodyPr/>
        <a:lstStyle/>
        <a:p>
          <a:endParaRPr lang="en-US"/>
        </a:p>
      </dgm:t>
    </dgm:pt>
    <dgm:pt modelId="{493C8936-3D4B-4E15-9732-F9E236B32D79}" type="pres">
      <dgm:prSet presAssocID="{55ED27DF-D02C-4BE2-A477-09185DE92FD9}" presName="rootConnector" presStyleLbl="node2" presStyleIdx="1" presStyleCnt="2"/>
      <dgm:spPr/>
      <dgm:t>
        <a:bodyPr/>
        <a:lstStyle/>
        <a:p>
          <a:endParaRPr lang="en-US"/>
        </a:p>
      </dgm:t>
    </dgm:pt>
    <dgm:pt modelId="{9A77ACCD-3CA2-4588-89FA-D4CAECDB6DFA}" type="pres">
      <dgm:prSet presAssocID="{55ED27DF-D02C-4BE2-A477-09185DE92FD9}" presName="hierChild4" presStyleCnt="0"/>
      <dgm:spPr/>
    </dgm:pt>
    <dgm:pt modelId="{E19D3FD7-A28E-4355-A34C-1DA12786673F}" type="pres">
      <dgm:prSet presAssocID="{55ED27DF-D02C-4BE2-A477-09185DE92FD9}" presName="hierChild5" presStyleCnt="0"/>
      <dgm:spPr/>
    </dgm:pt>
    <dgm:pt modelId="{0265CFB4-5744-4775-9E84-3BE199FBD8D1}" type="pres">
      <dgm:prSet presAssocID="{31480641-9045-4CBD-B9F6-CE18AC777B7D}" presName="hierChild3" presStyleCnt="0"/>
      <dgm:spPr/>
    </dgm:pt>
  </dgm:ptLst>
  <dgm:cxnLst>
    <dgm:cxn modelId="{143D1AB3-097D-4CD2-B00E-E326C70CA0D0}" type="presOf" srcId="{9FDEA901-F2E7-4CD4-ADCE-F27933407B2A}" destId="{54E0C9E7-419D-4591-8841-ACA8D761E44C}" srcOrd="0" destOrd="0" presId="urn:microsoft.com/office/officeart/2005/8/layout/orgChart1"/>
    <dgm:cxn modelId="{A2CCE7D1-DA77-4517-964E-4C9AC7C09124}" type="presOf" srcId="{55ED27DF-D02C-4BE2-A477-09185DE92FD9}" destId="{315F147B-69C7-4796-856A-44EF1A7A284F}" srcOrd="0" destOrd="0" presId="urn:microsoft.com/office/officeart/2005/8/layout/orgChart1"/>
    <dgm:cxn modelId="{7C8744A2-9C22-4B77-B637-C9F936C9F3BB}" type="presOf" srcId="{9FDEA901-F2E7-4CD4-ADCE-F27933407B2A}" destId="{5603BCDE-74BC-455E-83C4-56FB8182268C}" srcOrd="1" destOrd="0" presId="urn:microsoft.com/office/officeart/2005/8/layout/orgChart1"/>
    <dgm:cxn modelId="{35110E22-779A-4343-A7F3-A534A208757B}" type="presOf" srcId="{0440F8EE-03DA-4DAE-A4C0-E207613D0996}" destId="{2950BA3F-AF30-49FD-90EC-005CE79C434D}" srcOrd="0" destOrd="0" presId="urn:microsoft.com/office/officeart/2005/8/layout/orgChart1"/>
    <dgm:cxn modelId="{C09E4DFD-E44B-4E3F-92D4-C9A50366740C}" type="presOf" srcId="{83D615C4-F647-4145-8013-F9273B2883EB}" destId="{D163CC96-593F-449D-8648-AC7740CD1229}" srcOrd="0" destOrd="0" presId="urn:microsoft.com/office/officeart/2005/8/layout/orgChart1"/>
    <dgm:cxn modelId="{3500AF6B-B87F-41B3-807D-EFD08453DFC7}" type="presOf" srcId="{31480641-9045-4CBD-B9F6-CE18AC777B7D}" destId="{C2BB221F-83C5-4B25-8EC5-49C42B851AEF}" srcOrd="1" destOrd="0" presId="urn:microsoft.com/office/officeart/2005/8/layout/orgChart1"/>
    <dgm:cxn modelId="{975B7EFE-081B-499A-BAB4-0C84CC437FB6}" srcId="{31480641-9045-4CBD-B9F6-CE18AC777B7D}" destId="{55ED27DF-D02C-4BE2-A477-09185DE92FD9}" srcOrd="1" destOrd="0" parTransId="{1E769047-96AD-4DEE-BA8F-B4C981C1022C}" sibTransId="{6F3D9500-190B-4940-8F19-D241C3BF6203}"/>
    <dgm:cxn modelId="{242E2277-BF7F-4C50-9A85-0C17EBDA7D78}" type="presOf" srcId="{1E769047-96AD-4DEE-BA8F-B4C981C1022C}" destId="{5E58A923-F395-4364-94E7-AC9383603F9B}" srcOrd="0" destOrd="0" presId="urn:microsoft.com/office/officeart/2005/8/layout/orgChart1"/>
    <dgm:cxn modelId="{F9357518-5169-4796-A289-EBC82A7BB0D6}" type="presOf" srcId="{31480641-9045-4CBD-B9F6-CE18AC777B7D}" destId="{151CFD3A-08F1-4D3E-A004-8181AB8C51A0}" srcOrd="0" destOrd="0" presId="urn:microsoft.com/office/officeart/2005/8/layout/orgChart1"/>
    <dgm:cxn modelId="{15CD95BB-B86D-4281-826E-92CC9EA4B5C2}" srcId="{31480641-9045-4CBD-B9F6-CE18AC777B7D}" destId="{9FDEA901-F2E7-4CD4-ADCE-F27933407B2A}" srcOrd="0" destOrd="0" parTransId="{0440F8EE-03DA-4DAE-A4C0-E207613D0996}" sibTransId="{F27B071D-F12F-4121-BE0A-AB9EAF6F36C0}"/>
    <dgm:cxn modelId="{60907D49-816F-442C-89CD-F27A1E27C437}" type="presOf" srcId="{55ED27DF-D02C-4BE2-A477-09185DE92FD9}" destId="{493C8936-3D4B-4E15-9732-F9E236B32D79}" srcOrd="1" destOrd="0" presId="urn:microsoft.com/office/officeart/2005/8/layout/orgChart1"/>
    <dgm:cxn modelId="{A0B6414D-029F-48D8-BDDF-92BF19EBB6D6}" srcId="{83D615C4-F647-4145-8013-F9273B2883EB}" destId="{31480641-9045-4CBD-B9F6-CE18AC777B7D}" srcOrd="0" destOrd="0" parTransId="{63171E89-475B-4C48-A093-D9EDD5613D14}" sibTransId="{4EE28764-D57F-40B1-9C65-01BB644CFDE1}"/>
    <dgm:cxn modelId="{1EB69F4B-C0D2-4974-AF8A-6AB1DE093E89}" type="presParOf" srcId="{D163CC96-593F-449D-8648-AC7740CD1229}" destId="{78D0CD66-F6B5-4316-8141-C8E8E7CF1D50}" srcOrd="0" destOrd="0" presId="urn:microsoft.com/office/officeart/2005/8/layout/orgChart1"/>
    <dgm:cxn modelId="{7641153A-948D-4561-A10F-E0857F7D9B68}" type="presParOf" srcId="{78D0CD66-F6B5-4316-8141-C8E8E7CF1D50}" destId="{D92B796E-DE6F-42AB-92CB-5126882B34DC}" srcOrd="0" destOrd="0" presId="urn:microsoft.com/office/officeart/2005/8/layout/orgChart1"/>
    <dgm:cxn modelId="{75EE052E-6B5F-4421-91FD-EBAAEFEE5775}" type="presParOf" srcId="{D92B796E-DE6F-42AB-92CB-5126882B34DC}" destId="{151CFD3A-08F1-4D3E-A004-8181AB8C51A0}" srcOrd="0" destOrd="0" presId="urn:microsoft.com/office/officeart/2005/8/layout/orgChart1"/>
    <dgm:cxn modelId="{FBD9D428-5701-42C7-B188-AFD54C4D317C}" type="presParOf" srcId="{D92B796E-DE6F-42AB-92CB-5126882B34DC}" destId="{C2BB221F-83C5-4B25-8EC5-49C42B851AEF}" srcOrd="1" destOrd="0" presId="urn:microsoft.com/office/officeart/2005/8/layout/orgChart1"/>
    <dgm:cxn modelId="{F0629C41-E2E4-4E68-8777-15E97E79E1DA}" type="presParOf" srcId="{78D0CD66-F6B5-4316-8141-C8E8E7CF1D50}" destId="{52E9A93D-2209-4978-B253-24C7C2277AB9}" srcOrd="1" destOrd="0" presId="urn:microsoft.com/office/officeart/2005/8/layout/orgChart1"/>
    <dgm:cxn modelId="{07FEE6E5-771B-4C79-AE7B-4A09FBE5F90D}" type="presParOf" srcId="{52E9A93D-2209-4978-B253-24C7C2277AB9}" destId="{2950BA3F-AF30-49FD-90EC-005CE79C434D}" srcOrd="0" destOrd="0" presId="urn:microsoft.com/office/officeart/2005/8/layout/orgChart1"/>
    <dgm:cxn modelId="{22B2C9F3-4DB1-49F3-B644-52E81CB061D4}" type="presParOf" srcId="{52E9A93D-2209-4978-B253-24C7C2277AB9}" destId="{9D773491-A689-45CF-A547-48D35C56E995}" srcOrd="1" destOrd="0" presId="urn:microsoft.com/office/officeart/2005/8/layout/orgChart1"/>
    <dgm:cxn modelId="{B8BC6365-EBEE-4E22-A348-30B438C72554}" type="presParOf" srcId="{9D773491-A689-45CF-A547-48D35C56E995}" destId="{7E4876F6-27B0-4CA0-85E2-7FD38338C71A}" srcOrd="0" destOrd="0" presId="urn:microsoft.com/office/officeart/2005/8/layout/orgChart1"/>
    <dgm:cxn modelId="{A8136539-D13B-4F40-9259-326DB4FAA1E8}" type="presParOf" srcId="{7E4876F6-27B0-4CA0-85E2-7FD38338C71A}" destId="{54E0C9E7-419D-4591-8841-ACA8D761E44C}" srcOrd="0" destOrd="0" presId="urn:microsoft.com/office/officeart/2005/8/layout/orgChart1"/>
    <dgm:cxn modelId="{14F4B862-96B3-4199-B8FD-C93914621F78}" type="presParOf" srcId="{7E4876F6-27B0-4CA0-85E2-7FD38338C71A}" destId="{5603BCDE-74BC-455E-83C4-56FB8182268C}" srcOrd="1" destOrd="0" presId="urn:microsoft.com/office/officeart/2005/8/layout/orgChart1"/>
    <dgm:cxn modelId="{262301AC-CB8D-40F3-9D66-78E2D59D2A95}" type="presParOf" srcId="{9D773491-A689-45CF-A547-48D35C56E995}" destId="{2ED7AC89-B831-4D9E-BEB4-B94ABD88657A}" srcOrd="1" destOrd="0" presId="urn:microsoft.com/office/officeart/2005/8/layout/orgChart1"/>
    <dgm:cxn modelId="{8DDC68AC-E82B-4EA5-AD19-9EEA65AF626A}" type="presParOf" srcId="{9D773491-A689-45CF-A547-48D35C56E995}" destId="{AEFD9847-CDBD-4330-A5BD-10DDAC7E834B}" srcOrd="2" destOrd="0" presId="urn:microsoft.com/office/officeart/2005/8/layout/orgChart1"/>
    <dgm:cxn modelId="{D2E0211B-FD2A-4089-8A26-EDCF16226013}" type="presParOf" srcId="{52E9A93D-2209-4978-B253-24C7C2277AB9}" destId="{5E58A923-F395-4364-94E7-AC9383603F9B}" srcOrd="2" destOrd="0" presId="urn:microsoft.com/office/officeart/2005/8/layout/orgChart1"/>
    <dgm:cxn modelId="{DF25E543-896D-4B23-A1C9-2F9BF7602BC4}" type="presParOf" srcId="{52E9A93D-2209-4978-B253-24C7C2277AB9}" destId="{5CEA4709-C523-46EC-873F-FFF4EBC92B61}" srcOrd="3" destOrd="0" presId="urn:microsoft.com/office/officeart/2005/8/layout/orgChart1"/>
    <dgm:cxn modelId="{6AF7E6EA-6B49-4BE4-95CF-E2D90C5F5225}" type="presParOf" srcId="{5CEA4709-C523-46EC-873F-FFF4EBC92B61}" destId="{3D74DF26-5552-4C30-B3D1-BC5840308B34}" srcOrd="0" destOrd="0" presId="urn:microsoft.com/office/officeart/2005/8/layout/orgChart1"/>
    <dgm:cxn modelId="{785C0CE7-0E55-431C-A23A-9FB970671F73}" type="presParOf" srcId="{3D74DF26-5552-4C30-B3D1-BC5840308B34}" destId="{315F147B-69C7-4796-856A-44EF1A7A284F}" srcOrd="0" destOrd="0" presId="urn:microsoft.com/office/officeart/2005/8/layout/orgChart1"/>
    <dgm:cxn modelId="{67901028-37FF-4CD6-BD18-85445D862557}" type="presParOf" srcId="{3D74DF26-5552-4C30-B3D1-BC5840308B34}" destId="{493C8936-3D4B-4E15-9732-F9E236B32D79}" srcOrd="1" destOrd="0" presId="urn:microsoft.com/office/officeart/2005/8/layout/orgChart1"/>
    <dgm:cxn modelId="{5AF587FA-E9E6-4115-8C52-107035732BC4}" type="presParOf" srcId="{5CEA4709-C523-46EC-873F-FFF4EBC92B61}" destId="{9A77ACCD-3CA2-4588-89FA-D4CAECDB6DFA}" srcOrd="1" destOrd="0" presId="urn:microsoft.com/office/officeart/2005/8/layout/orgChart1"/>
    <dgm:cxn modelId="{2BB107B2-FFA2-4E27-A31C-C369A4F87E50}" type="presParOf" srcId="{5CEA4709-C523-46EC-873F-FFF4EBC92B61}" destId="{E19D3FD7-A28E-4355-A34C-1DA12786673F}" srcOrd="2" destOrd="0" presId="urn:microsoft.com/office/officeart/2005/8/layout/orgChart1"/>
    <dgm:cxn modelId="{BF8DBAE5-DEAE-45A3-9378-753A7FC0A91F}" type="presParOf" srcId="{78D0CD66-F6B5-4316-8141-C8E8E7CF1D50}" destId="{0265CFB4-5744-4775-9E84-3BE199FBD8D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7384AA6-7AC0-4F26-BEE9-9CE2FDE5FD0D}"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6399FF3A-3A91-4305-94F9-317E3488160D}">
      <dgm:prSet>
        <dgm:style>
          <a:lnRef idx="1">
            <a:schemeClr val="accent2"/>
          </a:lnRef>
          <a:fillRef idx="2">
            <a:schemeClr val="accent2"/>
          </a:fillRef>
          <a:effectRef idx="1">
            <a:schemeClr val="accent2"/>
          </a:effectRef>
          <a:fontRef idx="minor">
            <a:schemeClr val="dk1"/>
          </a:fontRef>
        </dgm:style>
      </dgm:prSet>
      <dgm:spPr/>
      <dgm:t>
        <a:bodyPr/>
        <a:lstStyle/>
        <a:p>
          <a:pPr rtl="0"/>
          <a:r>
            <a:rPr lang="en-US" b="0" dirty="0" smtClean="0"/>
            <a:t>Types of Lexical Units</a:t>
          </a:r>
          <a:endParaRPr lang="en-US" b="0" dirty="0"/>
        </a:p>
      </dgm:t>
    </dgm:pt>
    <dgm:pt modelId="{F6D6902F-BD1C-4267-9B5B-970EC585F459}" type="parTrans" cxnId="{018F5F5A-E06B-422E-9649-B193BC7F3F3A}">
      <dgm:prSet/>
      <dgm:spPr/>
      <dgm:t>
        <a:bodyPr/>
        <a:lstStyle/>
        <a:p>
          <a:endParaRPr lang="en-US"/>
        </a:p>
      </dgm:t>
    </dgm:pt>
    <dgm:pt modelId="{53B9327F-1815-4AD3-94D3-E72BB03F965A}" type="sibTrans" cxnId="{018F5F5A-E06B-422E-9649-B193BC7F3F3A}">
      <dgm:prSet/>
      <dgm:spPr/>
      <dgm:t>
        <a:bodyPr/>
        <a:lstStyle/>
        <a:p>
          <a:endParaRPr lang="en-US"/>
        </a:p>
      </dgm:t>
    </dgm:pt>
    <dgm:pt modelId="{2A9CA099-6994-4155-8A57-5A7B7116AAC0}">
      <dgm:prSet>
        <dgm:style>
          <a:lnRef idx="1">
            <a:schemeClr val="accent4"/>
          </a:lnRef>
          <a:fillRef idx="2">
            <a:schemeClr val="accent4"/>
          </a:fillRef>
          <a:effectRef idx="1">
            <a:schemeClr val="accent4"/>
          </a:effectRef>
          <a:fontRef idx="minor">
            <a:schemeClr val="dk1"/>
          </a:fontRef>
        </dgm:style>
      </dgm:prSet>
      <dgm:spPr/>
      <dgm:t>
        <a:bodyPr/>
        <a:lstStyle/>
        <a:p>
          <a:pPr rtl="0"/>
          <a:r>
            <a:rPr lang="en-US" b="0" dirty="0" smtClean="0"/>
            <a:t>Identifier </a:t>
          </a:r>
          <a:endParaRPr lang="en-US" dirty="0"/>
        </a:p>
      </dgm:t>
    </dgm:pt>
    <dgm:pt modelId="{F5FD9559-20DA-41E0-9B0F-09738F323E50}" type="parTrans" cxnId="{F1398ACD-0800-4EAD-A584-86904040D77A}">
      <dgm:prSet/>
      <dgm:spPr/>
      <dgm:t>
        <a:bodyPr/>
        <a:lstStyle/>
        <a:p>
          <a:endParaRPr lang="en-US"/>
        </a:p>
      </dgm:t>
    </dgm:pt>
    <dgm:pt modelId="{48D041D0-AFF7-4B6E-BEE2-C6B6BFDAC6EA}" type="sibTrans" cxnId="{F1398ACD-0800-4EAD-A584-86904040D77A}">
      <dgm:prSet/>
      <dgm:spPr/>
      <dgm:t>
        <a:bodyPr/>
        <a:lstStyle/>
        <a:p>
          <a:endParaRPr lang="en-US"/>
        </a:p>
      </dgm:t>
    </dgm:pt>
    <dgm:pt modelId="{57D6AB89-E6EF-43EE-A99B-747B92074087}">
      <dgm:prSet>
        <dgm:style>
          <a:lnRef idx="1">
            <a:schemeClr val="accent4"/>
          </a:lnRef>
          <a:fillRef idx="2">
            <a:schemeClr val="accent4"/>
          </a:fillRef>
          <a:effectRef idx="1">
            <a:schemeClr val="accent4"/>
          </a:effectRef>
          <a:fontRef idx="minor">
            <a:schemeClr val="dk1"/>
          </a:fontRef>
        </dgm:style>
      </dgm:prSet>
      <dgm:spPr/>
      <dgm:t>
        <a:bodyPr/>
        <a:lstStyle/>
        <a:p>
          <a:pPr rtl="0"/>
          <a:r>
            <a:rPr lang="en-US" b="0" dirty="0" smtClean="0"/>
            <a:t>Literal</a:t>
          </a:r>
          <a:endParaRPr lang="en-US" dirty="0"/>
        </a:p>
      </dgm:t>
    </dgm:pt>
    <dgm:pt modelId="{73C650DC-A252-45DE-A352-815FD715B453}" type="parTrans" cxnId="{81972D0A-5DD3-4744-9622-FFDBEC249482}">
      <dgm:prSet/>
      <dgm:spPr/>
      <dgm:t>
        <a:bodyPr/>
        <a:lstStyle/>
        <a:p>
          <a:endParaRPr lang="en-US"/>
        </a:p>
      </dgm:t>
    </dgm:pt>
    <dgm:pt modelId="{969A1F96-A348-4B41-9CED-ABDC2EF95E9D}" type="sibTrans" cxnId="{81972D0A-5DD3-4744-9622-FFDBEC249482}">
      <dgm:prSet/>
      <dgm:spPr/>
      <dgm:t>
        <a:bodyPr/>
        <a:lstStyle/>
        <a:p>
          <a:endParaRPr lang="en-US"/>
        </a:p>
      </dgm:t>
    </dgm:pt>
    <dgm:pt modelId="{3BA34560-ADCC-4F9B-9B9E-22405B887134}">
      <dgm:prSet>
        <dgm:style>
          <a:lnRef idx="1">
            <a:schemeClr val="accent4"/>
          </a:lnRef>
          <a:fillRef idx="2">
            <a:schemeClr val="accent4"/>
          </a:fillRef>
          <a:effectRef idx="1">
            <a:schemeClr val="accent4"/>
          </a:effectRef>
          <a:fontRef idx="minor">
            <a:schemeClr val="dk1"/>
          </a:fontRef>
        </dgm:style>
      </dgm:prSet>
      <dgm:spPr/>
      <dgm:t>
        <a:bodyPr/>
        <a:lstStyle/>
        <a:p>
          <a:pPr rtl="0"/>
          <a:r>
            <a:rPr lang="en-US" b="0" dirty="0" smtClean="0"/>
            <a:t>Semicolon Delimiter</a:t>
          </a:r>
          <a:endParaRPr lang="en-US" dirty="0"/>
        </a:p>
      </dgm:t>
    </dgm:pt>
    <dgm:pt modelId="{6979BAA6-D008-4600-ABD7-CCBB5B67CB50}" type="parTrans" cxnId="{6E5C9DD4-DA29-4C26-9A79-E3AA4F2CBB5B}">
      <dgm:prSet/>
      <dgm:spPr/>
      <dgm:t>
        <a:bodyPr/>
        <a:lstStyle/>
        <a:p>
          <a:endParaRPr lang="en-US"/>
        </a:p>
      </dgm:t>
    </dgm:pt>
    <dgm:pt modelId="{5C2690DE-FCBE-4696-9CC1-DAE29D6A567C}" type="sibTrans" cxnId="{6E5C9DD4-DA29-4C26-9A79-E3AA4F2CBB5B}">
      <dgm:prSet/>
      <dgm:spPr/>
      <dgm:t>
        <a:bodyPr/>
        <a:lstStyle/>
        <a:p>
          <a:endParaRPr lang="en-US"/>
        </a:p>
      </dgm:t>
    </dgm:pt>
    <dgm:pt modelId="{E217ACE2-404E-4646-AB4B-2ECF6C09FFB5}">
      <dgm:prSet>
        <dgm:style>
          <a:lnRef idx="1">
            <a:schemeClr val="accent4"/>
          </a:lnRef>
          <a:fillRef idx="2">
            <a:schemeClr val="accent4"/>
          </a:fillRef>
          <a:effectRef idx="1">
            <a:schemeClr val="accent4"/>
          </a:effectRef>
          <a:fontRef idx="minor">
            <a:schemeClr val="dk1"/>
          </a:fontRef>
        </dgm:style>
      </dgm:prSet>
      <dgm:spPr/>
      <dgm:t>
        <a:bodyPr/>
        <a:lstStyle/>
        <a:p>
          <a:pPr rtl="0"/>
          <a:r>
            <a:rPr lang="en-US" b="0" dirty="0" smtClean="0"/>
            <a:t>Comments</a:t>
          </a:r>
          <a:endParaRPr lang="en-US" dirty="0"/>
        </a:p>
      </dgm:t>
    </dgm:pt>
    <dgm:pt modelId="{85C7205E-9B79-4D66-8C8D-3A85A082522F}" type="parTrans" cxnId="{43C14A56-0F5E-42D8-8686-80B894115906}">
      <dgm:prSet/>
      <dgm:spPr/>
      <dgm:t>
        <a:bodyPr/>
        <a:lstStyle/>
        <a:p>
          <a:endParaRPr lang="en-US"/>
        </a:p>
      </dgm:t>
    </dgm:pt>
    <dgm:pt modelId="{6D0F353D-7F55-4F03-B80C-654915B8192C}" type="sibTrans" cxnId="{43C14A56-0F5E-42D8-8686-80B894115906}">
      <dgm:prSet/>
      <dgm:spPr/>
      <dgm:t>
        <a:bodyPr/>
        <a:lstStyle/>
        <a:p>
          <a:endParaRPr lang="en-US"/>
        </a:p>
      </dgm:t>
    </dgm:pt>
    <dgm:pt modelId="{AC0C1BDE-3C95-46DC-817C-608E929A0BE7}" type="pres">
      <dgm:prSet presAssocID="{C7384AA6-7AC0-4F26-BEE9-9CE2FDE5FD0D}" presName="hierChild1" presStyleCnt="0">
        <dgm:presLayoutVars>
          <dgm:orgChart val="1"/>
          <dgm:chPref val="1"/>
          <dgm:dir/>
          <dgm:animOne val="branch"/>
          <dgm:animLvl val="lvl"/>
          <dgm:resizeHandles/>
        </dgm:presLayoutVars>
      </dgm:prSet>
      <dgm:spPr/>
      <dgm:t>
        <a:bodyPr/>
        <a:lstStyle/>
        <a:p>
          <a:endParaRPr lang="en-US"/>
        </a:p>
      </dgm:t>
    </dgm:pt>
    <dgm:pt modelId="{48C10C39-92E9-4F17-8073-FA37BE8BC75D}" type="pres">
      <dgm:prSet presAssocID="{6399FF3A-3A91-4305-94F9-317E3488160D}" presName="hierRoot1" presStyleCnt="0">
        <dgm:presLayoutVars>
          <dgm:hierBranch val="init"/>
        </dgm:presLayoutVars>
      </dgm:prSet>
      <dgm:spPr/>
    </dgm:pt>
    <dgm:pt modelId="{34E986ED-5ED1-4485-91F3-8F48BC09CABA}" type="pres">
      <dgm:prSet presAssocID="{6399FF3A-3A91-4305-94F9-317E3488160D}" presName="rootComposite1" presStyleCnt="0"/>
      <dgm:spPr/>
    </dgm:pt>
    <dgm:pt modelId="{8157FFF4-1D28-4A91-9235-27EB452466F4}" type="pres">
      <dgm:prSet presAssocID="{6399FF3A-3A91-4305-94F9-317E3488160D}" presName="rootText1" presStyleLbl="node0" presStyleIdx="0" presStyleCnt="1">
        <dgm:presLayoutVars>
          <dgm:chPref val="3"/>
        </dgm:presLayoutVars>
      </dgm:prSet>
      <dgm:spPr/>
      <dgm:t>
        <a:bodyPr/>
        <a:lstStyle/>
        <a:p>
          <a:endParaRPr lang="en-US"/>
        </a:p>
      </dgm:t>
    </dgm:pt>
    <dgm:pt modelId="{287F63BF-C46D-430B-B9A2-4A9B3DCFE9A0}" type="pres">
      <dgm:prSet presAssocID="{6399FF3A-3A91-4305-94F9-317E3488160D}" presName="rootConnector1" presStyleLbl="node1" presStyleIdx="0" presStyleCnt="0"/>
      <dgm:spPr/>
      <dgm:t>
        <a:bodyPr/>
        <a:lstStyle/>
        <a:p>
          <a:endParaRPr lang="en-US"/>
        </a:p>
      </dgm:t>
    </dgm:pt>
    <dgm:pt modelId="{F93916B5-CBD4-43CF-B63A-FDFC0D8C377F}" type="pres">
      <dgm:prSet presAssocID="{6399FF3A-3A91-4305-94F9-317E3488160D}" presName="hierChild2" presStyleCnt="0"/>
      <dgm:spPr/>
    </dgm:pt>
    <dgm:pt modelId="{D2EC0120-B44E-4AF0-9352-85BB463AB9FC}" type="pres">
      <dgm:prSet presAssocID="{F5FD9559-20DA-41E0-9B0F-09738F323E50}" presName="Name37" presStyleLbl="parChTrans1D2" presStyleIdx="0" presStyleCnt="4"/>
      <dgm:spPr/>
      <dgm:t>
        <a:bodyPr/>
        <a:lstStyle/>
        <a:p>
          <a:endParaRPr lang="en-US"/>
        </a:p>
      </dgm:t>
    </dgm:pt>
    <dgm:pt modelId="{D8305289-00C3-48B6-BB06-19751A8C4D9B}" type="pres">
      <dgm:prSet presAssocID="{2A9CA099-6994-4155-8A57-5A7B7116AAC0}" presName="hierRoot2" presStyleCnt="0">
        <dgm:presLayoutVars>
          <dgm:hierBranch val="init"/>
        </dgm:presLayoutVars>
      </dgm:prSet>
      <dgm:spPr/>
    </dgm:pt>
    <dgm:pt modelId="{995A320C-176E-4A20-813F-9720E2FC88B2}" type="pres">
      <dgm:prSet presAssocID="{2A9CA099-6994-4155-8A57-5A7B7116AAC0}" presName="rootComposite" presStyleCnt="0"/>
      <dgm:spPr/>
    </dgm:pt>
    <dgm:pt modelId="{10C9D63B-6E11-42FB-9E72-564BFD936B67}" type="pres">
      <dgm:prSet presAssocID="{2A9CA099-6994-4155-8A57-5A7B7116AAC0}" presName="rootText" presStyleLbl="node2" presStyleIdx="0" presStyleCnt="4">
        <dgm:presLayoutVars>
          <dgm:chPref val="3"/>
        </dgm:presLayoutVars>
      </dgm:prSet>
      <dgm:spPr/>
      <dgm:t>
        <a:bodyPr/>
        <a:lstStyle/>
        <a:p>
          <a:endParaRPr lang="en-US"/>
        </a:p>
      </dgm:t>
    </dgm:pt>
    <dgm:pt modelId="{6C76A8D7-BEFE-4C1D-B425-D5CF6493E9AB}" type="pres">
      <dgm:prSet presAssocID="{2A9CA099-6994-4155-8A57-5A7B7116AAC0}" presName="rootConnector" presStyleLbl="node2" presStyleIdx="0" presStyleCnt="4"/>
      <dgm:spPr/>
      <dgm:t>
        <a:bodyPr/>
        <a:lstStyle/>
        <a:p>
          <a:endParaRPr lang="en-US"/>
        </a:p>
      </dgm:t>
    </dgm:pt>
    <dgm:pt modelId="{5696E8BF-6B78-45A6-B2DB-C795877CEE5F}" type="pres">
      <dgm:prSet presAssocID="{2A9CA099-6994-4155-8A57-5A7B7116AAC0}" presName="hierChild4" presStyleCnt="0"/>
      <dgm:spPr/>
    </dgm:pt>
    <dgm:pt modelId="{B6196A92-85E8-423A-B0EC-0F5202D2CB55}" type="pres">
      <dgm:prSet presAssocID="{2A9CA099-6994-4155-8A57-5A7B7116AAC0}" presName="hierChild5" presStyleCnt="0"/>
      <dgm:spPr/>
    </dgm:pt>
    <dgm:pt modelId="{F66BA5DB-AF9B-46B1-9588-7503C4C11A8B}" type="pres">
      <dgm:prSet presAssocID="{73C650DC-A252-45DE-A352-815FD715B453}" presName="Name37" presStyleLbl="parChTrans1D2" presStyleIdx="1" presStyleCnt="4"/>
      <dgm:spPr/>
      <dgm:t>
        <a:bodyPr/>
        <a:lstStyle/>
        <a:p>
          <a:endParaRPr lang="en-US"/>
        </a:p>
      </dgm:t>
    </dgm:pt>
    <dgm:pt modelId="{36E12AED-BDA7-4040-90EE-4D4692ADC778}" type="pres">
      <dgm:prSet presAssocID="{57D6AB89-E6EF-43EE-A99B-747B92074087}" presName="hierRoot2" presStyleCnt="0">
        <dgm:presLayoutVars>
          <dgm:hierBranch val="init"/>
        </dgm:presLayoutVars>
      </dgm:prSet>
      <dgm:spPr/>
    </dgm:pt>
    <dgm:pt modelId="{090C7C5C-C5D4-435D-837E-6364A3AE8EBF}" type="pres">
      <dgm:prSet presAssocID="{57D6AB89-E6EF-43EE-A99B-747B92074087}" presName="rootComposite" presStyleCnt="0"/>
      <dgm:spPr/>
    </dgm:pt>
    <dgm:pt modelId="{3B7BF87E-BCD8-4E3E-8782-9697A31F0CA9}" type="pres">
      <dgm:prSet presAssocID="{57D6AB89-E6EF-43EE-A99B-747B92074087}" presName="rootText" presStyleLbl="node2" presStyleIdx="1" presStyleCnt="4">
        <dgm:presLayoutVars>
          <dgm:chPref val="3"/>
        </dgm:presLayoutVars>
      </dgm:prSet>
      <dgm:spPr/>
      <dgm:t>
        <a:bodyPr/>
        <a:lstStyle/>
        <a:p>
          <a:endParaRPr lang="en-US"/>
        </a:p>
      </dgm:t>
    </dgm:pt>
    <dgm:pt modelId="{CF82B68C-9E6C-46E3-9998-7372C880756E}" type="pres">
      <dgm:prSet presAssocID="{57D6AB89-E6EF-43EE-A99B-747B92074087}" presName="rootConnector" presStyleLbl="node2" presStyleIdx="1" presStyleCnt="4"/>
      <dgm:spPr/>
      <dgm:t>
        <a:bodyPr/>
        <a:lstStyle/>
        <a:p>
          <a:endParaRPr lang="en-US"/>
        </a:p>
      </dgm:t>
    </dgm:pt>
    <dgm:pt modelId="{0523D250-C8F5-4E17-8E2B-A37EF9DEF12C}" type="pres">
      <dgm:prSet presAssocID="{57D6AB89-E6EF-43EE-A99B-747B92074087}" presName="hierChild4" presStyleCnt="0"/>
      <dgm:spPr/>
    </dgm:pt>
    <dgm:pt modelId="{F6F2328F-5C50-4E7B-A917-2578B6A648BB}" type="pres">
      <dgm:prSet presAssocID="{57D6AB89-E6EF-43EE-A99B-747B92074087}" presName="hierChild5" presStyleCnt="0"/>
      <dgm:spPr/>
    </dgm:pt>
    <dgm:pt modelId="{8DD4C5AD-3174-4534-95D7-2F7EAD09FD4D}" type="pres">
      <dgm:prSet presAssocID="{6979BAA6-D008-4600-ABD7-CCBB5B67CB50}" presName="Name37" presStyleLbl="parChTrans1D2" presStyleIdx="2" presStyleCnt="4"/>
      <dgm:spPr/>
      <dgm:t>
        <a:bodyPr/>
        <a:lstStyle/>
        <a:p>
          <a:endParaRPr lang="en-US"/>
        </a:p>
      </dgm:t>
    </dgm:pt>
    <dgm:pt modelId="{618E0E9D-1738-44C2-B2EC-E12BDDD35AD3}" type="pres">
      <dgm:prSet presAssocID="{3BA34560-ADCC-4F9B-9B9E-22405B887134}" presName="hierRoot2" presStyleCnt="0">
        <dgm:presLayoutVars>
          <dgm:hierBranch val="init"/>
        </dgm:presLayoutVars>
      </dgm:prSet>
      <dgm:spPr/>
    </dgm:pt>
    <dgm:pt modelId="{F9A7423D-5D53-43FB-84D1-27D5009B8619}" type="pres">
      <dgm:prSet presAssocID="{3BA34560-ADCC-4F9B-9B9E-22405B887134}" presName="rootComposite" presStyleCnt="0"/>
      <dgm:spPr/>
    </dgm:pt>
    <dgm:pt modelId="{59EDC4E4-D21F-47C7-B727-4871E0CE9846}" type="pres">
      <dgm:prSet presAssocID="{3BA34560-ADCC-4F9B-9B9E-22405B887134}" presName="rootText" presStyleLbl="node2" presStyleIdx="2" presStyleCnt="4">
        <dgm:presLayoutVars>
          <dgm:chPref val="3"/>
        </dgm:presLayoutVars>
      </dgm:prSet>
      <dgm:spPr/>
      <dgm:t>
        <a:bodyPr/>
        <a:lstStyle/>
        <a:p>
          <a:endParaRPr lang="en-US"/>
        </a:p>
      </dgm:t>
    </dgm:pt>
    <dgm:pt modelId="{BDA23D2C-E620-4E58-A88F-AC98CAD3122E}" type="pres">
      <dgm:prSet presAssocID="{3BA34560-ADCC-4F9B-9B9E-22405B887134}" presName="rootConnector" presStyleLbl="node2" presStyleIdx="2" presStyleCnt="4"/>
      <dgm:spPr/>
      <dgm:t>
        <a:bodyPr/>
        <a:lstStyle/>
        <a:p>
          <a:endParaRPr lang="en-US"/>
        </a:p>
      </dgm:t>
    </dgm:pt>
    <dgm:pt modelId="{4570E89F-4DB3-4E27-B566-457091E84C3F}" type="pres">
      <dgm:prSet presAssocID="{3BA34560-ADCC-4F9B-9B9E-22405B887134}" presName="hierChild4" presStyleCnt="0"/>
      <dgm:spPr/>
    </dgm:pt>
    <dgm:pt modelId="{5B888F90-3407-4F17-9C4C-5571217ABD3E}" type="pres">
      <dgm:prSet presAssocID="{3BA34560-ADCC-4F9B-9B9E-22405B887134}" presName="hierChild5" presStyleCnt="0"/>
      <dgm:spPr/>
    </dgm:pt>
    <dgm:pt modelId="{89BD0D37-5AAC-410A-A902-E1D50755C989}" type="pres">
      <dgm:prSet presAssocID="{85C7205E-9B79-4D66-8C8D-3A85A082522F}" presName="Name37" presStyleLbl="parChTrans1D2" presStyleIdx="3" presStyleCnt="4"/>
      <dgm:spPr/>
      <dgm:t>
        <a:bodyPr/>
        <a:lstStyle/>
        <a:p>
          <a:endParaRPr lang="en-US"/>
        </a:p>
      </dgm:t>
    </dgm:pt>
    <dgm:pt modelId="{437CC995-C853-42BF-A184-1AB631BCE5F0}" type="pres">
      <dgm:prSet presAssocID="{E217ACE2-404E-4646-AB4B-2ECF6C09FFB5}" presName="hierRoot2" presStyleCnt="0">
        <dgm:presLayoutVars>
          <dgm:hierBranch val="init"/>
        </dgm:presLayoutVars>
      </dgm:prSet>
      <dgm:spPr/>
    </dgm:pt>
    <dgm:pt modelId="{3F27734F-8F6B-4CDB-B8E5-845F24604D24}" type="pres">
      <dgm:prSet presAssocID="{E217ACE2-404E-4646-AB4B-2ECF6C09FFB5}" presName="rootComposite" presStyleCnt="0"/>
      <dgm:spPr/>
    </dgm:pt>
    <dgm:pt modelId="{A0C5773D-A12B-417B-AC53-285E7A408E42}" type="pres">
      <dgm:prSet presAssocID="{E217ACE2-404E-4646-AB4B-2ECF6C09FFB5}" presName="rootText" presStyleLbl="node2" presStyleIdx="3" presStyleCnt="4">
        <dgm:presLayoutVars>
          <dgm:chPref val="3"/>
        </dgm:presLayoutVars>
      </dgm:prSet>
      <dgm:spPr/>
      <dgm:t>
        <a:bodyPr/>
        <a:lstStyle/>
        <a:p>
          <a:endParaRPr lang="en-US"/>
        </a:p>
      </dgm:t>
    </dgm:pt>
    <dgm:pt modelId="{3A08D33E-F483-4C6C-A0A9-A2BCDACA3B2F}" type="pres">
      <dgm:prSet presAssocID="{E217ACE2-404E-4646-AB4B-2ECF6C09FFB5}" presName="rootConnector" presStyleLbl="node2" presStyleIdx="3" presStyleCnt="4"/>
      <dgm:spPr/>
      <dgm:t>
        <a:bodyPr/>
        <a:lstStyle/>
        <a:p>
          <a:endParaRPr lang="en-US"/>
        </a:p>
      </dgm:t>
    </dgm:pt>
    <dgm:pt modelId="{6F64BB12-5BDB-4D5E-B9FA-8099BBC06C1F}" type="pres">
      <dgm:prSet presAssocID="{E217ACE2-404E-4646-AB4B-2ECF6C09FFB5}" presName="hierChild4" presStyleCnt="0"/>
      <dgm:spPr/>
    </dgm:pt>
    <dgm:pt modelId="{1199CE2E-EBFB-4EC7-BD59-B5DED5AFC62B}" type="pres">
      <dgm:prSet presAssocID="{E217ACE2-404E-4646-AB4B-2ECF6C09FFB5}" presName="hierChild5" presStyleCnt="0"/>
      <dgm:spPr/>
    </dgm:pt>
    <dgm:pt modelId="{9700AF6F-836A-4B6D-8C2F-BF65205D40C3}" type="pres">
      <dgm:prSet presAssocID="{6399FF3A-3A91-4305-94F9-317E3488160D}" presName="hierChild3" presStyleCnt="0"/>
      <dgm:spPr/>
    </dgm:pt>
  </dgm:ptLst>
  <dgm:cxnLst>
    <dgm:cxn modelId="{8AEC37D4-03C3-482C-AF71-596B2622C183}" type="presOf" srcId="{57D6AB89-E6EF-43EE-A99B-747B92074087}" destId="{CF82B68C-9E6C-46E3-9998-7372C880756E}" srcOrd="1" destOrd="0" presId="urn:microsoft.com/office/officeart/2005/8/layout/orgChart1"/>
    <dgm:cxn modelId="{D2A64A2D-7E95-4F1F-946F-6CE4E0BA2FAC}" type="presOf" srcId="{E217ACE2-404E-4646-AB4B-2ECF6C09FFB5}" destId="{A0C5773D-A12B-417B-AC53-285E7A408E42}" srcOrd="0" destOrd="0" presId="urn:microsoft.com/office/officeart/2005/8/layout/orgChart1"/>
    <dgm:cxn modelId="{BCC5436F-8E9E-4512-B381-F8E0A6BC84AB}" type="presOf" srcId="{6399FF3A-3A91-4305-94F9-317E3488160D}" destId="{8157FFF4-1D28-4A91-9235-27EB452466F4}" srcOrd="0" destOrd="0" presId="urn:microsoft.com/office/officeart/2005/8/layout/orgChart1"/>
    <dgm:cxn modelId="{8D79BF0A-875A-402D-8EF3-79EE13E1DA37}" type="presOf" srcId="{85C7205E-9B79-4D66-8C8D-3A85A082522F}" destId="{89BD0D37-5AAC-410A-A902-E1D50755C989}" srcOrd="0" destOrd="0" presId="urn:microsoft.com/office/officeart/2005/8/layout/orgChart1"/>
    <dgm:cxn modelId="{81972D0A-5DD3-4744-9622-FFDBEC249482}" srcId="{6399FF3A-3A91-4305-94F9-317E3488160D}" destId="{57D6AB89-E6EF-43EE-A99B-747B92074087}" srcOrd="1" destOrd="0" parTransId="{73C650DC-A252-45DE-A352-815FD715B453}" sibTransId="{969A1F96-A348-4B41-9CED-ABDC2EF95E9D}"/>
    <dgm:cxn modelId="{9A33E3C6-C426-46F2-B232-F81A3A036B80}" type="presOf" srcId="{6399FF3A-3A91-4305-94F9-317E3488160D}" destId="{287F63BF-C46D-430B-B9A2-4A9B3DCFE9A0}" srcOrd="1" destOrd="0" presId="urn:microsoft.com/office/officeart/2005/8/layout/orgChart1"/>
    <dgm:cxn modelId="{A53F147D-C728-431D-95C4-1D741CFE61BA}" type="presOf" srcId="{73C650DC-A252-45DE-A352-815FD715B453}" destId="{F66BA5DB-AF9B-46B1-9588-7503C4C11A8B}" srcOrd="0" destOrd="0" presId="urn:microsoft.com/office/officeart/2005/8/layout/orgChart1"/>
    <dgm:cxn modelId="{470AECD4-388D-4BD9-9959-64C0DF4BDFA7}" type="presOf" srcId="{E217ACE2-404E-4646-AB4B-2ECF6C09FFB5}" destId="{3A08D33E-F483-4C6C-A0A9-A2BCDACA3B2F}" srcOrd="1" destOrd="0" presId="urn:microsoft.com/office/officeart/2005/8/layout/orgChart1"/>
    <dgm:cxn modelId="{CF3ABF0E-AE2B-421D-900A-04654B21F8FB}" type="presOf" srcId="{3BA34560-ADCC-4F9B-9B9E-22405B887134}" destId="{BDA23D2C-E620-4E58-A88F-AC98CAD3122E}" srcOrd="1" destOrd="0" presId="urn:microsoft.com/office/officeart/2005/8/layout/orgChart1"/>
    <dgm:cxn modelId="{1AB40529-4B7B-4115-91EB-354BE8DAAFF6}" type="presOf" srcId="{2A9CA099-6994-4155-8A57-5A7B7116AAC0}" destId="{10C9D63B-6E11-42FB-9E72-564BFD936B67}" srcOrd="0" destOrd="0" presId="urn:microsoft.com/office/officeart/2005/8/layout/orgChart1"/>
    <dgm:cxn modelId="{605432A4-EE30-448A-B1AB-972744CC8F4F}" type="presOf" srcId="{C7384AA6-7AC0-4F26-BEE9-9CE2FDE5FD0D}" destId="{AC0C1BDE-3C95-46DC-817C-608E929A0BE7}" srcOrd="0" destOrd="0" presId="urn:microsoft.com/office/officeart/2005/8/layout/orgChart1"/>
    <dgm:cxn modelId="{018F5F5A-E06B-422E-9649-B193BC7F3F3A}" srcId="{C7384AA6-7AC0-4F26-BEE9-9CE2FDE5FD0D}" destId="{6399FF3A-3A91-4305-94F9-317E3488160D}" srcOrd="0" destOrd="0" parTransId="{F6D6902F-BD1C-4267-9B5B-970EC585F459}" sibTransId="{53B9327F-1815-4AD3-94D3-E72BB03F965A}"/>
    <dgm:cxn modelId="{C4DDFC2B-2242-416A-A9C4-F09871F7F828}" type="presOf" srcId="{6979BAA6-D008-4600-ABD7-CCBB5B67CB50}" destId="{8DD4C5AD-3174-4534-95D7-2F7EAD09FD4D}" srcOrd="0" destOrd="0" presId="urn:microsoft.com/office/officeart/2005/8/layout/orgChart1"/>
    <dgm:cxn modelId="{363E6390-98DA-43BF-8CBC-5844C9B4B63C}" type="presOf" srcId="{F5FD9559-20DA-41E0-9B0F-09738F323E50}" destId="{D2EC0120-B44E-4AF0-9352-85BB463AB9FC}" srcOrd="0" destOrd="0" presId="urn:microsoft.com/office/officeart/2005/8/layout/orgChart1"/>
    <dgm:cxn modelId="{14C598D6-BB77-40A4-A9A3-BCCC073248F8}" type="presOf" srcId="{57D6AB89-E6EF-43EE-A99B-747B92074087}" destId="{3B7BF87E-BCD8-4E3E-8782-9697A31F0CA9}" srcOrd="0" destOrd="0" presId="urn:microsoft.com/office/officeart/2005/8/layout/orgChart1"/>
    <dgm:cxn modelId="{F1398ACD-0800-4EAD-A584-86904040D77A}" srcId="{6399FF3A-3A91-4305-94F9-317E3488160D}" destId="{2A9CA099-6994-4155-8A57-5A7B7116AAC0}" srcOrd="0" destOrd="0" parTransId="{F5FD9559-20DA-41E0-9B0F-09738F323E50}" sibTransId="{48D041D0-AFF7-4B6E-BEE2-C6B6BFDAC6EA}"/>
    <dgm:cxn modelId="{0780A6DB-89B2-41E8-8F02-F0B0DAE53D6A}" type="presOf" srcId="{3BA34560-ADCC-4F9B-9B9E-22405B887134}" destId="{59EDC4E4-D21F-47C7-B727-4871E0CE9846}" srcOrd="0" destOrd="0" presId="urn:microsoft.com/office/officeart/2005/8/layout/orgChart1"/>
    <dgm:cxn modelId="{6E5C9DD4-DA29-4C26-9A79-E3AA4F2CBB5B}" srcId="{6399FF3A-3A91-4305-94F9-317E3488160D}" destId="{3BA34560-ADCC-4F9B-9B9E-22405B887134}" srcOrd="2" destOrd="0" parTransId="{6979BAA6-D008-4600-ABD7-CCBB5B67CB50}" sibTransId="{5C2690DE-FCBE-4696-9CC1-DAE29D6A567C}"/>
    <dgm:cxn modelId="{E6F8FF94-6E60-4711-819D-73CD446A22C6}" type="presOf" srcId="{2A9CA099-6994-4155-8A57-5A7B7116AAC0}" destId="{6C76A8D7-BEFE-4C1D-B425-D5CF6493E9AB}" srcOrd="1" destOrd="0" presId="urn:microsoft.com/office/officeart/2005/8/layout/orgChart1"/>
    <dgm:cxn modelId="{43C14A56-0F5E-42D8-8686-80B894115906}" srcId="{6399FF3A-3A91-4305-94F9-317E3488160D}" destId="{E217ACE2-404E-4646-AB4B-2ECF6C09FFB5}" srcOrd="3" destOrd="0" parTransId="{85C7205E-9B79-4D66-8C8D-3A85A082522F}" sibTransId="{6D0F353D-7F55-4F03-B80C-654915B8192C}"/>
    <dgm:cxn modelId="{1BF1C15F-F15D-46BB-8576-DAFC14A0069E}" type="presParOf" srcId="{AC0C1BDE-3C95-46DC-817C-608E929A0BE7}" destId="{48C10C39-92E9-4F17-8073-FA37BE8BC75D}" srcOrd="0" destOrd="0" presId="urn:microsoft.com/office/officeart/2005/8/layout/orgChart1"/>
    <dgm:cxn modelId="{B1B332CB-9F7E-442A-97E8-54390E083C61}" type="presParOf" srcId="{48C10C39-92E9-4F17-8073-FA37BE8BC75D}" destId="{34E986ED-5ED1-4485-91F3-8F48BC09CABA}" srcOrd="0" destOrd="0" presId="urn:microsoft.com/office/officeart/2005/8/layout/orgChart1"/>
    <dgm:cxn modelId="{47318AC7-66FA-4C2E-AFF0-3CEC014D8BAB}" type="presParOf" srcId="{34E986ED-5ED1-4485-91F3-8F48BC09CABA}" destId="{8157FFF4-1D28-4A91-9235-27EB452466F4}" srcOrd="0" destOrd="0" presId="urn:microsoft.com/office/officeart/2005/8/layout/orgChart1"/>
    <dgm:cxn modelId="{C2188C86-048E-4683-BBE3-8723B71F8E4B}" type="presParOf" srcId="{34E986ED-5ED1-4485-91F3-8F48BC09CABA}" destId="{287F63BF-C46D-430B-B9A2-4A9B3DCFE9A0}" srcOrd="1" destOrd="0" presId="urn:microsoft.com/office/officeart/2005/8/layout/orgChart1"/>
    <dgm:cxn modelId="{0B7F0834-0674-4F47-8554-00B2553A927E}" type="presParOf" srcId="{48C10C39-92E9-4F17-8073-FA37BE8BC75D}" destId="{F93916B5-CBD4-43CF-B63A-FDFC0D8C377F}" srcOrd="1" destOrd="0" presId="urn:microsoft.com/office/officeart/2005/8/layout/orgChart1"/>
    <dgm:cxn modelId="{6CD577FD-EBAD-464C-8F95-3087B5956586}" type="presParOf" srcId="{F93916B5-CBD4-43CF-B63A-FDFC0D8C377F}" destId="{D2EC0120-B44E-4AF0-9352-85BB463AB9FC}" srcOrd="0" destOrd="0" presId="urn:microsoft.com/office/officeart/2005/8/layout/orgChart1"/>
    <dgm:cxn modelId="{D29C8DCD-5562-4249-970F-B6B6CE0B1C8D}" type="presParOf" srcId="{F93916B5-CBD4-43CF-B63A-FDFC0D8C377F}" destId="{D8305289-00C3-48B6-BB06-19751A8C4D9B}" srcOrd="1" destOrd="0" presId="urn:microsoft.com/office/officeart/2005/8/layout/orgChart1"/>
    <dgm:cxn modelId="{5414E431-856D-4B83-8544-F486B72C9E74}" type="presParOf" srcId="{D8305289-00C3-48B6-BB06-19751A8C4D9B}" destId="{995A320C-176E-4A20-813F-9720E2FC88B2}" srcOrd="0" destOrd="0" presId="urn:microsoft.com/office/officeart/2005/8/layout/orgChart1"/>
    <dgm:cxn modelId="{390E6527-7D15-4F8D-919A-5AB526D538D6}" type="presParOf" srcId="{995A320C-176E-4A20-813F-9720E2FC88B2}" destId="{10C9D63B-6E11-42FB-9E72-564BFD936B67}" srcOrd="0" destOrd="0" presId="urn:microsoft.com/office/officeart/2005/8/layout/orgChart1"/>
    <dgm:cxn modelId="{3D30B381-DB7F-4557-A1FE-D130DB64C956}" type="presParOf" srcId="{995A320C-176E-4A20-813F-9720E2FC88B2}" destId="{6C76A8D7-BEFE-4C1D-B425-D5CF6493E9AB}" srcOrd="1" destOrd="0" presId="urn:microsoft.com/office/officeart/2005/8/layout/orgChart1"/>
    <dgm:cxn modelId="{3F90451E-7B27-404A-A0BA-EF4FB01589A7}" type="presParOf" srcId="{D8305289-00C3-48B6-BB06-19751A8C4D9B}" destId="{5696E8BF-6B78-45A6-B2DB-C795877CEE5F}" srcOrd="1" destOrd="0" presId="urn:microsoft.com/office/officeart/2005/8/layout/orgChart1"/>
    <dgm:cxn modelId="{7BEFD2AD-C1A7-481C-B8DE-9A5DD0023E8A}" type="presParOf" srcId="{D8305289-00C3-48B6-BB06-19751A8C4D9B}" destId="{B6196A92-85E8-423A-B0EC-0F5202D2CB55}" srcOrd="2" destOrd="0" presId="urn:microsoft.com/office/officeart/2005/8/layout/orgChart1"/>
    <dgm:cxn modelId="{D397DA9D-6908-4FB3-A3AA-23CED8A0061C}" type="presParOf" srcId="{F93916B5-CBD4-43CF-B63A-FDFC0D8C377F}" destId="{F66BA5DB-AF9B-46B1-9588-7503C4C11A8B}" srcOrd="2" destOrd="0" presId="urn:microsoft.com/office/officeart/2005/8/layout/orgChart1"/>
    <dgm:cxn modelId="{BC0456D9-8032-47E1-8FEF-4596F1BA83FB}" type="presParOf" srcId="{F93916B5-CBD4-43CF-B63A-FDFC0D8C377F}" destId="{36E12AED-BDA7-4040-90EE-4D4692ADC778}" srcOrd="3" destOrd="0" presId="urn:microsoft.com/office/officeart/2005/8/layout/orgChart1"/>
    <dgm:cxn modelId="{7981CC85-9B7A-4311-A559-54D8260C0B7B}" type="presParOf" srcId="{36E12AED-BDA7-4040-90EE-4D4692ADC778}" destId="{090C7C5C-C5D4-435D-837E-6364A3AE8EBF}" srcOrd="0" destOrd="0" presId="urn:microsoft.com/office/officeart/2005/8/layout/orgChart1"/>
    <dgm:cxn modelId="{70F0594D-CB53-4AC5-972E-015DA0FBD850}" type="presParOf" srcId="{090C7C5C-C5D4-435D-837E-6364A3AE8EBF}" destId="{3B7BF87E-BCD8-4E3E-8782-9697A31F0CA9}" srcOrd="0" destOrd="0" presId="urn:microsoft.com/office/officeart/2005/8/layout/orgChart1"/>
    <dgm:cxn modelId="{6965370D-5BA9-413A-8F61-C18E8AFC8F31}" type="presParOf" srcId="{090C7C5C-C5D4-435D-837E-6364A3AE8EBF}" destId="{CF82B68C-9E6C-46E3-9998-7372C880756E}" srcOrd="1" destOrd="0" presId="urn:microsoft.com/office/officeart/2005/8/layout/orgChart1"/>
    <dgm:cxn modelId="{A47FF67D-6C75-4C5E-9086-7A43142A0C7D}" type="presParOf" srcId="{36E12AED-BDA7-4040-90EE-4D4692ADC778}" destId="{0523D250-C8F5-4E17-8E2B-A37EF9DEF12C}" srcOrd="1" destOrd="0" presId="urn:microsoft.com/office/officeart/2005/8/layout/orgChart1"/>
    <dgm:cxn modelId="{3940FE48-0201-4881-9D2E-4B24F1CAD5F1}" type="presParOf" srcId="{36E12AED-BDA7-4040-90EE-4D4692ADC778}" destId="{F6F2328F-5C50-4E7B-A917-2578B6A648BB}" srcOrd="2" destOrd="0" presId="urn:microsoft.com/office/officeart/2005/8/layout/orgChart1"/>
    <dgm:cxn modelId="{FEF38AD4-DED1-44B7-A9F9-4F8A99B8511F}" type="presParOf" srcId="{F93916B5-CBD4-43CF-B63A-FDFC0D8C377F}" destId="{8DD4C5AD-3174-4534-95D7-2F7EAD09FD4D}" srcOrd="4" destOrd="0" presId="urn:microsoft.com/office/officeart/2005/8/layout/orgChart1"/>
    <dgm:cxn modelId="{FCD4AA1F-2AE9-4082-8E27-6FE928511DF3}" type="presParOf" srcId="{F93916B5-CBD4-43CF-B63A-FDFC0D8C377F}" destId="{618E0E9D-1738-44C2-B2EC-E12BDDD35AD3}" srcOrd="5" destOrd="0" presId="urn:microsoft.com/office/officeart/2005/8/layout/orgChart1"/>
    <dgm:cxn modelId="{BB6457A6-9B76-4C4C-B86E-90EF3D8B2FA3}" type="presParOf" srcId="{618E0E9D-1738-44C2-B2EC-E12BDDD35AD3}" destId="{F9A7423D-5D53-43FB-84D1-27D5009B8619}" srcOrd="0" destOrd="0" presId="urn:microsoft.com/office/officeart/2005/8/layout/orgChart1"/>
    <dgm:cxn modelId="{96C9C74A-8155-4F15-88F7-44DC2DB0BB23}" type="presParOf" srcId="{F9A7423D-5D53-43FB-84D1-27D5009B8619}" destId="{59EDC4E4-D21F-47C7-B727-4871E0CE9846}" srcOrd="0" destOrd="0" presId="urn:microsoft.com/office/officeart/2005/8/layout/orgChart1"/>
    <dgm:cxn modelId="{076264B6-D7A1-4871-8969-22C1C6DA371E}" type="presParOf" srcId="{F9A7423D-5D53-43FB-84D1-27D5009B8619}" destId="{BDA23D2C-E620-4E58-A88F-AC98CAD3122E}" srcOrd="1" destOrd="0" presId="urn:microsoft.com/office/officeart/2005/8/layout/orgChart1"/>
    <dgm:cxn modelId="{E39266FB-AE6F-44F9-9B7C-0D72CDD624EA}" type="presParOf" srcId="{618E0E9D-1738-44C2-B2EC-E12BDDD35AD3}" destId="{4570E89F-4DB3-4E27-B566-457091E84C3F}" srcOrd="1" destOrd="0" presId="urn:microsoft.com/office/officeart/2005/8/layout/orgChart1"/>
    <dgm:cxn modelId="{EE6BADF2-047C-44E9-9F8B-6B55CEC9E36E}" type="presParOf" srcId="{618E0E9D-1738-44C2-B2EC-E12BDDD35AD3}" destId="{5B888F90-3407-4F17-9C4C-5571217ABD3E}" srcOrd="2" destOrd="0" presId="urn:microsoft.com/office/officeart/2005/8/layout/orgChart1"/>
    <dgm:cxn modelId="{D6196449-A4DF-4974-A0F1-1DFF8AA1E6F8}" type="presParOf" srcId="{F93916B5-CBD4-43CF-B63A-FDFC0D8C377F}" destId="{89BD0D37-5AAC-410A-A902-E1D50755C989}" srcOrd="6" destOrd="0" presId="urn:microsoft.com/office/officeart/2005/8/layout/orgChart1"/>
    <dgm:cxn modelId="{90E86E8D-60AD-4A67-994A-F00275F0281A}" type="presParOf" srcId="{F93916B5-CBD4-43CF-B63A-FDFC0D8C377F}" destId="{437CC995-C853-42BF-A184-1AB631BCE5F0}" srcOrd="7" destOrd="0" presId="urn:microsoft.com/office/officeart/2005/8/layout/orgChart1"/>
    <dgm:cxn modelId="{1E8F2740-DE15-4966-834B-3ADDC4B03454}" type="presParOf" srcId="{437CC995-C853-42BF-A184-1AB631BCE5F0}" destId="{3F27734F-8F6B-4CDB-B8E5-845F24604D24}" srcOrd="0" destOrd="0" presId="urn:microsoft.com/office/officeart/2005/8/layout/orgChart1"/>
    <dgm:cxn modelId="{EDBEEC3F-BE3B-4179-A0DC-FC26B79F7F3F}" type="presParOf" srcId="{3F27734F-8F6B-4CDB-B8E5-845F24604D24}" destId="{A0C5773D-A12B-417B-AC53-285E7A408E42}" srcOrd="0" destOrd="0" presId="urn:microsoft.com/office/officeart/2005/8/layout/orgChart1"/>
    <dgm:cxn modelId="{D54CB5E5-E1A7-419F-83EA-FC46EC5B5024}" type="presParOf" srcId="{3F27734F-8F6B-4CDB-B8E5-845F24604D24}" destId="{3A08D33E-F483-4C6C-A0A9-A2BCDACA3B2F}" srcOrd="1" destOrd="0" presId="urn:microsoft.com/office/officeart/2005/8/layout/orgChart1"/>
    <dgm:cxn modelId="{85A4B8C8-37DE-40F0-A911-5FFFB1B766A2}" type="presParOf" srcId="{437CC995-C853-42BF-A184-1AB631BCE5F0}" destId="{6F64BB12-5BDB-4D5E-B9FA-8099BBC06C1F}" srcOrd="1" destOrd="0" presId="urn:microsoft.com/office/officeart/2005/8/layout/orgChart1"/>
    <dgm:cxn modelId="{41B801E5-AEA4-4B03-AEBC-052ADCC4D30A}" type="presParOf" srcId="{437CC995-C853-42BF-A184-1AB631BCE5F0}" destId="{1199CE2E-EBFB-4EC7-BD59-B5DED5AFC62B}" srcOrd="2" destOrd="0" presId="urn:microsoft.com/office/officeart/2005/8/layout/orgChart1"/>
    <dgm:cxn modelId="{CC81D3A0-76F7-4482-885E-DCD3EF5333CA}" type="presParOf" srcId="{48C10C39-92E9-4F17-8073-FA37BE8BC75D}" destId="{9700AF6F-836A-4B6D-8C2F-BF65205D40C3}"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C4AB0D4-CC94-4020-9447-247B6EE41C1E}" type="datetimeFigureOut">
              <a:rPr lang="en-US" smtClean="0"/>
              <a:pPr/>
              <a:t>4/22/2014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ECD9961-01A8-44EB-9648-3417CD484377}" type="slidenum">
              <a:rPr lang="en-US" smtClean="0"/>
              <a:pPr/>
              <a:t>‹#›</a:t>
            </a:fld>
            <a:endParaRPr lang="en-US"/>
          </a:p>
        </p:txBody>
      </p:sp>
    </p:spTree>
    <p:extLst>
      <p:ext uri="{BB962C8B-B14F-4D97-AF65-F5344CB8AC3E}">
        <p14:creationId xmlns:p14="http://schemas.microsoft.com/office/powerpoint/2010/main" val="385800944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3A1FB-12CB-49E6-809F-DA2D2089BF59}" type="datetimeFigureOut">
              <a:rPr lang="en-US" smtClean="0"/>
              <a:pPr/>
              <a:t>4/22/2014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B6E77-EC63-4CD7-8F8A-914122582C5F}" type="slidenum">
              <a:rPr lang="en-US" smtClean="0"/>
              <a:pPr/>
              <a:t>‹#›</a:t>
            </a:fld>
            <a:endParaRPr lang="en-US"/>
          </a:p>
        </p:txBody>
      </p:sp>
    </p:spTree>
    <p:extLst>
      <p:ext uri="{BB962C8B-B14F-4D97-AF65-F5344CB8AC3E}">
        <p14:creationId xmlns:p14="http://schemas.microsoft.com/office/powerpoint/2010/main" val="330584744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endParaRPr lang="en-US" dirty="0"/>
          </a:p>
        </p:txBody>
      </p:sp>
      <p:sp>
        <p:nvSpPr>
          <p:cNvPr id="5" name="Slide Number Placeholder 4"/>
          <p:cNvSpPr>
            <a:spLocks noGrp="1"/>
          </p:cNvSpPr>
          <p:nvPr>
            <p:ph type="sldNum" sz="quarter" idx="10"/>
          </p:nvPr>
        </p:nvSpPr>
        <p:spPr/>
        <p:txBody>
          <a:bodyPr/>
          <a:lstStyle/>
          <a:p>
            <a:fld id="{6A8B6E77-EC63-4CD7-8F8A-914122582C5F}" type="slidenum">
              <a:rPr lang="en-US" smtClean="0"/>
              <a:pPr/>
              <a:t>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Trainer Note:</a:t>
            </a:r>
          </a:p>
          <a:p>
            <a:pPr>
              <a:buFont typeface="Arial" pitchFamily="34" charset="0"/>
            </a:pPr>
            <a:r>
              <a:rPr lang="en-US" dirty="0" smtClean="0"/>
              <a:t>You can use a computer to type documents, send email, and browse the internet.</a:t>
            </a:r>
          </a:p>
          <a:p>
            <a:pPr>
              <a:buFont typeface="Arial" pitchFamily="34" charset="0"/>
            </a:pPr>
            <a:r>
              <a:rPr lang="en-US" dirty="0" smtClean="0"/>
              <a:t> You can also use it to handle spreadsheets, accounting, database management, presentations, games, and more. </a:t>
            </a:r>
          </a:p>
          <a:p>
            <a:pPr marL="0" indent="0">
              <a:buNone/>
            </a:pPr>
            <a:r>
              <a:rPr lang="en-US" sz="2000" dirty="0" smtClean="0"/>
              <a:t>Software </a:t>
            </a:r>
          </a:p>
          <a:p>
            <a:pPr lvl="2"/>
            <a:r>
              <a:rPr lang="en-US" sz="1600" dirty="0" smtClean="0"/>
              <a:t>Set of instructions  for the hardware to accomplish a task.</a:t>
            </a:r>
          </a:p>
          <a:p>
            <a:pPr marL="285750" indent="-285750">
              <a:buFont typeface="Wingdings" pitchFamily="2" charset="2"/>
              <a:buChar char="Ø"/>
            </a:pPr>
            <a:r>
              <a:rPr lang="en-US" dirty="0" smtClean="0">
                <a:solidFill>
                  <a:srgbClr val="002060"/>
                </a:solidFill>
                <a:latin typeface="Arial Rounded MT Bold" pitchFamily="34" charset="0"/>
              </a:rPr>
              <a:t>List down any ten hardware parts of computer.</a:t>
            </a:r>
          </a:p>
          <a:p>
            <a:pPr marL="285750" indent="-285750">
              <a:buFont typeface="Wingdings" pitchFamily="2" charset="2"/>
              <a:buChar char="Ø"/>
            </a:pPr>
            <a:r>
              <a:rPr lang="en-US" dirty="0" smtClean="0">
                <a:solidFill>
                  <a:srgbClr val="002060"/>
                </a:solidFill>
                <a:latin typeface="Arial Rounded MT Bold" pitchFamily="34" charset="0"/>
              </a:rPr>
              <a:t>List down any five storage devices.</a:t>
            </a:r>
          </a:p>
          <a:p>
            <a:pPr marL="285750" indent="-285750">
              <a:buFont typeface="Wingdings" pitchFamily="2" charset="2"/>
              <a:buChar char="Ø"/>
            </a:pPr>
            <a:r>
              <a:rPr lang="en-US" dirty="0" smtClean="0">
                <a:solidFill>
                  <a:srgbClr val="002060"/>
                </a:solidFill>
                <a:latin typeface="Arial Rounded MT Bold" pitchFamily="34" charset="0"/>
              </a:rPr>
              <a:t>List down any five input devices.</a:t>
            </a:r>
          </a:p>
          <a:p>
            <a:pPr marL="285750" indent="-285750">
              <a:buFont typeface="Wingdings" pitchFamily="2" charset="2"/>
              <a:buChar char="Ø"/>
            </a:pPr>
            <a:r>
              <a:rPr lang="en-US" dirty="0" smtClean="0">
                <a:solidFill>
                  <a:srgbClr val="002060"/>
                </a:solidFill>
                <a:latin typeface="Arial Rounded MT Bold" pitchFamily="34" charset="0"/>
              </a:rPr>
              <a:t>What is the device which converts picture on a paper to an electronic image in computer ?</a:t>
            </a:r>
          </a:p>
          <a:p>
            <a:endParaRPr lang="en-US" dirty="0"/>
          </a:p>
        </p:txBody>
      </p:sp>
      <p:sp>
        <p:nvSpPr>
          <p:cNvPr id="5" name="Slide Number Placeholder 4"/>
          <p:cNvSpPr>
            <a:spLocks noGrp="1"/>
          </p:cNvSpPr>
          <p:nvPr>
            <p:ph type="sldNum" sz="quarter" idx="10"/>
          </p:nvPr>
        </p:nvSpPr>
        <p:spPr/>
        <p:txBody>
          <a:bodyPr/>
          <a:lstStyle/>
          <a:p>
            <a:fld id="{6A8B6E77-EC63-4CD7-8F8A-914122582C5F}" type="slidenum">
              <a:rPr lang="en-US" smtClean="0"/>
              <a:pPr/>
              <a:t>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600" b="1" dirty="0" smtClean="0"/>
              <a:t>Arithmetic operators Cont..</a:t>
            </a:r>
          </a:p>
          <a:p>
            <a:r>
              <a:rPr lang="en-US" sz="1200" dirty="0" smtClean="0"/>
              <a:t>When the declared type of either operand of an arithmetic operator is approximate numeric, the declared type of the result is an implementation-defined approximate numeric type.</a:t>
            </a:r>
          </a:p>
          <a:p>
            <a:r>
              <a:rPr lang="en-US" sz="1200" dirty="0" smtClean="0"/>
              <a:t>The monadic arithmetic operators &lt;plus sign&gt; and &lt;minus sign&gt; (+ and –, respectively) specify monadic plus and monadic minus, respectively. </a:t>
            </a:r>
          </a:p>
          <a:p>
            <a:r>
              <a:rPr lang="en-US" sz="1200" dirty="0" smtClean="0"/>
              <a:t>Monadic plus does not change its operand. Monadic minus reverses the sign of its operand.</a:t>
            </a:r>
          </a:p>
          <a:p>
            <a:r>
              <a:rPr lang="en-US" sz="1200" dirty="0" smtClean="0"/>
              <a:t>The dyadic arithmetic operators &lt;plus sign&gt;, &lt;minus sign&gt;, &lt;asterisk&gt;, and &lt;solidus&gt; (+, –, *, and /, respectively) specify addition, subtraction, multiplication, and division, respectively. If the value of a divisor is zero, then an exception condition is raised: </a:t>
            </a:r>
            <a:r>
              <a:rPr lang="en-US" sz="1200" b="1" dirty="0" smtClean="0"/>
              <a:t>data exception — division by zero.</a:t>
            </a:r>
          </a:p>
          <a:p>
            <a:r>
              <a:rPr lang="en-US" sz="1200" dirty="0" smtClean="0"/>
              <a:t>If the operator is not division and the mathematical result of the operation is not exactly representable with the precision and scale of the result data type, then an exception condition is raised: </a:t>
            </a:r>
            <a:r>
              <a:rPr lang="en-US" sz="1200" b="1" dirty="0" smtClean="0"/>
              <a:t>data exception— numeric value out of range.</a:t>
            </a:r>
          </a:p>
          <a:p>
            <a:endParaRPr lang="en-US" dirty="0"/>
          </a:p>
        </p:txBody>
      </p:sp>
      <p:sp>
        <p:nvSpPr>
          <p:cNvPr id="5" name="Slide Number Placeholder 4"/>
          <p:cNvSpPr>
            <a:spLocks noGrp="1"/>
          </p:cNvSpPr>
          <p:nvPr>
            <p:ph type="sldNum" sz="quarter" idx="10"/>
          </p:nvPr>
        </p:nvSpPr>
        <p:spPr/>
        <p:txBody>
          <a:bodyPr/>
          <a:lstStyle/>
          <a:p>
            <a:fld id="{6A8B6E77-EC63-4CD7-8F8A-914122582C5F}" type="slidenum">
              <a:rPr lang="en-US" smtClean="0"/>
              <a:pPr/>
              <a:t>11</a:t>
            </a:fld>
            <a:endParaRPr lang="en-US"/>
          </a:p>
        </p:txBody>
      </p:sp>
    </p:spTree>
    <p:extLst>
      <p:ext uri="{BB962C8B-B14F-4D97-AF65-F5344CB8AC3E}">
        <p14:creationId xmlns:p14="http://schemas.microsoft.com/office/powerpoint/2010/main" val="20406817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1" u="sng" dirty="0"/>
          </a:p>
        </p:txBody>
      </p:sp>
      <p:sp>
        <p:nvSpPr>
          <p:cNvPr id="83972" name="Slide Number Placeholder 3"/>
          <p:cNvSpPr>
            <a:spLocks noGrp="1"/>
          </p:cNvSpPr>
          <p:nvPr>
            <p:ph type="sldNum" sz="quarter" idx="5"/>
          </p:nvPr>
        </p:nvSpPr>
        <p:spPr/>
        <p:txBody>
          <a:bodyPr/>
          <a:lstStyle/>
          <a:p>
            <a:pPr>
              <a:defRPr/>
            </a:pPr>
            <a:fld id="{F3396BFC-24E7-43E6-9A2E-DDBF5D53A105}" type="slidenum">
              <a:rPr lang="en-US" smtClean="0">
                <a:latin typeface="Arial" pitchFamily="34" charset="0"/>
              </a:rPr>
              <a:pPr>
                <a:defRPr/>
              </a:pPr>
              <a:t>15</a:t>
            </a:fld>
            <a:endParaRPr lang="en-US" dirty="0"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1" u="sng" dirty="0"/>
          </a:p>
        </p:txBody>
      </p:sp>
      <p:sp>
        <p:nvSpPr>
          <p:cNvPr id="83972" name="Slide Number Placeholder 3"/>
          <p:cNvSpPr>
            <a:spLocks noGrp="1"/>
          </p:cNvSpPr>
          <p:nvPr>
            <p:ph type="sldNum" sz="quarter" idx="5"/>
          </p:nvPr>
        </p:nvSpPr>
        <p:spPr/>
        <p:txBody>
          <a:bodyPr/>
          <a:lstStyle/>
          <a:p>
            <a:pPr>
              <a:defRPr/>
            </a:pPr>
            <a:fld id="{F3396BFC-24E7-43E6-9A2E-DDBF5D53A105}" type="slidenum">
              <a:rPr lang="en-US" smtClean="0">
                <a:latin typeface="Arial" pitchFamily="34" charset="0"/>
              </a:rPr>
              <a:pPr>
                <a:defRPr/>
              </a:pPr>
              <a:t>29</a:t>
            </a:fld>
            <a:endParaRPr lang="en-US" dirty="0"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30</a:t>
            </a:fld>
            <a:endParaRPr lang="en-US"/>
          </a:p>
        </p:txBody>
      </p:sp>
    </p:spTree>
    <p:extLst>
      <p:ext uri="{BB962C8B-B14F-4D97-AF65-F5344CB8AC3E}">
        <p14:creationId xmlns:p14="http://schemas.microsoft.com/office/powerpoint/2010/main" val="41614495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1" u="sng" dirty="0"/>
          </a:p>
        </p:txBody>
      </p:sp>
      <p:sp>
        <p:nvSpPr>
          <p:cNvPr id="83972" name="Slide Number Placeholder 3"/>
          <p:cNvSpPr>
            <a:spLocks noGrp="1"/>
          </p:cNvSpPr>
          <p:nvPr>
            <p:ph type="sldNum" sz="quarter" idx="5"/>
          </p:nvPr>
        </p:nvSpPr>
        <p:spPr/>
        <p:txBody>
          <a:bodyPr/>
          <a:lstStyle/>
          <a:p>
            <a:pPr>
              <a:defRPr/>
            </a:pPr>
            <a:fld id="{F3396BFC-24E7-43E6-9A2E-DDBF5D53A105}" type="slidenum">
              <a:rPr lang="en-US" smtClean="0">
                <a:latin typeface="Arial" pitchFamily="34" charset="0"/>
              </a:rPr>
              <a:pPr>
                <a:defRPr/>
              </a:pPr>
              <a:t>31</a:t>
            </a:fld>
            <a:endParaRPr lang="en-US" dirty="0" smtClean="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43</a:t>
            </a:fld>
            <a:endParaRPr lang="en-US"/>
          </a:p>
        </p:txBody>
      </p:sp>
    </p:spTree>
    <p:extLst>
      <p:ext uri="{BB962C8B-B14F-4D97-AF65-F5344CB8AC3E}">
        <p14:creationId xmlns:p14="http://schemas.microsoft.com/office/powerpoint/2010/main" val="41614495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_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400" b="1" dirty="0">
              <a:solidFill>
                <a:schemeClr val="bg1"/>
              </a:solidFill>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7" name="Picture 6" descr="picture.jpg"/>
          <p:cNvPicPr>
            <a:picLocks noChangeAspect="1"/>
          </p:cNvPicPr>
          <p:nvPr userDrawn="1"/>
        </p:nvPicPr>
        <p:blipFill>
          <a:blip r:embed="rId4" cstate="print"/>
          <a:stretch>
            <a:fillRect/>
          </a:stretch>
        </p:blipFill>
        <p:spPr bwMode="auto">
          <a:xfrm>
            <a:off x="5792789" y="1752601"/>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vl1pPr>
            <a:lvl2pPr marL="742950" indent="-285750">
              <a:spcBef>
                <a:spcPct val="20000"/>
              </a:spcBef>
              <a:buFont typeface="Arial" charset="0"/>
              <a:buChar cha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6" name="Title Placeholder 1"/>
          <p:cNvSpPr>
            <a:spLocks noGrp="1"/>
          </p:cNvSpPr>
          <p:nvPr>
            <p:ph type="title"/>
          </p:nvPr>
        </p:nvSpPr>
        <p:spPr>
          <a:xfrm>
            <a:off x="1303020" y="-152400"/>
            <a:ext cx="829818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800" kern="1200" dirty="0">
              <a:solidFill>
                <a:schemeClr val="lt1"/>
              </a:solidFill>
              <a:latin typeface="Myriad Pro" pitchFamily="34" charset="0"/>
              <a:ea typeface="+mn-ea"/>
              <a:cs typeface="+mn-cs"/>
            </a:endParaRPr>
          </a:p>
        </p:txBody>
      </p:sp>
      <p:pic>
        <p:nvPicPr>
          <p:cNvPr id="4" name="Picture 8" descr="present-1_03.jpg"/>
          <p:cNvPicPr>
            <a:picLocks noChangeAspect="1"/>
          </p:cNvPicPr>
          <p:nvPr/>
        </p:nvPicPr>
        <p:blipFill>
          <a:blip r:embed="rId4" cstate="print"/>
          <a:srcRect/>
          <a:stretch>
            <a:fillRect/>
          </a:stretch>
        </p:blipFill>
        <p:spPr bwMode="auto">
          <a:xfrm>
            <a:off x="5791200" y="1712913"/>
            <a:ext cx="3048000" cy="2706687"/>
          </a:xfrm>
          <a:prstGeom prst="rect">
            <a:avLst/>
          </a:prstGeom>
          <a:ln>
            <a:noFill/>
          </a:ln>
          <a:effectLst>
            <a:outerShdw blurRad="292100" dist="139700" dir="2700000" algn="tl" rotWithShape="0">
              <a:srgbClr val="333333">
                <a:alpha val="65000"/>
              </a:srgbClr>
            </a:outerShdw>
          </a:effec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Placeholder 1"/>
          <p:cNvSpPr>
            <a:spLocks noGrp="1"/>
          </p:cNvSpPr>
          <p:nvPr>
            <p:ph type="title"/>
          </p:nvPr>
        </p:nvSpPr>
        <p:spPr>
          <a:xfrm>
            <a:off x="1303020" y="-152400"/>
            <a:ext cx="829818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
        <p:nvSpPr>
          <p:cNvPr id="9"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57350"/>
            <a:ext cx="4040188" cy="639762"/>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Title Placeholder 1"/>
          <p:cNvSpPr>
            <a:spLocks noGrp="1"/>
          </p:cNvSpPr>
          <p:nvPr>
            <p:ph type="title"/>
          </p:nvPr>
        </p:nvSpPr>
        <p:spPr>
          <a:xfrm>
            <a:off x="1303020" y="-152400"/>
            <a:ext cx="829818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
        <p:nvSpPr>
          <p:cNvPr id="10"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Learn_How">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Verdana" pitchFamily="34" charset="0"/>
              </a:defRPr>
            </a:lvl1pPr>
          </a:lstStyle>
          <a:p>
            <a:r>
              <a:rPr lang="en-US" dirty="0" smtClean="0"/>
              <a:t>Click to edit Slide Title</a:t>
            </a:r>
            <a:endParaRPr lang="en-GB" dirty="0"/>
          </a:p>
        </p:txBody>
      </p:sp>
      <p:sp>
        <p:nvSpPr>
          <p:cNvPr id="3" name="Content Placeholder 2"/>
          <p:cNvSpPr>
            <a:spLocks noGrp="1"/>
          </p:cNvSpPr>
          <p:nvPr>
            <p:ph idx="1" hasCustomPrompt="1"/>
          </p:nvPr>
        </p:nvSpPr>
        <p:spPr/>
        <p:txBody>
          <a:bodyPr/>
          <a:lstStyle>
            <a:lvl1pPr marL="342900" indent="-342900">
              <a:spcBef>
                <a:spcPct val="20000"/>
              </a:spcBef>
              <a:buFont typeface="Arial" charset="0"/>
              <a:buChar char="•"/>
              <a:defRPr>
                <a:latin typeface="+mn-lt"/>
              </a:defRPr>
            </a:lvl1pPr>
          </a:lstStyle>
          <a:p>
            <a:pPr marL="342900" indent="-342900">
              <a:spcBef>
                <a:spcPct val="20000"/>
              </a:spcBef>
              <a:buFont typeface="Arial" charset="0"/>
              <a:buChar char="•"/>
              <a:defRPr/>
            </a:pPr>
            <a:r>
              <a:rPr lang="en-US" sz="3200" dirty="0" smtClean="0">
                <a:latin typeface="+mn-lt"/>
              </a:rPr>
              <a:t>Add text here. (Topic slide starts from here)</a:t>
            </a:r>
          </a:p>
          <a:p>
            <a:pPr marL="342900" indent="-342900">
              <a:spcBef>
                <a:spcPct val="20000"/>
              </a:spcBef>
              <a:buFont typeface="Arial" charset="0"/>
              <a:buChar char="•"/>
              <a:defRPr/>
            </a:pPr>
            <a:r>
              <a:rPr lang="en-US" sz="3200" dirty="0" smtClean="0">
                <a:latin typeface="+mn-lt"/>
              </a:rPr>
              <a:t>You can add a picture, chart, or other content in the right column by clicking the appropriate button.</a:t>
            </a:r>
          </a:p>
          <a:p>
            <a:pPr marL="342900" indent="-342900">
              <a:spcBef>
                <a:spcPct val="20000"/>
              </a:spcBef>
              <a:buFont typeface="Arial" charset="0"/>
              <a:buChar char="•"/>
              <a:defRPr/>
            </a:pPr>
            <a:r>
              <a:rPr lang="en-US" sz="3200" dirty="0" smtClean="0">
                <a:latin typeface="+mn-lt"/>
              </a:rPr>
              <a:t>You may need more than one slide for each topic. To add a slide, click </a:t>
            </a:r>
            <a:r>
              <a:rPr lang="en-US" sz="3200" b="1" dirty="0" smtClean="0">
                <a:latin typeface="+mn-lt"/>
              </a:rPr>
              <a:t>New Slide</a:t>
            </a:r>
            <a:r>
              <a:rPr lang="en-US" sz="3200" dirty="0" smtClean="0">
                <a:latin typeface="+mn-lt"/>
              </a:rPr>
              <a:t> on the </a:t>
            </a:r>
            <a:r>
              <a:rPr lang="en-US" sz="3200" b="1" dirty="0" smtClean="0">
                <a:latin typeface="+mn-lt"/>
              </a:rPr>
              <a:t>Insert</a:t>
            </a:r>
            <a:r>
              <a:rPr lang="en-US" sz="3200" dirty="0" smtClean="0">
                <a:latin typeface="+mn-lt"/>
              </a:rPr>
              <a:t> menu, or press CTRL+M </a:t>
            </a:r>
            <a:r>
              <a:rPr lang="en-US" sz="3200" b="1" dirty="0" smtClean="0">
                <a:latin typeface="+mn-lt"/>
              </a:rPr>
              <a:t>and add a suitable slide depending upon the content</a:t>
            </a:r>
            <a:endParaRPr lang="en-US" sz="3200" dirty="0">
              <a:latin typeface="+mn-lt"/>
            </a:endParaRPr>
          </a:p>
        </p:txBody>
      </p:sp>
      <p:sp>
        <p:nvSpPr>
          <p:cNvPr id="7"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cstate="print">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sp>
        <p:nvSpPr>
          <p:cNvPr id="2" name="Title Placeholder 1"/>
          <p:cNvSpPr>
            <a:spLocks noGrp="1"/>
          </p:cNvSpPr>
          <p:nvPr>
            <p:ph type="title"/>
          </p:nvPr>
        </p:nvSpPr>
        <p:spPr>
          <a:xfrm>
            <a:off x="1303020" y="-152400"/>
            <a:ext cx="829818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
        <p:nvSpPr>
          <p:cNvPr id="1028"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spTree>
  </p:cSld>
  <p:clrMap bg1="lt1" tx1="dk1" bg2="lt2" tx2="dk2" accent1="accent1" accent2="accent2" accent3="accent3" accent4="accent4" accent5="accent5" accent6="accent6" hlink="hlink" folHlink="folHlink"/>
  <p:sldLayoutIdLst>
    <p:sldLayoutId id="2147483661" r:id="rId1"/>
    <p:sldLayoutId id="2147483665" r:id="rId2"/>
    <p:sldLayoutId id="2147483668" r:id="rId3"/>
    <p:sldLayoutId id="2147483670" r:id="rId4"/>
    <p:sldLayoutId id="2147483671" r:id="rId5"/>
    <p:sldLayoutId id="2147483673" r:id="rId6"/>
  </p:sldLayoutIdLst>
  <p:timing>
    <p:tnLst>
      <p:par>
        <p:cTn id="1" dur="indefinite" restart="never" nodeType="tmRoot"/>
      </p:par>
    </p:tnLst>
  </p:timing>
  <p:hf hdr="0" ftr="0" dt="0"/>
  <p:txStyles>
    <p:titleStyle>
      <a:lvl1pPr algn="l" rtl="0" eaLnBrk="1" fontAlgn="base" hangingPunct="1">
        <a:spcBef>
          <a:spcPct val="0"/>
        </a:spcBef>
        <a:spcAft>
          <a:spcPct val="0"/>
        </a:spcAft>
        <a:defRPr lang="en-GB" sz="2800" kern="1200" dirty="0">
          <a:solidFill>
            <a:srgbClr val="FFFFFF"/>
          </a:solidFill>
          <a:latin typeface="Verdana" pitchFamily="34" charset="0"/>
          <a:ea typeface="+mn-ea"/>
          <a:cs typeface="+mn-cs"/>
        </a:defRPr>
      </a:lvl1pPr>
      <a:lvl2pPr algn="l" rtl="0" eaLnBrk="1" fontAlgn="base" hangingPunct="1">
        <a:spcBef>
          <a:spcPct val="0"/>
        </a:spcBef>
        <a:spcAft>
          <a:spcPct val="0"/>
        </a:spcAft>
        <a:defRPr sz="3600">
          <a:solidFill>
            <a:srgbClr val="FFFFFF"/>
          </a:solidFill>
          <a:latin typeface="Monotype Corsiva" pitchFamily="66" charset="0"/>
        </a:defRPr>
      </a:lvl2pPr>
      <a:lvl3pPr algn="l" rtl="0" eaLnBrk="1" fontAlgn="base" hangingPunct="1">
        <a:spcBef>
          <a:spcPct val="0"/>
        </a:spcBef>
        <a:spcAft>
          <a:spcPct val="0"/>
        </a:spcAft>
        <a:defRPr sz="3600">
          <a:solidFill>
            <a:srgbClr val="FFFFFF"/>
          </a:solidFill>
          <a:latin typeface="Monotype Corsiva" pitchFamily="66" charset="0"/>
        </a:defRPr>
      </a:lvl3pPr>
      <a:lvl4pPr algn="l" rtl="0" eaLnBrk="1" fontAlgn="base" hangingPunct="1">
        <a:spcBef>
          <a:spcPct val="0"/>
        </a:spcBef>
        <a:spcAft>
          <a:spcPct val="0"/>
        </a:spcAft>
        <a:defRPr sz="3600">
          <a:solidFill>
            <a:srgbClr val="FFFFFF"/>
          </a:solidFill>
          <a:latin typeface="Monotype Corsiva" pitchFamily="66" charset="0"/>
        </a:defRPr>
      </a:lvl4pPr>
      <a:lvl5pPr algn="l" rtl="0" eaLnBrk="1" fontAlgn="base" hangingPunct="1">
        <a:spcBef>
          <a:spcPct val="0"/>
        </a:spcBef>
        <a:spcAft>
          <a:spcPct val="0"/>
        </a:spcAft>
        <a:defRPr sz="3600">
          <a:solidFill>
            <a:srgbClr val="FFFFFF"/>
          </a:solidFill>
          <a:latin typeface="Monotype Corsiva" pitchFamily="66"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1" fontAlgn="base" hangingPunct="1">
        <a:spcBef>
          <a:spcPct val="20000"/>
        </a:spcBef>
        <a:spcAft>
          <a:spcPct val="0"/>
        </a:spcAft>
        <a:buFont typeface="Arial" pitchFamily="34" charset="0"/>
        <a:buChar char="•"/>
        <a:defRPr lang="en-US" sz="2600" kern="1200" dirty="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6.xml"/><Relationship Id="rId6" Type="http://schemas.microsoft.com/office/2007/relationships/hdphoto" Target="../media/hdphoto1.wdp"/><Relationship Id="rId5" Type="http://schemas.openxmlformats.org/officeDocument/2006/relationships/image" Target="../media/image10.png"/><Relationship Id="rId10" Type="http://schemas.openxmlformats.org/officeDocument/2006/relationships/image" Target="../media/image14.jpeg"/><Relationship Id="rId4" Type="http://schemas.openxmlformats.org/officeDocument/2006/relationships/image" Target="../media/image9.png"/><Relationship Id="rId9" Type="http://schemas.openxmlformats.org/officeDocument/2006/relationships/image" Target="../media/image13.png"/></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24.wmf"/><Relationship Id="rId4" Type="http://schemas.openxmlformats.org/officeDocument/2006/relationships/package" Target="../embeddings/Microsoft_Word_Document1.docx"/></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en.wikipedia.org/wiki/SQL"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905000"/>
            <a:ext cx="5781675"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200" b="1" dirty="0" smtClean="0">
                <a:solidFill>
                  <a:schemeClr val="tx1"/>
                </a:solidFill>
                <a:latin typeface="Myriad Pro" pitchFamily="34" charset="0"/>
                <a:cs typeface="Arial" pitchFamily="34" charset="0"/>
              </a:rPr>
              <a:t>ORACLE PL/SQL</a:t>
            </a:r>
            <a:endParaRPr lang="en-US" sz="2200" b="1" dirty="0">
              <a:solidFill>
                <a:schemeClr val="tx1"/>
              </a:solidFill>
              <a:latin typeface="Myriad Pro" pitchFamily="34" charset="0"/>
              <a:cs typeface="Arial" pitchFamily="34" charset="0"/>
            </a:endParaRPr>
          </a:p>
        </p:txBody>
      </p:sp>
      <p:sp>
        <p:nvSpPr>
          <p:cNvPr id="3" name="Rectangle 2"/>
          <p:cNvSpPr/>
          <p:nvPr/>
        </p:nvSpPr>
        <p:spPr>
          <a:xfrm>
            <a:off x="0" y="3048000"/>
            <a:ext cx="575441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fontAlgn="auto">
              <a:spcBef>
                <a:spcPts val="0"/>
              </a:spcBef>
              <a:spcAft>
                <a:spcPts val="0"/>
              </a:spcAft>
              <a:tabLst>
                <a:tab pos="2632075" algn="l"/>
                <a:tab pos="3027363" algn="l"/>
              </a:tabLst>
              <a:defRPr/>
            </a:pPr>
            <a:r>
              <a:rPr lang="en-US" sz="2400" dirty="0" smtClean="0">
                <a:solidFill>
                  <a:schemeClr val="bg1"/>
                </a:solidFill>
                <a:latin typeface="Cambria" pitchFamily="18" charset="0"/>
              </a:rPr>
              <a:t>PL/SQL </a:t>
            </a:r>
            <a:r>
              <a:rPr lang="en-US" sz="2400" dirty="0">
                <a:solidFill>
                  <a:schemeClr val="bg1"/>
                </a:solidFill>
                <a:latin typeface="Cambria" pitchFamily="18" charset="0"/>
              </a:rPr>
              <a:t>Basic </a:t>
            </a:r>
            <a:r>
              <a:rPr lang="en-US" sz="2400" dirty="0" smtClean="0">
                <a:solidFill>
                  <a:schemeClr val="bg1"/>
                </a:solidFill>
                <a:latin typeface="Cambria" pitchFamily="18" charset="0"/>
              </a:rPr>
              <a:t>Blocks</a:t>
            </a:r>
            <a:endParaRPr lang="en-US" sz="2400" dirty="0">
              <a:solidFill>
                <a:schemeClr val="bg1"/>
              </a:solidFill>
              <a:latin typeface="Cambria" pitchFamily="18" charset="0"/>
            </a:endParaRPr>
          </a:p>
        </p:txBody>
      </p:sp>
      <p:sp>
        <p:nvSpPr>
          <p:cNvPr id="4" name="Rectangle 3"/>
          <p:cNvSpPr/>
          <p:nvPr/>
        </p:nvSpPr>
        <p:spPr>
          <a:xfrm>
            <a:off x="498797" y="4733925"/>
            <a:ext cx="2190751"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400" b="1" u="none" strike="noStrike" kern="1200" cap="none" spc="0" normalizeH="0" baseline="0" noProof="0" dirty="0" smtClean="0">
                <a:ln>
                  <a:noFill/>
                </a:ln>
                <a:solidFill>
                  <a:srgbClr val="953735"/>
                </a:solidFill>
                <a:effectLst/>
                <a:uLnTx/>
                <a:uFillTx/>
                <a:latin typeface="+mj-lt"/>
                <a:cs typeface="Arial" pitchFamily="34" charset="0"/>
              </a:rPr>
              <a:t>LEVEL – </a:t>
            </a:r>
            <a:r>
              <a:rPr lang="en-US" sz="1400" b="1" dirty="0" smtClean="0">
                <a:solidFill>
                  <a:srgbClr val="953735"/>
                </a:solidFill>
                <a:latin typeface="+mj-lt"/>
                <a:cs typeface="Arial" pitchFamily="34" charset="0"/>
              </a:rPr>
              <a:t>LEARNER</a:t>
            </a:r>
            <a:endParaRPr kumimoji="0" lang="en-GB" sz="1400" b="1" u="none" strike="noStrike" kern="1200" cap="none" spc="0" normalizeH="0" baseline="0" noProof="0" dirty="0">
              <a:ln>
                <a:noFill/>
              </a:ln>
              <a:solidFill>
                <a:srgbClr val="953735"/>
              </a:solidFill>
              <a:effectLst/>
              <a:uLnTx/>
              <a:uFillTx/>
              <a:latin typeface="+mj-lt"/>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itchFamily="34" charset="0"/>
                <a:cs typeface="Arial" pitchFamily="34" charset="0"/>
              </a:rPr>
              <a:t>Introduction to PL/SQL</a:t>
            </a:r>
            <a:endParaRPr lang="en-IN" dirty="0"/>
          </a:p>
        </p:txBody>
      </p:sp>
      <p:sp>
        <p:nvSpPr>
          <p:cNvPr id="3" name="Content Placeholder 2"/>
          <p:cNvSpPr>
            <a:spLocks noGrp="1"/>
          </p:cNvSpPr>
          <p:nvPr>
            <p:ph idx="1"/>
          </p:nvPr>
        </p:nvSpPr>
        <p:spPr>
          <a:xfrm>
            <a:off x="228600" y="1219200"/>
            <a:ext cx="8686800" cy="4946650"/>
          </a:xfrm>
        </p:spPr>
        <p:txBody>
          <a:bodyPr/>
          <a:lstStyle/>
          <a:p>
            <a:pPr marL="0" indent="0">
              <a:spcBef>
                <a:spcPts val="1200"/>
              </a:spcBef>
              <a:buNone/>
            </a:pPr>
            <a:r>
              <a:rPr lang="en-US" sz="2200" b="1" dirty="0"/>
              <a:t>What is PL/SQL?</a:t>
            </a:r>
          </a:p>
          <a:p>
            <a:pPr marL="0" lvl="1" indent="0">
              <a:spcBef>
                <a:spcPts val="1200"/>
              </a:spcBef>
              <a:buNone/>
            </a:pPr>
            <a:r>
              <a:rPr lang="en-US" sz="2200" dirty="0" smtClean="0"/>
              <a:t>	PL </a:t>
            </a:r>
            <a:r>
              <a:rPr lang="en-US" sz="2200" dirty="0"/>
              <a:t>stands for “</a:t>
            </a:r>
            <a:r>
              <a:rPr lang="en-US" sz="2200" dirty="0">
                <a:solidFill>
                  <a:srgbClr val="C00000"/>
                </a:solidFill>
              </a:rPr>
              <a:t>P</a:t>
            </a:r>
            <a:r>
              <a:rPr lang="en-US" sz="2200" dirty="0"/>
              <a:t>rocedural </a:t>
            </a:r>
            <a:r>
              <a:rPr lang="en-US" sz="2200" dirty="0">
                <a:solidFill>
                  <a:srgbClr val="C00000"/>
                </a:solidFill>
              </a:rPr>
              <a:t>L</a:t>
            </a:r>
            <a:r>
              <a:rPr lang="en-US" sz="2200" dirty="0"/>
              <a:t>anguage” and PL/SQL is the procedural extension to SQL with design features of any programming language.</a:t>
            </a:r>
          </a:p>
          <a:p>
            <a:pPr marL="0" lvl="1" indent="0">
              <a:spcBef>
                <a:spcPts val="1200"/>
              </a:spcBef>
              <a:buNone/>
            </a:pPr>
            <a:r>
              <a:rPr lang="en-US" sz="2200" b="1" dirty="0"/>
              <a:t>Few details about PL/SQL:</a:t>
            </a:r>
          </a:p>
          <a:p>
            <a:pPr marL="0" lvl="1" indent="231775">
              <a:spcBef>
                <a:spcPts val="1200"/>
              </a:spcBef>
              <a:buFont typeface="Arial" pitchFamily="34" charset="0"/>
              <a:buChar char="•"/>
            </a:pPr>
            <a:r>
              <a:rPr lang="en-US" sz="2200" dirty="0"/>
              <a:t>PL/SQL allows to mix SQL statements with Procedural Statements like IF statement, Looping structures etc.</a:t>
            </a:r>
          </a:p>
          <a:p>
            <a:pPr marL="0" lvl="1" indent="231775">
              <a:spcBef>
                <a:spcPts val="1200"/>
              </a:spcBef>
              <a:buFont typeface="Arial" pitchFamily="34" charset="0"/>
              <a:buChar char="•"/>
            </a:pPr>
            <a:r>
              <a:rPr lang="en-US" sz="2200" dirty="0"/>
              <a:t>PL/SQL allows DDL,DML,DQL,TCL and DCL Statements of SQL to be part of the block structured unit of codes making PL/SQL a powerful transaction processing language.</a:t>
            </a:r>
          </a:p>
          <a:p>
            <a:endParaRPr lang="en-US" sz="1800" dirty="0" smtClean="0"/>
          </a:p>
          <a:p>
            <a:endParaRPr lang="en-US" sz="1800" dirty="0"/>
          </a:p>
          <a:p>
            <a:endParaRPr lang="en-IN" dirty="0"/>
          </a:p>
        </p:txBody>
      </p:sp>
      <p:sp>
        <p:nvSpPr>
          <p:cNvPr id="5" name="Slide Number Placeholder 4"/>
          <p:cNvSpPr>
            <a:spLocks noGrp="1"/>
          </p:cNvSpPr>
          <p:nvPr>
            <p:ph type="sldNum" sz="quarter" idx="10"/>
          </p:nvPr>
        </p:nvSpPr>
        <p:spPr/>
        <p:txBody>
          <a:bodyPr/>
          <a:lstStyle/>
          <a:p>
            <a:fld id="{47ED8886-DB3B-44F4-9A80-E6A224679F20}" type="slidenum">
              <a:rPr lang="en-US" smtClean="0"/>
              <a:pPr/>
              <a:t>10</a:t>
            </a:fld>
            <a:endParaRPr lang="en-US" dirty="0"/>
          </a:p>
        </p:txBody>
      </p:sp>
      <p:grpSp>
        <p:nvGrpSpPr>
          <p:cNvPr id="6" name="Group 5"/>
          <p:cNvGrpSpPr/>
          <p:nvPr/>
        </p:nvGrpSpPr>
        <p:grpSpPr>
          <a:xfrm>
            <a:off x="2057400" y="4724400"/>
            <a:ext cx="4343400" cy="1621155"/>
            <a:chOff x="1371600" y="4627245"/>
            <a:chExt cx="4343400" cy="1621155"/>
          </a:xfrm>
        </p:grpSpPr>
        <p:sp>
          <p:nvSpPr>
            <p:cNvPr id="7" name="TextBox 6"/>
            <p:cNvSpPr txBox="1"/>
            <p:nvPr/>
          </p:nvSpPr>
          <p:spPr>
            <a:xfrm>
              <a:off x="3817201" y="4627245"/>
              <a:ext cx="1897799" cy="1621155"/>
            </a:xfrm>
            <a:prstGeom prst="bracePair">
              <a:avLst/>
            </a:prstGeom>
            <a:noFill/>
            <a:effectLst/>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sz="2200" dirty="0" smtClean="0"/>
                <a:t>DDL</a:t>
              </a:r>
            </a:p>
            <a:p>
              <a:r>
                <a:rPr lang="en-US" sz="2200" dirty="0" smtClean="0"/>
                <a:t>DML</a:t>
              </a:r>
            </a:p>
            <a:p>
              <a:r>
                <a:rPr lang="en-US" sz="2200" dirty="0" smtClean="0"/>
                <a:t>DQL</a:t>
              </a:r>
            </a:p>
            <a:p>
              <a:r>
                <a:rPr lang="en-US" sz="2000" dirty="0" smtClean="0"/>
                <a:t>Loops, IF etc.</a:t>
              </a:r>
            </a:p>
          </p:txBody>
        </p:sp>
        <p:sp>
          <p:nvSpPr>
            <p:cNvPr id="8" name="TextBox 7"/>
            <p:cNvSpPr txBox="1"/>
            <p:nvPr/>
          </p:nvSpPr>
          <p:spPr>
            <a:xfrm>
              <a:off x="1371600" y="5294054"/>
              <a:ext cx="1098378" cy="46166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2400" dirty="0" smtClean="0"/>
                <a:t>PL/SQL</a:t>
              </a:r>
              <a:endParaRPr lang="en-US" sz="2400" dirty="0"/>
            </a:p>
          </p:txBody>
        </p:sp>
        <p:sp>
          <p:nvSpPr>
            <p:cNvPr id="9" name="Right Arrow 8"/>
            <p:cNvSpPr/>
            <p:nvPr/>
          </p:nvSpPr>
          <p:spPr>
            <a:xfrm>
              <a:off x="2698578" y="5374719"/>
              <a:ext cx="838200" cy="30480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0" name="TextBox 9"/>
            <p:cNvSpPr txBox="1"/>
            <p:nvPr/>
          </p:nvSpPr>
          <p:spPr>
            <a:xfrm>
              <a:off x="2514600" y="5102423"/>
              <a:ext cx="1600200" cy="307777"/>
            </a:xfrm>
            <a:prstGeom prst="rect">
              <a:avLst/>
            </a:prstGeom>
            <a:noFill/>
          </p:spPr>
          <p:txBody>
            <a:bodyPr wrap="square" rtlCol="0">
              <a:spAutoFit/>
            </a:bodyPr>
            <a:lstStyle/>
            <a:p>
              <a:r>
                <a:rPr lang="en-US" sz="1400" dirty="0" smtClean="0"/>
                <a:t>Can Contain</a:t>
              </a:r>
              <a:endParaRPr lang="en-US" sz="14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itchFamily="34" charset="0"/>
                <a:cs typeface="Arial" pitchFamily="34" charset="0"/>
              </a:rPr>
              <a:t>Introduction to PL/SQL (</a:t>
            </a:r>
            <a:r>
              <a:rPr lang="en-US" dirty="0" err="1">
                <a:latin typeface="Arial" pitchFamily="34" charset="0"/>
                <a:cs typeface="Arial" pitchFamily="34" charset="0"/>
              </a:rPr>
              <a:t>Cont</a:t>
            </a:r>
            <a:r>
              <a:rPr lang="en-US" dirty="0">
                <a:latin typeface="Arial" pitchFamily="34" charset="0"/>
                <a:cs typeface="Arial" pitchFamily="34" charset="0"/>
              </a:rPr>
              <a:t>)</a:t>
            </a:r>
            <a:endParaRPr lang="en-IN" dirty="0"/>
          </a:p>
        </p:txBody>
      </p:sp>
      <p:sp>
        <p:nvSpPr>
          <p:cNvPr id="3" name="Content Placeholder 2"/>
          <p:cNvSpPr>
            <a:spLocks noGrp="1"/>
          </p:cNvSpPr>
          <p:nvPr>
            <p:ph idx="1"/>
          </p:nvPr>
        </p:nvSpPr>
        <p:spPr>
          <a:xfrm>
            <a:off x="228600" y="1219200"/>
            <a:ext cx="8686800" cy="4946650"/>
          </a:xfrm>
        </p:spPr>
        <p:txBody>
          <a:bodyPr/>
          <a:lstStyle/>
          <a:p>
            <a:pPr>
              <a:spcBef>
                <a:spcPts val="1200"/>
              </a:spcBef>
            </a:pPr>
            <a:r>
              <a:rPr lang="en-US" sz="2200" dirty="0"/>
              <a:t>PL/SQL extends SQL by adding constructs found in other procedural languages like</a:t>
            </a:r>
          </a:p>
          <a:p>
            <a:pPr marL="2171700" lvl="4" indent="-342900">
              <a:spcBef>
                <a:spcPts val="1200"/>
              </a:spcBef>
              <a:buFont typeface="+mj-lt"/>
              <a:buAutoNum type="arabicPeriod"/>
            </a:pPr>
            <a:r>
              <a:rPr lang="en-US" sz="2200" dirty="0"/>
              <a:t>Defining variables and types</a:t>
            </a:r>
          </a:p>
          <a:p>
            <a:pPr marL="2171700" lvl="4" indent="-342900">
              <a:spcBef>
                <a:spcPts val="1200"/>
              </a:spcBef>
              <a:buFont typeface="+mj-lt"/>
              <a:buAutoNum type="arabicPeriod" startAt="2"/>
            </a:pPr>
            <a:r>
              <a:rPr lang="en-US" sz="2200" dirty="0"/>
              <a:t>Using control structures (IF-THEN-ELSE)</a:t>
            </a:r>
          </a:p>
          <a:p>
            <a:pPr marL="2171700" lvl="4" indent="-342900">
              <a:spcBef>
                <a:spcPts val="1200"/>
              </a:spcBef>
              <a:buFont typeface="+mj-lt"/>
              <a:buAutoNum type="arabicPeriod" startAt="3"/>
            </a:pPr>
            <a:r>
              <a:rPr lang="en-US" sz="2200" dirty="0"/>
              <a:t>Defining procedures and functions</a:t>
            </a:r>
          </a:p>
          <a:p>
            <a:pPr marL="2171700" lvl="4" indent="-342900">
              <a:spcBef>
                <a:spcPts val="1200"/>
              </a:spcBef>
              <a:buFont typeface="+mj-lt"/>
              <a:buAutoNum type="arabicPeriod" startAt="4"/>
            </a:pPr>
            <a:r>
              <a:rPr lang="en-US" sz="2200" dirty="0"/>
              <a:t>Defining Object types</a:t>
            </a:r>
          </a:p>
        </p:txBody>
      </p:sp>
      <p:sp>
        <p:nvSpPr>
          <p:cNvPr id="8" name="Slide Number Placeholder 7"/>
          <p:cNvSpPr>
            <a:spLocks noGrp="1"/>
          </p:cNvSpPr>
          <p:nvPr>
            <p:ph type="sldNum" sz="quarter" idx="10"/>
          </p:nvPr>
        </p:nvSpPr>
        <p:spPr/>
        <p:txBody>
          <a:bodyPr/>
          <a:lstStyle/>
          <a:p>
            <a:fld id="{47ED8886-DB3B-44F4-9A80-E6A224679F20}" type="slidenum">
              <a:rPr lang="en-US" smtClean="0"/>
              <a:pPr/>
              <a:t>11</a:t>
            </a:fld>
            <a:endParaRPr lang="en-US" dirty="0"/>
          </a:p>
        </p:txBody>
      </p:sp>
    </p:spTree>
    <p:extLst>
      <p:ext uri="{BB962C8B-B14F-4D97-AF65-F5344CB8AC3E}">
        <p14:creationId xmlns:p14="http://schemas.microsoft.com/office/powerpoint/2010/main" val="33250071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PL/SQL</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12</a:t>
            </a:fld>
            <a:endParaRPr lang="en-US" dirty="0"/>
          </a:p>
        </p:txBody>
      </p:sp>
      <p:sp>
        <p:nvSpPr>
          <p:cNvPr id="8" name="TextBox 7"/>
          <p:cNvSpPr txBox="1"/>
          <p:nvPr/>
        </p:nvSpPr>
        <p:spPr>
          <a:xfrm>
            <a:off x="228600" y="1215509"/>
            <a:ext cx="8686800" cy="4909036"/>
          </a:xfrm>
          <a:prstGeom prst="rect">
            <a:avLst/>
          </a:prstGeom>
          <a:ln>
            <a:noFill/>
          </a:ln>
          <a:effectLst/>
        </p:spPr>
        <p:style>
          <a:lnRef idx="2">
            <a:schemeClr val="dk1"/>
          </a:lnRef>
          <a:fillRef idx="1">
            <a:schemeClr val="lt1"/>
          </a:fillRef>
          <a:effectRef idx="0">
            <a:schemeClr val="dk1"/>
          </a:effectRef>
          <a:fontRef idx="minor">
            <a:schemeClr val="dk1"/>
          </a:fontRef>
        </p:style>
        <p:txBody>
          <a:bodyPr wrap="square" rtlCol="0">
            <a:spAutoFit/>
          </a:bodyPr>
          <a:lstStyle/>
          <a:p>
            <a:pPr>
              <a:spcBef>
                <a:spcPts val="1200"/>
              </a:spcBef>
            </a:pPr>
            <a:r>
              <a:rPr lang="en-US" sz="2100" dirty="0" smtClean="0">
                <a:cs typeface="Arial" pitchFamily="34" charset="0"/>
              </a:rPr>
              <a:t>These are the advantages of PL/SQL,</a:t>
            </a:r>
          </a:p>
          <a:p>
            <a:pPr marL="342900" indent="-342900">
              <a:spcBef>
                <a:spcPts val="1200"/>
              </a:spcBef>
              <a:buFont typeface="+mj-lt"/>
              <a:buAutoNum type="arabicPeriod"/>
            </a:pPr>
            <a:r>
              <a:rPr lang="en-US" sz="2100" b="1" i="1" dirty="0" smtClean="0">
                <a:cs typeface="Arial" pitchFamily="34" charset="0"/>
              </a:rPr>
              <a:t>Reusable - Block Structures</a:t>
            </a:r>
            <a:r>
              <a:rPr lang="en-US" sz="2100" b="1" dirty="0" smtClean="0">
                <a:cs typeface="Arial" pitchFamily="34" charset="0"/>
              </a:rPr>
              <a:t>: </a:t>
            </a:r>
            <a:r>
              <a:rPr lang="en-US" sz="2100" b="0" dirty="0" smtClean="0">
                <a:cs typeface="Arial" pitchFamily="34" charset="0"/>
              </a:rPr>
              <a:t>PL/SQL consists of blocks of code. Each block contains SQL statements which forms a unit of a task or a logical module. PL/SQL Blocks can be stored in the database and reused.</a:t>
            </a:r>
            <a:endParaRPr lang="en-US" sz="2100" dirty="0" smtClean="0">
              <a:cs typeface="Arial" pitchFamily="34" charset="0"/>
            </a:endParaRPr>
          </a:p>
          <a:p>
            <a:pPr marL="342900" indent="-342900">
              <a:spcBef>
                <a:spcPts val="1200"/>
              </a:spcBef>
              <a:buFont typeface="+mj-lt"/>
              <a:buAutoNum type="arabicPeriod" startAt="2"/>
            </a:pPr>
            <a:r>
              <a:rPr lang="en-US" sz="2100" b="1" i="1" dirty="0" smtClean="0">
                <a:cs typeface="Arial" pitchFamily="34" charset="0"/>
              </a:rPr>
              <a:t>Easy to develop - Procedural Language Capability</a:t>
            </a:r>
            <a:r>
              <a:rPr lang="en-US" sz="2100" b="1" dirty="0" smtClean="0">
                <a:cs typeface="Arial" pitchFamily="34" charset="0"/>
              </a:rPr>
              <a:t>: </a:t>
            </a:r>
            <a:r>
              <a:rPr lang="en-US" sz="2100" b="0" dirty="0" smtClean="0">
                <a:cs typeface="Arial" pitchFamily="34" charset="0"/>
              </a:rPr>
              <a:t>PL/SQL uses procedural language constructs such as conditional statements (if else statements) and loops like (FOR loops).</a:t>
            </a:r>
            <a:endParaRPr lang="en-US" sz="2100" dirty="0" smtClean="0">
              <a:cs typeface="Arial" pitchFamily="34" charset="0"/>
            </a:endParaRPr>
          </a:p>
          <a:p>
            <a:pPr marL="342900" indent="-342900">
              <a:spcBef>
                <a:spcPts val="1200"/>
              </a:spcBef>
              <a:buFont typeface="+mj-lt"/>
              <a:buAutoNum type="arabicPeriod" startAt="3"/>
            </a:pPr>
            <a:r>
              <a:rPr lang="en-US" sz="2100" b="1" i="1" dirty="0" smtClean="0">
                <a:cs typeface="Arial" pitchFamily="34" charset="0"/>
              </a:rPr>
              <a:t>Better Performance</a:t>
            </a:r>
            <a:r>
              <a:rPr lang="en-US" sz="2100" b="1" dirty="0" smtClean="0">
                <a:cs typeface="Arial" pitchFamily="34" charset="0"/>
              </a:rPr>
              <a:t>: </a:t>
            </a:r>
            <a:r>
              <a:rPr lang="en-US" sz="2100" b="0" dirty="0" smtClean="0">
                <a:cs typeface="Arial" pitchFamily="34" charset="0"/>
              </a:rPr>
              <a:t>PL SQL engine processes multiple SQL statements simultaneously as a single block within the database engine, thereby reducing network traffic. Also, the set of instructions are stored as database objects in a compiled form, thus improving performance.</a:t>
            </a:r>
            <a:endParaRPr lang="en-US" sz="2100" dirty="0" smtClean="0">
              <a:cs typeface="Arial" pitchFamily="34" charset="0"/>
            </a:endParaRPr>
          </a:p>
          <a:p>
            <a:pPr marL="342900" indent="-342900">
              <a:spcBef>
                <a:spcPts val="1200"/>
              </a:spcBef>
              <a:buFont typeface="+mj-lt"/>
              <a:buAutoNum type="arabicPeriod" startAt="4"/>
            </a:pPr>
            <a:r>
              <a:rPr lang="en-US" sz="2100" b="1" i="1" dirty="0" smtClean="0">
                <a:cs typeface="Arial" pitchFamily="34" charset="0"/>
              </a:rPr>
              <a:t>Easy Error Handling</a:t>
            </a:r>
            <a:r>
              <a:rPr lang="en-US" sz="2100" b="1" dirty="0" smtClean="0">
                <a:cs typeface="Arial" pitchFamily="34" charset="0"/>
              </a:rPr>
              <a:t>: </a:t>
            </a:r>
            <a:r>
              <a:rPr lang="en-US" sz="2100" b="0" dirty="0" smtClean="0">
                <a:cs typeface="Arial" pitchFamily="34" charset="0"/>
              </a:rPr>
              <a:t>Easy to handle exceptions, PL/SQL handles errors or exceptions effectively during the execution of a PL/SQL program. </a:t>
            </a:r>
            <a:endParaRPr lang="en-US" sz="2100" dirty="0">
              <a:cs typeface="Arial" pitchFamily="34" charset="0"/>
            </a:endParaRPr>
          </a:p>
        </p:txBody>
      </p:sp>
    </p:spTree>
    <p:extLst>
      <p:ext uri="{BB962C8B-B14F-4D97-AF65-F5344CB8AC3E}">
        <p14:creationId xmlns:p14="http://schemas.microsoft.com/office/powerpoint/2010/main" val="1920042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box(in)">
                                      <p:cBhvr>
                                        <p:cTn id="7" dur="500"/>
                                        <p:tgtEl>
                                          <p:spTgt spid="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box(in)">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Effect transition="in" filter="box(in)">
                                      <p:cBhvr>
                                        <p:cTn id="17" dur="500"/>
                                        <p:tgtEl>
                                          <p:spTgt spid="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8">
                                            <p:txEl>
                                              <p:pRg st="4" end="4"/>
                                            </p:txEl>
                                          </p:spTgt>
                                        </p:tgtEl>
                                        <p:attrNameLst>
                                          <p:attrName>style.visibility</p:attrName>
                                        </p:attrNameLst>
                                      </p:cBhvr>
                                      <p:to>
                                        <p:strVal val="visible"/>
                                      </p:to>
                                    </p:set>
                                    <p:animEffect transition="in" filter="box(in)">
                                      <p:cBhvr>
                                        <p:cTn id="22"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PL/SQL  runs?</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13</a:t>
            </a:fld>
            <a:endParaRPr lang="en-US" dirty="0"/>
          </a:p>
        </p:txBody>
      </p:sp>
      <p:sp>
        <p:nvSpPr>
          <p:cNvPr id="5" name="TextBox 4"/>
          <p:cNvSpPr txBox="1"/>
          <p:nvPr/>
        </p:nvSpPr>
        <p:spPr>
          <a:xfrm>
            <a:off x="304800" y="1594009"/>
            <a:ext cx="853440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spcBef>
                <a:spcPts val="600"/>
              </a:spcBef>
            </a:pPr>
            <a:r>
              <a:rPr lang="en-US" b="0" dirty="0" smtClean="0">
                <a:latin typeface="Arial" pitchFamily="34" charset="0"/>
                <a:cs typeface="Arial" pitchFamily="34" charset="0"/>
              </a:rPr>
              <a:t>Assume there is a procedure “</a:t>
            </a:r>
            <a:r>
              <a:rPr lang="en-US" dirty="0" err="1" smtClean="0">
                <a:latin typeface="Arial" pitchFamily="34" charset="0"/>
                <a:cs typeface="Arial" pitchFamily="34" charset="0"/>
              </a:rPr>
              <a:t>generate_Invoice</a:t>
            </a:r>
            <a:r>
              <a:rPr lang="en-US" b="0" dirty="0" smtClean="0">
                <a:latin typeface="Arial" pitchFamily="34" charset="0"/>
                <a:cs typeface="Arial" pitchFamily="34" charset="0"/>
              </a:rPr>
              <a:t>” in oracle database. Lets look at the illustration how it executes?</a:t>
            </a:r>
          </a:p>
        </p:txBody>
      </p:sp>
      <p:sp>
        <p:nvSpPr>
          <p:cNvPr id="9" name="Rounded Rectangle 8"/>
          <p:cNvSpPr/>
          <p:nvPr/>
        </p:nvSpPr>
        <p:spPr>
          <a:xfrm>
            <a:off x="2286000" y="2438400"/>
            <a:ext cx="6477000" cy="3581400"/>
          </a:xfrm>
          <a:prstGeom prst="roundRect">
            <a:avLst/>
          </a:prstGeom>
        </p:spPr>
        <p:style>
          <a:lnRef idx="1">
            <a:schemeClr val="dk1"/>
          </a:lnRef>
          <a:fillRef idx="2">
            <a:schemeClr val="dk1"/>
          </a:fillRef>
          <a:effectRef idx="1">
            <a:schemeClr val="dk1"/>
          </a:effectRef>
          <a:fontRef idx="minor">
            <a:schemeClr val="dk1"/>
          </a:fontRef>
        </p:style>
        <p:txBody>
          <a:bodyPr rtlCol="0" anchor="t" anchorCtr="1"/>
          <a:lstStyle/>
          <a:p>
            <a:pPr>
              <a:tabLst>
                <a:tab pos="1379538" algn="l"/>
                <a:tab pos="1828800" algn="l"/>
              </a:tabLst>
            </a:pPr>
            <a:r>
              <a:rPr lang="en-US" dirty="0" smtClean="0">
                <a:latin typeface="Arial" pitchFamily="34" charset="0"/>
                <a:cs typeface="Arial" pitchFamily="34" charset="0"/>
              </a:rPr>
              <a:t>Oracle Server</a:t>
            </a:r>
            <a:endParaRPr lang="en-US" dirty="0">
              <a:latin typeface="Arial" pitchFamily="34" charset="0"/>
              <a:cs typeface="Arial" pitchFamily="34" charset="0"/>
            </a:endParaRPr>
          </a:p>
        </p:txBody>
      </p:sp>
      <p:sp>
        <p:nvSpPr>
          <p:cNvPr id="10" name="Rectangle 9"/>
          <p:cNvSpPr/>
          <p:nvPr/>
        </p:nvSpPr>
        <p:spPr>
          <a:xfrm>
            <a:off x="0" y="3962400"/>
            <a:ext cx="1219200" cy="533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smtClean="0">
                <a:latin typeface="Arial" pitchFamily="34" charset="0"/>
                <a:cs typeface="Arial" pitchFamily="34" charset="0"/>
              </a:rPr>
              <a:t>Database Clients</a:t>
            </a:r>
            <a:endParaRPr lang="en-US" sz="1600" dirty="0">
              <a:latin typeface="Arial" pitchFamily="34" charset="0"/>
              <a:cs typeface="Arial" pitchFamily="34" charset="0"/>
            </a:endParaRPr>
          </a:p>
        </p:txBody>
      </p:sp>
      <p:sp>
        <p:nvSpPr>
          <p:cNvPr id="11" name="Rounded Rectangle 10"/>
          <p:cNvSpPr/>
          <p:nvPr/>
        </p:nvSpPr>
        <p:spPr>
          <a:xfrm>
            <a:off x="2819400" y="3429000"/>
            <a:ext cx="2286000" cy="22860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t" anchorCtr="1"/>
          <a:lstStyle/>
          <a:p>
            <a:pPr algn="ctr"/>
            <a:r>
              <a:rPr lang="en-US" sz="1600" dirty="0" smtClean="0">
                <a:solidFill>
                  <a:schemeClr val="dk1"/>
                </a:solidFill>
                <a:latin typeface="Arial" pitchFamily="34" charset="0"/>
                <a:cs typeface="Arial" pitchFamily="34" charset="0"/>
              </a:rPr>
              <a:t>SGA</a:t>
            </a:r>
          </a:p>
        </p:txBody>
      </p:sp>
      <p:sp>
        <p:nvSpPr>
          <p:cNvPr id="12" name="Double Brace 11"/>
          <p:cNvSpPr/>
          <p:nvPr/>
        </p:nvSpPr>
        <p:spPr>
          <a:xfrm>
            <a:off x="2819400" y="4038600"/>
            <a:ext cx="2209800" cy="1219200"/>
          </a:xfrm>
          <a:prstGeom prst="bracePair">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t" anchorCtr="0"/>
          <a:lstStyle/>
          <a:p>
            <a:r>
              <a:rPr lang="en-US" sz="1400" dirty="0" err="1" smtClean="0">
                <a:solidFill>
                  <a:srgbClr val="C00000"/>
                </a:solidFill>
                <a:latin typeface="Arial" pitchFamily="34" charset="0"/>
                <a:cs typeface="Arial" pitchFamily="34" charset="0"/>
              </a:rPr>
              <a:t>generate_Invoice</a:t>
            </a:r>
            <a:endParaRPr lang="en-US" sz="1400" dirty="0" smtClean="0">
              <a:solidFill>
                <a:srgbClr val="C00000"/>
              </a:solidFill>
              <a:latin typeface="Arial" pitchFamily="34" charset="0"/>
              <a:cs typeface="Arial" pitchFamily="34" charset="0"/>
            </a:endParaRPr>
          </a:p>
          <a:p>
            <a:pPr indent="465138"/>
            <a:r>
              <a:rPr lang="en-US" sz="1400" dirty="0" smtClean="0">
                <a:latin typeface="Arial" pitchFamily="34" charset="0"/>
                <a:cs typeface="Arial" pitchFamily="34" charset="0"/>
              </a:rPr>
              <a:t>Begin…</a:t>
            </a:r>
          </a:p>
          <a:p>
            <a:pPr indent="465138"/>
            <a:r>
              <a:rPr lang="en-US" sz="1400" dirty="0" smtClean="0">
                <a:latin typeface="Arial" pitchFamily="34" charset="0"/>
                <a:cs typeface="Arial" pitchFamily="34" charset="0"/>
              </a:rPr>
              <a:t>……</a:t>
            </a:r>
          </a:p>
          <a:p>
            <a:pPr indent="465138"/>
            <a:r>
              <a:rPr lang="en-US" sz="1400" dirty="0" smtClean="0">
                <a:latin typeface="Arial" pitchFamily="34" charset="0"/>
                <a:cs typeface="Arial" pitchFamily="34" charset="0"/>
              </a:rPr>
              <a:t>END</a:t>
            </a:r>
            <a:endParaRPr lang="en-US" sz="1400" dirty="0">
              <a:latin typeface="Arial" pitchFamily="34" charset="0"/>
              <a:cs typeface="Arial" pitchFamily="34" charset="0"/>
            </a:endParaRPr>
          </a:p>
        </p:txBody>
      </p:sp>
      <p:sp>
        <p:nvSpPr>
          <p:cNvPr id="13" name="Rounded Rectangle 12"/>
          <p:cNvSpPr/>
          <p:nvPr/>
        </p:nvSpPr>
        <p:spPr>
          <a:xfrm>
            <a:off x="6324600" y="3124200"/>
            <a:ext cx="1676400" cy="1600200"/>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t" anchorCtr="1"/>
          <a:lstStyle/>
          <a:p>
            <a:pPr algn="ctr"/>
            <a:r>
              <a:rPr lang="en-US" sz="1400" dirty="0" smtClean="0">
                <a:latin typeface="Arial" pitchFamily="34" charset="0"/>
                <a:cs typeface="Arial" pitchFamily="34" charset="0"/>
              </a:rPr>
              <a:t>PL/SQL Engine</a:t>
            </a:r>
            <a:endParaRPr lang="en-US" sz="1400" dirty="0">
              <a:latin typeface="Arial" pitchFamily="34" charset="0"/>
              <a:cs typeface="Arial" pitchFamily="34" charset="0"/>
            </a:endParaRPr>
          </a:p>
        </p:txBody>
      </p:sp>
      <p:sp>
        <p:nvSpPr>
          <p:cNvPr id="14" name="Rounded Rectangle 13"/>
          <p:cNvSpPr/>
          <p:nvPr/>
        </p:nvSpPr>
        <p:spPr>
          <a:xfrm>
            <a:off x="6553200" y="3810000"/>
            <a:ext cx="1219200" cy="73152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dirty="0" smtClean="0">
                <a:latin typeface="Arial" pitchFamily="34" charset="0"/>
                <a:cs typeface="Arial" pitchFamily="34" charset="0"/>
              </a:rPr>
              <a:t>Procedural statement Executor`</a:t>
            </a:r>
            <a:endParaRPr lang="en-US" sz="1400" dirty="0">
              <a:latin typeface="Arial" pitchFamily="34" charset="0"/>
              <a:cs typeface="Arial" pitchFamily="34" charset="0"/>
            </a:endParaRPr>
          </a:p>
        </p:txBody>
      </p:sp>
      <p:sp>
        <p:nvSpPr>
          <p:cNvPr id="15" name="Rounded Rectangle 14"/>
          <p:cNvSpPr/>
          <p:nvPr/>
        </p:nvSpPr>
        <p:spPr>
          <a:xfrm>
            <a:off x="6553200" y="5257800"/>
            <a:ext cx="1219200" cy="4572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latin typeface="Arial" pitchFamily="34" charset="0"/>
                <a:cs typeface="Arial" pitchFamily="34" charset="0"/>
              </a:rPr>
              <a:t>PL/SQL Executor</a:t>
            </a:r>
            <a:endParaRPr lang="en-US" sz="1400" dirty="0">
              <a:latin typeface="Arial" pitchFamily="34" charset="0"/>
              <a:cs typeface="Arial" pitchFamily="34" charset="0"/>
            </a:endParaRPr>
          </a:p>
        </p:txBody>
      </p:sp>
      <p:cxnSp>
        <p:nvCxnSpPr>
          <p:cNvPr id="17" name="Straight Arrow Connector 16"/>
          <p:cNvCxnSpPr>
            <a:stCxn id="13" idx="2"/>
            <a:endCxn id="15" idx="0"/>
          </p:cNvCxnSpPr>
          <p:nvPr/>
        </p:nvCxnSpPr>
        <p:spPr>
          <a:xfrm>
            <a:off x="7162800" y="4724400"/>
            <a:ext cx="0" cy="533400"/>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315200" y="4873823"/>
            <a:ext cx="838200" cy="276999"/>
          </a:xfrm>
          <a:prstGeom prst="rect">
            <a:avLst/>
          </a:prstGeom>
          <a:noFill/>
        </p:spPr>
        <p:txBody>
          <a:bodyPr wrap="square" rtlCol="0">
            <a:spAutoFit/>
          </a:bodyPr>
          <a:lstStyle/>
          <a:p>
            <a:r>
              <a:rPr lang="en-US" sz="1200" dirty="0" smtClean="0"/>
              <a:t>SQL</a:t>
            </a:r>
            <a:endParaRPr lang="en-US" sz="1200" dirty="0"/>
          </a:p>
        </p:txBody>
      </p:sp>
      <p:cxnSp>
        <p:nvCxnSpPr>
          <p:cNvPr id="20" name="Straight Arrow Connector 19"/>
          <p:cNvCxnSpPr>
            <a:stCxn id="10" idx="3"/>
            <a:endCxn id="9" idx="1"/>
          </p:cNvCxnSpPr>
          <p:nvPr/>
        </p:nvCxnSpPr>
        <p:spPr>
          <a:xfrm>
            <a:off x="1219200" y="4229100"/>
            <a:ext cx="1066800" cy="0"/>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066800" y="3276600"/>
            <a:ext cx="1295400" cy="646331"/>
          </a:xfrm>
          <a:prstGeom prst="rect">
            <a:avLst/>
          </a:prstGeom>
          <a:noFill/>
        </p:spPr>
        <p:txBody>
          <a:bodyPr wrap="square" rtlCol="0">
            <a:spAutoFit/>
          </a:bodyPr>
          <a:lstStyle/>
          <a:p>
            <a:r>
              <a:rPr lang="en-US" sz="1200" dirty="0" smtClean="0"/>
              <a:t>1. Client Executes the procedure</a:t>
            </a:r>
            <a:endParaRPr lang="en-US" sz="1200" dirty="0"/>
          </a:p>
        </p:txBody>
      </p:sp>
      <p:cxnSp>
        <p:nvCxnSpPr>
          <p:cNvPr id="23" name="Straight Arrow Connector 22"/>
          <p:cNvCxnSpPr>
            <a:stCxn id="13" idx="1"/>
            <a:endCxn id="12" idx="3"/>
          </p:cNvCxnSpPr>
          <p:nvPr/>
        </p:nvCxnSpPr>
        <p:spPr>
          <a:xfrm flipH="1">
            <a:off x="5029200" y="3924300"/>
            <a:ext cx="1295400" cy="723900"/>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105400" y="3352800"/>
            <a:ext cx="1295400" cy="830997"/>
          </a:xfrm>
          <a:prstGeom prst="rect">
            <a:avLst/>
          </a:prstGeom>
          <a:noFill/>
        </p:spPr>
        <p:txBody>
          <a:bodyPr wrap="square" rtlCol="0">
            <a:spAutoFit/>
          </a:bodyPr>
          <a:lstStyle/>
          <a:p>
            <a:r>
              <a:rPr lang="en-US" sz="1200" dirty="0" smtClean="0"/>
              <a:t>2. PL/SQL engine loads procedure in SGA.</a:t>
            </a:r>
            <a:endParaRPr lang="en-US" sz="1200" dirty="0"/>
          </a:p>
        </p:txBody>
      </p:sp>
      <p:sp>
        <p:nvSpPr>
          <p:cNvPr id="26" name="TextBox 25"/>
          <p:cNvSpPr txBox="1"/>
          <p:nvPr/>
        </p:nvSpPr>
        <p:spPr>
          <a:xfrm>
            <a:off x="6324600" y="2590800"/>
            <a:ext cx="2514600" cy="461665"/>
          </a:xfrm>
          <a:prstGeom prst="rect">
            <a:avLst/>
          </a:prstGeom>
          <a:noFill/>
        </p:spPr>
        <p:txBody>
          <a:bodyPr wrap="square" rtlCol="0">
            <a:spAutoFit/>
          </a:bodyPr>
          <a:lstStyle/>
          <a:p>
            <a:r>
              <a:rPr lang="en-US" sz="1200" dirty="0" smtClean="0"/>
              <a:t>3. PL/SQL engine executes the procedural statement.</a:t>
            </a:r>
            <a:endParaRPr lang="en-US" sz="1200" dirty="0"/>
          </a:p>
        </p:txBody>
      </p:sp>
      <p:sp>
        <p:nvSpPr>
          <p:cNvPr id="30" name="TextBox 29"/>
          <p:cNvSpPr txBox="1"/>
          <p:nvPr/>
        </p:nvSpPr>
        <p:spPr>
          <a:xfrm>
            <a:off x="5334000" y="4724400"/>
            <a:ext cx="1295400" cy="1015663"/>
          </a:xfrm>
          <a:prstGeom prst="rect">
            <a:avLst/>
          </a:prstGeom>
          <a:noFill/>
        </p:spPr>
        <p:txBody>
          <a:bodyPr wrap="square" rtlCol="0">
            <a:spAutoFit/>
          </a:bodyPr>
          <a:lstStyle/>
          <a:p>
            <a:r>
              <a:rPr lang="en-US" sz="1200" dirty="0" smtClean="0"/>
              <a:t>4. SQL executor executes SQL statement in the procedure.</a:t>
            </a:r>
            <a:endParaRPr lang="en-US" sz="1200" dirty="0"/>
          </a:p>
        </p:txBody>
      </p:sp>
      <p:cxnSp>
        <p:nvCxnSpPr>
          <p:cNvPr id="32" name="Shape 31"/>
          <p:cNvCxnSpPr>
            <a:stCxn id="14" idx="3"/>
            <a:endCxn id="14" idx="0"/>
          </p:cNvCxnSpPr>
          <p:nvPr/>
        </p:nvCxnSpPr>
        <p:spPr>
          <a:xfrm flipH="1" flipV="1">
            <a:off x="7162800" y="3810000"/>
            <a:ext cx="609600" cy="365760"/>
          </a:xfrm>
          <a:prstGeom prst="curvedConnector4">
            <a:avLst>
              <a:gd name="adj1" fmla="val -37500"/>
              <a:gd name="adj2" fmla="val 162500"/>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6357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ox(in)">
                                      <p:cBhvr>
                                        <p:cTn id="10" dur="500"/>
                                        <p:tgtEl>
                                          <p:spTgt spid="10"/>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ox(in)">
                                      <p:cBhvr>
                                        <p:cTn id="13" dur="500"/>
                                        <p:tgtEl>
                                          <p:spTgt spid="13"/>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box(in)">
                                      <p:cBhvr>
                                        <p:cTn id="16" dur="500"/>
                                        <p:tgtEl>
                                          <p:spTgt spid="14"/>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box(in)">
                                      <p:cBhvr>
                                        <p:cTn id="19" dur="500"/>
                                        <p:tgtEl>
                                          <p:spTgt spid="15"/>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nodeType="click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box(in)">
                                      <p:cBhvr>
                                        <p:cTn id="24" dur="500"/>
                                        <p:tgtEl>
                                          <p:spTgt spid="20"/>
                                        </p:tgtEl>
                                      </p:cBhvr>
                                    </p:animEffect>
                                  </p:childTnLst>
                                </p:cTn>
                              </p:par>
                              <p:par>
                                <p:cTn id="25" presetID="4" presetClass="entr" presetSubtype="16"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box(in)">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box(in)">
                                      <p:cBhvr>
                                        <p:cTn id="32" dur="500"/>
                                        <p:tgtEl>
                                          <p:spTgt spid="24"/>
                                        </p:tgtEl>
                                      </p:cBhvr>
                                    </p:animEffect>
                                  </p:childTnLst>
                                </p:cTn>
                              </p:par>
                              <p:par>
                                <p:cTn id="33" presetID="4" presetClass="entr" presetSubtype="16"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box(in)">
                                      <p:cBhvr>
                                        <p:cTn id="35" dur="500"/>
                                        <p:tgtEl>
                                          <p:spTgt spid="23"/>
                                        </p:tgtEl>
                                      </p:cBhvr>
                                    </p:animEffect>
                                  </p:childTnLst>
                                </p:cTn>
                              </p:par>
                              <p:par>
                                <p:cTn id="36" presetID="4" presetClass="entr" presetSubtype="16"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box(in)">
                                      <p:cBhvr>
                                        <p:cTn id="38" dur="500"/>
                                        <p:tgtEl>
                                          <p:spTgt spid="12"/>
                                        </p:tgtEl>
                                      </p:cBhvr>
                                    </p:animEffect>
                                  </p:childTnLst>
                                </p:cTn>
                              </p:par>
                            </p:childTnLst>
                          </p:cTn>
                        </p:par>
                      </p:childTnLst>
                    </p:cTn>
                  </p:par>
                  <p:par>
                    <p:cTn id="39" fill="hold">
                      <p:stCondLst>
                        <p:cond delay="indefinite"/>
                      </p:stCondLst>
                      <p:childTnLst>
                        <p:par>
                          <p:cTn id="40" fill="hold">
                            <p:stCondLst>
                              <p:cond delay="0"/>
                            </p:stCondLst>
                            <p:childTnLst>
                              <p:par>
                                <p:cTn id="41" presetID="4" presetClass="entr" presetSubtype="16" fill="hold" grpId="0" nodeType="click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box(in)">
                                      <p:cBhvr>
                                        <p:cTn id="43" dur="500"/>
                                        <p:tgtEl>
                                          <p:spTgt spid="26"/>
                                        </p:tgtEl>
                                      </p:cBhvr>
                                    </p:animEffect>
                                  </p:childTnLst>
                                </p:cTn>
                              </p:par>
                            </p:childTnLst>
                          </p:cTn>
                        </p:par>
                        <p:par>
                          <p:cTn id="44" fill="hold">
                            <p:stCondLst>
                              <p:cond delay="500"/>
                            </p:stCondLst>
                            <p:childTnLst>
                              <p:par>
                                <p:cTn id="45" presetID="4" presetClass="entr" presetSubtype="16" fill="hold" nodeType="after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box(in)">
                                      <p:cBhvr>
                                        <p:cTn id="47" dur="500"/>
                                        <p:tgtEl>
                                          <p:spTgt spid="32"/>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box(in)">
                                      <p:cBhvr>
                                        <p:cTn id="52" dur="500"/>
                                        <p:tgtEl>
                                          <p:spTgt spid="18"/>
                                        </p:tgtEl>
                                      </p:cBhvr>
                                    </p:animEffect>
                                  </p:childTnLst>
                                </p:cTn>
                              </p:par>
                              <p:par>
                                <p:cTn id="53" presetID="4" presetClass="entr" presetSubtype="16" fill="hold" nodeType="with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box(in)">
                                      <p:cBhvr>
                                        <p:cTn id="55" dur="500"/>
                                        <p:tgtEl>
                                          <p:spTgt spid="17"/>
                                        </p:tgtEl>
                                      </p:cBhvr>
                                    </p:animEffect>
                                  </p:childTnLst>
                                </p:cTn>
                              </p:par>
                              <p:par>
                                <p:cTn id="56" presetID="4" presetClass="entr" presetSubtype="16" fill="hold" grpId="0" nodeType="withEffect">
                                  <p:stCondLst>
                                    <p:cond delay="0"/>
                                  </p:stCondLst>
                                  <p:childTnLst>
                                    <p:set>
                                      <p:cBhvr>
                                        <p:cTn id="57" dur="1" fill="hold">
                                          <p:stCondLst>
                                            <p:cond delay="0"/>
                                          </p:stCondLst>
                                        </p:cTn>
                                        <p:tgtEl>
                                          <p:spTgt spid="30"/>
                                        </p:tgtEl>
                                        <p:attrNameLst>
                                          <p:attrName>style.visibility</p:attrName>
                                        </p:attrNameLst>
                                      </p:cBhvr>
                                      <p:to>
                                        <p:strVal val="visible"/>
                                      </p:to>
                                    </p:set>
                                    <p:animEffect transition="in" filter="box(in)">
                                      <p:cBhvr>
                                        <p:cTn id="5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2" grpId="0" animBg="1"/>
      <p:bldP spid="13" grpId="0" animBg="1"/>
      <p:bldP spid="14" grpId="0" animBg="1"/>
      <p:bldP spid="15" grpId="0" animBg="1"/>
      <p:bldP spid="18" grpId="0"/>
      <p:bldP spid="21" grpId="0"/>
      <p:bldP spid="24" grpId="0"/>
      <p:bldP spid="26" grpId="0"/>
      <p:bldP spid="3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PL/SQL Block Structure</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14</a:t>
            </a:fld>
            <a:endParaRPr lang="en-US" dirty="0"/>
          </a:p>
        </p:txBody>
      </p:sp>
      <p:sp>
        <p:nvSpPr>
          <p:cNvPr id="5" name="TextBox 4"/>
          <p:cNvSpPr txBox="1"/>
          <p:nvPr/>
        </p:nvSpPr>
        <p:spPr>
          <a:xfrm>
            <a:off x="304800" y="1688068"/>
            <a:ext cx="8534400" cy="369332"/>
          </a:xfrm>
          <a:prstGeom prst="rect">
            <a:avLst/>
          </a:prstGeom>
          <a:noFill/>
        </p:spPr>
        <p:txBody>
          <a:bodyPr wrap="square" rtlCol="0">
            <a:spAutoFit/>
          </a:bodyPr>
          <a:lstStyle/>
          <a:p>
            <a:pPr>
              <a:spcBef>
                <a:spcPts val="900"/>
              </a:spcBef>
            </a:pPr>
            <a:r>
              <a:rPr lang="en-US" b="0" dirty="0" smtClean="0"/>
              <a:t>PL/SQL code structure is built using basic elements called </a:t>
            </a:r>
            <a:r>
              <a:rPr lang="en-US" i="1" dirty="0" smtClean="0"/>
              <a:t>blocks</a:t>
            </a:r>
            <a:r>
              <a:rPr lang="en-US" b="0" dirty="0" smtClean="0"/>
              <a:t>.</a:t>
            </a:r>
          </a:p>
        </p:txBody>
      </p:sp>
      <p:sp>
        <p:nvSpPr>
          <p:cNvPr id="7" name="TextBox 6"/>
          <p:cNvSpPr txBox="1"/>
          <p:nvPr/>
        </p:nvSpPr>
        <p:spPr>
          <a:xfrm>
            <a:off x="609600" y="2438400"/>
            <a:ext cx="8229600" cy="313932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latin typeface="Arial" pitchFamily="34" charset="0"/>
                <a:cs typeface="Arial" pitchFamily="34" charset="0"/>
              </a:rPr>
              <a:t>Syntax:</a:t>
            </a:r>
          </a:p>
          <a:p>
            <a:r>
              <a:rPr lang="en-US" dirty="0" smtClean="0">
                <a:solidFill>
                  <a:srgbClr val="00B0F0"/>
                </a:solidFill>
                <a:latin typeface="Arial" pitchFamily="34" charset="0"/>
                <a:cs typeface="Arial" pitchFamily="34" charset="0"/>
              </a:rPr>
              <a:t>DECLARE</a:t>
            </a:r>
          </a:p>
          <a:p>
            <a:pPr lvl="1"/>
            <a:r>
              <a:rPr lang="en-US" dirty="0" smtClean="0">
                <a:solidFill>
                  <a:srgbClr val="00B0F0"/>
                </a:solidFill>
                <a:latin typeface="Arial" pitchFamily="34" charset="0"/>
                <a:cs typeface="Arial" pitchFamily="34" charset="0"/>
              </a:rPr>
              <a:t>/*Declarative Section -PL/SQL variables,</a:t>
            </a:r>
          </a:p>
          <a:p>
            <a:pPr lvl="1"/>
            <a:r>
              <a:rPr lang="en-US" dirty="0" smtClean="0">
                <a:solidFill>
                  <a:srgbClr val="00B0F0"/>
                </a:solidFill>
                <a:latin typeface="Arial" pitchFamily="34" charset="0"/>
                <a:cs typeface="Arial" pitchFamily="34" charset="0"/>
              </a:rPr>
              <a:t>cursors and types */</a:t>
            </a:r>
          </a:p>
          <a:p>
            <a:r>
              <a:rPr lang="en-US" dirty="0" smtClean="0">
                <a:solidFill>
                  <a:srgbClr val="00B050"/>
                </a:solidFill>
                <a:latin typeface="Arial" pitchFamily="34" charset="0"/>
                <a:cs typeface="Arial" pitchFamily="34" charset="0"/>
              </a:rPr>
              <a:t>BEGIN</a:t>
            </a:r>
          </a:p>
          <a:p>
            <a:pPr lvl="1"/>
            <a:r>
              <a:rPr lang="en-US" dirty="0" smtClean="0">
                <a:solidFill>
                  <a:srgbClr val="00B050"/>
                </a:solidFill>
                <a:latin typeface="Arial" pitchFamily="34" charset="0"/>
                <a:cs typeface="Arial" pitchFamily="34" charset="0"/>
              </a:rPr>
              <a:t>/* Executable section -procedural and SQL </a:t>
            </a:r>
          </a:p>
          <a:p>
            <a:r>
              <a:rPr lang="en-US" dirty="0" smtClean="0">
                <a:solidFill>
                  <a:srgbClr val="00B050"/>
                </a:solidFill>
                <a:latin typeface="Arial" pitchFamily="34" charset="0"/>
                <a:cs typeface="Arial" pitchFamily="34" charset="0"/>
              </a:rPr>
              <a:t>statements */</a:t>
            </a:r>
          </a:p>
          <a:p>
            <a:r>
              <a:rPr lang="en-US" dirty="0" smtClean="0">
                <a:solidFill>
                  <a:srgbClr val="C00000"/>
                </a:solidFill>
                <a:latin typeface="Arial" pitchFamily="34" charset="0"/>
                <a:cs typeface="Arial" pitchFamily="34" charset="0"/>
              </a:rPr>
              <a:t>EXCEPTION</a:t>
            </a:r>
          </a:p>
          <a:p>
            <a:pPr lvl="1"/>
            <a:r>
              <a:rPr lang="en-US" dirty="0" smtClean="0">
                <a:solidFill>
                  <a:srgbClr val="C00000"/>
                </a:solidFill>
                <a:latin typeface="Arial" pitchFamily="34" charset="0"/>
                <a:cs typeface="Arial" pitchFamily="34" charset="0"/>
              </a:rPr>
              <a:t>/* Exception handling section -error handling </a:t>
            </a:r>
          </a:p>
          <a:p>
            <a:r>
              <a:rPr lang="en-US" dirty="0" smtClean="0">
                <a:solidFill>
                  <a:srgbClr val="C00000"/>
                </a:solidFill>
                <a:latin typeface="Arial" pitchFamily="34" charset="0"/>
                <a:cs typeface="Arial" pitchFamily="34" charset="0"/>
              </a:rPr>
              <a:t>statements */</a:t>
            </a:r>
          </a:p>
          <a:p>
            <a:r>
              <a:rPr lang="en-US" dirty="0" smtClean="0">
                <a:solidFill>
                  <a:srgbClr val="00B050"/>
                </a:solidFill>
                <a:latin typeface="Arial" pitchFamily="34" charset="0"/>
                <a:cs typeface="Arial" pitchFamily="34" charset="0"/>
              </a:rPr>
              <a:t>END;</a:t>
            </a:r>
            <a:endParaRPr lang="en-US" dirty="0">
              <a:solidFill>
                <a:srgbClr val="00B050"/>
              </a:solidFill>
              <a:latin typeface="Arial" pitchFamily="34" charset="0"/>
              <a:cs typeface="Arial" pitchFamily="34" charset="0"/>
            </a:endParaRPr>
          </a:p>
        </p:txBody>
      </p:sp>
      <p:sp>
        <p:nvSpPr>
          <p:cNvPr id="6" name="Right Brace 5"/>
          <p:cNvSpPr/>
          <p:nvPr/>
        </p:nvSpPr>
        <p:spPr>
          <a:xfrm>
            <a:off x="5636765" y="2895600"/>
            <a:ext cx="228600" cy="685800"/>
          </a:xfrm>
          <a:prstGeom prst="rightBrace">
            <a:avLst/>
          </a:prstGeom>
          <a:ln w="317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6017765" y="3048000"/>
            <a:ext cx="1830835" cy="353943"/>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700" dirty="0" smtClean="0"/>
              <a:t>Declarative block</a:t>
            </a:r>
            <a:endParaRPr lang="en-US" sz="1700" dirty="0"/>
          </a:p>
        </p:txBody>
      </p:sp>
      <p:sp>
        <p:nvSpPr>
          <p:cNvPr id="9" name="Right Brace 8"/>
          <p:cNvSpPr/>
          <p:nvPr/>
        </p:nvSpPr>
        <p:spPr>
          <a:xfrm>
            <a:off x="5712965" y="3886200"/>
            <a:ext cx="304800" cy="685800"/>
          </a:xfrm>
          <a:prstGeom prst="rightBrace">
            <a:avLst/>
          </a:prstGeom>
          <a:ln w="317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6093965" y="3989457"/>
            <a:ext cx="1830835" cy="353943"/>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1700" dirty="0" smtClean="0"/>
              <a:t>Executable block</a:t>
            </a:r>
            <a:endParaRPr lang="en-US" sz="1700" dirty="0"/>
          </a:p>
        </p:txBody>
      </p:sp>
      <p:sp>
        <p:nvSpPr>
          <p:cNvPr id="11" name="Right Brace 10"/>
          <p:cNvSpPr/>
          <p:nvPr/>
        </p:nvSpPr>
        <p:spPr>
          <a:xfrm>
            <a:off x="6136311" y="4648200"/>
            <a:ext cx="304800" cy="609600"/>
          </a:xfrm>
          <a:prstGeom prst="rightBrace">
            <a:avLst/>
          </a:prstGeom>
          <a:ln w="317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6591476" y="4736069"/>
            <a:ext cx="1866724" cy="353943"/>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700" dirty="0" smtClean="0"/>
              <a:t>Exception block</a:t>
            </a:r>
            <a:endParaRPr lang="en-US" sz="1700" dirty="0"/>
          </a:p>
        </p:txBody>
      </p:sp>
    </p:spTree>
    <p:extLst>
      <p:ext uri="{BB962C8B-B14F-4D97-AF65-F5344CB8AC3E}">
        <p14:creationId xmlns:p14="http://schemas.microsoft.com/office/powerpoint/2010/main" val="2085941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linds(horizontal)">
                                      <p:cBhvr>
                                        <p:cTn id="7" dur="500"/>
                                        <p:tgtEl>
                                          <p:spTgt spid="7">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
                                            <p:txEl>
                                              <p:pRg st="2" end="2"/>
                                            </p:txEl>
                                          </p:spTgt>
                                        </p:tgtEl>
                                        <p:attrNameLst>
                                          <p:attrName>style.visibility</p:attrName>
                                        </p:attrNameLst>
                                      </p:cBhvr>
                                      <p:to>
                                        <p:strVal val="visible"/>
                                      </p:to>
                                    </p:set>
                                    <p:animEffect transition="in" filter="blinds(horizontal)">
                                      <p:cBhvr>
                                        <p:cTn id="10" dur="500"/>
                                        <p:tgtEl>
                                          <p:spTgt spid="7">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animEffect transition="in" filter="blinds(horizontal)">
                                      <p:cBhvr>
                                        <p:cTn id="13" dur="500"/>
                                        <p:tgtEl>
                                          <p:spTgt spid="7">
                                            <p:txEl>
                                              <p:pRg st="3" end="3"/>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linds(horizontal)">
                                      <p:cBhvr>
                                        <p:cTn id="16" dur="500"/>
                                        <p:tgtEl>
                                          <p:spTgt spid="8"/>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linds(horizontal)">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nodeType="clickEffect">
                                  <p:stCondLst>
                                    <p:cond delay="0"/>
                                  </p:stCondLst>
                                  <p:childTnLst>
                                    <p:set>
                                      <p:cBhvr>
                                        <p:cTn id="23" dur="1" fill="hold">
                                          <p:stCondLst>
                                            <p:cond delay="0"/>
                                          </p:stCondLst>
                                        </p:cTn>
                                        <p:tgtEl>
                                          <p:spTgt spid="7">
                                            <p:txEl>
                                              <p:pRg st="4" end="4"/>
                                            </p:txEl>
                                          </p:spTgt>
                                        </p:tgtEl>
                                        <p:attrNameLst>
                                          <p:attrName>style.visibility</p:attrName>
                                        </p:attrNameLst>
                                      </p:cBhvr>
                                      <p:to>
                                        <p:strVal val="visible"/>
                                      </p:to>
                                    </p:set>
                                    <p:animEffect transition="in" filter="checkerboard(across)">
                                      <p:cBhvr>
                                        <p:cTn id="24" dur="500"/>
                                        <p:tgtEl>
                                          <p:spTgt spid="7">
                                            <p:txEl>
                                              <p:pRg st="4" end="4"/>
                                            </p:txEl>
                                          </p:spTgt>
                                        </p:tgtEl>
                                      </p:cBhvr>
                                    </p:animEffect>
                                  </p:childTnLst>
                                </p:cTn>
                              </p:par>
                              <p:par>
                                <p:cTn id="25" presetID="5" presetClass="entr" presetSubtype="10" fill="hold" nodeType="with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checkerboard(across)">
                                      <p:cBhvr>
                                        <p:cTn id="27" dur="500"/>
                                        <p:tgtEl>
                                          <p:spTgt spid="7">
                                            <p:txEl>
                                              <p:pRg st="5" end="5"/>
                                            </p:txEl>
                                          </p:spTgt>
                                        </p:tgtEl>
                                      </p:cBhvr>
                                    </p:animEffect>
                                  </p:childTnLst>
                                </p:cTn>
                              </p:par>
                              <p:par>
                                <p:cTn id="28" presetID="5" presetClass="entr" presetSubtype="10" fill="hold" nodeType="withEffect">
                                  <p:stCondLst>
                                    <p:cond delay="0"/>
                                  </p:stCondLst>
                                  <p:childTnLst>
                                    <p:set>
                                      <p:cBhvr>
                                        <p:cTn id="29" dur="1" fill="hold">
                                          <p:stCondLst>
                                            <p:cond delay="0"/>
                                          </p:stCondLst>
                                        </p:cTn>
                                        <p:tgtEl>
                                          <p:spTgt spid="7">
                                            <p:txEl>
                                              <p:pRg st="6" end="6"/>
                                            </p:txEl>
                                          </p:spTgt>
                                        </p:tgtEl>
                                        <p:attrNameLst>
                                          <p:attrName>style.visibility</p:attrName>
                                        </p:attrNameLst>
                                      </p:cBhvr>
                                      <p:to>
                                        <p:strVal val="visible"/>
                                      </p:to>
                                    </p:set>
                                    <p:animEffect transition="in" filter="checkerboard(across)">
                                      <p:cBhvr>
                                        <p:cTn id="30" dur="500"/>
                                        <p:tgtEl>
                                          <p:spTgt spid="7">
                                            <p:txEl>
                                              <p:pRg st="6" end="6"/>
                                            </p:txEl>
                                          </p:spTgt>
                                        </p:tgtEl>
                                      </p:cBhvr>
                                    </p:animEffect>
                                  </p:childTnLst>
                                </p:cTn>
                              </p:par>
                              <p:par>
                                <p:cTn id="31" presetID="5" presetClass="entr" presetSubtype="1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checkerboard(across)">
                                      <p:cBhvr>
                                        <p:cTn id="33" dur="500"/>
                                        <p:tgtEl>
                                          <p:spTgt spid="10"/>
                                        </p:tgtEl>
                                      </p:cBhvr>
                                    </p:animEffect>
                                  </p:childTnLst>
                                </p:cTn>
                              </p:par>
                              <p:par>
                                <p:cTn id="34" presetID="5" presetClass="entr" presetSubtype="10" fill="hold" grpId="0" nodeType="with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checkerboard(across)">
                                      <p:cBhvr>
                                        <p:cTn id="36" dur="500"/>
                                        <p:tgtEl>
                                          <p:spTgt spid="9"/>
                                        </p:tgtEl>
                                      </p:cBhvr>
                                    </p:animEffect>
                                  </p:childTnLst>
                                </p:cTn>
                              </p:par>
                              <p:par>
                                <p:cTn id="37" presetID="5" presetClass="entr" presetSubtype="10" fill="hold" nodeType="withEffect">
                                  <p:stCondLst>
                                    <p:cond delay="0"/>
                                  </p:stCondLst>
                                  <p:childTnLst>
                                    <p:set>
                                      <p:cBhvr>
                                        <p:cTn id="38" dur="1" fill="hold">
                                          <p:stCondLst>
                                            <p:cond delay="0"/>
                                          </p:stCondLst>
                                        </p:cTn>
                                        <p:tgtEl>
                                          <p:spTgt spid="7">
                                            <p:txEl>
                                              <p:pRg st="10" end="10"/>
                                            </p:txEl>
                                          </p:spTgt>
                                        </p:tgtEl>
                                        <p:attrNameLst>
                                          <p:attrName>style.visibility</p:attrName>
                                        </p:attrNameLst>
                                      </p:cBhvr>
                                      <p:to>
                                        <p:strVal val="visible"/>
                                      </p:to>
                                    </p:set>
                                    <p:animEffect transition="in" filter="checkerboard(across)">
                                      <p:cBhvr>
                                        <p:cTn id="39" dur="500"/>
                                        <p:tgtEl>
                                          <p:spTgt spid="7">
                                            <p:txEl>
                                              <p:pRg st="10" end="1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stCondLst>
                                    <p:cond delay="0"/>
                                  </p:stCondLst>
                                  <p:childTnLst>
                                    <p:set>
                                      <p:cBhvr>
                                        <p:cTn id="43" dur="1" fill="hold">
                                          <p:stCondLst>
                                            <p:cond delay="0"/>
                                          </p:stCondLst>
                                        </p:cTn>
                                        <p:tgtEl>
                                          <p:spTgt spid="7">
                                            <p:txEl>
                                              <p:pRg st="7" end="7"/>
                                            </p:txEl>
                                          </p:spTgt>
                                        </p:tgtEl>
                                        <p:attrNameLst>
                                          <p:attrName>style.visibility</p:attrName>
                                        </p:attrNameLst>
                                      </p:cBhvr>
                                      <p:to>
                                        <p:strVal val="visible"/>
                                      </p:to>
                                    </p:set>
                                    <p:animEffect transition="in" filter="dissolve">
                                      <p:cBhvr>
                                        <p:cTn id="44" dur="500"/>
                                        <p:tgtEl>
                                          <p:spTgt spid="7">
                                            <p:txEl>
                                              <p:pRg st="7" end="7"/>
                                            </p:txEl>
                                          </p:spTgt>
                                        </p:tgtEl>
                                      </p:cBhvr>
                                    </p:animEffect>
                                  </p:childTnLst>
                                </p:cTn>
                              </p:par>
                              <p:par>
                                <p:cTn id="45" presetID="9" presetClass="entr" presetSubtype="0" fill="hold" nodeType="withEffect">
                                  <p:stCondLst>
                                    <p:cond delay="0"/>
                                  </p:stCondLst>
                                  <p:childTnLst>
                                    <p:set>
                                      <p:cBhvr>
                                        <p:cTn id="46" dur="1" fill="hold">
                                          <p:stCondLst>
                                            <p:cond delay="0"/>
                                          </p:stCondLst>
                                        </p:cTn>
                                        <p:tgtEl>
                                          <p:spTgt spid="7">
                                            <p:txEl>
                                              <p:pRg st="8" end="8"/>
                                            </p:txEl>
                                          </p:spTgt>
                                        </p:tgtEl>
                                        <p:attrNameLst>
                                          <p:attrName>style.visibility</p:attrName>
                                        </p:attrNameLst>
                                      </p:cBhvr>
                                      <p:to>
                                        <p:strVal val="visible"/>
                                      </p:to>
                                    </p:set>
                                    <p:animEffect transition="in" filter="dissolve">
                                      <p:cBhvr>
                                        <p:cTn id="47" dur="500"/>
                                        <p:tgtEl>
                                          <p:spTgt spid="7">
                                            <p:txEl>
                                              <p:pRg st="8" end="8"/>
                                            </p:txEl>
                                          </p:spTgt>
                                        </p:tgtEl>
                                      </p:cBhvr>
                                    </p:animEffect>
                                  </p:childTnLst>
                                </p:cTn>
                              </p:par>
                              <p:par>
                                <p:cTn id="48" presetID="9" presetClass="entr" presetSubtype="0" fill="hold" nodeType="withEffect">
                                  <p:stCondLst>
                                    <p:cond delay="0"/>
                                  </p:stCondLst>
                                  <p:childTnLst>
                                    <p:set>
                                      <p:cBhvr>
                                        <p:cTn id="49" dur="1" fill="hold">
                                          <p:stCondLst>
                                            <p:cond delay="0"/>
                                          </p:stCondLst>
                                        </p:cTn>
                                        <p:tgtEl>
                                          <p:spTgt spid="7">
                                            <p:txEl>
                                              <p:pRg st="9" end="9"/>
                                            </p:txEl>
                                          </p:spTgt>
                                        </p:tgtEl>
                                        <p:attrNameLst>
                                          <p:attrName>style.visibility</p:attrName>
                                        </p:attrNameLst>
                                      </p:cBhvr>
                                      <p:to>
                                        <p:strVal val="visible"/>
                                      </p:to>
                                    </p:set>
                                    <p:animEffect transition="in" filter="dissolve">
                                      <p:cBhvr>
                                        <p:cTn id="50" dur="500"/>
                                        <p:tgtEl>
                                          <p:spTgt spid="7">
                                            <p:txEl>
                                              <p:pRg st="9" end="9"/>
                                            </p:txEl>
                                          </p:spTgt>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dissolve">
                                      <p:cBhvr>
                                        <p:cTn id="53" dur="500"/>
                                        <p:tgtEl>
                                          <p:spTgt spid="11"/>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dissolve">
                                      <p:cBhvr>
                                        <p:cTn id="5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lvl="1"/>
            <a:r>
              <a:rPr lang="en-US" sz="3200" dirty="0" smtClean="0">
                <a:latin typeface="Verdana" pitchFamily="34" charset="0"/>
              </a:rPr>
              <a:t>PL SQL Block Structure</a:t>
            </a:r>
          </a:p>
        </p:txBody>
      </p:sp>
      <p:sp>
        <p:nvSpPr>
          <p:cNvPr id="7172" name="Slide Number Placeholder 3"/>
          <p:cNvSpPr>
            <a:spLocks noGrp="1"/>
          </p:cNvSpPr>
          <p:nvPr>
            <p:ph type="sldNum" sz="quarter" idx="10"/>
          </p:nvPr>
        </p:nvSpPr>
        <p:spPr/>
        <p:txBody>
          <a:bodyPr/>
          <a:lstStyle/>
          <a:p>
            <a:pPr>
              <a:defRPr/>
            </a:pPr>
            <a:fld id="{6BDB537B-3B21-4882-AA13-D38C29734D23}" type="slidenum">
              <a:rPr lang="en-US" smtClean="0"/>
              <a:pPr>
                <a:defRPr/>
              </a:pPr>
              <a:t>15</a:t>
            </a:fld>
            <a:endParaRPr lang="en-US" dirty="0" smtClean="0"/>
          </a:p>
        </p:txBody>
      </p:sp>
      <p:graphicFrame>
        <p:nvGraphicFramePr>
          <p:cNvPr id="7" name="Table 6"/>
          <p:cNvGraphicFramePr>
            <a:graphicFrameLocks noGrp="1"/>
          </p:cNvGraphicFramePr>
          <p:nvPr>
            <p:extLst>
              <p:ext uri="{D42A27DB-BD31-4B8C-83A1-F6EECF244321}">
                <p14:modId xmlns:p14="http://schemas.microsoft.com/office/powerpoint/2010/main" val="472191002"/>
              </p:ext>
            </p:extLst>
          </p:nvPr>
        </p:nvGraphicFramePr>
        <p:xfrm>
          <a:off x="381000" y="1371600"/>
          <a:ext cx="8458200" cy="3429000"/>
        </p:xfrm>
        <a:graphic>
          <a:graphicData uri="http://schemas.openxmlformats.org/drawingml/2006/table">
            <a:tbl>
              <a:tblPr firstRow="1" bandRow="1">
                <a:tableStyleId>{5C22544A-7EE6-4342-B048-85BDC9FD1C3A}</a:tableStyleId>
              </a:tblPr>
              <a:tblGrid>
                <a:gridCol w="1752600"/>
                <a:gridCol w="5257800"/>
                <a:gridCol w="1447800"/>
              </a:tblGrid>
              <a:tr h="381000">
                <a:tc>
                  <a:txBody>
                    <a:bodyPr/>
                    <a:lstStyle/>
                    <a:p>
                      <a:r>
                        <a:rPr lang="en-US" sz="2000" dirty="0" smtClean="0">
                          <a:latin typeface="+mn-lt"/>
                          <a:cs typeface="Arial" pitchFamily="34" charset="0"/>
                        </a:rPr>
                        <a:t>Section</a:t>
                      </a:r>
                      <a:endParaRPr lang="en-US" sz="2000" dirty="0">
                        <a:latin typeface="+mn-lt"/>
                        <a:cs typeface="Arial" pitchFamily="34" charset="0"/>
                      </a:endParaRPr>
                    </a:p>
                  </a:txBody>
                  <a:tcPr>
                    <a:solidFill>
                      <a:srgbClr val="00B050"/>
                    </a:solidFill>
                  </a:tcPr>
                </a:tc>
                <a:tc>
                  <a:txBody>
                    <a:bodyPr/>
                    <a:lstStyle/>
                    <a:p>
                      <a:r>
                        <a:rPr lang="en-US" sz="2000" dirty="0" smtClean="0">
                          <a:latin typeface="+mn-lt"/>
                          <a:cs typeface="Arial" pitchFamily="34" charset="0"/>
                        </a:rPr>
                        <a:t>Description</a:t>
                      </a:r>
                      <a:endParaRPr lang="en-US" sz="2000" dirty="0">
                        <a:latin typeface="+mn-lt"/>
                        <a:cs typeface="Arial" pitchFamily="34" charset="0"/>
                      </a:endParaRPr>
                    </a:p>
                  </a:txBody>
                  <a:tcPr>
                    <a:solidFill>
                      <a:srgbClr val="7030A0"/>
                    </a:solidFill>
                  </a:tcPr>
                </a:tc>
                <a:tc>
                  <a:txBody>
                    <a:bodyPr/>
                    <a:lstStyle/>
                    <a:p>
                      <a:r>
                        <a:rPr lang="en-US" sz="2000" dirty="0" smtClean="0">
                          <a:latin typeface="+mn-lt"/>
                          <a:cs typeface="Arial" pitchFamily="34" charset="0"/>
                        </a:rPr>
                        <a:t>Inclusion</a:t>
                      </a:r>
                      <a:endParaRPr lang="en-US" sz="2000" dirty="0">
                        <a:latin typeface="+mn-lt"/>
                        <a:cs typeface="Arial" pitchFamily="34" charset="0"/>
                      </a:endParaRPr>
                    </a:p>
                  </a:txBody>
                  <a:tcPr>
                    <a:solidFill>
                      <a:schemeClr val="accent6">
                        <a:lumMod val="75000"/>
                      </a:schemeClr>
                    </a:solidFill>
                  </a:tcPr>
                </a:tc>
              </a:tr>
              <a:tr h="565502">
                <a:tc>
                  <a:txBody>
                    <a:bodyPr/>
                    <a:lstStyle/>
                    <a:p>
                      <a:r>
                        <a:rPr lang="en-US" sz="2000" u="none" strike="noStrike" kern="1200" dirty="0" smtClean="0">
                          <a:solidFill>
                            <a:schemeClr val="dk1"/>
                          </a:solidFill>
                          <a:latin typeface="+mn-lt"/>
                          <a:ea typeface="+mn-ea"/>
                          <a:cs typeface="Arial" pitchFamily="34" charset="0"/>
                        </a:rPr>
                        <a:t>Declarative</a:t>
                      </a:r>
                      <a:endParaRPr lang="en-US" sz="2000" dirty="0">
                        <a:latin typeface="+mn-lt"/>
                        <a:cs typeface="Arial" pitchFamily="34" charset="0"/>
                      </a:endParaRPr>
                    </a:p>
                  </a:txBody>
                  <a:tcPr/>
                </a:tc>
                <a:tc>
                  <a:txBody>
                    <a:bodyPr/>
                    <a:lstStyle/>
                    <a:p>
                      <a:r>
                        <a:rPr lang="en-US" sz="2000" kern="1200" baseline="0" dirty="0" smtClean="0">
                          <a:solidFill>
                            <a:schemeClr val="dk1"/>
                          </a:solidFill>
                          <a:latin typeface="+mn-lt"/>
                          <a:ea typeface="+mn-ea"/>
                          <a:cs typeface="Arial" pitchFamily="34" charset="0"/>
                        </a:rPr>
                        <a:t>Declaration of variables ,constants, cursors and user defined exceptions that are referenced in the executable is declared in this block.</a:t>
                      </a:r>
                      <a:endParaRPr lang="en-US" sz="2000" dirty="0">
                        <a:latin typeface="+mn-lt"/>
                        <a:cs typeface="Arial" pitchFamily="34" charset="0"/>
                      </a:endParaRPr>
                    </a:p>
                  </a:txBody>
                  <a:tcPr/>
                </a:tc>
                <a:tc>
                  <a:txBody>
                    <a:bodyPr/>
                    <a:lstStyle/>
                    <a:p>
                      <a:r>
                        <a:rPr lang="en-US" sz="2000" dirty="0" smtClean="0">
                          <a:latin typeface="+mn-lt"/>
                          <a:cs typeface="Arial" pitchFamily="34" charset="0"/>
                        </a:rPr>
                        <a:t>Optional</a:t>
                      </a:r>
                      <a:endParaRPr lang="en-US" sz="2000" dirty="0">
                        <a:latin typeface="+mn-lt"/>
                        <a:cs typeface="Arial" pitchFamily="34" charset="0"/>
                      </a:endParaRPr>
                    </a:p>
                  </a:txBody>
                  <a:tcPr/>
                </a:tc>
              </a:tr>
              <a:tr h="502920">
                <a:tc>
                  <a:txBody>
                    <a:bodyPr/>
                    <a:lstStyle/>
                    <a:p>
                      <a:r>
                        <a:rPr lang="en-US" sz="2000" u="none" strike="noStrike" kern="1200" dirty="0" smtClean="0">
                          <a:solidFill>
                            <a:schemeClr val="dk1"/>
                          </a:solidFill>
                          <a:latin typeface="+mn-lt"/>
                          <a:ea typeface="+mn-ea"/>
                          <a:cs typeface="Arial" pitchFamily="34" charset="0"/>
                        </a:rPr>
                        <a:t>Executable</a:t>
                      </a:r>
                      <a:endParaRPr lang="en-US" sz="2000" dirty="0">
                        <a:latin typeface="+mn-lt"/>
                        <a:cs typeface="Arial" pitchFamily="34" charset="0"/>
                      </a:endParaRPr>
                    </a:p>
                  </a:txBody>
                  <a:tcPr/>
                </a:tc>
                <a:tc>
                  <a:txBody>
                    <a:bodyPr/>
                    <a:lstStyle/>
                    <a:p>
                      <a:r>
                        <a:rPr lang="en-US" sz="2000" kern="1200" baseline="0" dirty="0" smtClean="0">
                          <a:solidFill>
                            <a:schemeClr val="dk1"/>
                          </a:solidFill>
                          <a:latin typeface="+mn-lt"/>
                          <a:ea typeface="+mn-ea"/>
                          <a:cs typeface="Arial" pitchFamily="34" charset="0"/>
                        </a:rPr>
                        <a:t>Contains procedural and SQL statements which is the core logic of any procedure. </a:t>
                      </a:r>
                      <a:r>
                        <a:rPr lang="en-US" sz="2000" b="1" kern="1200" baseline="0" dirty="0" smtClean="0">
                          <a:solidFill>
                            <a:schemeClr val="dk1"/>
                          </a:solidFill>
                          <a:latin typeface="+mn-lt"/>
                          <a:ea typeface="+mn-ea"/>
                          <a:cs typeface="Arial" pitchFamily="34" charset="0"/>
                        </a:rPr>
                        <a:t>Example: </a:t>
                      </a:r>
                      <a:r>
                        <a:rPr lang="en-US" sz="2000" b="0" kern="1200" baseline="0" dirty="0" smtClean="0">
                          <a:solidFill>
                            <a:schemeClr val="dk1"/>
                          </a:solidFill>
                          <a:latin typeface="+mn-lt"/>
                          <a:ea typeface="+mn-ea"/>
                          <a:cs typeface="Arial" pitchFamily="34" charset="0"/>
                        </a:rPr>
                        <a:t> Late charge calculation will be developed inside this block.</a:t>
                      </a:r>
                      <a:endParaRPr lang="en-US" sz="2000" b="1" kern="1200" baseline="0" dirty="0" smtClean="0">
                        <a:solidFill>
                          <a:schemeClr val="dk1"/>
                        </a:solidFill>
                        <a:latin typeface="+mn-lt"/>
                        <a:ea typeface="+mn-ea"/>
                        <a:cs typeface="Arial" pitchFamily="34" charset="0"/>
                      </a:endParaRPr>
                    </a:p>
                  </a:txBody>
                  <a:tcPr/>
                </a:tc>
                <a:tc>
                  <a:txBody>
                    <a:bodyPr/>
                    <a:lstStyle/>
                    <a:p>
                      <a:r>
                        <a:rPr lang="en-US" sz="2000" dirty="0" smtClean="0">
                          <a:latin typeface="+mn-lt"/>
                          <a:cs typeface="Arial" pitchFamily="34" charset="0"/>
                        </a:rPr>
                        <a:t>Mandatory</a:t>
                      </a:r>
                      <a:endParaRPr lang="en-US" sz="2000" dirty="0">
                        <a:latin typeface="+mn-lt"/>
                        <a:cs typeface="Arial" pitchFamily="34" charset="0"/>
                      </a:endParaRPr>
                    </a:p>
                  </a:txBody>
                  <a:tcPr/>
                </a:tc>
              </a:tr>
              <a:tr h="716280">
                <a:tc>
                  <a:txBody>
                    <a:bodyPr/>
                    <a:lstStyle/>
                    <a:p>
                      <a:r>
                        <a:rPr lang="en-US" sz="2000" u="none" strike="noStrike" kern="1200" dirty="0" smtClean="0">
                          <a:solidFill>
                            <a:schemeClr val="dk1"/>
                          </a:solidFill>
                          <a:latin typeface="+mn-lt"/>
                          <a:ea typeface="+mn-ea"/>
                          <a:cs typeface="Arial" pitchFamily="34" charset="0"/>
                        </a:rPr>
                        <a:t>Exception Handling</a:t>
                      </a:r>
                      <a:endParaRPr lang="en-US" sz="2000" dirty="0">
                        <a:latin typeface="+mn-lt"/>
                        <a:cs typeface="Arial" pitchFamily="34" charset="0"/>
                      </a:endParaRPr>
                    </a:p>
                  </a:txBody>
                  <a:tcPr/>
                </a:tc>
                <a:tc>
                  <a:txBody>
                    <a:bodyPr/>
                    <a:lstStyle/>
                    <a:p>
                      <a:r>
                        <a:rPr lang="en-US" sz="2000" kern="1200" baseline="0" dirty="0" smtClean="0">
                          <a:solidFill>
                            <a:schemeClr val="dk1"/>
                          </a:solidFill>
                          <a:latin typeface="+mn-lt"/>
                          <a:ea typeface="+mn-ea"/>
                          <a:cs typeface="Arial" pitchFamily="34" charset="0"/>
                        </a:rPr>
                        <a:t>Used for handling errors under abnormal conditions arising in the executable section.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mn-lt"/>
                          <a:cs typeface="Arial" pitchFamily="34" charset="0"/>
                        </a:rPr>
                        <a:t>Optional</a:t>
                      </a:r>
                    </a:p>
                    <a:p>
                      <a:endParaRPr lang="en-US" sz="2000" dirty="0">
                        <a:latin typeface="+mn-lt"/>
                        <a:cs typeface="Arial" pitchFamily="34" charset="0"/>
                      </a:endParaRPr>
                    </a:p>
                  </a:txBody>
                  <a:tcPr/>
                </a:tc>
              </a:tr>
            </a:tbl>
          </a:graphicData>
        </a:graphic>
      </p:graphicFrame>
      <p:sp>
        <p:nvSpPr>
          <p:cNvPr id="5" name="TextBox 4"/>
          <p:cNvSpPr txBox="1"/>
          <p:nvPr/>
        </p:nvSpPr>
        <p:spPr>
          <a:xfrm>
            <a:off x="1524000" y="4895671"/>
            <a:ext cx="7391399"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0" lvl="1"/>
            <a:r>
              <a:rPr lang="en-US" b="1" dirty="0" smtClean="0">
                <a:cs typeface="Arial" pitchFamily="34" charset="0"/>
              </a:rPr>
              <a:t>Some important points:</a:t>
            </a:r>
          </a:p>
          <a:p>
            <a:pPr marL="0" lvl="1"/>
            <a:r>
              <a:rPr lang="en-US" b="0" dirty="0" smtClean="0">
                <a:cs typeface="Arial" pitchFamily="34" charset="0"/>
              </a:rPr>
              <a:t>1.It is mandatory to give “</a:t>
            </a:r>
            <a:r>
              <a:rPr lang="en-US" b="1" dirty="0" smtClean="0">
                <a:cs typeface="Arial" pitchFamily="34" charset="0"/>
              </a:rPr>
              <a:t>End</a:t>
            </a:r>
            <a:r>
              <a:rPr lang="en-US" dirty="0" smtClean="0">
                <a:cs typeface="Arial" pitchFamily="34" charset="0"/>
              </a:rPr>
              <a:t>”</a:t>
            </a:r>
            <a:r>
              <a:rPr lang="en-US" b="0" dirty="0" smtClean="0">
                <a:cs typeface="Arial" pitchFamily="34" charset="0"/>
              </a:rPr>
              <a:t> at the end of </a:t>
            </a:r>
            <a:r>
              <a:rPr lang="en-US" i="1" dirty="0" smtClean="0">
                <a:cs typeface="Arial" pitchFamily="34" charset="0"/>
              </a:rPr>
              <a:t>executable</a:t>
            </a:r>
            <a:r>
              <a:rPr lang="en-US" b="0" dirty="0" smtClean="0">
                <a:cs typeface="Arial" pitchFamily="34" charset="0"/>
              </a:rPr>
              <a:t> block.</a:t>
            </a:r>
          </a:p>
          <a:p>
            <a:pPr marL="0" lvl="1"/>
            <a:r>
              <a:rPr lang="en-US" b="0" dirty="0" smtClean="0">
                <a:cs typeface="Arial" pitchFamily="34" charset="0"/>
              </a:rPr>
              <a:t>2.In the presence of exception block “</a:t>
            </a:r>
            <a:r>
              <a:rPr lang="en-US" b="1" dirty="0" smtClean="0">
                <a:cs typeface="Arial" pitchFamily="34" charset="0"/>
              </a:rPr>
              <a:t>End</a:t>
            </a:r>
            <a:r>
              <a:rPr lang="en-US" b="0" dirty="0" smtClean="0">
                <a:cs typeface="Arial" pitchFamily="34" charset="0"/>
              </a:rPr>
              <a:t>” comes after the </a:t>
            </a:r>
            <a:r>
              <a:rPr lang="en-US" i="1" dirty="0" smtClean="0">
                <a:cs typeface="Arial" pitchFamily="34" charset="0"/>
              </a:rPr>
              <a:t>exception</a:t>
            </a:r>
            <a:r>
              <a:rPr lang="en-US" b="0" dirty="0" smtClean="0">
                <a:cs typeface="Arial" pitchFamily="34" charset="0"/>
              </a:rPr>
              <a:t> block.</a:t>
            </a:r>
            <a:endParaRPr lang="en-US" dirty="0">
              <a:cs typeface="Arial" pitchFamily="34" charset="0"/>
            </a:endParaRPr>
          </a:p>
        </p:txBody>
      </p:sp>
      <p:pic>
        <p:nvPicPr>
          <p:cNvPr id="6" name="Picture 5" descr="http://t2.gstatic.com/images?q=tbn:ANd9GcTfD2kqrLbbP4SCEky63amKn0MHHD2pb6asclslqC_5LJNYRepLw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7498" y="4953000"/>
            <a:ext cx="958770"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98198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PL/SQL Block Structure Example</a:t>
            </a:r>
            <a:endParaRPr lang="en-US" sz="32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16</a:t>
            </a:fld>
            <a:endParaRPr lang="en-US" dirty="0"/>
          </a:p>
        </p:txBody>
      </p:sp>
      <p:sp>
        <p:nvSpPr>
          <p:cNvPr id="7" name="Rectangle 6"/>
          <p:cNvSpPr/>
          <p:nvPr/>
        </p:nvSpPr>
        <p:spPr>
          <a:xfrm>
            <a:off x="1828800" y="2286000"/>
            <a:ext cx="4267200" cy="120032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nchor="ctr">
            <a:spAutoFit/>
          </a:bodyPr>
          <a:lstStyle/>
          <a:p>
            <a:r>
              <a:rPr lang="en-US" dirty="0" smtClean="0">
                <a:latin typeface="Arial" pitchFamily="34" charset="0"/>
                <a:cs typeface="Arial" pitchFamily="34" charset="0"/>
              </a:rPr>
              <a:t>DECLARE</a:t>
            </a:r>
          </a:p>
          <a:p>
            <a:r>
              <a:rPr lang="en-US" dirty="0" smtClean="0">
                <a:latin typeface="Arial" pitchFamily="34" charset="0"/>
                <a:cs typeface="Arial" pitchFamily="34" charset="0"/>
              </a:rPr>
              <a:t>v_variable VARCHAR2(5);</a:t>
            </a:r>
          </a:p>
          <a:p>
            <a:r>
              <a:rPr lang="en-US" dirty="0" smtClean="0">
                <a:latin typeface="Arial" pitchFamily="34" charset="0"/>
                <a:cs typeface="Arial" pitchFamily="34" charset="0"/>
              </a:rPr>
              <a:t>My_Exception Exception;</a:t>
            </a:r>
          </a:p>
          <a:p>
            <a:endParaRPr lang="en-US" dirty="0" smtClean="0">
              <a:latin typeface="Arial" pitchFamily="34" charset="0"/>
              <a:cs typeface="Arial" pitchFamily="34" charset="0"/>
            </a:endParaRPr>
          </a:p>
        </p:txBody>
      </p:sp>
      <p:sp>
        <p:nvSpPr>
          <p:cNvPr id="15" name="Right Brace 14"/>
          <p:cNvSpPr/>
          <p:nvPr/>
        </p:nvSpPr>
        <p:spPr>
          <a:xfrm>
            <a:off x="6248400" y="2362200"/>
            <a:ext cx="365760" cy="1066800"/>
          </a:xfrm>
          <a:prstGeom prst="rightBrace">
            <a:avLst/>
          </a:prstGeom>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17" name="Right Brace 16"/>
          <p:cNvSpPr/>
          <p:nvPr/>
        </p:nvSpPr>
        <p:spPr>
          <a:xfrm>
            <a:off x="6248400" y="5105400"/>
            <a:ext cx="365760" cy="1371600"/>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18" name="TextBox 17"/>
          <p:cNvSpPr txBox="1"/>
          <p:nvPr/>
        </p:nvSpPr>
        <p:spPr>
          <a:xfrm>
            <a:off x="6629400" y="2667000"/>
            <a:ext cx="2133600" cy="338554"/>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600" dirty="0" smtClean="0">
                <a:latin typeface="Arial" pitchFamily="34" charset="0"/>
                <a:cs typeface="Arial" pitchFamily="34" charset="0"/>
              </a:rPr>
              <a:t>Declaration Section</a:t>
            </a:r>
            <a:endParaRPr lang="en-US" sz="1600" dirty="0">
              <a:latin typeface="Arial" pitchFamily="34" charset="0"/>
              <a:cs typeface="Arial" pitchFamily="34" charset="0"/>
            </a:endParaRPr>
          </a:p>
        </p:txBody>
      </p:sp>
      <p:sp>
        <p:nvSpPr>
          <p:cNvPr id="21" name="Right Brace 20"/>
          <p:cNvSpPr/>
          <p:nvPr/>
        </p:nvSpPr>
        <p:spPr>
          <a:xfrm>
            <a:off x="6232902" y="3505200"/>
            <a:ext cx="365760" cy="1371600"/>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22" name="TextBox 21"/>
          <p:cNvSpPr txBox="1"/>
          <p:nvPr/>
        </p:nvSpPr>
        <p:spPr>
          <a:xfrm>
            <a:off x="6781800" y="4038600"/>
            <a:ext cx="2133600" cy="338554"/>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1600" dirty="0" smtClean="0">
                <a:latin typeface="Arial" pitchFamily="34" charset="0"/>
                <a:cs typeface="Arial" pitchFamily="34" charset="0"/>
              </a:rPr>
              <a:t>Execution Section</a:t>
            </a:r>
            <a:endParaRPr lang="en-US" sz="1600" dirty="0">
              <a:latin typeface="Arial" pitchFamily="34" charset="0"/>
              <a:cs typeface="Arial" pitchFamily="34" charset="0"/>
            </a:endParaRPr>
          </a:p>
        </p:txBody>
      </p:sp>
      <p:sp>
        <p:nvSpPr>
          <p:cNvPr id="23" name="TextBox 22"/>
          <p:cNvSpPr txBox="1"/>
          <p:nvPr/>
        </p:nvSpPr>
        <p:spPr>
          <a:xfrm>
            <a:off x="6705600" y="5562600"/>
            <a:ext cx="2057400" cy="338554"/>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1600" dirty="0" smtClean="0">
                <a:latin typeface="Arial" pitchFamily="34" charset="0"/>
                <a:cs typeface="Arial" pitchFamily="34" charset="0"/>
              </a:rPr>
              <a:t>Exception Section</a:t>
            </a:r>
            <a:endParaRPr lang="en-US" sz="1600" dirty="0">
              <a:latin typeface="Arial" pitchFamily="34" charset="0"/>
              <a:cs typeface="Arial" pitchFamily="34" charset="0"/>
            </a:endParaRPr>
          </a:p>
        </p:txBody>
      </p:sp>
      <p:sp>
        <p:nvSpPr>
          <p:cNvPr id="24" name="Rectangle 23"/>
          <p:cNvSpPr/>
          <p:nvPr/>
        </p:nvSpPr>
        <p:spPr>
          <a:xfrm>
            <a:off x="1828800" y="3505200"/>
            <a:ext cx="4267200" cy="1477328"/>
          </a:xfrm>
          <a:prstGeom prst="rect">
            <a:avLst/>
          </a:prstGeom>
        </p:spPr>
        <p:style>
          <a:lnRef idx="1">
            <a:schemeClr val="accent4"/>
          </a:lnRef>
          <a:fillRef idx="2">
            <a:schemeClr val="accent4"/>
          </a:fillRef>
          <a:effectRef idx="1">
            <a:schemeClr val="accent4"/>
          </a:effectRef>
          <a:fontRef idx="minor">
            <a:schemeClr val="dk1"/>
          </a:fontRef>
        </p:style>
        <p:txBody>
          <a:bodyPr wrap="square" rtlCol="0" anchor="ctr">
            <a:spAutoFit/>
          </a:bodyPr>
          <a:lstStyle/>
          <a:p>
            <a:r>
              <a:rPr lang="en-US" dirty="0" smtClean="0">
                <a:latin typeface="Arial" pitchFamily="34" charset="0"/>
                <a:cs typeface="Arial" pitchFamily="34" charset="0"/>
              </a:rPr>
              <a:t>BEGIN</a:t>
            </a:r>
          </a:p>
          <a:p>
            <a:r>
              <a:rPr lang="en-US" dirty="0" smtClean="0">
                <a:latin typeface="Arial" pitchFamily="34" charset="0"/>
                <a:cs typeface="Arial" pitchFamily="34" charset="0"/>
              </a:rPr>
              <a:t>SELECT column_name  INTO v_variable  FROM table_name;</a:t>
            </a:r>
          </a:p>
          <a:p>
            <a:r>
              <a:rPr lang="en-US" dirty="0" smtClean="0">
                <a:latin typeface="Arial" pitchFamily="34" charset="0"/>
                <a:cs typeface="Arial" pitchFamily="34" charset="0"/>
              </a:rPr>
              <a:t>…………</a:t>
            </a:r>
          </a:p>
          <a:p>
            <a:r>
              <a:rPr lang="en-US" dirty="0" smtClean="0">
                <a:latin typeface="Arial" pitchFamily="34" charset="0"/>
                <a:cs typeface="Arial" pitchFamily="34" charset="0"/>
              </a:rPr>
              <a:t>END;</a:t>
            </a:r>
          </a:p>
        </p:txBody>
      </p:sp>
      <p:sp>
        <p:nvSpPr>
          <p:cNvPr id="25" name="Rectangle 24"/>
          <p:cNvSpPr/>
          <p:nvPr/>
        </p:nvSpPr>
        <p:spPr>
          <a:xfrm>
            <a:off x="1828800" y="5029200"/>
            <a:ext cx="4267200" cy="1477328"/>
          </a:xfrm>
          <a:prstGeom prst="rect">
            <a:avLst/>
          </a:prstGeom>
        </p:spPr>
        <p:style>
          <a:lnRef idx="1">
            <a:schemeClr val="accent3"/>
          </a:lnRef>
          <a:fillRef idx="2">
            <a:schemeClr val="accent3"/>
          </a:fillRef>
          <a:effectRef idx="1">
            <a:schemeClr val="accent3"/>
          </a:effectRef>
          <a:fontRef idx="minor">
            <a:schemeClr val="dk1"/>
          </a:fontRef>
        </p:style>
        <p:txBody>
          <a:bodyPr wrap="square" rtlCol="0" anchor="ctr">
            <a:spAutoFit/>
          </a:bodyPr>
          <a:lstStyle/>
          <a:p>
            <a:r>
              <a:rPr lang="en-US" dirty="0" smtClean="0">
                <a:latin typeface="Arial" pitchFamily="34" charset="0"/>
                <a:cs typeface="Arial" pitchFamily="34" charset="0"/>
              </a:rPr>
              <a:t>EXCEPTION</a:t>
            </a:r>
          </a:p>
          <a:p>
            <a:r>
              <a:rPr lang="en-US" dirty="0" smtClean="0">
                <a:latin typeface="Arial" pitchFamily="34" charset="0"/>
                <a:cs typeface="Arial" pitchFamily="34" charset="0"/>
              </a:rPr>
              <a:t>WHEN  My_Exception  THEN</a:t>
            </a:r>
          </a:p>
          <a:p>
            <a:r>
              <a:rPr lang="en-US" dirty="0" smtClean="0">
                <a:latin typeface="Arial" pitchFamily="34" charset="0"/>
                <a:cs typeface="Arial" pitchFamily="34" charset="0"/>
              </a:rPr>
              <a:t>...</a:t>
            </a:r>
          </a:p>
          <a:p>
            <a:r>
              <a:rPr lang="en-US" dirty="0" smtClean="0">
                <a:latin typeface="Arial" pitchFamily="34" charset="0"/>
                <a:cs typeface="Arial" pitchFamily="34" charset="0"/>
              </a:rPr>
              <a:t>END;</a:t>
            </a:r>
          </a:p>
          <a:p>
            <a:endParaRPr lang="en-US" dirty="0" smtClean="0">
              <a:latin typeface="Arial" pitchFamily="34" charset="0"/>
              <a:cs typeface="Arial" pitchFamily="34" charset="0"/>
            </a:endParaRPr>
          </a:p>
        </p:txBody>
      </p:sp>
      <p:sp>
        <p:nvSpPr>
          <p:cNvPr id="13" name="TextBox 12"/>
          <p:cNvSpPr txBox="1"/>
          <p:nvPr/>
        </p:nvSpPr>
        <p:spPr>
          <a:xfrm>
            <a:off x="2514600" y="1535668"/>
            <a:ext cx="3048000" cy="369332"/>
          </a:xfrm>
          <a:prstGeom prst="rect">
            <a:avLst/>
          </a:prstGeom>
          <a:no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dirty="0" smtClean="0">
                <a:latin typeface="Arial" pitchFamily="34" charset="0"/>
                <a:cs typeface="Arial" pitchFamily="34" charset="0"/>
              </a:rPr>
              <a:t>PL SQL  Block</a:t>
            </a:r>
            <a:endParaRPr lang="en-US" dirty="0">
              <a:latin typeface="Arial" pitchFamily="34" charset="0"/>
              <a:cs typeface="Arial" pitchFamily="34" charset="0"/>
            </a:endParaRPr>
          </a:p>
        </p:txBody>
      </p:sp>
      <p:sp>
        <p:nvSpPr>
          <p:cNvPr id="14" name="Left Brace 13"/>
          <p:cNvSpPr/>
          <p:nvPr/>
        </p:nvSpPr>
        <p:spPr>
          <a:xfrm rot="5400000">
            <a:off x="3779520" y="-121921"/>
            <a:ext cx="365760" cy="4297680"/>
          </a:xfrm>
          <a:prstGeom prst="lef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306520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box(in)">
                                      <p:cBhvr>
                                        <p:cTn id="10" dur="500"/>
                                        <p:tgtEl>
                                          <p:spTgt spid="15"/>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box(in)">
                                      <p:cBhvr>
                                        <p:cTn id="13" dur="500"/>
                                        <p:tgtEl>
                                          <p:spTgt spid="18"/>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box(in)">
                                      <p:cBhvr>
                                        <p:cTn id="18" dur="500"/>
                                        <p:tgtEl>
                                          <p:spTgt spid="24"/>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box(in)">
                                      <p:cBhvr>
                                        <p:cTn id="21" dur="500"/>
                                        <p:tgtEl>
                                          <p:spTgt spid="21"/>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22">
                                            <p:bg/>
                                          </p:spTgt>
                                        </p:tgtEl>
                                        <p:attrNameLst>
                                          <p:attrName>style.visibility</p:attrName>
                                        </p:attrNameLst>
                                      </p:cBhvr>
                                      <p:to>
                                        <p:strVal val="visible"/>
                                      </p:to>
                                    </p:set>
                                    <p:animEffect transition="in" filter="box(in)">
                                      <p:cBhvr>
                                        <p:cTn id="24" dur="500"/>
                                        <p:tgtEl>
                                          <p:spTgt spid="22">
                                            <p:bg/>
                                          </p:spTgt>
                                        </p:tgtEl>
                                      </p:cBhvr>
                                    </p:animEffect>
                                  </p:childTnLst>
                                </p:cTn>
                              </p:par>
                              <p:par>
                                <p:cTn id="25" presetID="4" presetClass="entr" presetSubtype="16" fill="hold" grpId="0" nodeType="withEffect">
                                  <p:stCondLst>
                                    <p:cond delay="0"/>
                                  </p:stCondLst>
                                  <p:childTnLst>
                                    <p:set>
                                      <p:cBhvr>
                                        <p:cTn id="26" dur="1" fill="hold">
                                          <p:stCondLst>
                                            <p:cond delay="0"/>
                                          </p:stCondLst>
                                        </p:cTn>
                                        <p:tgtEl>
                                          <p:spTgt spid="22">
                                            <p:txEl>
                                              <p:pRg st="0" end="0"/>
                                            </p:txEl>
                                          </p:spTgt>
                                        </p:tgtEl>
                                        <p:attrNameLst>
                                          <p:attrName>style.visibility</p:attrName>
                                        </p:attrNameLst>
                                      </p:cBhvr>
                                      <p:to>
                                        <p:strVal val="visible"/>
                                      </p:to>
                                    </p:set>
                                    <p:animEffect transition="in" filter="box(in)">
                                      <p:cBhvr>
                                        <p:cTn id="27" dur="500"/>
                                        <p:tgtEl>
                                          <p:spTgt spid="22">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box(in)">
                                      <p:cBhvr>
                                        <p:cTn id="32" dur="500"/>
                                        <p:tgtEl>
                                          <p:spTgt spid="25"/>
                                        </p:tgtEl>
                                      </p:cBhvr>
                                    </p:animEffect>
                                  </p:childTnLst>
                                </p:cTn>
                              </p:par>
                              <p:par>
                                <p:cTn id="33" presetID="4" presetClass="entr" presetSubtype="16"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box(in)">
                                      <p:cBhvr>
                                        <p:cTn id="35" dur="500"/>
                                        <p:tgtEl>
                                          <p:spTgt spid="17"/>
                                        </p:tgtEl>
                                      </p:cBhvr>
                                    </p:animEffect>
                                  </p:childTnLst>
                                </p:cTn>
                              </p:par>
                              <p:par>
                                <p:cTn id="36" presetID="4" presetClass="entr" presetSubtype="16" fill="hold" grpId="0" nodeType="with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box(in)">
                                      <p:cBhvr>
                                        <p:cTn id="3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5" grpId="0" animBg="1"/>
      <p:bldP spid="17" grpId="0" animBg="1"/>
      <p:bldP spid="18" grpId="0" animBg="1"/>
      <p:bldP spid="21" grpId="0" animBg="1"/>
      <p:bldP spid="22" grpId="0" build="allAtOnce" animBg="1"/>
      <p:bldP spid="23" grpId="0" animBg="1"/>
      <p:bldP spid="24" grpId="0" animBg="1"/>
      <p:bldP spid="2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0"/>
            <a:ext cx="7543800" cy="1143000"/>
          </a:xfrm>
        </p:spPr>
        <p:txBody>
          <a:bodyPr/>
          <a:lstStyle/>
          <a:p>
            <a:r>
              <a:rPr lang="en-US" dirty="0" smtClean="0"/>
              <a:t>Executable block</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17</a:t>
            </a:fld>
            <a:endParaRPr lang="en-US" dirty="0"/>
          </a:p>
        </p:txBody>
      </p:sp>
      <p:sp>
        <p:nvSpPr>
          <p:cNvPr id="6" name="TextBox 5"/>
          <p:cNvSpPr txBox="1"/>
          <p:nvPr/>
        </p:nvSpPr>
        <p:spPr>
          <a:xfrm>
            <a:off x="228600" y="1600200"/>
            <a:ext cx="8686800" cy="2369880"/>
          </a:xfrm>
          <a:prstGeom prst="rect">
            <a:avLst/>
          </a:prstGeom>
          <a:noFill/>
        </p:spPr>
        <p:txBody>
          <a:bodyPr wrap="square" rtlCol="0">
            <a:spAutoFit/>
          </a:bodyPr>
          <a:lstStyle/>
          <a:p>
            <a:pPr>
              <a:spcBef>
                <a:spcPts val="1200"/>
              </a:spcBef>
            </a:pPr>
            <a:r>
              <a:rPr lang="en-US" dirty="0" smtClean="0"/>
              <a:t>Displaying Output from PL/SQL:</a:t>
            </a:r>
          </a:p>
          <a:p>
            <a:pPr>
              <a:spcBef>
                <a:spcPts val="1200"/>
              </a:spcBef>
            </a:pPr>
            <a:r>
              <a:rPr lang="en-US" b="0" dirty="0" smtClean="0"/>
              <a:t>In order to display output from a PL/SQL block, use </a:t>
            </a:r>
            <a:r>
              <a:rPr lang="en-US" dirty="0" smtClean="0"/>
              <a:t>DBMS_OUTPUT .PUT_LINE </a:t>
            </a:r>
            <a:r>
              <a:rPr lang="en-US" b="0" dirty="0" smtClean="0"/>
              <a:t>Statement.</a:t>
            </a:r>
          </a:p>
          <a:p>
            <a:pPr>
              <a:spcBef>
                <a:spcPts val="1200"/>
              </a:spcBef>
            </a:pPr>
            <a:r>
              <a:rPr lang="en-US" dirty="0" smtClean="0"/>
              <a:t>Example:</a:t>
            </a:r>
          </a:p>
          <a:p>
            <a:pPr lvl="1">
              <a:spcBef>
                <a:spcPts val="1200"/>
              </a:spcBef>
            </a:pPr>
            <a:r>
              <a:rPr lang="en-US" dirty="0" smtClean="0">
                <a:solidFill>
                  <a:srgbClr val="0070C0"/>
                </a:solidFill>
              </a:rPr>
              <a:t> </a:t>
            </a:r>
            <a:r>
              <a:rPr lang="en-US" sz="1700" dirty="0" smtClean="0">
                <a:solidFill>
                  <a:srgbClr val="0070C0"/>
                </a:solidFill>
              </a:rPr>
              <a:t>DBMS_OUTPUT.PUT_LINE(</a:t>
            </a:r>
            <a:r>
              <a:rPr lang="en-US" sz="1700" dirty="0" smtClean="0">
                <a:solidFill>
                  <a:srgbClr val="00B050"/>
                </a:solidFill>
              </a:rPr>
              <a:t>‘The employee Name is’ || </a:t>
            </a:r>
            <a:r>
              <a:rPr lang="en-US" sz="1700" dirty="0" err="1" smtClean="0">
                <a:solidFill>
                  <a:srgbClr val="00B050"/>
                </a:solidFill>
              </a:rPr>
              <a:t>v_Employee_Name</a:t>
            </a:r>
            <a:r>
              <a:rPr lang="en-US" sz="1700" dirty="0" smtClean="0">
                <a:solidFill>
                  <a:srgbClr val="0070C0"/>
                </a:solidFill>
              </a:rPr>
              <a:t>);</a:t>
            </a:r>
            <a:endParaRPr lang="en-US" sz="1700" dirty="0" smtClean="0"/>
          </a:p>
          <a:p>
            <a:pPr lvl="1">
              <a:spcBef>
                <a:spcPts val="1200"/>
              </a:spcBef>
            </a:pPr>
            <a:endParaRPr lang="en-US" dirty="0" smtClean="0"/>
          </a:p>
        </p:txBody>
      </p:sp>
    </p:spTree>
    <p:extLst>
      <p:ext uri="{BB962C8B-B14F-4D97-AF65-F5344CB8AC3E}">
        <p14:creationId xmlns:p14="http://schemas.microsoft.com/office/powerpoint/2010/main" val="26683815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PL/SQL Block</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18</a:t>
            </a:fld>
            <a:endParaRPr lang="en-US" dirty="0"/>
          </a:p>
        </p:txBody>
      </p:sp>
      <p:sp>
        <p:nvSpPr>
          <p:cNvPr id="11" name="Content Placeholder 5"/>
          <p:cNvSpPr>
            <a:spLocks noGrp="1"/>
          </p:cNvSpPr>
          <p:nvPr>
            <p:ph idx="1"/>
          </p:nvPr>
        </p:nvSpPr>
        <p:spPr>
          <a:xfrm>
            <a:off x="1371600" y="1525172"/>
            <a:ext cx="3048000" cy="1586132"/>
          </a:xfrm>
          <a:prstGeom prst="wedgeEllipseCallout">
            <a:avLst>
              <a:gd name="adj1" fmla="val -64894"/>
              <a:gd name="adj2" fmla="val 18493"/>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rgbClr val="00B0F0"/>
                </a:solidFill>
              </a:rPr>
              <a:t>Hi Buddy! </a:t>
            </a:r>
          </a:p>
          <a:p>
            <a:pPr marL="0" indent="0" algn="ctr">
              <a:buNone/>
            </a:pPr>
            <a:r>
              <a:rPr lang="en-US" sz="1400" dirty="0" smtClean="0">
                <a:solidFill>
                  <a:schemeClr val="tx1"/>
                </a:solidFill>
              </a:rPr>
              <a:t>Can you explain in  detail the appropriate types of PL/SQL blocks usage in an application?</a:t>
            </a:r>
          </a:p>
        </p:txBody>
      </p:sp>
      <p:pic>
        <p:nvPicPr>
          <p:cNvPr id="12" name="Picture 11" descr="http://t2.gstatic.com/images?q=tbn:ANd9GcTL1mkdoyuwr_kQ_JSoRzK49ZhvsNdgTBkXnCBFnKi-LZ3XUlKd&amp;t=1"/>
          <p:cNvPicPr>
            <a:picLocks noChangeAspect="1" noChangeArrowheads="1"/>
          </p:cNvPicPr>
          <p:nvPr/>
        </p:nvPicPr>
        <p:blipFill>
          <a:blip r:embed="rId2" cstate="print"/>
          <a:srcRect/>
          <a:stretch>
            <a:fillRect/>
          </a:stretch>
        </p:blipFill>
        <p:spPr bwMode="auto">
          <a:xfrm>
            <a:off x="228600" y="2489394"/>
            <a:ext cx="716508" cy="1524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3" name="Picture 2" descr="D:\Pictures\teachin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4814085"/>
            <a:ext cx="1438422" cy="151110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ular Callout 2"/>
          <p:cNvSpPr/>
          <p:nvPr/>
        </p:nvSpPr>
        <p:spPr>
          <a:xfrm>
            <a:off x="4461803" y="1545397"/>
            <a:ext cx="4386189" cy="3258137"/>
          </a:xfrm>
          <a:prstGeom prst="wedgeRectCallout">
            <a:avLst>
              <a:gd name="adj1" fmla="val -95562"/>
              <a:gd name="adj2" fmla="val 67656"/>
            </a:avLst>
          </a:prstGeom>
          <a:solidFill>
            <a:schemeClr val="accent3">
              <a:lumMod val="20000"/>
              <a:lumOff val="80000"/>
            </a:schemeClr>
          </a:solidFill>
          <a:ln w="3175">
            <a:solidFill>
              <a:schemeClr val="accent1">
                <a:shade val="50000"/>
              </a:schemeClr>
            </a:solidFill>
            <a:miter lim="800000"/>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spcBef>
                <a:spcPct val="20000"/>
              </a:spcBef>
            </a:pPr>
            <a:r>
              <a:rPr lang="en-US" sz="1400" b="0" dirty="0">
                <a:solidFill>
                  <a:schemeClr val="tx1"/>
                </a:solidFill>
              </a:rPr>
              <a:t>Sure! Let us take the example of Online Banking System with use cases defined below:</a:t>
            </a:r>
          </a:p>
          <a:p>
            <a:pPr marL="342900" indent="-342900">
              <a:spcBef>
                <a:spcPct val="20000"/>
              </a:spcBef>
              <a:buFont typeface="+mj-lt"/>
              <a:buAutoNum type="arabicPeriod"/>
            </a:pPr>
            <a:r>
              <a:rPr lang="en-US" sz="1400" b="0" dirty="0">
                <a:solidFill>
                  <a:schemeClr val="tx1"/>
                </a:solidFill>
              </a:rPr>
              <a:t>Application </a:t>
            </a:r>
            <a:r>
              <a:rPr lang="en-US" sz="1400" b="0" dirty="0" smtClean="0">
                <a:solidFill>
                  <a:schemeClr val="tx1"/>
                </a:solidFill>
              </a:rPr>
              <a:t>Error should </a:t>
            </a:r>
            <a:r>
              <a:rPr lang="en-US" sz="1400" b="0" dirty="0">
                <a:solidFill>
                  <a:schemeClr val="tx1"/>
                </a:solidFill>
              </a:rPr>
              <a:t>be raised on  the fund transactions done on national </a:t>
            </a:r>
            <a:r>
              <a:rPr lang="en-US" sz="1400" b="0" dirty="0" smtClean="0">
                <a:solidFill>
                  <a:schemeClr val="tx1"/>
                </a:solidFill>
              </a:rPr>
              <a:t>holidays</a:t>
            </a:r>
          </a:p>
          <a:p>
            <a:pPr marL="342900" indent="-342900">
              <a:spcBef>
                <a:spcPct val="20000"/>
              </a:spcBef>
              <a:buFont typeface="+mj-lt"/>
              <a:buAutoNum type="arabicPeriod"/>
            </a:pPr>
            <a:r>
              <a:rPr lang="en-US" sz="1400" b="0" dirty="0" smtClean="0">
                <a:solidFill>
                  <a:schemeClr val="tx1"/>
                </a:solidFill>
              </a:rPr>
              <a:t>Account Balance should be provided on the receipt of Account Number</a:t>
            </a:r>
          </a:p>
          <a:p>
            <a:pPr marL="342900" indent="-342900">
              <a:spcBef>
                <a:spcPct val="20000"/>
              </a:spcBef>
              <a:buFont typeface="+mj-lt"/>
              <a:buAutoNum type="arabicPeriod"/>
            </a:pPr>
            <a:r>
              <a:rPr lang="en-US" sz="1400" b="0" dirty="0" smtClean="0">
                <a:solidFill>
                  <a:schemeClr val="tx1"/>
                </a:solidFill>
              </a:rPr>
              <a:t>Summary of Accounts should be provided inclusive of Deposits, Loans, Account Balances when login into the application.</a:t>
            </a:r>
          </a:p>
          <a:p>
            <a:pPr>
              <a:spcBef>
                <a:spcPct val="20000"/>
              </a:spcBef>
            </a:pPr>
            <a:endParaRPr lang="en-US" sz="1400" b="0" dirty="0">
              <a:solidFill>
                <a:schemeClr val="tx1"/>
              </a:solidFill>
            </a:endParaRPr>
          </a:p>
          <a:p>
            <a:pPr>
              <a:spcBef>
                <a:spcPct val="20000"/>
              </a:spcBef>
            </a:pPr>
            <a:r>
              <a:rPr lang="en-US" sz="1400" b="0" dirty="0" smtClean="0">
                <a:solidFill>
                  <a:schemeClr val="tx1"/>
                </a:solidFill>
              </a:rPr>
              <a:t>Can u try to match the types of PL/SQL blocks  which can be appropriate to the above use cases  1,2,3?</a:t>
            </a:r>
            <a:endParaRPr lang="en-US" sz="2800" dirty="0">
              <a:solidFill>
                <a:srgbClr val="00B0F0"/>
              </a:solidFill>
            </a:endParaRPr>
          </a:p>
        </p:txBody>
      </p:sp>
    </p:spTree>
    <p:extLst>
      <p:ext uri="{BB962C8B-B14F-4D97-AF65-F5344CB8AC3E}">
        <p14:creationId xmlns:p14="http://schemas.microsoft.com/office/powerpoint/2010/main" val="1925300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53" presetClass="entr" presetSubtype="16"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 calcmode="lin" valueType="num">
                                      <p:cBhvr>
                                        <p:cTn id="10" dur="500" fill="hold"/>
                                        <p:tgtEl>
                                          <p:spTgt spid="12"/>
                                        </p:tgtEl>
                                        <p:attrNameLst>
                                          <p:attrName>ppt_w</p:attrName>
                                        </p:attrNameLst>
                                      </p:cBhvr>
                                      <p:tavLst>
                                        <p:tav tm="0">
                                          <p:val>
                                            <p:fltVal val="0"/>
                                          </p:val>
                                        </p:tav>
                                        <p:tav tm="100000">
                                          <p:val>
                                            <p:strVal val="#ppt_w"/>
                                          </p:val>
                                        </p:tav>
                                      </p:tavLst>
                                    </p:anim>
                                    <p:anim calcmode="lin" valueType="num">
                                      <p:cBhvr>
                                        <p:cTn id="11" dur="500" fill="hold"/>
                                        <p:tgtEl>
                                          <p:spTgt spid="12"/>
                                        </p:tgtEl>
                                        <p:attrNameLst>
                                          <p:attrName>ppt_h</p:attrName>
                                        </p:attrNameLst>
                                      </p:cBhvr>
                                      <p:tavLst>
                                        <p:tav tm="0">
                                          <p:val>
                                            <p:fltVal val="0"/>
                                          </p:val>
                                        </p:tav>
                                        <p:tav tm="100000">
                                          <p:val>
                                            <p:strVal val="#ppt_h"/>
                                          </p:val>
                                        </p:tav>
                                      </p:tavLst>
                                    </p:anim>
                                    <p:animEffect transition="in" filter="fade">
                                      <p:cBhvr>
                                        <p:cTn id="12" dur="500"/>
                                        <p:tgtEl>
                                          <p:spTgt spid="12"/>
                                        </p:tgtEl>
                                      </p:cBhvr>
                                    </p:animEffect>
                                  </p:childTnLst>
                                </p:cTn>
                              </p:par>
                            </p:childTnLst>
                          </p:cTn>
                        </p:par>
                        <p:par>
                          <p:cTn id="13" fill="hold">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fill="hold"/>
                                        <p:tgtEl>
                                          <p:spTgt spid="3"/>
                                        </p:tgtEl>
                                        <p:attrNameLst>
                                          <p:attrName>ppt_x</p:attrName>
                                        </p:attrNameLst>
                                      </p:cBhvr>
                                      <p:tavLst>
                                        <p:tav tm="0">
                                          <p:val>
                                            <p:strVal val="#ppt_x"/>
                                          </p:val>
                                        </p:tav>
                                        <p:tav tm="100000">
                                          <p:val>
                                            <p:strVal val="#ppt_x"/>
                                          </p:val>
                                        </p:tav>
                                      </p:tavLst>
                                    </p:anim>
                                    <p:anim calcmode="lin" valueType="num">
                                      <p:cBhvr additive="base">
                                        <p:cTn id="17"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PL/SQL Block</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19</a:t>
            </a:fld>
            <a:endParaRPr lang="en-US" dirty="0"/>
          </a:p>
        </p:txBody>
      </p:sp>
      <p:sp>
        <p:nvSpPr>
          <p:cNvPr id="11" name="Content Placeholder 5"/>
          <p:cNvSpPr>
            <a:spLocks noGrp="1"/>
          </p:cNvSpPr>
          <p:nvPr>
            <p:ph idx="1"/>
          </p:nvPr>
        </p:nvSpPr>
        <p:spPr>
          <a:xfrm>
            <a:off x="1143001" y="1600200"/>
            <a:ext cx="3352799" cy="2514600"/>
          </a:xfrm>
          <a:prstGeom prst="wedgeEllipseCallout">
            <a:avLst>
              <a:gd name="adj1" fmla="val -64129"/>
              <a:gd name="adj2" fmla="val 35522"/>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sz="1400" dirty="0" smtClean="0">
                <a:solidFill>
                  <a:schemeClr val="tx1"/>
                </a:solidFill>
              </a:rPr>
              <a:t>Let me try the appropriate matches for the use cases</a:t>
            </a:r>
          </a:p>
          <a:p>
            <a:pPr>
              <a:buFont typeface="+mj-lt"/>
              <a:buAutoNum type="arabicPeriod"/>
            </a:pPr>
            <a:r>
              <a:rPr lang="en-US" sz="1400" dirty="0" smtClean="0">
                <a:solidFill>
                  <a:schemeClr val="tx1"/>
                </a:solidFill>
              </a:rPr>
              <a:t>Use case 1 - </a:t>
            </a:r>
            <a:r>
              <a:rPr lang="en-US" sz="1400" dirty="0">
                <a:solidFill>
                  <a:schemeClr val="tx1"/>
                </a:solidFill>
              </a:rPr>
              <a:t>Anonymous </a:t>
            </a:r>
            <a:r>
              <a:rPr lang="en-US" sz="1400" dirty="0" smtClean="0">
                <a:solidFill>
                  <a:schemeClr val="tx1"/>
                </a:solidFill>
              </a:rPr>
              <a:t>Block</a:t>
            </a:r>
          </a:p>
          <a:p>
            <a:pPr>
              <a:buFont typeface="+mj-lt"/>
              <a:buAutoNum type="arabicPeriod"/>
            </a:pPr>
            <a:r>
              <a:rPr lang="en-US" sz="1400" dirty="0">
                <a:solidFill>
                  <a:schemeClr val="tx1"/>
                </a:solidFill>
              </a:rPr>
              <a:t>Use </a:t>
            </a:r>
            <a:r>
              <a:rPr lang="en-US" sz="1400" dirty="0" smtClean="0">
                <a:solidFill>
                  <a:schemeClr val="tx1"/>
                </a:solidFill>
              </a:rPr>
              <a:t>case 2 – Functions</a:t>
            </a:r>
          </a:p>
          <a:p>
            <a:pPr>
              <a:buFont typeface="+mj-lt"/>
              <a:buAutoNum type="arabicPeriod"/>
            </a:pPr>
            <a:r>
              <a:rPr lang="en-US" sz="1400" dirty="0">
                <a:solidFill>
                  <a:schemeClr val="tx1"/>
                </a:solidFill>
              </a:rPr>
              <a:t>Use case </a:t>
            </a:r>
            <a:r>
              <a:rPr lang="en-US" sz="1400" dirty="0" smtClean="0">
                <a:solidFill>
                  <a:schemeClr val="tx1"/>
                </a:solidFill>
              </a:rPr>
              <a:t>3 – Stored Procedures</a:t>
            </a:r>
            <a:endParaRPr lang="en-US" sz="1400" dirty="0">
              <a:solidFill>
                <a:schemeClr val="tx1"/>
              </a:solidFill>
            </a:endParaRPr>
          </a:p>
          <a:p>
            <a:pPr marL="0" indent="0" algn="ctr">
              <a:buNone/>
            </a:pPr>
            <a:endParaRPr lang="en-US" sz="1400" dirty="0">
              <a:solidFill>
                <a:schemeClr val="tx1"/>
              </a:solidFill>
            </a:endParaRPr>
          </a:p>
          <a:p>
            <a:pPr marL="0" indent="0" algn="ctr">
              <a:buNone/>
            </a:pPr>
            <a:endParaRPr lang="en-US" sz="1400" dirty="0" smtClean="0">
              <a:solidFill>
                <a:schemeClr val="tx1"/>
              </a:solidFill>
            </a:endParaRPr>
          </a:p>
        </p:txBody>
      </p:sp>
      <p:pic>
        <p:nvPicPr>
          <p:cNvPr id="13" name="Picture 2" descr="D:\Pictures\teachin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5105400"/>
            <a:ext cx="1438422" cy="151110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3810000"/>
            <a:ext cx="990600" cy="914400"/>
          </a:xfrm>
          <a:prstGeom prst="roundRect">
            <a:avLst>
              <a:gd name="adj" fmla="val 8594"/>
            </a:avLst>
          </a:prstGeom>
          <a:solidFill>
            <a:srgbClr val="FFFFFF">
              <a:shade val="85000"/>
            </a:srgbClr>
          </a:solidFill>
          <a:ln w="9525">
            <a:noFill/>
            <a:miter lim="800000"/>
            <a:headEnd/>
            <a:tailEnd/>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Content Placeholder 5"/>
          <p:cNvSpPr txBox="1">
            <a:spLocks/>
          </p:cNvSpPr>
          <p:nvPr/>
        </p:nvSpPr>
        <p:spPr bwMode="auto">
          <a:xfrm>
            <a:off x="4495800" y="1752600"/>
            <a:ext cx="4267200" cy="3657600"/>
          </a:xfrm>
          <a:prstGeom prst="wedgeEllipseCallout">
            <a:avLst>
              <a:gd name="adj1" fmla="val -85804"/>
              <a:gd name="adj2" fmla="val 69007"/>
            </a:avLst>
          </a:prstGeom>
          <a:solidFill>
            <a:schemeClr val="accent3">
              <a:lumMod val="20000"/>
              <a:lumOff val="80000"/>
            </a:schemeClr>
          </a:solidFill>
          <a:ln w="3175" cap="flat" cmpd="sng" algn="ctr">
            <a:solidFill>
              <a:schemeClr val="accent1">
                <a:shade val="50000"/>
              </a:schemeClr>
            </a:solidFill>
            <a:prstDash val="solid"/>
            <a:miter lim="800000"/>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lvl1pPr marL="342900" indent="-342900" algn="l" rtl="0" eaLnBrk="1" fontAlgn="base" hangingPunct="1">
              <a:spcBef>
                <a:spcPct val="20000"/>
              </a:spcBef>
              <a:spcAft>
                <a:spcPct val="0"/>
              </a:spcAft>
              <a:buFont typeface="Arial" pitchFamily="34" charset="0"/>
              <a:buChar char="•"/>
              <a:defRPr lang="en-US" sz="2600" kern="1200" dirty="0">
                <a:solidFill>
                  <a:schemeClr val="lt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lt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lt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lt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r>
              <a:rPr lang="en-US" sz="2800" dirty="0" smtClean="0">
                <a:solidFill>
                  <a:srgbClr val="00B0F0"/>
                </a:solidFill>
              </a:rPr>
              <a:t>Yes Absolutely! </a:t>
            </a:r>
          </a:p>
          <a:p>
            <a:pPr>
              <a:buFont typeface="+mj-lt"/>
              <a:buAutoNum type="arabicPeriod"/>
            </a:pPr>
            <a:r>
              <a:rPr lang="en-US" sz="1400" b="0" dirty="0" smtClean="0">
                <a:solidFill>
                  <a:schemeClr val="tx1"/>
                </a:solidFill>
              </a:rPr>
              <a:t>For  raising application error on national holidays a trigger can be written with the anonymous PL/SQL block</a:t>
            </a:r>
          </a:p>
          <a:p>
            <a:pPr>
              <a:buFont typeface="+mj-lt"/>
              <a:buAutoNum type="arabicPeriod"/>
            </a:pPr>
            <a:r>
              <a:rPr lang="en-US" sz="1400" b="0" dirty="0" smtClean="0">
                <a:solidFill>
                  <a:schemeClr val="tx1"/>
                </a:solidFill>
              </a:rPr>
              <a:t>A Named Function can be written to return the account balance on the receipt of Account Number</a:t>
            </a:r>
          </a:p>
          <a:p>
            <a:pPr>
              <a:buFont typeface="+mj-lt"/>
              <a:buAutoNum type="arabicPeriod"/>
            </a:pPr>
            <a:r>
              <a:rPr lang="en-US" sz="1400" b="0" dirty="0" smtClean="0">
                <a:solidFill>
                  <a:schemeClr val="tx1"/>
                </a:solidFill>
              </a:rPr>
              <a:t>A Named stored procedure can be written to provide the summary of accounts</a:t>
            </a:r>
          </a:p>
          <a:p>
            <a:pPr algn="ctr">
              <a:buFont typeface="+mj-lt"/>
              <a:buAutoNum type="arabicPeriod"/>
            </a:pPr>
            <a:endParaRPr lang="en-US" sz="1400" b="0" dirty="0" smtClean="0">
              <a:solidFill>
                <a:schemeClr val="tx1"/>
              </a:solidFill>
            </a:endParaRPr>
          </a:p>
        </p:txBody>
      </p:sp>
    </p:spTree>
    <p:extLst>
      <p:ext uri="{BB962C8B-B14F-4D97-AF65-F5344CB8AC3E}">
        <p14:creationId xmlns:p14="http://schemas.microsoft.com/office/powerpoint/2010/main" val="2342000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2133600" y="1295400"/>
            <a:ext cx="6858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1000" cap="all" dirty="0">
              <a:solidFill>
                <a:schemeClr val="accent2">
                  <a:lumMod val="40000"/>
                  <a:lumOff val="60000"/>
                </a:schemeClr>
              </a:solidFill>
              <a:latin typeface="Arial" pitchFamily="34" charset="0"/>
              <a:cs typeface="Arial" pitchFamily="34" charset="0"/>
            </a:endParaRPr>
          </a:p>
        </p:txBody>
      </p:sp>
      <p:sp>
        <p:nvSpPr>
          <p:cNvPr id="9" name="Text Box 7"/>
          <p:cNvSpPr txBox="1">
            <a:spLocks noChangeArrowheads="1"/>
          </p:cNvSpPr>
          <p:nvPr/>
        </p:nvSpPr>
        <p:spPr bwMode="auto">
          <a:xfrm>
            <a:off x="5109725" y="3124200"/>
            <a:ext cx="1138675" cy="336550"/>
          </a:xfrm>
          <a:prstGeom prst="rect">
            <a:avLst/>
          </a:prstGeom>
          <a:noFill/>
          <a:ln w="9525" algn="ctr">
            <a:noFill/>
            <a:miter lim="800000"/>
            <a:headEnd/>
            <a:tailEnd/>
          </a:ln>
        </p:spPr>
        <p:txBody>
          <a:bodyPr wrap="square">
            <a:spAutoFit/>
          </a:bodyPr>
          <a:lstStyle/>
          <a:p>
            <a:pPr eaLnBrk="0" hangingPunct="0">
              <a:spcBef>
                <a:spcPct val="50000"/>
              </a:spcBef>
              <a:defRPr/>
            </a:pPr>
            <a:r>
              <a:rPr lang="en-US" sz="1600" dirty="0">
                <a:latin typeface="+mn-lt"/>
              </a:rPr>
              <a:t>Questions</a:t>
            </a:r>
          </a:p>
        </p:txBody>
      </p:sp>
      <p:sp>
        <p:nvSpPr>
          <p:cNvPr id="18" name="Text Box 16"/>
          <p:cNvSpPr txBox="1">
            <a:spLocks noChangeArrowheads="1"/>
          </p:cNvSpPr>
          <p:nvPr/>
        </p:nvSpPr>
        <p:spPr bwMode="auto">
          <a:xfrm>
            <a:off x="654701" y="5452646"/>
            <a:ext cx="1754188" cy="338554"/>
          </a:xfrm>
          <a:prstGeom prst="rect">
            <a:avLst/>
          </a:prstGeom>
          <a:noFill/>
          <a:ln w="9525" algn="ctr">
            <a:noFill/>
            <a:miter lim="800000"/>
            <a:headEnd/>
            <a:tailEnd/>
          </a:ln>
        </p:spPr>
        <p:txBody>
          <a:bodyPr wrap="square">
            <a:spAutoFit/>
          </a:bodyPr>
          <a:lstStyle/>
          <a:p>
            <a:pPr eaLnBrk="0" hangingPunct="0">
              <a:spcBef>
                <a:spcPct val="50000"/>
              </a:spcBef>
              <a:defRPr/>
            </a:pPr>
            <a:r>
              <a:rPr lang="en-US" sz="1600" dirty="0">
                <a:latin typeface="+mn-lt"/>
              </a:rPr>
              <a:t>Coding Standards</a:t>
            </a:r>
          </a:p>
        </p:txBody>
      </p:sp>
      <p:pic>
        <p:nvPicPr>
          <p:cNvPr id="4113" name="Picture 17"/>
          <p:cNvPicPr>
            <a:picLocks noChangeAspect="1" noChangeArrowheads="1"/>
          </p:cNvPicPr>
          <p:nvPr/>
        </p:nvPicPr>
        <p:blipFill>
          <a:blip r:embed="rId2" cstate="print"/>
          <a:srcRect/>
          <a:stretch>
            <a:fillRect/>
          </a:stretch>
        </p:blipFill>
        <p:spPr bwMode="auto">
          <a:xfrm>
            <a:off x="1094030" y="4318045"/>
            <a:ext cx="838889" cy="1015955"/>
          </a:xfrm>
          <a:prstGeom prst="rect">
            <a:avLst/>
          </a:prstGeom>
          <a:noFill/>
          <a:ln w="9525" algn="ctr">
            <a:noFill/>
            <a:miter lim="800000"/>
            <a:headEnd/>
            <a:tailEnd/>
          </a:ln>
        </p:spPr>
      </p:pic>
      <p:pic>
        <p:nvPicPr>
          <p:cNvPr id="4119" name="Picture 29"/>
          <p:cNvPicPr>
            <a:picLocks noChangeAspect="1" noChangeArrowheads="1"/>
          </p:cNvPicPr>
          <p:nvPr/>
        </p:nvPicPr>
        <p:blipFill>
          <a:blip r:embed="rId3" cstate="print"/>
          <a:srcRect/>
          <a:stretch>
            <a:fillRect/>
          </a:stretch>
        </p:blipFill>
        <p:spPr bwMode="auto">
          <a:xfrm>
            <a:off x="7086600" y="4122060"/>
            <a:ext cx="1081088" cy="1135740"/>
          </a:xfrm>
          <a:prstGeom prst="rect">
            <a:avLst/>
          </a:prstGeom>
          <a:noFill/>
          <a:ln w="9525" algn="ctr">
            <a:noFill/>
            <a:miter lim="800000"/>
            <a:headEnd/>
            <a:tailEnd/>
          </a:ln>
        </p:spPr>
      </p:pic>
      <p:sp>
        <p:nvSpPr>
          <p:cNvPr id="31" name="Text Box 14"/>
          <p:cNvSpPr txBox="1">
            <a:spLocks noChangeArrowheads="1"/>
          </p:cNvSpPr>
          <p:nvPr/>
        </p:nvSpPr>
        <p:spPr bwMode="auto">
          <a:xfrm>
            <a:off x="2969170" y="3124200"/>
            <a:ext cx="1145630" cy="338554"/>
          </a:xfrm>
          <a:prstGeom prst="rect">
            <a:avLst/>
          </a:prstGeom>
          <a:noFill/>
          <a:ln w="9525" algn="ctr">
            <a:noFill/>
            <a:miter lim="800000"/>
            <a:headEnd/>
            <a:tailEnd/>
          </a:ln>
        </p:spPr>
        <p:txBody>
          <a:bodyPr wrap="square">
            <a:spAutoFit/>
          </a:bodyPr>
          <a:lstStyle/>
          <a:p>
            <a:pPr eaLnBrk="0" hangingPunct="0">
              <a:spcBef>
                <a:spcPct val="50000"/>
              </a:spcBef>
              <a:defRPr/>
            </a:pPr>
            <a:r>
              <a:rPr lang="en-US" sz="1600" dirty="0" smtClean="0">
                <a:latin typeface="+mn-lt"/>
              </a:rPr>
              <a:t>Reference</a:t>
            </a:r>
            <a:endParaRPr lang="en-US" sz="1600" dirty="0">
              <a:latin typeface="+mn-lt"/>
            </a:endParaRPr>
          </a:p>
        </p:txBody>
      </p:sp>
      <p:sp>
        <p:nvSpPr>
          <p:cNvPr id="27" name="Text Box 18"/>
          <p:cNvSpPr txBox="1">
            <a:spLocks noChangeArrowheads="1"/>
          </p:cNvSpPr>
          <p:nvPr/>
        </p:nvSpPr>
        <p:spPr bwMode="auto">
          <a:xfrm>
            <a:off x="6529688" y="5410200"/>
            <a:ext cx="2192882" cy="338554"/>
          </a:xfrm>
          <a:prstGeom prst="rect">
            <a:avLst/>
          </a:prstGeom>
          <a:noFill/>
          <a:ln w="9525" algn="ctr">
            <a:noFill/>
            <a:miter lim="800000"/>
            <a:headEnd/>
            <a:tailEnd/>
          </a:ln>
        </p:spPr>
        <p:txBody>
          <a:bodyPr wrap="square">
            <a:spAutoFit/>
          </a:bodyPr>
          <a:lstStyle/>
          <a:p>
            <a:pPr eaLnBrk="0" hangingPunct="0">
              <a:spcBef>
                <a:spcPct val="50000"/>
              </a:spcBef>
              <a:defRPr/>
            </a:pPr>
            <a:r>
              <a:rPr lang="en-US" sz="1600" dirty="0">
                <a:latin typeface="+mn-lt"/>
              </a:rPr>
              <a:t>Test Your Understanding</a:t>
            </a:r>
          </a:p>
        </p:txBody>
      </p:sp>
      <p:pic>
        <p:nvPicPr>
          <p:cNvPr id="25" name="Picture 9"/>
          <p:cNvPicPr>
            <a:picLocks noChangeAspect="1" noChangeArrowheads="1"/>
          </p:cNvPicPr>
          <p:nvPr/>
        </p:nvPicPr>
        <p:blipFill>
          <a:blip r:embed="rId4" cstate="print"/>
          <a:srcRect/>
          <a:stretch>
            <a:fillRect/>
          </a:stretch>
        </p:blipFill>
        <p:spPr bwMode="auto">
          <a:xfrm>
            <a:off x="2971800" y="1828800"/>
            <a:ext cx="1143000" cy="1143000"/>
          </a:xfrm>
          <a:prstGeom prst="rect">
            <a:avLst/>
          </a:prstGeom>
          <a:noFill/>
          <a:ln w="9525" algn="ctr">
            <a:noFill/>
            <a:miter lim="800000"/>
            <a:headEnd/>
            <a:tailEnd/>
          </a:ln>
        </p:spPr>
      </p:pic>
      <p:sp>
        <p:nvSpPr>
          <p:cNvPr id="23" name="Title 1"/>
          <p:cNvSpPr>
            <a:spLocks noGrp="1"/>
          </p:cNvSpPr>
          <p:nvPr>
            <p:ph type="title"/>
          </p:nvPr>
        </p:nvSpPr>
        <p:spPr>
          <a:xfrm>
            <a:off x="1303020" y="-152400"/>
            <a:ext cx="8298180" cy="1143000"/>
          </a:xfrm>
        </p:spPr>
        <p:txBody>
          <a:bodyPr/>
          <a:lstStyle/>
          <a:p>
            <a:r>
              <a:rPr lang="en-US" dirty="0" smtClean="0"/>
              <a:t>Icon Used</a:t>
            </a:r>
            <a:endParaRPr lang="en-US" dirty="0"/>
          </a:p>
        </p:txBody>
      </p:sp>
      <p:pic>
        <p:nvPicPr>
          <p:cNvPr id="24" name="Picture 23" descr="http://t2.gstatic.com/images?q=tbn:ANd9GcTq6Gw3TUbGqr1NfzAlLJNRtI_NL4uDHS0wJZ6Pn9ByRZwZ7-wEOQ"/>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t="11924" b="14527"/>
          <a:stretch/>
        </p:blipFill>
        <p:spPr bwMode="auto">
          <a:xfrm>
            <a:off x="2619921" y="4243552"/>
            <a:ext cx="1723758" cy="1014248"/>
          </a:xfrm>
          <a:prstGeom prst="rect">
            <a:avLst/>
          </a:prstGeom>
          <a:noFill/>
          <a:extLst>
            <a:ext uri="{909E8E84-426E-40DD-AFC4-6F175D3DCCD1}">
              <a14:hiddenFill xmlns:a14="http://schemas.microsoft.com/office/drawing/2010/main">
                <a:solidFill>
                  <a:srgbClr val="FFFFFF"/>
                </a:solidFill>
              </a14:hiddenFill>
            </a:ext>
          </a:extLst>
        </p:spPr>
      </p:pic>
      <p:sp>
        <p:nvSpPr>
          <p:cNvPr id="28" name="Text Box 14"/>
          <p:cNvSpPr txBox="1">
            <a:spLocks noChangeArrowheads="1"/>
          </p:cNvSpPr>
          <p:nvPr/>
        </p:nvSpPr>
        <p:spPr bwMode="auto">
          <a:xfrm>
            <a:off x="2952341" y="5410200"/>
            <a:ext cx="1295400" cy="338554"/>
          </a:xfrm>
          <a:prstGeom prst="rect">
            <a:avLst/>
          </a:prstGeom>
          <a:noFill/>
          <a:ln w="9525" algn="ctr">
            <a:noFill/>
            <a:miter lim="800000"/>
            <a:headEnd/>
            <a:tailEnd/>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spcBef>
                <a:spcPct val="50000"/>
              </a:spcBef>
              <a:defRPr/>
            </a:pPr>
            <a:r>
              <a:rPr lang="en-US" sz="1600" dirty="0" smtClean="0">
                <a:latin typeface="+mn-lt"/>
              </a:rPr>
              <a:t>Lend A Hand</a:t>
            </a:r>
            <a:endParaRPr lang="en-US" sz="1600" dirty="0">
              <a:latin typeface="+mn-lt"/>
            </a:endParaRPr>
          </a:p>
        </p:txBody>
      </p:sp>
      <p:sp>
        <p:nvSpPr>
          <p:cNvPr id="30" name="Text Box 14"/>
          <p:cNvSpPr txBox="1">
            <a:spLocks noChangeArrowheads="1"/>
          </p:cNvSpPr>
          <p:nvPr/>
        </p:nvSpPr>
        <p:spPr bwMode="auto">
          <a:xfrm>
            <a:off x="444391" y="3124200"/>
            <a:ext cx="2047875" cy="338554"/>
          </a:xfrm>
          <a:prstGeom prst="rect">
            <a:avLst/>
          </a:prstGeom>
          <a:noFill/>
          <a:ln w="9525" algn="ctr">
            <a:noFill/>
            <a:miter lim="800000"/>
            <a:headEnd/>
            <a:tailEnd/>
          </a:ln>
        </p:spPr>
        <p:txBody>
          <a:bodyPr wrap="square">
            <a:spAutoFit/>
          </a:bodyPr>
          <a:lstStyle/>
          <a:p>
            <a:pPr eaLnBrk="0" hangingPunct="0">
              <a:spcBef>
                <a:spcPct val="50000"/>
              </a:spcBef>
              <a:defRPr/>
            </a:pPr>
            <a:r>
              <a:rPr lang="en-US" sz="1600" dirty="0">
                <a:latin typeface="+mn-lt"/>
              </a:rPr>
              <a:t>Hands on Exercise</a:t>
            </a:r>
          </a:p>
        </p:txBody>
      </p:sp>
      <p:pic>
        <p:nvPicPr>
          <p:cNvPr id="33" name="Picture 32"/>
          <p:cNvPicPr>
            <a:picLocks noChangeAspect="1" noChangeArrowheads="1"/>
          </p:cNvPicPr>
          <p:nvPr/>
        </p:nvPicPr>
        <p:blipFill>
          <a:blip r:embed="rId7" cstate="print"/>
          <a:srcRect/>
          <a:stretch>
            <a:fillRect/>
          </a:stretch>
        </p:blipFill>
        <p:spPr bwMode="auto">
          <a:xfrm>
            <a:off x="831438" y="1752600"/>
            <a:ext cx="1364074" cy="1264730"/>
          </a:xfrm>
          <a:prstGeom prst="rect">
            <a:avLst/>
          </a:prstGeom>
          <a:noFill/>
          <a:ln w="9525" algn="ctr">
            <a:noFill/>
            <a:miter lim="800000"/>
            <a:headEnd/>
            <a:tailEnd/>
          </a:ln>
        </p:spPr>
      </p:pic>
      <p:sp>
        <p:nvSpPr>
          <p:cNvPr id="37" name="Text Box 14"/>
          <p:cNvSpPr txBox="1">
            <a:spLocks noChangeArrowheads="1"/>
          </p:cNvSpPr>
          <p:nvPr/>
        </p:nvSpPr>
        <p:spPr bwMode="auto">
          <a:xfrm>
            <a:off x="6858000" y="3124200"/>
            <a:ext cx="1676400" cy="338554"/>
          </a:xfrm>
          <a:prstGeom prst="rect">
            <a:avLst/>
          </a:prstGeom>
          <a:noFill/>
          <a:ln w="9525" algn="ctr">
            <a:noFill/>
            <a:miter lim="800000"/>
            <a:headEnd/>
            <a:tailEnd/>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spcBef>
                <a:spcPct val="50000"/>
              </a:spcBef>
              <a:defRPr/>
            </a:pPr>
            <a:r>
              <a:rPr lang="en-US" sz="1600" dirty="0" smtClean="0">
                <a:latin typeface="+mn-lt"/>
              </a:rPr>
              <a:t>Points To Ponder</a:t>
            </a:r>
            <a:endParaRPr lang="en-US" sz="1600" dirty="0">
              <a:latin typeface="+mn-lt"/>
            </a:endParaRPr>
          </a:p>
        </p:txBody>
      </p:sp>
      <p:pic>
        <p:nvPicPr>
          <p:cNvPr id="38" name="Picture 37" descr="http://t2.gstatic.com/images?q=tbn:ANd9GcTfD2kqrLbbP4SCEky63amKn0MHHD2pb6asclslqC_5LJNYRepLwA"/>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055400" y="1676400"/>
            <a:ext cx="1095375" cy="1218798"/>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descr="C:\Users\161895.CTS\AppData\Local\Microsoft\Windows\Temporary Internet Files\Content.Outlook\9ZMHTED3\actions_view_pim_tasks.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992305" y="4230305"/>
            <a:ext cx="1027495" cy="1027495"/>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24"/>
          <p:cNvSpPr txBox="1"/>
          <p:nvPr/>
        </p:nvSpPr>
        <p:spPr>
          <a:xfrm>
            <a:off x="5029200" y="5410200"/>
            <a:ext cx="1127675"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smtClean="0"/>
              <a:t>Summary</a:t>
            </a:r>
            <a:endParaRPr lang="en-US" dirty="0" smtClean="0"/>
          </a:p>
        </p:txBody>
      </p:sp>
      <p:pic>
        <p:nvPicPr>
          <p:cNvPr id="42" name="Picture 41"/>
          <p:cNvPicPr>
            <a:picLocks noChangeAspect="1" noChangeArrowheads="1"/>
          </p:cNvPicPr>
          <p:nvPr/>
        </p:nvPicPr>
        <p:blipFill>
          <a:blip r:embed="rId10" cstate="print">
            <a:extLst>
              <a:ext uri="{28A0092B-C50C-407E-A947-70E740481C1C}">
                <a14:useLocalDpi xmlns:a14="http://schemas.microsoft.com/office/drawing/2010/main" val="0"/>
              </a:ext>
            </a:extLst>
          </a:blip>
          <a:stretch>
            <a:fillRect/>
          </a:stretch>
        </p:blipFill>
        <p:spPr bwMode="auto">
          <a:xfrm>
            <a:off x="4976776" y="1676400"/>
            <a:ext cx="1278376" cy="1308917"/>
          </a:xfrm>
          <a:prstGeom prst="rect">
            <a:avLst/>
          </a:prstGeom>
          <a:noFill/>
          <a:ln>
            <a:noFill/>
          </a:ln>
        </p:spPr>
      </p:pic>
      <p:sp>
        <p:nvSpPr>
          <p:cNvPr id="21" name="Slide Number Placeholder 20"/>
          <p:cNvSpPr>
            <a:spLocks noGrp="1"/>
          </p:cNvSpPr>
          <p:nvPr>
            <p:ph type="sldNum" sz="quarter" idx="10"/>
          </p:nvPr>
        </p:nvSpPr>
        <p:spPr/>
        <p:txBody>
          <a:bodyPr/>
          <a:lstStyle/>
          <a:p>
            <a:fld id="{47ED8886-DB3B-44F4-9A80-E6A224679F20}" type="slidenum">
              <a:rPr lang="en-US" smtClean="0"/>
              <a:pPr/>
              <a:t>2</a:t>
            </a:fld>
            <a:endParaRPr lang="en-US" dirty="0"/>
          </a:p>
        </p:txBody>
      </p:sp>
    </p:spTree>
    <p:extLst>
      <p:ext uri="{BB962C8B-B14F-4D97-AF65-F5344CB8AC3E}">
        <p14:creationId xmlns:p14="http://schemas.microsoft.com/office/powerpoint/2010/main" val="2933175295"/>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PL/SQL Block</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20</a:t>
            </a:fld>
            <a:endParaRPr lang="en-US" dirty="0"/>
          </a:p>
        </p:txBody>
      </p:sp>
      <p:graphicFrame>
        <p:nvGraphicFramePr>
          <p:cNvPr id="6" name="Diagram 5"/>
          <p:cNvGraphicFramePr/>
          <p:nvPr>
            <p:extLst>
              <p:ext uri="{D42A27DB-BD31-4B8C-83A1-F6EECF244321}">
                <p14:modId xmlns:p14="http://schemas.microsoft.com/office/powerpoint/2010/main" val="2651192702"/>
              </p:ext>
            </p:extLst>
          </p:nvPr>
        </p:nvGraphicFramePr>
        <p:xfrm>
          <a:off x="1219200" y="1143000"/>
          <a:ext cx="6553200" cy="2362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1219200" y="3810000"/>
            <a:ext cx="3276600" cy="1077218"/>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marL="0" lvl="1"/>
            <a:r>
              <a:rPr lang="en-US" sz="1600" b="0" dirty="0" smtClean="0"/>
              <a:t>An Anonymous Blocks (Procedure) is an unnamed block. It is placed where it is to be run, normally attached to a database trigger or application event.</a:t>
            </a:r>
          </a:p>
        </p:txBody>
      </p:sp>
      <p:sp>
        <p:nvSpPr>
          <p:cNvPr id="8" name="TextBox 7"/>
          <p:cNvSpPr txBox="1"/>
          <p:nvPr/>
        </p:nvSpPr>
        <p:spPr>
          <a:xfrm>
            <a:off x="4800600" y="3810000"/>
            <a:ext cx="2438400" cy="92333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marL="0" lvl="1"/>
            <a:r>
              <a:rPr lang="en-US" b="0" dirty="0" smtClean="0"/>
              <a:t>A Named block can be a named Procedure or Function</a:t>
            </a:r>
            <a:endParaRPr lang="en-US" dirty="0" smtClean="0"/>
          </a:p>
        </p:txBody>
      </p:sp>
      <p:sp>
        <p:nvSpPr>
          <p:cNvPr id="9" name="TextBox 8"/>
          <p:cNvSpPr txBox="1"/>
          <p:nvPr/>
        </p:nvSpPr>
        <p:spPr>
          <a:xfrm>
            <a:off x="2114688" y="5257800"/>
            <a:ext cx="2152512" cy="2031325"/>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dirty="0" smtClean="0"/>
              <a:t>Declare</a:t>
            </a:r>
          </a:p>
          <a:p>
            <a:r>
              <a:rPr lang="en-US" b="0" dirty="0" smtClean="0"/>
              <a:t>/* variables*/</a:t>
            </a:r>
          </a:p>
          <a:p>
            <a:r>
              <a:rPr lang="en-US" dirty="0" smtClean="0"/>
              <a:t>Begin</a:t>
            </a:r>
          </a:p>
          <a:p>
            <a:r>
              <a:rPr lang="en-US" b="0" dirty="0" smtClean="0"/>
              <a:t>/*SQL statements */</a:t>
            </a:r>
          </a:p>
          <a:p>
            <a:r>
              <a:rPr lang="en-US" dirty="0" smtClean="0"/>
              <a:t>Exception</a:t>
            </a:r>
          </a:p>
          <a:p>
            <a:r>
              <a:rPr lang="en-US" b="0" dirty="0" smtClean="0"/>
              <a:t>/* Error handling */</a:t>
            </a:r>
          </a:p>
          <a:p>
            <a:r>
              <a:rPr lang="en-US" dirty="0" smtClean="0"/>
              <a:t>End;</a:t>
            </a:r>
            <a:endParaRPr lang="en-US" dirty="0"/>
          </a:p>
        </p:txBody>
      </p:sp>
      <p:sp>
        <p:nvSpPr>
          <p:cNvPr id="10" name="TextBox 9"/>
          <p:cNvSpPr txBox="1"/>
          <p:nvPr/>
        </p:nvSpPr>
        <p:spPr>
          <a:xfrm>
            <a:off x="4724400" y="5181600"/>
            <a:ext cx="2743200" cy="229293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700" dirty="0" smtClean="0"/>
              <a:t>Create or Replace Procedure </a:t>
            </a:r>
            <a:r>
              <a:rPr lang="en-US" dirty="0" err="1" smtClean="0"/>
              <a:t>Validate_Date</a:t>
            </a:r>
            <a:r>
              <a:rPr lang="en-US" dirty="0" smtClean="0"/>
              <a:t> AS</a:t>
            </a:r>
          </a:p>
          <a:p>
            <a:r>
              <a:rPr lang="en-US" b="0" dirty="0" smtClean="0"/>
              <a:t>/* variables*/</a:t>
            </a:r>
          </a:p>
          <a:p>
            <a:r>
              <a:rPr lang="en-US" dirty="0" smtClean="0"/>
              <a:t>Begin</a:t>
            </a:r>
          </a:p>
          <a:p>
            <a:r>
              <a:rPr lang="en-US" b="0" dirty="0" smtClean="0"/>
              <a:t>/*SQL statements */</a:t>
            </a:r>
          </a:p>
          <a:p>
            <a:r>
              <a:rPr lang="en-US" dirty="0" smtClean="0"/>
              <a:t>Exception</a:t>
            </a:r>
          </a:p>
          <a:p>
            <a:r>
              <a:rPr lang="en-US" b="0" dirty="0" smtClean="0"/>
              <a:t>/* Error handling */</a:t>
            </a:r>
          </a:p>
          <a:p>
            <a:r>
              <a:rPr lang="en-US" dirty="0" smtClean="0"/>
              <a:t>End </a:t>
            </a:r>
            <a:r>
              <a:rPr lang="en-US" dirty="0" err="1" smtClean="0"/>
              <a:t>Validate_Date</a:t>
            </a:r>
            <a:r>
              <a:rPr lang="en-US" dirty="0" smtClean="0"/>
              <a:t>;</a:t>
            </a:r>
            <a:endParaRPr lang="en-US" dirty="0"/>
          </a:p>
        </p:txBody>
      </p:sp>
    </p:spTree>
    <p:extLst>
      <p:ext uri="{BB962C8B-B14F-4D97-AF65-F5344CB8AC3E}">
        <p14:creationId xmlns:p14="http://schemas.microsoft.com/office/powerpoint/2010/main" val="2436677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par>
                                <p:cTn id="12" presetID="0" presetClass="path" presetSubtype="0" accel="50000" decel="50000" fill="hold" grpId="1" nodeType="withEffect">
                                  <p:stCondLst>
                                    <p:cond delay="0"/>
                                  </p:stCondLst>
                                  <p:childTnLst>
                                    <p:animMotion origin="layout" path="M 0.00104 -0.0148 L 0.00104 -0.24792 " pathEditMode="relative" rAng="0" ptsTypes="AA">
                                      <p:cBhvr>
                                        <p:cTn id="13" dur="1000" fill="hold"/>
                                        <p:tgtEl>
                                          <p:spTgt spid="9"/>
                                        </p:tgtEl>
                                        <p:attrNameLst>
                                          <p:attrName>ppt_x</p:attrName>
                                          <p:attrName>ppt_y</p:attrName>
                                        </p:attrNameLst>
                                      </p:cBhvr>
                                      <p:rCtr x="0" y="-117"/>
                                    </p:animMotion>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dissolve">
                                      <p:cBhvr>
                                        <p:cTn id="18"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0" presetClass="path" presetSubtype="0" accel="50000" decel="50000" fill="hold" grpId="1" nodeType="withEffect">
                                  <p:stCondLst>
                                    <p:cond delay="0"/>
                                  </p:stCondLst>
                                  <p:childTnLst>
                                    <p:animMotion origin="layout" path="M -3.33333E-6 -0.02382 L -3.33333E-6 -0.25694 " pathEditMode="relative" rAng="0" ptsTypes="AA">
                                      <p:cBhvr>
                                        <p:cTn id="24" dur="1000" fill="hold"/>
                                        <p:tgtEl>
                                          <p:spTgt spid="10"/>
                                        </p:tgtEl>
                                        <p:attrNameLst>
                                          <p:attrName>ppt_x</p:attrName>
                                          <p:attrName>ppt_y</p:attrName>
                                        </p:attrNameLst>
                                      </p:cBhvr>
                                      <p:rCtr x="0" y="-11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9" grpId="1" animBg="1"/>
      <p:bldP spid="10" grpId="0" animBg="1"/>
      <p:bldP spid="10"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Fundamentals of PL/SQL Language</a:t>
            </a:r>
            <a:endParaRPr lang="en-US" sz="32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21</a:t>
            </a:fld>
            <a:endParaRPr lang="en-US" dirty="0"/>
          </a:p>
        </p:txBody>
      </p:sp>
      <p:sp>
        <p:nvSpPr>
          <p:cNvPr id="5" name="TextBox 4"/>
          <p:cNvSpPr txBox="1"/>
          <p:nvPr/>
        </p:nvSpPr>
        <p:spPr>
          <a:xfrm>
            <a:off x="152400" y="1600200"/>
            <a:ext cx="8534400" cy="1077218"/>
          </a:xfrm>
          <a:prstGeom prst="rect">
            <a:avLst/>
          </a:prstGeom>
          <a:noFill/>
        </p:spPr>
        <p:txBody>
          <a:bodyPr wrap="square" rtlCol="0">
            <a:spAutoFit/>
          </a:bodyPr>
          <a:lstStyle/>
          <a:p>
            <a:pPr>
              <a:spcBef>
                <a:spcPts val="1200"/>
              </a:spcBef>
            </a:pPr>
            <a:r>
              <a:rPr lang="en-US" dirty="0" smtClean="0"/>
              <a:t>The PL/SQL Character Set </a:t>
            </a:r>
          </a:p>
          <a:p>
            <a:pPr lvl="1">
              <a:spcBef>
                <a:spcPts val="1200"/>
              </a:spcBef>
            </a:pPr>
            <a:r>
              <a:rPr lang="en-US" b="0" dirty="0" smtClean="0"/>
              <a:t>A  PL/SQL  block/program consists of a sequence of statements and  each  Statements are made up of one or more of the following characters.</a:t>
            </a:r>
            <a:endParaRPr lang="en-US" dirty="0" smtClean="0"/>
          </a:p>
        </p:txBody>
      </p:sp>
      <p:graphicFrame>
        <p:nvGraphicFramePr>
          <p:cNvPr id="6" name="Table 5"/>
          <p:cNvGraphicFramePr>
            <a:graphicFrameLocks noGrp="1"/>
          </p:cNvGraphicFramePr>
          <p:nvPr/>
        </p:nvGraphicFramePr>
        <p:xfrm>
          <a:off x="1143000" y="2743198"/>
          <a:ext cx="6705600" cy="2384051"/>
        </p:xfrm>
        <a:graphic>
          <a:graphicData uri="http://schemas.openxmlformats.org/drawingml/2006/table">
            <a:tbl>
              <a:tblPr firstRow="1" bandRow="1">
                <a:tableStyleId>{5C22544A-7EE6-4342-B048-85BDC9FD1C3A}</a:tableStyleId>
              </a:tblPr>
              <a:tblGrid>
                <a:gridCol w="3352800"/>
                <a:gridCol w="3352800"/>
              </a:tblGrid>
              <a:tr h="381002">
                <a:tc>
                  <a:txBody>
                    <a:bodyPr/>
                    <a:lstStyle/>
                    <a:p>
                      <a:r>
                        <a:rPr lang="en-US" dirty="0" smtClean="0">
                          <a:latin typeface="Arial" pitchFamily="34" charset="0"/>
                          <a:cs typeface="Arial" pitchFamily="34" charset="0"/>
                        </a:rPr>
                        <a:t>Type</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Character Set</a:t>
                      </a:r>
                      <a:endParaRPr lang="en-US" dirty="0">
                        <a:latin typeface="Arial" pitchFamily="34" charset="0"/>
                        <a:cs typeface="Arial" pitchFamily="34" charset="0"/>
                      </a:endParaRPr>
                    </a:p>
                  </a:txBody>
                  <a:tcPr/>
                </a:tc>
              </a:tr>
              <a:tr h="479049">
                <a:tc>
                  <a:txBody>
                    <a:bodyPr/>
                    <a:lstStyle/>
                    <a:p>
                      <a:r>
                        <a:rPr lang="en-US" dirty="0">
                          <a:latin typeface="Arial" pitchFamily="34" charset="0"/>
                          <a:cs typeface="Arial" pitchFamily="34" charset="0"/>
                        </a:rPr>
                        <a:t>Letters</a:t>
                      </a:r>
                    </a:p>
                  </a:txBody>
                  <a:tcPr marL="28575" marR="28575" marT="28575" marB="28575"/>
                </a:tc>
                <a:tc>
                  <a:txBody>
                    <a:bodyPr/>
                    <a:lstStyle/>
                    <a:p>
                      <a:r>
                        <a:rPr lang="en-US">
                          <a:latin typeface="Arial" pitchFamily="34" charset="0"/>
                          <a:cs typeface="Arial" pitchFamily="34" charset="0"/>
                        </a:rPr>
                        <a:t>A-Z, a-z</a:t>
                      </a:r>
                    </a:p>
                  </a:txBody>
                  <a:tcPr marL="28575" marR="28575" marT="28575" marB="28575"/>
                </a:tc>
              </a:tr>
              <a:tr h="359151">
                <a:tc>
                  <a:txBody>
                    <a:bodyPr/>
                    <a:lstStyle/>
                    <a:p>
                      <a:r>
                        <a:rPr lang="en-US" dirty="0">
                          <a:latin typeface="Arial" pitchFamily="34" charset="0"/>
                          <a:cs typeface="Arial" pitchFamily="34" charset="0"/>
                        </a:rPr>
                        <a:t>Digits</a:t>
                      </a:r>
                    </a:p>
                  </a:txBody>
                  <a:tcPr marL="28575" marR="28575" marT="28575" marB="28575"/>
                </a:tc>
                <a:tc>
                  <a:txBody>
                    <a:bodyPr/>
                    <a:lstStyle/>
                    <a:p>
                      <a:r>
                        <a:rPr lang="en-US" dirty="0">
                          <a:latin typeface="Arial" pitchFamily="34" charset="0"/>
                          <a:cs typeface="Arial" pitchFamily="34" charset="0"/>
                        </a:rPr>
                        <a:t>0-9</a:t>
                      </a:r>
                    </a:p>
                  </a:txBody>
                  <a:tcPr marL="28575" marR="28575" marT="28575" marB="28575"/>
                </a:tc>
              </a:tr>
              <a:tr h="685800">
                <a:tc>
                  <a:txBody>
                    <a:bodyPr/>
                    <a:lstStyle/>
                    <a:p>
                      <a:r>
                        <a:rPr lang="en-US" dirty="0">
                          <a:latin typeface="Arial" pitchFamily="34" charset="0"/>
                          <a:cs typeface="Arial" pitchFamily="34" charset="0"/>
                        </a:rPr>
                        <a:t>Symbols</a:t>
                      </a:r>
                    </a:p>
                  </a:txBody>
                  <a:tcPr marL="28575" marR="28575" marT="28575" marB="28575"/>
                </a:tc>
                <a:tc>
                  <a:txBody>
                    <a:bodyPr/>
                    <a:lstStyle/>
                    <a:p>
                      <a:r>
                        <a:rPr lang="en-US" dirty="0">
                          <a:latin typeface="Arial" pitchFamily="34" charset="0"/>
                          <a:cs typeface="Arial" pitchFamily="34" charset="0"/>
                        </a:rPr>
                        <a:t>~ ! @ # $ % &amp; * ( ) _ - + = | [ ] { } : ; " ' &lt; &gt; , . ? /</a:t>
                      </a:r>
                    </a:p>
                  </a:txBody>
                  <a:tcPr marL="28575" marR="28575" marT="28575" marB="28575"/>
                </a:tc>
              </a:tr>
              <a:tr h="479049">
                <a:tc>
                  <a:txBody>
                    <a:bodyPr/>
                    <a:lstStyle/>
                    <a:p>
                      <a:r>
                        <a:rPr lang="en-US" dirty="0">
                          <a:latin typeface="Arial" pitchFamily="34" charset="0"/>
                          <a:cs typeface="Arial" pitchFamily="34" charset="0"/>
                        </a:rPr>
                        <a:t>Whitespace</a:t>
                      </a:r>
                    </a:p>
                  </a:txBody>
                  <a:tcPr marL="28575" marR="28575" marT="28575" marB="28575"/>
                </a:tc>
                <a:tc>
                  <a:txBody>
                    <a:bodyPr/>
                    <a:lstStyle/>
                    <a:p>
                      <a:r>
                        <a:rPr lang="en-US" dirty="0">
                          <a:latin typeface="Arial" pitchFamily="34" charset="0"/>
                          <a:cs typeface="Arial" pitchFamily="34" charset="0"/>
                        </a:rPr>
                        <a:t>Tab, space, carriage return</a:t>
                      </a:r>
                    </a:p>
                  </a:txBody>
                  <a:tcPr marL="28575" marR="28575" marT="28575" marB="28575"/>
                </a:tc>
              </a:tr>
            </a:tbl>
          </a:graphicData>
        </a:graphic>
      </p:graphicFrame>
      <p:sp>
        <p:nvSpPr>
          <p:cNvPr id="7" name="TextBox 6"/>
          <p:cNvSpPr txBox="1"/>
          <p:nvPr/>
        </p:nvSpPr>
        <p:spPr>
          <a:xfrm>
            <a:off x="1752600" y="5334000"/>
            <a:ext cx="7239000"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b="1" dirty="0" smtClean="0">
                <a:latin typeface="Arial" pitchFamily="34" charset="0"/>
                <a:cs typeface="Arial" pitchFamily="34" charset="0"/>
              </a:rPr>
              <a:t>Note: </a:t>
            </a:r>
            <a:r>
              <a:rPr lang="en-US" b="0" dirty="0" smtClean="0">
                <a:latin typeface="Arial" pitchFamily="34" charset="0"/>
                <a:cs typeface="Arial" pitchFamily="34" charset="0"/>
              </a:rPr>
              <a:t>PL/SQL is a case-insensitive language that is  “</a:t>
            </a:r>
            <a:r>
              <a:rPr lang="en-US" b="1" i="1" dirty="0" smtClean="0">
                <a:latin typeface="Arial" pitchFamily="34" charset="0"/>
                <a:cs typeface="Arial" pitchFamily="34" charset="0"/>
              </a:rPr>
              <a:t>varchar2</a:t>
            </a:r>
            <a:r>
              <a:rPr lang="en-US" b="0" dirty="0" smtClean="0">
                <a:latin typeface="Arial" pitchFamily="34" charset="0"/>
                <a:cs typeface="Arial" pitchFamily="34" charset="0"/>
              </a:rPr>
              <a:t>” and “</a:t>
            </a:r>
            <a:r>
              <a:rPr lang="en-US" b="1" i="1" dirty="0" smtClean="0">
                <a:latin typeface="Arial" pitchFamily="34" charset="0"/>
                <a:cs typeface="Arial" pitchFamily="34" charset="0"/>
              </a:rPr>
              <a:t>VARCHAR2</a:t>
            </a:r>
            <a:r>
              <a:rPr lang="en-US" i="1" dirty="0" smtClean="0">
                <a:latin typeface="Arial" pitchFamily="34" charset="0"/>
                <a:cs typeface="Arial" pitchFamily="34" charset="0"/>
              </a:rPr>
              <a:t> “ </a:t>
            </a:r>
            <a:r>
              <a:rPr lang="en-US" b="0" dirty="0" smtClean="0">
                <a:latin typeface="Arial" pitchFamily="34" charset="0"/>
                <a:cs typeface="Arial" pitchFamily="34" charset="0"/>
              </a:rPr>
              <a:t>are same. </a:t>
            </a:r>
            <a:endParaRPr lang="en-US" b="0" dirty="0">
              <a:latin typeface="Arial" pitchFamily="34" charset="0"/>
              <a:cs typeface="Arial" pitchFamily="34" charset="0"/>
            </a:endParaRPr>
          </a:p>
        </p:txBody>
      </p:sp>
      <p:pic>
        <p:nvPicPr>
          <p:cNvPr id="8" name="Picture 7" descr="http://t2.gstatic.com/images?q=tbn:ANd9GcTfD2kqrLbbP4SCEky63amKn0MHHD2pb6asclslqC_5LJNYRepLw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5277134"/>
            <a:ext cx="958770"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49390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PL/SQL statement Building elements</a:t>
            </a:r>
            <a:endParaRPr lang="en-US" sz="28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22</a:t>
            </a:fld>
            <a:endParaRPr lang="en-US" dirty="0"/>
          </a:p>
        </p:txBody>
      </p:sp>
      <p:sp>
        <p:nvSpPr>
          <p:cNvPr id="5" name="TextBox 4"/>
          <p:cNvSpPr txBox="1"/>
          <p:nvPr/>
        </p:nvSpPr>
        <p:spPr>
          <a:xfrm>
            <a:off x="76200" y="1676400"/>
            <a:ext cx="8534400" cy="1785104"/>
          </a:xfrm>
          <a:prstGeom prst="rect">
            <a:avLst/>
          </a:prstGeom>
          <a:noFill/>
        </p:spPr>
        <p:txBody>
          <a:bodyPr wrap="square" rtlCol="0">
            <a:spAutoFit/>
          </a:bodyPr>
          <a:lstStyle/>
          <a:p>
            <a:pPr>
              <a:spcBef>
                <a:spcPts val="1200"/>
              </a:spcBef>
            </a:pPr>
            <a:r>
              <a:rPr lang="en-US" dirty="0" smtClean="0"/>
              <a:t>PL SQL statement building element:</a:t>
            </a:r>
          </a:p>
          <a:p>
            <a:pPr marL="231775" lvl="2">
              <a:spcBef>
                <a:spcPts val="1200"/>
              </a:spcBef>
            </a:pPr>
            <a:r>
              <a:rPr lang="en-US" b="0" dirty="0" smtClean="0"/>
              <a:t>A  statement of PL/SQL block is built using a one or more of building elements known as </a:t>
            </a:r>
            <a:r>
              <a:rPr lang="en-US" i="1" dirty="0" smtClean="0"/>
              <a:t>lexical units</a:t>
            </a:r>
            <a:r>
              <a:rPr lang="en-US" b="0" dirty="0" smtClean="0"/>
              <a:t>.</a:t>
            </a:r>
            <a:endParaRPr lang="en-US" dirty="0" smtClean="0"/>
          </a:p>
          <a:p>
            <a:pPr marL="231775" lvl="2" fontAlgn="t">
              <a:spcBef>
                <a:spcPts val="1200"/>
              </a:spcBef>
            </a:pPr>
            <a:r>
              <a:rPr lang="en-US" b="0" dirty="0" smtClean="0"/>
              <a:t>Lexical units, also called atomics of the language, because they are the smallest individual components.</a:t>
            </a:r>
          </a:p>
        </p:txBody>
      </p:sp>
      <p:graphicFrame>
        <p:nvGraphicFramePr>
          <p:cNvPr id="8" name="Diagram 7"/>
          <p:cNvGraphicFramePr/>
          <p:nvPr/>
        </p:nvGraphicFramePr>
        <p:xfrm>
          <a:off x="1178867" y="3657600"/>
          <a:ext cx="6441133" cy="23083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68205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Identifiers</a:t>
            </a:r>
            <a:endParaRPr lang="en-US" sz="32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23</a:t>
            </a:fld>
            <a:endParaRPr lang="en-US" dirty="0"/>
          </a:p>
        </p:txBody>
      </p:sp>
      <p:sp>
        <p:nvSpPr>
          <p:cNvPr id="5" name="TextBox 4"/>
          <p:cNvSpPr txBox="1"/>
          <p:nvPr/>
        </p:nvSpPr>
        <p:spPr>
          <a:xfrm>
            <a:off x="76200" y="1600200"/>
            <a:ext cx="9067800" cy="5316840"/>
          </a:xfrm>
          <a:prstGeom prst="rect">
            <a:avLst/>
          </a:prstGeom>
          <a:noFill/>
        </p:spPr>
        <p:txBody>
          <a:bodyPr wrap="square" rtlCol="0">
            <a:spAutoFit/>
          </a:bodyPr>
          <a:lstStyle/>
          <a:p>
            <a:pPr marL="6350" lvl="1">
              <a:spcBef>
                <a:spcPts val="1200"/>
              </a:spcBef>
            </a:pPr>
            <a:r>
              <a:rPr lang="en-US" i="1" dirty="0" smtClean="0"/>
              <a:t>Identifiers </a:t>
            </a:r>
            <a:r>
              <a:rPr lang="en-US" b="0" dirty="0" smtClean="0"/>
              <a:t> are used in PL/SQL blocks/program to name constants, variables, exceptions, cursors, cursor variables, subprograms, and packages. </a:t>
            </a:r>
          </a:p>
          <a:p>
            <a:pPr>
              <a:spcBef>
                <a:spcPts val="1200"/>
              </a:spcBef>
            </a:pPr>
            <a:r>
              <a:rPr lang="en-US" dirty="0" smtClean="0"/>
              <a:t>Examples:</a:t>
            </a:r>
          </a:p>
          <a:p>
            <a:pPr lvl="2">
              <a:spcBef>
                <a:spcPts val="1200"/>
              </a:spcBef>
            </a:pPr>
            <a:r>
              <a:rPr lang="en-US" b="0" dirty="0" err="1" smtClean="0">
                <a:solidFill>
                  <a:srgbClr val="0070C0"/>
                </a:solidFill>
              </a:rPr>
              <a:t>Emp_Last_Name</a:t>
            </a:r>
            <a:r>
              <a:rPr lang="en-US" b="0" dirty="0" smtClean="0">
                <a:solidFill>
                  <a:srgbClr val="0070C0"/>
                </a:solidFill>
              </a:rPr>
              <a:t/>
            </a:r>
            <a:br>
              <a:rPr lang="en-US" b="0" dirty="0" smtClean="0">
                <a:solidFill>
                  <a:srgbClr val="0070C0"/>
                </a:solidFill>
              </a:rPr>
            </a:br>
            <a:r>
              <a:rPr lang="en-US" b="0" dirty="0" err="1" smtClean="0">
                <a:solidFill>
                  <a:srgbClr val="0070C0"/>
                </a:solidFill>
              </a:rPr>
              <a:t>Emp_Salary</a:t>
            </a:r>
            <a:endParaRPr lang="en-US" b="0" dirty="0" smtClean="0">
              <a:solidFill>
                <a:srgbClr val="0070C0"/>
              </a:solidFill>
            </a:endParaRPr>
          </a:p>
          <a:p>
            <a:pPr fontAlgn="t">
              <a:spcBef>
                <a:spcPts val="1200"/>
              </a:spcBef>
            </a:pPr>
            <a:r>
              <a:rPr lang="en-US" dirty="0" smtClean="0"/>
              <a:t>Identifier Naming Rules: </a:t>
            </a:r>
          </a:p>
          <a:p>
            <a:pPr marL="1257300" lvl="2" indent="-342900" fontAlgn="t">
              <a:spcBef>
                <a:spcPts val="900"/>
              </a:spcBef>
              <a:buFont typeface="+mj-lt"/>
              <a:buAutoNum type="arabicPeriod"/>
            </a:pPr>
            <a:r>
              <a:rPr lang="en-US" b="0" dirty="0" smtClean="0"/>
              <a:t>Up to 30 characters in length</a:t>
            </a:r>
          </a:p>
          <a:p>
            <a:pPr marL="1257300" lvl="2" indent="-342900" fontAlgn="t">
              <a:spcBef>
                <a:spcPts val="900"/>
              </a:spcBef>
              <a:buFont typeface="+mj-lt"/>
              <a:buAutoNum type="arabicPeriod"/>
            </a:pPr>
            <a:r>
              <a:rPr lang="en-US" b="0" dirty="0" smtClean="0"/>
              <a:t>Must start with a letter</a:t>
            </a:r>
          </a:p>
          <a:p>
            <a:pPr marL="1257300" lvl="2" indent="-342900" fontAlgn="t">
              <a:spcBef>
                <a:spcPts val="900"/>
              </a:spcBef>
              <a:buFont typeface="+mj-lt"/>
              <a:buAutoNum type="arabicPeriod"/>
            </a:pPr>
            <a:r>
              <a:rPr lang="en-US" b="0" dirty="0" smtClean="0"/>
              <a:t>Can include numerals, $ (dollar), _ (underscore), and # (pound sign) </a:t>
            </a:r>
          </a:p>
          <a:p>
            <a:pPr marL="1257300" lvl="2" indent="-342900" fontAlgn="t">
              <a:spcBef>
                <a:spcPts val="900"/>
              </a:spcBef>
              <a:buFont typeface="+mj-lt"/>
              <a:buAutoNum type="arabicPeriod"/>
            </a:pPr>
            <a:r>
              <a:rPr lang="en-US" b="0" dirty="0" smtClean="0"/>
              <a:t>Cannot contain spaces, hyphens and slashes</a:t>
            </a:r>
          </a:p>
          <a:p>
            <a:pPr marL="1257300" lvl="2" indent="-342900" fontAlgn="t">
              <a:spcBef>
                <a:spcPts val="900"/>
              </a:spcBef>
              <a:buFont typeface="+mj-lt"/>
              <a:buAutoNum type="arabicPeriod"/>
            </a:pPr>
            <a:r>
              <a:rPr lang="en-US" b="0" dirty="0" smtClean="0"/>
              <a:t>Reserved words are not allowed</a:t>
            </a:r>
          </a:p>
          <a:p>
            <a:pPr marL="1257300" lvl="2" indent="-342900" fontAlgn="t">
              <a:spcBef>
                <a:spcPts val="1200"/>
              </a:spcBef>
              <a:buFont typeface="+mj-lt"/>
              <a:buAutoNum type="arabicPeriod"/>
            </a:pPr>
            <a:endParaRPr lang="en-US" b="0" dirty="0" smtClean="0"/>
          </a:p>
          <a:p>
            <a:pPr>
              <a:spcBef>
                <a:spcPts val="1200"/>
              </a:spcBef>
            </a:pPr>
            <a:r>
              <a:rPr lang="en-US" dirty="0" smtClean="0"/>
              <a:t/>
            </a:r>
            <a:br>
              <a:rPr lang="en-US" dirty="0" smtClean="0"/>
            </a:br>
            <a:endParaRPr lang="en-US" dirty="0" smtClean="0"/>
          </a:p>
        </p:txBody>
      </p:sp>
    </p:spTree>
    <p:extLst>
      <p:ext uri="{BB962C8B-B14F-4D97-AF65-F5344CB8AC3E}">
        <p14:creationId xmlns:p14="http://schemas.microsoft.com/office/powerpoint/2010/main" val="253662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checkerboard(across)">
                                      <p:cBhvr>
                                        <p:cTn id="7" dur="500"/>
                                        <p:tgtEl>
                                          <p:spTgt spid="5">
                                            <p:txEl>
                                              <p:pRg st="3" end="3"/>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5">
                                            <p:txEl>
                                              <p:pRg st="4" end="4"/>
                                            </p:txEl>
                                          </p:spTgt>
                                        </p:tgtEl>
                                        <p:attrNameLst>
                                          <p:attrName>style.visibility</p:attrName>
                                        </p:attrNameLst>
                                      </p:cBhvr>
                                      <p:to>
                                        <p:strVal val="visible"/>
                                      </p:to>
                                    </p:set>
                                    <p:animEffect transition="in" filter="checkerboard(across)">
                                      <p:cBhvr>
                                        <p:cTn id="10" dur="500"/>
                                        <p:tgtEl>
                                          <p:spTgt spid="5">
                                            <p:txEl>
                                              <p:pRg st="4" end="4"/>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animEffect transition="in" filter="checkerboard(across)">
                                      <p:cBhvr>
                                        <p:cTn id="13" dur="500"/>
                                        <p:tgtEl>
                                          <p:spTgt spid="5">
                                            <p:txEl>
                                              <p:pRg st="5" end="5"/>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5">
                                            <p:txEl>
                                              <p:pRg st="6" end="6"/>
                                            </p:txEl>
                                          </p:spTgt>
                                        </p:tgtEl>
                                        <p:attrNameLst>
                                          <p:attrName>style.visibility</p:attrName>
                                        </p:attrNameLst>
                                      </p:cBhvr>
                                      <p:to>
                                        <p:strVal val="visible"/>
                                      </p:to>
                                    </p:set>
                                    <p:animEffect transition="in" filter="checkerboard(across)">
                                      <p:cBhvr>
                                        <p:cTn id="16" dur="500"/>
                                        <p:tgtEl>
                                          <p:spTgt spid="5">
                                            <p:txEl>
                                              <p:pRg st="6" end="6"/>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animEffect transition="in" filter="checkerboard(across)">
                                      <p:cBhvr>
                                        <p:cTn id="19" dur="500"/>
                                        <p:tgtEl>
                                          <p:spTgt spid="5">
                                            <p:txEl>
                                              <p:pRg st="7" end="7"/>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5">
                                            <p:txEl>
                                              <p:pRg st="8" end="8"/>
                                            </p:txEl>
                                          </p:spTgt>
                                        </p:tgtEl>
                                        <p:attrNameLst>
                                          <p:attrName>style.visibility</p:attrName>
                                        </p:attrNameLst>
                                      </p:cBhvr>
                                      <p:to>
                                        <p:strVal val="visible"/>
                                      </p:to>
                                    </p:set>
                                    <p:animEffect transition="in" filter="checkerboard(across)">
                                      <p:cBhvr>
                                        <p:cTn id="22"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0"/>
            <a:ext cx="7543800" cy="1143000"/>
          </a:xfrm>
        </p:spPr>
        <p:txBody>
          <a:bodyPr/>
          <a:lstStyle/>
          <a:p>
            <a:r>
              <a:rPr lang="en-US" sz="3200" dirty="0" smtClean="0"/>
              <a:t>Literals</a:t>
            </a:r>
            <a:endParaRPr lang="en-US" sz="32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24</a:t>
            </a:fld>
            <a:endParaRPr lang="en-US" dirty="0"/>
          </a:p>
        </p:txBody>
      </p:sp>
      <p:sp>
        <p:nvSpPr>
          <p:cNvPr id="5" name="TextBox 4"/>
          <p:cNvSpPr txBox="1"/>
          <p:nvPr/>
        </p:nvSpPr>
        <p:spPr>
          <a:xfrm>
            <a:off x="0" y="1591032"/>
            <a:ext cx="9067800" cy="2369880"/>
          </a:xfrm>
          <a:prstGeom prst="rect">
            <a:avLst/>
          </a:prstGeom>
          <a:noFill/>
        </p:spPr>
        <p:txBody>
          <a:bodyPr wrap="square" rtlCol="0">
            <a:spAutoFit/>
          </a:bodyPr>
          <a:lstStyle/>
          <a:p>
            <a:pPr marL="114300" lvl="1" fontAlgn="t">
              <a:spcBef>
                <a:spcPts val="1200"/>
              </a:spcBef>
            </a:pPr>
            <a:r>
              <a:rPr lang="en-US" b="0" dirty="0" smtClean="0"/>
              <a:t>Literal is a value which is </a:t>
            </a:r>
            <a:r>
              <a:rPr lang="en-US" dirty="0" smtClean="0"/>
              <a:t>represented</a:t>
            </a:r>
            <a:r>
              <a:rPr lang="en-US" b="0" dirty="0" smtClean="0"/>
              <a:t> by an </a:t>
            </a:r>
            <a:r>
              <a:rPr lang="en-US" dirty="0" smtClean="0"/>
              <a:t>identifier</a:t>
            </a:r>
            <a:r>
              <a:rPr lang="en-US" b="0" dirty="0" smtClean="0"/>
              <a:t>.</a:t>
            </a:r>
            <a:r>
              <a:rPr lang="en-US" dirty="0" smtClean="0"/>
              <a:t> </a:t>
            </a:r>
            <a:r>
              <a:rPr lang="en-US" b="0" dirty="0" smtClean="0"/>
              <a:t>A literal can be one of the data type and a value set to it.</a:t>
            </a:r>
          </a:p>
          <a:p>
            <a:pPr marL="114300" lvl="1" fontAlgn="t">
              <a:spcBef>
                <a:spcPts val="1200"/>
              </a:spcBef>
            </a:pPr>
            <a:r>
              <a:rPr lang="en-US" dirty="0" smtClean="0"/>
              <a:t>Example:  </a:t>
            </a:r>
          </a:p>
          <a:p>
            <a:pPr marL="1028700" lvl="3" fontAlgn="t">
              <a:spcBef>
                <a:spcPts val="1200"/>
              </a:spcBef>
            </a:pPr>
            <a:r>
              <a:rPr lang="en-US" dirty="0" smtClean="0"/>
              <a:t>  </a:t>
            </a:r>
            <a:r>
              <a:rPr lang="en-US" dirty="0" smtClean="0">
                <a:solidFill>
                  <a:srgbClr val="00B050"/>
                </a:solidFill>
              </a:rPr>
              <a:t>EMP_NAME</a:t>
            </a:r>
            <a:r>
              <a:rPr lang="en-US" dirty="0" smtClean="0"/>
              <a:t>  </a:t>
            </a:r>
            <a:r>
              <a:rPr lang="en-US" dirty="0" smtClean="0">
                <a:solidFill>
                  <a:srgbClr val="0070C0"/>
                </a:solidFill>
              </a:rPr>
              <a:t>VARCHAR2(20):=</a:t>
            </a:r>
          </a:p>
          <a:p>
            <a:pPr marL="1028700" lvl="3" fontAlgn="t">
              <a:spcBef>
                <a:spcPts val="1200"/>
              </a:spcBef>
            </a:pPr>
            <a:r>
              <a:rPr lang="en-US" b="0" dirty="0" smtClean="0"/>
              <a:t>    </a:t>
            </a:r>
          </a:p>
          <a:p>
            <a:pPr marL="114300" lvl="1" fontAlgn="t">
              <a:spcBef>
                <a:spcPts val="1200"/>
              </a:spcBef>
            </a:pPr>
            <a:r>
              <a:rPr lang="en-US" dirty="0" smtClean="0"/>
              <a:t>Following are some data types for literals.</a:t>
            </a:r>
          </a:p>
        </p:txBody>
      </p:sp>
      <p:graphicFrame>
        <p:nvGraphicFramePr>
          <p:cNvPr id="6" name="Table 5"/>
          <p:cNvGraphicFramePr>
            <a:graphicFrameLocks noGrp="1"/>
          </p:cNvGraphicFramePr>
          <p:nvPr/>
        </p:nvGraphicFramePr>
        <p:xfrm>
          <a:off x="1219200" y="4191000"/>
          <a:ext cx="6096000" cy="2209800"/>
        </p:xfrm>
        <a:graphic>
          <a:graphicData uri="http://schemas.openxmlformats.org/drawingml/2006/table">
            <a:tbl>
              <a:tblPr firstRow="1" bandRow="1">
                <a:tableStyleId>{5C22544A-7EE6-4342-B048-85BDC9FD1C3A}</a:tableStyleId>
              </a:tblPr>
              <a:tblGrid>
                <a:gridCol w="2286000"/>
                <a:gridCol w="3810000"/>
              </a:tblGrid>
              <a:tr h="368300">
                <a:tc>
                  <a:txBody>
                    <a:bodyPr/>
                    <a:lstStyle/>
                    <a:p>
                      <a:r>
                        <a:rPr lang="en-US" dirty="0" smtClean="0"/>
                        <a:t>Literal Data type</a:t>
                      </a:r>
                      <a:endParaRPr lang="en-US" dirty="0"/>
                    </a:p>
                  </a:txBody>
                  <a:tcPr/>
                </a:tc>
                <a:tc>
                  <a:txBody>
                    <a:bodyPr/>
                    <a:lstStyle/>
                    <a:p>
                      <a:r>
                        <a:rPr lang="en-US" dirty="0" smtClean="0"/>
                        <a:t>Example</a:t>
                      </a:r>
                      <a:endParaRPr lang="en-US" dirty="0"/>
                    </a:p>
                  </a:txBody>
                  <a:tcPr/>
                </a:tc>
              </a:tr>
              <a:tr h="368300">
                <a:tc>
                  <a:txBody>
                    <a:bodyPr/>
                    <a:lstStyle/>
                    <a:p>
                      <a:r>
                        <a:rPr lang="en-US" dirty="0" smtClean="0">
                          <a:latin typeface="Arial" pitchFamily="34" charset="0"/>
                          <a:cs typeface="Arial" pitchFamily="34" charset="0"/>
                        </a:rPr>
                        <a:t>Numeric</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 415, 21.6,-11.0</a:t>
                      </a:r>
                      <a:endParaRPr lang="en-US" dirty="0">
                        <a:latin typeface="Arial" pitchFamily="34" charset="0"/>
                        <a:cs typeface="Arial" pitchFamily="34" charset="0"/>
                      </a:endParaRPr>
                    </a:p>
                  </a:txBody>
                  <a:tcPr/>
                </a:tc>
              </a:tr>
              <a:tr h="368300">
                <a:tc>
                  <a:txBody>
                    <a:bodyPr/>
                    <a:lstStyle/>
                    <a:p>
                      <a:r>
                        <a:rPr lang="en-US" dirty="0" smtClean="0">
                          <a:latin typeface="Arial" pitchFamily="34" charset="0"/>
                          <a:cs typeface="Arial" pitchFamily="34" charset="0"/>
                        </a:rPr>
                        <a:t>Character </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a:t>
                      </a:r>
                      <a:r>
                        <a:rPr lang="en-US" dirty="0" err="1" smtClean="0">
                          <a:latin typeface="Arial" pitchFamily="34" charset="0"/>
                          <a:cs typeface="Arial" pitchFamily="34" charset="0"/>
                        </a:rPr>
                        <a:t>a’,’c</a:t>
                      </a:r>
                      <a:r>
                        <a:rPr lang="en-US" dirty="0" smtClean="0">
                          <a:latin typeface="Arial" pitchFamily="34" charset="0"/>
                          <a:cs typeface="Arial" pitchFamily="34" charset="0"/>
                        </a:rPr>
                        <a:t>’</a:t>
                      </a:r>
                      <a:endParaRPr lang="en-US" dirty="0">
                        <a:latin typeface="Arial" pitchFamily="34" charset="0"/>
                        <a:cs typeface="Arial" pitchFamily="34" charset="0"/>
                      </a:endParaRPr>
                    </a:p>
                  </a:txBody>
                  <a:tcPr/>
                </a:tc>
              </a:tr>
              <a:tr h="368300">
                <a:tc>
                  <a:txBody>
                    <a:bodyPr/>
                    <a:lstStyle/>
                    <a:p>
                      <a:r>
                        <a:rPr lang="en-US" dirty="0" smtClean="0">
                          <a:latin typeface="Arial" pitchFamily="34" charset="0"/>
                          <a:cs typeface="Arial" pitchFamily="34" charset="0"/>
                        </a:rPr>
                        <a:t>String</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 `This is my sentence'</a:t>
                      </a:r>
                      <a:endParaRPr lang="en-US" dirty="0">
                        <a:latin typeface="Arial" pitchFamily="34" charset="0"/>
                        <a:cs typeface="Arial" pitchFamily="34" charset="0"/>
                      </a:endParaRPr>
                    </a:p>
                  </a:txBody>
                  <a:tcPr/>
                </a:tc>
              </a:tr>
              <a:tr h="368300">
                <a:tc>
                  <a:txBody>
                    <a:bodyPr/>
                    <a:lstStyle/>
                    <a:p>
                      <a:r>
                        <a:rPr lang="en-US" dirty="0" smtClean="0">
                          <a:latin typeface="Arial" pitchFamily="34" charset="0"/>
                          <a:cs typeface="Arial" pitchFamily="34" charset="0"/>
                        </a:rPr>
                        <a:t>DateTime</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'1998-12-25‘, '1997-10-22 13:01:01'</a:t>
                      </a:r>
                      <a:endParaRPr lang="en-US" dirty="0">
                        <a:latin typeface="Arial" pitchFamily="34" charset="0"/>
                        <a:cs typeface="Arial" pitchFamily="34" charset="0"/>
                      </a:endParaRPr>
                    </a:p>
                  </a:txBody>
                  <a:tcPr/>
                </a:tc>
              </a:tr>
              <a:tr h="368300">
                <a:tc>
                  <a:txBody>
                    <a:bodyPr/>
                    <a:lstStyle/>
                    <a:p>
                      <a:r>
                        <a:rPr lang="en-US" dirty="0" smtClean="0">
                          <a:latin typeface="Arial" pitchFamily="34" charset="0"/>
                          <a:cs typeface="Arial" pitchFamily="34" charset="0"/>
                        </a:rPr>
                        <a:t>Boolean</a:t>
                      </a:r>
                      <a:endParaRPr lang="en-US"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rial" pitchFamily="34" charset="0"/>
                          <a:cs typeface="Arial" pitchFamily="34" charset="0"/>
                        </a:rPr>
                        <a:t>TRUE, FALSE, or NULL</a:t>
                      </a:r>
                      <a:endParaRPr lang="en-US" dirty="0">
                        <a:latin typeface="Arial" pitchFamily="34" charset="0"/>
                        <a:cs typeface="Arial" pitchFamily="34" charset="0"/>
                      </a:endParaRPr>
                    </a:p>
                  </a:txBody>
                  <a:tcPr/>
                </a:tc>
              </a:tr>
            </a:tbl>
          </a:graphicData>
        </a:graphic>
      </p:graphicFrame>
      <p:sp>
        <p:nvSpPr>
          <p:cNvPr id="10" name="TextBox 9"/>
          <p:cNvSpPr txBox="1"/>
          <p:nvPr/>
        </p:nvSpPr>
        <p:spPr>
          <a:xfrm>
            <a:off x="4419600" y="2743200"/>
            <a:ext cx="914400" cy="369332"/>
          </a:xfrm>
          <a:prstGeom prst="rect">
            <a:avLst/>
          </a:prstGeom>
          <a:noFill/>
          <a:ln>
            <a:noFill/>
          </a:ln>
          <a:effectLst/>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solidFill>
                  <a:srgbClr val="C00000"/>
                </a:solidFill>
                <a:latin typeface="Arial" pitchFamily="34" charset="0"/>
                <a:cs typeface="Arial" pitchFamily="34" charset="0"/>
              </a:rPr>
              <a:t>‘Sam’</a:t>
            </a:r>
            <a:endParaRPr lang="en-US" dirty="0">
              <a:solidFill>
                <a:srgbClr val="C00000"/>
              </a:solidFill>
              <a:latin typeface="Arial" pitchFamily="34" charset="0"/>
              <a:cs typeface="Arial" pitchFamily="34" charset="0"/>
            </a:endParaRPr>
          </a:p>
        </p:txBody>
      </p:sp>
      <p:cxnSp>
        <p:nvCxnSpPr>
          <p:cNvPr id="12" name="Straight Arrow Connector 11"/>
          <p:cNvCxnSpPr/>
          <p:nvPr/>
        </p:nvCxnSpPr>
        <p:spPr>
          <a:xfrm flipH="1" flipV="1">
            <a:off x="5410200" y="2971800"/>
            <a:ext cx="990600" cy="132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400800" y="2754868"/>
            <a:ext cx="266700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b="0" dirty="0" smtClean="0">
                <a:latin typeface="Arial" pitchFamily="34" charset="0"/>
                <a:cs typeface="Arial" pitchFamily="34" charset="0"/>
              </a:rPr>
              <a:t>Sam is a String Literal</a:t>
            </a:r>
            <a:endParaRPr lang="en-US" b="0" dirty="0">
              <a:latin typeface="Arial" pitchFamily="34" charset="0"/>
              <a:cs typeface="Arial" pitchFamily="34" charset="0"/>
            </a:endParaRPr>
          </a:p>
        </p:txBody>
      </p:sp>
    </p:spTree>
    <p:extLst>
      <p:ext uri="{BB962C8B-B14F-4D97-AF65-F5344CB8AC3E}">
        <p14:creationId xmlns:p14="http://schemas.microsoft.com/office/powerpoint/2010/main" val="39596002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0"/>
            <a:ext cx="7543800" cy="1143000"/>
          </a:xfrm>
        </p:spPr>
        <p:txBody>
          <a:bodyPr/>
          <a:lstStyle/>
          <a:p>
            <a:r>
              <a:rPr lang="en-US" sz="3200" dirty="0" smtClean="0"/>
              <a:t>Delimiter</a:t>
            </a:r>
            <a:endParaRPr lang="en-US" sz="32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25</a:t>
            </a:fld>
            <a:endParaRPr lang="en-US" dirty="0"/>
          </a:p>
        </p:txBody>
      </p:sp>
      <p:sp>
        <p:nvSpPr>
          <p:cNvPr id="5" name="TextBox 4"/>
          <p:cNvSpPr txBox="1"/>
          <p:nvPr/>
        </p:nvSpPr>
        <p:spPr>
          <a:xfrm>
            <a:off x="152400" y="1774954"/>
            <a:ext cx="8534400" cy="3877985"/>
          </a:xfrm>
          <a:prstGeom prst="rect">
            <a:avLst/>
          </a:prstGeom>
          <a:noFill/>
        </p:spPr>
        <p:txBody>
          <a:bodyPr wrap="square" rtlCol="0">
            <a:spAutoFit/>
          </a:bodyPr>
          <a:lstStyle/>
          <a:p>
            <a:pPr>
              <a:spcBef>
                <a:spcPts val="1200"/>
              </a:spcBef>
            </a:pPr>
            <a:r>
              <a:rPr lang="en-US" sz="2400" dirty="0" smtClean="0"/>
              <a:t>The Semicolon Delimiter:</a:t>
            </a:r>
          </a:p>
          <a:p>
            <a:pPr lvl="1" fontAlgn="t">
              <a:spcBef>
                <a:spcPts val="600"/>
              </a:spcBef>
            </a:pPr>
            <a:r>
              <a:rPr lang="en-US" sz="2400" b="0" dirty="0" smtClean="0"/>
              <a:t>A PL/SQL block/program is made up of a series of statements. The statements are demarcated with a semicolon ( </a:t>
            </a:r>
            <a:r>
              <a:rPr lang="en-US" sz="2400" dirty="0" smtClean="0"/>
              <a:t>;</a:t>
            </a:r>
            <a:r>
              <a:rPr lang="en-US" sz="2400" b="0" dirty="0" smtClean="0"/>
              <a:t> ).</a:t>
            </a:r>
          </a:p>
          <a:p>
            <a:pPr lvl="1" fontAlgn="t">
              <a:spcBef>
                <a:spcPts val="600"/>
              </a:spcBef>
            </a:pPr>
            <a:endParaRPr lang="en-US" sz="2400" b="0" dirty="0" smtClean="0"/>
          </a:p>
          <a:p>
            <a:pPr lvl="1" fontAlgn="t">
              <a:spcBef>
                <a:spcPts val="600"/>
              </a:spcBef>
            </a:pPr>
            <a:r>
              <a:rPr lang="en-US" sz="2400" dirty="0" smtClean="0"/>
              <a:t>Example:</a:t>
            </a:r>
          </a:p>
          <a:p>
            <a:pPr lvl="4" fontAlgn="t">
              <a:spcBef>
                <a:spcPts val="600"/>
              </a:spcBef>
            </a:pPr>
            <a:r>
              <a:rPr lang="en-US" sz="2400" b="0" dirty="0" smtClean="0">
                <a:solidFill>
                  <a:srgbClr val="0070C0"/>
                </a:solidFill>
              </a:rPr>
              <a:t>salary = salary + salary*.25; </a:t>
            </a:r>
          </a:p>
          <a:p>
            <a:pPr lvl="4" fontAlgn="t">
              <a:spcBef>
                <a:spcPts val="600"/>
              </a:spcBef>
            </a:pPr>
            <a:r>
              <a:rPr lang="en-US" sz="2400" b="0" dirty="0" smtClean="0">
                <a:solidFill>
                  <a:srgbClr val="0070C0"/>
                </a:solidFill>
              </a:rPr>
              <a:t>Salary = salary /21;</a:t>
            </a:r>
          </a:p>
          <a:p>
            <a:pPr lvl="4" fontAlgn="t">
              <a:spcBef>
                <a:spcPts val="600"/>
              </a:spcBef>
            </a:pPr>
            <a:endParaRPr lang="en-US" sz="2400" b="0" dirty="0" smtClean="0"/>
          </a:p>
        </p:txBody>
      </p:sp>
    </p:spTree>
    <p:extLst>
      <p:ext uri="{BB962C8B-B14F-4D97-AF65-F5344CB8AC3E}">
        <p14:creationId xmlns:p14="http://schemas.microsoft.com/office/powerpoint/2010/main" val="15380115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0"/>
            <a:ext cx="7543800" cy="1143000"/>
          </a:xfrm>
        </p:spPr>
        <p:txBody>
          <a:bodyPr/>
          <a:lstStyle/>
          <a:p>
            <a:r>
              <a:rPr lang="en-US" sz="3200" smtClean="0"/>
              <a:t>Comments</a:t>
            </a:r>
            <a:endParaRPr lang="en-US" sz="32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26</a:t>
            </a:fld>
            <a:endParaRPr lang="en-US" dirty="0"/>
          </a:p>
        </p:txBody>
      </p:sp>
      <p:sp>
        <p:nvSpPr>
          <p:cNvPr id="6" name="TextBox 5"/>
          <p:cNvSpPr txBox="1"/>
          <p:nvPr/>
        </p:nvSpPr>
        <p:spPr>
          <a:xfrm>
            <a:off x="228601" y="1752600"/>
            <a:ext cx="8610600" cy="3216265"/>
          </a:xfrm>
          <a:prstGeom prst="rect">
            <a:avLst/>
          </a:prstGeom>
          <a:noFill/>
        </p:spPr>
        <p:txBody>
          <a:bodyPr wrap="square" rtlCol="0">
            <a:spAutoFit/>
          </a:bodyPr>
          <a:lstStyle/>
          <a:p>
            <a:pPr fontAlgn="t">
              <a:spcBef>
                <a:spcPts val="1200"/>
              </a:spcBef>
            </a:pPr>
            <a:r>
              <a:rPr lang="en-US" sz="2000" dirty="0" smtClean="0"/>
              <a:t>Comments:</a:t>
            </a:r>
          </a:p>
          <a:p>
            <a:pPr marL="279400" lvl="1" fontAlgn="t">
              <a:spcBef>
                <a:spcPts val="600"/>
              </a:spcBef>
            </a:pPr>
            <a:r>
              <a:rPr lang="en-US" sz="2000" b="0" dirty="0" smtClean="0"/>
              <a:t>Comments are used for inline documentation , for describing the purpose and use of each code segment. Adding comments to your program promotes readability and aids to understand complex logic developed.</a:t>
            </a:r>
          </a:p>
          <a:p>
            <a:pPr marL="279400" lvl="1" fontAlgn="t">
              <a:spcBef>
                <a:spcPts val="600"/>
              </a:spcBef>
            </a:pPr>
            <a:endParaRPr lang="en-US" sz="2000" b="0" dirty="0" smtClean="0"/>
          </a:p>
          <a:p>
            <a:pPr marL="279400" lvl="1" fontAlgn="t">
              <a:spcBef>
                <a:spcPts val="600"/>
              </a:spcBef>
            </a:pPr>
            <a:r>
              <a:rPr lang="en-US" sz="2000" b="0" dirty="0" smtClean="0"/>
              <a:t>PL/SQL supports two comment styles  </a:t>
            </a:r>
          </a:p>
          <a:p>
            <a:pPr marL="1317625" lvl="4" indent="341313" fontAlgn="t">
              <a:spcBef>
                <a:spcPts val="600"/>
              </a:spcBef>
              <a:buFont typeface="+mj-lt"/>
              <a:buAutoNum type="arabicPeriod"/>
            </a:pPr>
            <a:r>
              <a:rPr lang="en-US" sz="2000" b="0" dirty="0" smtClean="0"/>
              <a:t>Single-Line Comments </a:t>
            </a:r>
          </a:p>
          <a:p>
            <a:pPr marL="1317625" lvl="4" indent="341313" fontAlgn="t">
              <a:spcBef>
                <a:spcPts val="600"/>
              </a:spcBef>
              <a:buFont typeface="+mj-lt"/>
              <a:buAutoNum type="arabicPeriod"/>
              <a:tabLst>
                <a:tab pos="1652588" algn="l"/>
              </a:tabLst>
            </a:pPr>
            <a:r>
              <a:rPr lang="en-US" sz="2000" b="0" dirty="0" smtClean="0"/>
              <a:t>Multi-Line Comments</a:t>
            </a:r>
            <a:endParaRPr lang="en-US" sz="2000" dirty="0"/>
          </a:p>
        </p:txBody>
      </p:sp>
    </p:spTree>
    <p:extLst>
      <p:ext uri="{BB962C8B-B14F-4D97-AF65-F5344CB8AC3E}">
        <p14:creationId xmlns:p14="http://schemas.microsoft.com/office/powerpoint/2010/main" val="4293233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blinds(horizontal)">
                                      <p:cBhvr>
                                        <p:cTn id="10" dur="500"/>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Effect transition="in" filter="blinds(horizontal)">
                                      <p:cBhvr>
                                        <p:cTn id="15" dur="500"/>
                                        <p:tgtEl>
                                          <p:spTgt spid="6">
                                            <p:txEl>
                                              <p:pRg st="3" end="3"/>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6">
                                            <p:txEl>
                                              <p:pRg st="4" end="4"/>
                                            </p:txEl>
                                          </p:spTgt>
                                        </p:tgtEl>
                                        <p:attrNameLst>
                                          <p:attrName>style.visibility</p:attrName>
                                        </p:attrNameLst>
                                      </p:cBhvr>
                                      <p:to>
                                        <p:strVal val="visible"/>
                                      </p:to>
                                    </p:set>
                                    <p:animEffect transition="in" filter="blinds(horizontal)">
                                      <p:cBhvr>
                                        <p:cTn id="18" dur="500"/>
                                        <p:tgtEl>
                                          <p:spTgt spid="6">
                                            <p:txEl>
                                              <p:pRg st="4" end="4"/>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animEffect transition="in" filter="box(in)">
                                      <p:cBhvr>
                                        <p:cTn id="21"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Comments Types</a:t>
            </a:r>
            <a:endParaRPr lang="en-US" sz="32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27</a:t>
            </a:fld>
            <a:endParaRPr lang="en-US" dirty="0"/>
          </a:p>
        </p:txBody>
      </p:sp>
      <p:sp>
        <p:nvSpPr>
          <p:cNvPr id="5" name="TextBox 4"/>
          <p:cNvSpPr txBox="1"/>
          <p:nvPr/>
        </p:nvSpPr>
        <p:spPr>
          <a:xfrm>
            <a:off x="228600" y="1644640"/>
            <a:ext cx="8686800" cy="170816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spcBef>
                <a:spcPts val="600"/>
              </a:spcBef>
            </a:pPr>
            <a:r>
              <a:rPr lang="en-US" dirty="0" smtClean="0">
                <a:latin typeface="Arial" pitchFamily="34" charset="0"/>
                <a:cs typeface="Arial" pitchFamily="34" charset="0"/>
              </a:rPr>
              <a:t>Single Line Comments:</a:t>
            </a:r>
            <a:endParaRPr lang="en-US" b="0" dirty="0" smtClean="0">
              <a:latin typeface="Arial" pitchFamily="34" charset="0"/>
              <a:cs typeface="Arial" pitchFamily="34" charset="0"/>
            </a:endParaRPr>
          </a:p>
          <a:p>
            <a:pPr>
              <a:spcBef>
                <a:spcPts val="600"/>
              </a:spcBef>
            </a:pPr>
            <a:r>
              <a:rPr lang="en-US" b="0" dirty="0" smtClean="0">
                <a:latin typeface="Arial" pitchFamily="34" charset="0"/>
                <a:cs typeface="Arial" pitchFamily="34" charset="0"/>
              </a:rPr>
              <a:t>Single-line comments begin with a double hyphen (--) used for commenting a single statement.</a:t>
            </a:r>
          </a:p>
          <a:p>
            <a:pPr>
              <a:spcBef>
                <a:spcPts val="600"/>
              </a:spcBef>
            </a:pPr>
            <a:r>
              <a:rPr lang="en-US" dirty="0" smtClean="0">
                <a:latin typeface="Arial" pitchFamily="34" charset="0"/>
                <a:cs typeface="Arial" pitchFamily="34" charset="0"/>
              </a:rPr>
              <a:t>Example:</a:t>
            </a:r>
          </a:p>
          <a:p>
            <a:pPr lvl="3">
              <a:spcBef>
                <a:spcPts val="600"/>
              </a:spcBef>
            </a:pPr>
            <a:r>
              <a:rPr lang="en-US" dirty="0" smtClean="0">
                <a:solidFill>
                  <a:srgbClr val="C00000"/>
                </a:solidFill>
                <a:latin typeface="Arial" pitchFamily="34" charset="0"/>
                <a:cs typeface="Arial" pitchFamily="34" charset="0"/>
              </a:rPr>
              <a:t>-- </a:t>
            </a:r>
            <a:r>
              <a:rPr lang="en-US" dirty="0" smtClean="0">
                <a:solidFill>
                  <a:srgbClr val="00B050"/>
                </a:solidFill>
                <a:latin typeface="Arial" pitchFamily="34" charset="0"/>
                <a:cs typeface="Arial" pitchFamily="34" charset="0"/>
              </a:rPr>
              <a:t>Function returns minimum salary for year.</a:t>
            </a:r>
          </a:p>
        </p:txBody>
      </p:sp>
      <p:sp>
        <p:nvSpPr>
          <p:cNvPr id="6" name="TextBox 5"/>
          <p:cNvSpPr txBox="1"/>
          <p:nvPr/>
        </p:nvSpPr>
        <p:spPr>
          <a:xfrm>
            <a:off x="228600" y="3657600"/>
            <a:ext cx="8686800" cy="233910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spcBef>
                <a:spcPts val="600"/>
              </a:spcBef>
            </a:pPr>
            <a:r>
              <a:rPr lang="en-US" dirty="0" smtClean="0">
                <a:latin typeface="Arial" pitchFamily="34" charset="0"/>
                <a:cs typeface="Arial" pitchFamily="34" charset="0"/>
              </a:rPr>
              <a:t>Multi Line Comments:</a:t>
            </a:r>
          </a:p>
          <a:p>
            <a:pPr>
              <a:spcBef>
                <a:spcPts val="600"/>
              </a:spcBef>
            </a:pPr>
            <a:r>
              <a:rPr lang="en-US" b="0" dirty="0" smtClean="0">
                <a:latin typeface="Arial" pitchFamily="34" charset="0"/>
                <a:cs typeface="Arial" pitchFamily="34" charset="0"/>
              </a:rPr>
              <a:t>Multi-line comments begin with a slash-asterisk (</a:t>
            </a:r>
            <a:r>
              <a:rPr lang="en-US" dirty="0" smtClean="0">
                <a:solidFill>
                  <a:srgbClr val="C00000"/>
                </a:solidFill>
                <a:latin typeface="Arial" pitchFamily="34" charset="0"/>
                <a:cs typeface="Arial" pitchFamily="34" charset="0"/>
              </a:rPr>
              <a:t>/*</a:t>
            </a:r>
            <a:r>
              <a:rPr lang="en-US" b="0" dirty="0" smtClean="0">
                <a:latin typeface="Arial" pitchFamily="34" charset="0"/>
                <a:cs typeface="Arial" pitchFamily="34" charset="0"/>
              </a:rPr>
              <a:t>) end with an asterisk-slash (</a:t>
            </a:r>
            <a:r>
              <a:rPr lang="en-US" dirty="0" smtClean="0">
                <a:solidFill>
                  <a:srgbClr val="C00000"/>
                </a:solidFill>
                <a:latin typeface="Arial" pitchFamily="34" charset="0"/>
                <a:cs typeface="Arial" pitchFamily="34" charset="0"/>
              </a:rPr>
              <a:t>*/</a:t>
            </a:r>
            <a:r>
              <a:rPr lang="en-US" b="0" dirty="0" smtClean="0">
                <a:latin typeface="Arial" pitchFamily="34" charset="0"/>
                <a:cs typeface="Arial" pitchFamily="34" charset="0"/>
              </a:rPr>
              <a:t>), and for commenting multiple statements.</a:t>
            </a:r>
          </a:p>
          <a:p>
            <a:pPr>
              <a:spcBef>
                <a:spcPts val="600"/>
              </a:spcBef>
            </a:pPr>
            <a:r>
              <a:rPr lang="en-US" b="0" dirty="0" smtClean="0">
                <a:latin typeface="Arial" pitchFamily="34" charset="0"/>
                <a:cs typeface="Arial" pitchFamily="34" charset="0"/>
              </a:rPr>
              <a:t>PL/SQL considers all characters found between these two sequences of symbols to be part of the comment, and they are ignored by the compiler. </a:t>
            </a:r>
          </a:p>
          <a:p>
            <a:pPr>
              <a:spcBef>
                <a:spcPts val="600"/>
              </a:spcBef>
            </a:pPr>
            <a:r>
              <a:rPr lang="en-US" dirty="0" smtClean="0">
                <a:latin typeface="Arial" pitchFamily="34" charset="0"/>
                <a:cs typeface="Arial" pitchFamily="34" charset="0"/>
              </a:rPr>
              <a:t>Example:  </a:t>
            </a:r>
            <a:r>
              <a:rPr lang="en-US" dirty="0" smtClean="0">
                <a:solidFill>
                  <a:srgbClr val="C00000"/>
                </a:solidFill>
                <a:latin typeface="Arial" pitchFamily="34" charset="0"/>
                <a:cs typeface="Arial" pitchFamily="34" charset="0"/>
              </a:rPr>
              <a:t>    /* </a:t>
            </a:r>
            <a:r>
              <a:rPr lang="en-US" dirty="0" smtClean="0">
                <a:solidFill>
                  <a:srgbClr val="00B050"/>
                </a:solidFill>
                <a:latin typeface="Arial" pitchFamily="34" charset="0"/>
                <a:cs typeface="Arial" pitchFamily="34" charset="0"/>
              </a:rPr>
              <a:t>Program: Calculate revenue </a:t>
            </a:r>
          </a:p>
          <a:p>
            <a:pPr>
              <a:spcBef>
                <a:spcPts val="600"/>
              </a:spcBef>
            </a:pPr>
            <a:r>
              <a:rPr lang="en-US" dirty="0" smtClean="0">
                <a:solidFill>
                  <a:srgbClr val="00B050"/>
                </a:solidFill>
                <a:latin typeface="Arial" pitchFamily="34" charset="0"/>
                <a:cs typeface="Arial" pitchFamily="34" charset="0"/>
              </a:rPr>
              <a:t>                        Author: ABC </a:t>
            </a:r>
            <a:r>
              <a:rPr lang="en-US" dirty="0" smtClean="0">
                <a:solidFill>
                  <a:srgbClr val="C00000"/>
                </a:solidFill>
                <a:latin typeface="Arial" pitchFamily="34" charset="0"/>
                <a:cs typeface="Arial" pitchFamily="34" charset="0"/>
              </a:rPr>
              <a:t>*/ </a:t>
            </a:r>
          </a:p>
        </p:txBody>
      </p:sp>
    </p:spTree>
    <p:extLst>
      <p:ext uri="{BB962C8B-B14F-4D97-AF65-F5344CB8AC3E}">
        <p14:creationId xmlns:p14="http://schemas.microsoft.com/office/powerpoint/2010/main" val="2981391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PL/SQL  Data Types</a:t>
            </a:r>
            <a:endParaRPr lang="en-US" sz="3200" dirty="0"/>
          </a:p>
        </p:txBody>
      </p:sp>
      <p:sp>
        <p:nvSpPr>
          <p:cNvPr id="3" name="Content Placeholder 2"/>
          <p:cNvSpPr>
            <a:spLocks noGrp="1"/>
          </p:cNvSpPr>
          <p:nvPr>
            <p:ph idx="1"/>
          </p:nvPr>
        </p:nvSpPr>
        <p:spPr>
          <a:xfrm>
            <a:off x="228600" y="1609725"/>
            <a:ext cx="8382000" cy="600075"/>
          </a:xfrm>
        </p:spPr>
        <p:txBody>
          <a:bodyPr/>
          <a:lstStyle/>
          <a:p>
            <a:pPr>
              <a:buNone/>
            </a:pPr>
            <a:endParaRPr sz="1800" smtClean="0"/>
          </a:p>
          <a:p>
            <a:pPr>
              <a:buNone/>
            </a:pPr>
            <a:endParaRPr sz="1800" smtClean="0"/>
          </a:p>
          <a:p>
            <a:pPr marL="53975" indent="-53975">
              <a:buNone/>
            </a:pPr>
            <a:endParaRPr lang="en-US" sz="1800"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28</a:t>
            </a:fld>
            <a:endParaRPr lang="en-US" dirty="0"/>
          </a:p>
        </p:txBody>
      </p:sp>
      <p:sp>
        <p:nvSpPr>
          <p:cNvPr id="6" name="Rectangle 5"/>
          <p:cNvSpPr/>
          <p:nvPr/>
        </p:nvSpPr>
        <p:spPr>
          <a:xfrm>
            <a:off x="2438400" y="1676400"/>
            <a:ext cx="4114800" cy="533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smtClean="0">
                <a:latin typeface="Arial" pitchFamily="34" charset="0"/>
                <a:cs typeface="Arial" pitchFamily="34" charset="0"/>
              </a:rPr>
              <a:t>PL/SQL Data Types</a:t>
            </a:r>
            <a:endParaRPr lang="en-US" sz="1200" dirty="0">
              <a:latin typeface="Arial" pitchFamily="34" charset="0"/>
              <a:cs typeface="Arial" pitchFamily="34" charset="0"/>
            </a:endParaRPr>
          </a:p>
        </p:txBody>
      </p:sp>
      <p:sp>
        <p:nvSpPr>
          <p:cNvPr id="30" name="Rectangle 29"/>
          <p:cNvSpPr/>
          <p:nvPr/>
        </p:nvSpPr>
        <p:spPr>
          <a:xfrm>
            <a:off x="609600" y="3385458"/>
            <a:ext cx="1371600" cy="4572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smtClean="0">
                <a:latin typeface="Arial" pitchFamily="34" charset="0"/>
                <a:cs typeface="Arial" pitchFamily="34" charset="0"/>
              </a:rPr>
              <a:t>Scalar Data Types</a:t>
            </a:r>
            <a:endParaRPr lang="en-US" sz="1400" dirty="0">
              <a:latin typeface="Arial" pitchFamily="34" charset="0"/>
              <a:cs typeface="Arial" pitchFamily="34" charset="0"/>
            </a:endParaRPr>
          </a:p>
        </p:txBody>
      </p:sp>
      <p:sp>
        <p:nvSpPr>
          <p:cNvPr id="32" name="Rectangle 31"/>
          <p:cNvSpPr/>
          <p:nvPr/>
        </p:nvSpPr>
        <p:spPr>
          <a:xfrm>
            <a:off x="2590800" y="3385458"/>
            <a:ext cx="1219200" cy="50074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smtClean="0">
                <a:latin typeface="Arial" pitchFamily="34" charset="0"/>
                <a:cs typeface="Arial" pitchFamily="34" charset="0"/>
              </a:rPr>
              <a:t>LOB Types</a:t>
            </a:r>
            <a:endParaRPr lang="en-US" sz="1400" dirty="0">
              <a:latin typeface="Arial" pitchFamily="34" charset="0"/>
              <a:cs typeface="Arial" pitchFamily="34" charset="0"/>
            </a:endParaRPr>
          </a:p>
        </p:txBody>
      </p:sp>
      <p:sp>
        <p:nvSpPr>
          <p:cNvPr id="34" name="Rectangle 33"/>
          <p:cNvSpPr/>
          <p:nvPr/>
        </p:nvSpPr>
        <p:spPr>
          <a:xfrm>
            <a:off x="4371536" y="3352800"/>
            <a:ext cx="1447800" cy="533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smtClean="0">
                <a:latin typeface="Arial" pitchFamily="34" charset="0"/>
                <a:cs typeface="Arial" pitchFamily="34" charset="0"/>
              </a:rPr>
              <a:t>Reference Type</a:t>
            </a:r>
            <a:endParaRPr lang="en-US" sz="1400" dirty="0">
              <a:latin typeface="Arial" pitchFamily="34" charset="0"/>
              <a:cs typeface="Arial" pitchFamily="34" charset="0"/>
            </a:endParaRPr>
          </a:p>
        </p:txBody>
      </p:sp>
      <p:sp>
        <p:nvSpPr>
          <p:cNvPr id="39" name="Rectangle 38"/>
          <p:cNvSpPr/>
          <p:nvPr/>
        </p:nvSpPr>
        <p:spPr>
          <a:xfrm>
            <a:off x="6400800" y="3392712"/>
            <a:ext cx="1905000" cy="49348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smtClean="0">
                <a:latin typeface="Arial" pitchFamily="34" charset="0"/>
                <a:cs typeface="Arial" pitchFamily="34" charset="0"/>
              </a:rPr>
              <a:t>Composite/</a:t>
            </a:r>
          </a:p>
          <a:p>
            <a:pPr algn="ctr"/>
            <a:r>
              <a:rPr lang="en-US" sz="1400" dirty="0" smtClean="0">
                <a:latin typeface="Arial" pitchFamily="34" charset="0"/>
                <a:cs typeface="Arial" pitchFamily="34" charset="0"/>
              </a:rPr>
              <a:t>Vector Type</a:t>
            </a:r>
            <a:endParaRPr lang="en-US" sz="1400" dirty="0">
              <a:latin typeface="Arial" pitchFamily="34" charset="0"/>
              <a:cs typeface="Arial" pitchFamily="34" charset="0"/>
            </a:endParaRPr>
          </a:p>
        </p:txBody>
      </p:sp>
      <p:cxnSp>
        <p:nvCxnSpPr>
          <p:cNvPr id="82" name="Elbow Connector 81"/>
          <p:cNvCxnSpPr>
            <a:stCxn id="6" idx="2"/>
            <a:endCxn id="39" idx="0"/>
          </p:cNvCxnSpPr>
          <p:nvPr/>
        </p:nvCxnSpPr>
        <p:spPr>
          <a:xfrm rot="16200000" flipH="1">
            <a:off x="5333094" y="1372506"/>
            <a:ext cx="1182912" cy="2857500"/>
          </a:xfrm>
          <a:prstGeom prst="bentConnector3">
            <a:avLst>
              <a:gd name="adj1" fmla="val 50000"/>
            </a:avLst>
          </a:prstGeom>
          <a:ln>
            <a:tailEnd type="none"/>
          </a:ln>
        </p:spPr>
        <p:style>
          <a:lnRef idx="1">
            <a:schemeClr val="accent1"/>
          </a:lnRef>
          <a:fillRef idx="0">
            <a:schemeClr val="accent1"/>
          </a:fillRef>
          <a:effectRef idx="0">
            <a:schemeClr val="accent1"/>
          </a:effectRef>
          <a:fontRef idx="minor">
            <a:schemeClr val="tx1"/>
          </a:fontRef>
        </p:style>
      </p:cxnSp>
      <p:cxnSp>
        <p:nvCxnSpPr>
          <p:cNvPr id="100" name="Shape 99"/>
          <p:cNvCxnSpPr>
            <a:stCxn id="6" idx="2"/>
            <a:endCxn id="30" idx="0"/>
          </p:cNvCxnSpPr>
          <p:nvPr/>
        </p:nvCxnSpPr>
        <p:spPr>
          <a:xfrm rot="5400000">
            <a:off x="2307771" y="1197429"/>
            <a:ext cx="1175658" cy="3200400"/>
          </a:xfrm>
          <a:prstGeom prst="bentConnector3">
            <a:avLst>
              <a:gd name="adj1" fmla="val 50000"/>
            </a:avLst>
          </a:prstGeom>
          <a:ln>
            <a:tailEnd type="none"/>
          </a:ln>
        </p:spPr>
        <p:style>
          <a:lnRef idx="1">
            <a:schemeClr val="accent1"/>
          </a:lnRef>
          <a:fillRef idx="0">
            <a:schemeClr val="accent1"/>
          </a:fillRef>
          <a:effectRef idx="0">
            <a:schemeClr val="accent1"/>
          </a:effectRef>
          <a:fontRef idx="minor">
            <a:schemeClr val="tx1"/>
          </a:fontRef>
        </p:style>
      </p:cxnSp>
      <p:cxnSp>
        <p:nvCxnSpPr>
          <p:cNvPr id="106" name="Elbow Connector 105"/>
          <p:cNvCxnSpPr>
            <a:stCxn id="6" idx="2"/>
            <a:endCxn id="32" idx="0"/>
          </p:cNvCxnSpPr>
          <p:nvPr/>
        </p:nvCxnSpPr>
        <p:spPr>
          <a:xfrm rot="5400000">
            <a:off x="3260271" y="2149929"/>
            <a:ext cx="1175658" cy="1295400"/>
          </a:xfrm>
          <a:prstGeom prst="bentConnector3">
            <a:avLst>
              <a:gd name="adj1" fmla="val 50000"/>
            </a:avLst>
          </a:prstGeom>
          <a:ln>
            <a:tailEnd type="none"/>
          </a:ln>
        </p:spPr>
        <p:style>
          <a:lnRef idx="1">
            <a:schemeClr val="accent1"/>
          </a:lnRef>
          <a:fillRef idx="0">
            <a:schemeClr val="accent1"/>
          </a:fillRef>
          <a:effectRef idx="0">
            <a:schemeClr val="accent1"/>
          </a:effectRef>
          <a:fontRef idx="minor">
            <a:schemeClr val="tx1"/>
          </a:fontRef>
        </p:style>
      </p:cxnSp>
      <p:sp>
        <p:nvSpPr>
          <p:cNvPr id="16" name="Oval Callout 15"/>
          <p:cNvSpPr/>
          <p:nvPr/>
        </p:nvSpPr>
        <p:spPr>
          <a:xfrm>
            <a:off x="76200" y="4648200"/>
            <a:ext cx="1828800" cy="990600"/>
          </a:xfrm>
          <a:prstGeom prst="wedgeEllipseCallout">
            <a:avLst>
              <a:gd name="adj1" fmla="val 13931"/>
              <a:gd name="adj2" fmla="val -128458"/>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latin typeface="Arial" pitchFamily="34" charset="0"/>
                <a:cs typeface="Arial" pitchFamily="34" charset="0"/>
              </a:rPr>
              <a:t>A Scalar type holds a </a:t>
            </a:r>
            <a:r>
              <a:rPr lang="en-US" sz="1200" smtClean="0">
                <a:latin typeface="Arial" pitchFamily="34" charset="0"/>
                <a:cs typeface="Arial" pitchFamily="34" charset="0"/>
              </a:rPr>
              <a:t>single value.</a:t>
            </a:r>
            <a:endParaRPr lang="en-US" sz="1200" dirty="0">
              <a:latin typeface="Arial" pitchFamily="34" charset="0"/>
              <a:cs typeface="Arial" pitchFamily="34" charset="0"/>
            </a:endParaRPr>
          </a:p>
        </p:txBody>
      </p:sp>
      <p:sp>
        <p:nvSpPr>
          <p:cNvPr id="19" name="Oval Callout 18"/>
          <p:cNvSpPr/>
          <p:nvPr/>
        </p:nvSpPr>
        <p:spPr>
          <a:xfrm>
            <a:off x="7010400" y="4572000"/>
            <a:ext cx="2057400" cy="1056640"/>
          </a:xfrm>
          <a:prstGeom prst="wedgeEllipseCallout">
            <a:avLst>
              <a:gd name="adj1" fmla="val -26456"/>
              <a:gd name="adj2" fmla="val -11121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smtClean="0">
                <a:latin typeface="Arial" pitchFamily="34" charset="0"/>
                <a:cs typeface="Arial" pitchFamily="34" charset="0"/>
              </a:rPr>
              <a:t>A vector data type  is like an array to hold a group of data.</a:t>
            </a:r>
            <a:endParaRPr lang="en-US" sz="1200" dirty="0">
              <a:latin typeface="Arial" pitchFamily="34" charset="0"/>
              <a:cs typeface="Arial" pitchFamily="34" charset="0"/>
            </a:endParaRPr>
          </a:p>
        </p:txBody>
      </p:sp>
      <p:cxnSp>
        <p:nvCxnSpPr>
          <p:cNvPr id="28" name="Straight Connector 27"/>
          <p:cNvCxnSpPr>
            <a:stCxn id="34" idx="0"/>
          </p:cNvCxnSpPr>
          <p:nvPr/>
        </p:nvCxnSpPr>
        <p:spPr>
          <a:xfrm flipV="1">
            <a:off x="5095436" y="2819400"/>
            <a:ext cx="9964" cy="533400"/>
          </a:xfrm>
          <a:prstGeom prst="line">
            <a:avLst/>
          </a:prstGeom>
        </p:spPr>
        <p:style>
          <a:lnRef idx="1">
            <a:schemeClr val="accent1"/>
          </a:lnRef>
          <a:fillRef idx="0">
            <a:schemeClr val="accent1"/>
          </a:fillRef>
          <a:effectRef idx="0">
            <a:schemeClr val="accent1"/>
          </a:effectRef>
          <a:fontRef idx="minor">
            <a:schemeClr val="tx1"/>
          </a:fontRef>
        </p:style>
      </p:cxnSp>
      <p:sp>
        <p:nvSpPr>
          <p:cNvPr id="17" name="Oval Callout 16"/>
          <p:cNvSpPr/>
          <p:nvPr/>
        </p:nvSpPr>
        <p:spPr>
          <a:xfrm>
            <a:off x="4800600" y="4876800"/>
            <a:ext cx="2286000" cy="1371600"/>
          </a:xfrm>
          <a:prstGeom prst="wedgeEllipseCallout">
            <a:avLst>
              <a:gd name="adj1" fmla="val -31849"/>
              <a:gd name="adj2" fmla="val -115092"/>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smtClean="0">
                <a:latin typeface="Arial" pitchFamily="34" charset="0"/>
                <a:cs typeface="Arial" pitchFamily="34" charset="0"/>
              </a:rPr>
              <a:t>A reference type holds address values pointing to a user defined object.</a:t>
            </a:r>
            <a:endParaRPr lang="en-US" sz="1200" dirty="0">
              <a:latin typeface="Arial" pitchFamily="34" charset="0"/>
              <a:cs typeface="Arial" pitchFamily="34" charset="0"/>
            </a:endParaRPr>
          </a:p>
        </p:txBody>
      </p:sp>
      <p:sp>
        <p:nvSpPr>
          <p:cNvPr id="18" name="Oval Callout 17"/>
          <p:cNvSpPr/>
          <p:nvPr/>
        </p:nvSpPr>
        <p:spPr>
          <a:xfrm>
            <a:off x="2209800" y="4572000"/>
            <a:ext cx="2286000" cy="1524000"/>
          </a:xfrm>
          <a:prstGeom prst="wedgeEllipseCallout">
            <a:avLst>
              <a:gd name="adj1" fmla="val -5915"/>
              <a:gd name="adj2" fmla="val -93284"/>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smtClean="0">
                <a:latin typeface="Arial" pitchFamily="34" charset="0"/>
                <a:cs typeface="Arial" pitchFamily="34" charset="0"/>
              </a:rPr>
              <a:t>LOB are used for storing large objects such as graphic , images, music files etc.</a:t>
            </a:r>
            <a:endParaRPr lang="en-US" sz="1200" dirty="0">
              <a:latin typeface="Arial" pitchFamily="34" charset="0"/>
              <a:cs typeface="Arial" pitchFamily="34" charset="0"/>
            </a:endParaRPr>
          </a:p>
        </p:txBody>
      </p:sp>
    </p:spTree>
    <p:extLst>
      <p:ext uri="{BB962C8B-B14F-4D97-AF65-F5344CB8AC3E}">
        <p14:creationId xmlns:p14="http://schemas.microsoft.com/office/powerpoint/2010/main" val="4134361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checkerboard(across)">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blinds(horizontal)">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checkerboard(across)">
                                      <p:cBhvr>
                                        <p:cTn id="2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9" grpId="0" animBg="1"/>
      <p:bldP spid="17" grpId="0" animBg="1"/>
      <p:bldP spid="1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lvl="1"/>
            <a:r>
              <a:rPr lang="en-US" sz="3200" dirty="0" smtClean="0">
                <a:latin typeface="Verdana" pitchFamily="34" charset="0"/>
              </a:rPr>
              <a:t>PL/SQL  Data Types</a:t>
            </a:r>
          </a:p>
        </p:txBody>
      </p:sp>
      <p:sp>
        <p:nvSpPr>
          <p:cNvPr id="7172" name="Slide Number Placeholder 3"/>
          <p:cNvSpPr>
            <a:spLocks noGrp="1"/>
          </p:cNvSpPr>
          <p:nvPr>
            <p:ph type="sldNum" sz="quarter" idx="10"/>
          </p:nvPr>
        </p:nvSpPr>
        <p:spPr/>
        <p:txBody>
          <a:bodyPr/>
          <a:lstStyle/>
          <a:p>
            <a:pPr>
              <a:defRPr/>
            </a:pPr>
            <a:fld id="{6BDB537B-3B21-4882-AA13-D38C29734D23}" type="slidenum">
              <a:rPr lang="en-US" smtClean="0"/>
              <a:pPr>
                <a:defRPr/>
              </a:pPr>
              <a:t>29</a:t>
            </a:fld>
            <a:endParaRPr lang="en-US" dirty="0" smtClean="0"/>
          </a:p>
        </p:txBody>
      </p:sp>
      <p:pic>
        <p:nvPicPr>
          <p:cNvPr id="6" name="Picture 5" descr="datatype_010fb.gif"/>
          <p:cNvPicPr>
            <a:picLocks noChangeAspect="1"/>
          </p:cNvPicPr>
          <p:nvPr/>
        </p:nvPicPr>
        <p:blipFill>
          <a:blip r:embed="rId3" cstate="print"/>
          <a:srcRect b="30952"/>
          <a:stretch>
            <a:fillRect/>
          </a:stretch>
        </p:blipFill>
        <p:spPr>
          <a:xfrm>
            <a:off x="1219200" y="1694543"/>
            <a:ext cx="6705600" cy="4630057"/>
          </a:xfrm>
          <a:prstGeom prst="rect">
            <a:avLst/>
          </a:prstGeom>
        </p:spPr>
      </p:pic>
    </p:spTree>
    <p:extLst>
      <p:ext uri="{BB962C8B-B14F-4D97-AF65-F5344CB8AC3E}">
        <p14:creationId xmlns:p14="http://schemas.microsoft.com/office/powerpoint/2010/main" val="2475318755"/>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a:xfrm>
            <a:off x="2895600" y="2057400"/>
            <a:ext cx="5728993" cy="3352800"/>
          </a:xfrm>
        </p:spPr>
        <p:txBody>
          <a:bodyPr/>
          <a:lstStyle/>
          <a:p>
            <a:pPr marL="0" indent="0" algn="just">
              <a:lnSpc>
                <a:spcPct val="150000"/>
              </a:lnSpc>
              <a:buNone/>
            </a:pPr>
            <a:r>
              <a:rPr lang="en-US" sz="2400" dirty="0" smtClean="0"/>
              <a:t>PL/SQL Basic Blocks session </a:t>
            </a:r>
            <a:r>
              <a:rPr lang="en-US" sz="2400" dirty="0"/>
              <a:t>provides knowledge and understanding of the use of </a:t>
            </a:r>
            <a:r>
              <a:rPr lang="en-US" sz="2400" dirty="0" smtClean="0"/>
              <a:t>PL/SQL Blocks in Oracle 10G </a:t>
            </a:r>
            <a:r>
              <a:rPr lang="en-US" sz="2400" dirty="0"/>
              <a:t>and finally apply the syntax learned as part of this session in a case study provided. </a:t>
            </a:r>
            <a:endParaRPr lang="en-US" sz="2300" dirty="0" smtClean="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 y="1752600"/>
            <a:ext cx="2680994" cy="4747592"/>
          </a:xfrm>
          <a:prstGeom prst="rect">
            <a:avLst/>
          </a:prstGeom>
        </p:spPr>
      </p:pic>
      <p:sp>
        <p:nvSpPr>
          <p:cNvPr id="7" name="Slide Number Placeholder 6"/>
          <p:cNvSpPr>
            <a:spLocks noGrp="1"/>
          </p:cNvSpPr>
          <p:nvPr>
            <p:ph type="sldNum" sz="quarter" idx="10"/>
          </p:nvPr>
        </p:nvSpPr>
        <p:spPr/>
        <p:txBody>
          <a:bodyPr/>
          <a:lstStyle/>
          <a:p>
            <a:fld id="{47ED8886-DB3B-44F4-9A80-E6A224679F20}" type="slidenum">
              <a:rPr lang="en-US" smtClean="0"/>
              <a:pPr/>
              <a:t>3</a:t>
            </a:fld>
            <a:endParaRPr lang="en-US" dirty="0"/>
          </a:p>
        </p:txBody>
      </p:sp>
    </p:spTree>
    <p:extLst>
      <p:ext uri="{BB962C8B-B14F-4D97-AF65-F5344CB8AC3E}">
        <p14:creationId xmlns:p14="http://schemas.microsoft.com/office/powerpoint/2010/main" val="42194578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7ED8886-DB3B-44F4-9A80-E6A224679F20}" type="slidenum">
              <a:rPr lang="en-US" smtClean="0"/>
              <a:pPr/>
              <a:t>30</a:t>
            </a:fld>
            <a:endParaRPr lang="en-US" dirty="0"/>
          </a:p>
        </p:txBody>
      </p:sp>
      <p:sp>
        <p:nvSpPr>
          <p:cNvPr id="7" name="Title 1"/>
          <p:cNvSpPr>
            <a:spLocks noGrp="1"/>
          </p:cNvSpPr>
          <p:nvPr>
            <p:ph type="title"/>
          </p:nvPr>
        </p:nvSpPr>
        <p:spPr>
          <a:xfrm>
            <a:off x="1303020" y="-152400"/>
            <a:ext cx="8298180" cy="1143000"/>
          </a:xfrm>
        </p:spPr>
        <p:txBody>
          <a:bodyPr/>
          <a:lstStyle/>
          <a:p>
            <a:r>
              <a:rPr lang="en-US" dirty="0" smtClean="0"/>
              <a:t>Check Your Understanding</a:t>
            </a:r>
            <a:endParaRPr lang="en-US" dirty="0"/>
          </a:p>
        </p:txBody>
      </p:sp>
      <p:sp>
        <p:nvSpPr>
          <p:cNvPr id="10" name="Content Placeholder 1"/>
          <p:cNvSpPr>
            <a:spLocks noGrp="1"/>
          </p:cNvSpPr>
          <p:nvPr>
            <p:ph idx="1"/>
          </p:nvPr>
        </p:nvSpPr>
        <p:spPr>
          <a:xfrm>
            <a:off x="2514600" y="1905001"/>
            <a:ext cx="6400800" cy="2971800"/>
          </a:xfrm>
        </p:spPr>
        <p:txBody>
          <a:bodyPr/>
          <a:lstStyle/>
          <a:p>
            <a:pPr marL="279400" indent="-279400">
              <a:buAutoNum type="arabicPeriod"/>
            </a:pPr>
            <a:r>
              <a:rPr lang="en-US" sz="2400" dirty="0">
                <a:cs typeface="Arial" pitchFamily="34" charset="0"/>
              </a:rPr>
              <a:t>What are the basic sections of PL/SQL block?</a:t>
            </a:r>
          </a:p>
          <a:p>
            <a:pPr marL="279400" indent="-279400">
              <a:buAutoNum type="arabicPeriod"/>
            </a:pPr>
            <a:r>
              <a:rPr lang="en-US" sz="2400" dirty="0">
                <a:cs typeface="Arial" pitchFamily="34" charset="0"/>
              </a:rPr>
              <a:t>What is the use of LOB data type?</a:t>
            </a:r>
          </a:p>
          <a:p>
            <a:pPr marL="279400" indent="-279400">
              <a:buAutoNum type="arabicPeriod"/>
            </a:pPr>
            <a:r>
              <a:rPr lang="en-US" sz="2400" dirty="0">
                <a:cs typeface="Arial" pitchFamily="34" charset="0"/>
              </a:rPr>
              <a:t>What is a literal?</a:t>
            </a:r>
          </a:p>
          <a:p>
            <a:pPr marL="279400" indent="-279400">
              <a:buAutoNum type="arabicPeriod"/>
            </a:pPr>
            <a:r>
              <a:rPr lang="en-US" sz="2400" dirty="0">
                <a:cs typeface="Arial" pitchFamily="34" charset="0"/>
              </a:rPr>
              <a:t>How do you print output in PL/SQL block?</a:t>
            </a:r>
          </a:p>
          <a:p>
            <a:pPr marL="279400" indent="-279400">
              <a:buAutoNum type="arabicPeriod"/>
            </a:pPr>
            <a:r>
              <a:rPr lang="en-US" sz="2400" dirty="0">
                <a:cs typeface="Arial" pitchFamily="34" charset="0"/>
              </a:rPr>
              <a:t>What is a identifier?</a:t>
            </a:r>
          </a:p>
          <a:p>
            <a:endParaRPr lang="en-US" dirty="0"/>
          </a:p>
        </p:txBody>
      </p:sp>
      <p:pic>
        <p:nvPicPr>
          <p:cNvPr id="11" name="Picture 29"/>
          <p:cNvPicPr>
            <a:picLocks noChangeAspect="1" noChangeArrowheads="1"/>
          </p:cNvPicPr>
          <p:nvPr/>
        </p:nvPicPr>
        <p:blipFill>
          <a:blip r:embed="rId3" cstate="print"/>
          <a:srcRect/>
          <a:stretch>
            <a:fillRect/>
          </a:stretch>
        </p:blipFill>
        <p:spPr bwMode="auto">
          <a:xfrm>
            <a:off x="609600" y="2418297"/>
            <a:ext cx="1905000" cy="2001303"/>
          </a:xfrm>
          <a:prstGeom prst="rect">
            <a:avLst/>
          </a:prstGeom>
          <a:noFill/>
          <a:ln w="9525" algn="ctr">
            <a:noFill/>
            <a:miter lim="800000"/>
            <a:headEnd/>
            <a:tailEnd/>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5377747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lvl="1"/>
            <a:r>
              <a:rPr lang="en-US" sz="3200" dirty="0" smtClean="0">
                <a:latin typeface="Verdana" pitchFamily="34" charset="0"/>
              </a:rPr>
              <a:t>Operators In PL/SQL  </a:t>
            </a:r>
          </a:p>
        </p:txBody>
      </p:sp>
      <p:sp>
        <p:nvSpPr>
          <p:cNvPr id="7172" name="Slide Number Placeholder 3"/>
          <p:cNvSpPr>
            <a:spLocks noGrp="1"/>
          </p:cNvSpPr>
          <p:nvPr>
            <p:ph type="sldNum" sz="quarter" idx="10"/>
          </p:nvPr>
        </p:nvSpPr>
        <p:spPr/>
        <p:txBody>
          <a:bodyPr/>
          <a:lstStyle/>
          <a:p>
            <a:pPr>
              <a:defRPr/>
            </a:pPr>
            <a:fld id="{6BDB537B-3B21-4882-AA13-D38C29734D23}" type="slidenum">
              <a:rPr lang="en-US" smtClean="0"/>
              <a:pPr>
                <a:defRPr/>
              </a:pPr>
              <a:t>31</a:t>
            </a:fld>
            <a:endParaRPr lang="en-US" dirty="0" smtClean="0"/>
          </a:p>
        </p:txBody>
      </p:sp>
      <p:graphicFrame>
        <p:nvGraphicFramePr>
          <p:cNvPr id="7" name="Table 6"/>
          <p:cNvGraphicFramePr>
            <a:graphicFrameLocks noGrp="1"/>
          </p:cNvGraphicFramePr>
          <p:nvPr/>
        </p:nvGraphicFramePr>
        <p:xfrm>
          <a:off x="1143000" y="2362200"/>
          <a:ext cx="6324600" cy="3132826"/>
        </p:xfrm>
        <a:graphic>
          <a:graphicData uri="http://schemas.openxmlformats.org/drawingml/2006/table">
            <a:tbl>
              <a:tblPr firstRow="1" bandRow="1">
                <a:tableStyleId>{5C22544A-7EE6-4342-B048-85BDC9FD1C3A}</a:tableStyleId>
              </a:tblPr>
              <a:tblGrid>
                <a:gridCol w="3083243"/>
                <a:gridCol w="3241357"/>
              </a:tblGrid>
              <a:tr h="343373">
                <a:tc>
                  <a:txBody>
                    <a:bodyPr/>
                    <a:lstStyle/>
                    <a:p>
                      <a:r>
                        <a:rPr lang="en-US" sz="1800" dirty="0" smtClean="0">
                          <a:latin typeface="Arial" pitchFamily="34" charset="0"/>
                          <a:cs typeface="Arial" pitchFamily="34" charset="0"/>
                        </a:rPr>
                        <a:t>Types</a:t>
                      </a:r>
                      <a:endParaRPr lang="en-US" sz="1800" dirty="0">
                        <a:latin typeface="Arial" pitchFamily="34" charset="0"/>
                        <a:cs typeface="Arial" pitchFamily="34" charset="0"/>
                      </a:endParaRPr>
                    </a:p>
                  </a:txBody>
                  <a:tcPr/>
                </a:tc>
                <a:tc>
                  <a:txBody>
                    <a:bodyPr/>
                    <a:lstStyle/>
                    <a:p>
                      <a:r>
                        <a:rPr lang="en-US" sz="1800" dirty="0" smtClean="0">
                          <a:latin typeface="Arial" pitchFamily="34" charset="0"/>
                          <a:cs typeface="Arial" pitchFamily="34" charset="0"/>
                        </a:rPr>
                        <a:t>Operators</a:t>
                      </a:r>
                      <a:endParaRPr lang="en-US" sz="1800" dirty="0">
                        <a:latin typeface="Arial" pitchFamily="34" charset="0"/>
                        <a:cs typeface="Arial" pitchFamily="34" charset="0"/>
                      </a:endParaRPr>
                    </a:p>
                  </a:txBody>
                  <a:tcPr/>
                </a:tc>
              </a:tr>
              <a:tr h="343373">
                <a:tc>
                  <a:txBody>
                    <a:bodyPr/>
                    <a:lstStyle/>
                    <a:p>
                      <a:r>
                        <a:rPr lang="en-US" sz="1800" dirty="0" smtClean="0">
                          <a:latin typeface="Arial" pitchFamily="34" charset="0"/>
                          <a:cs typeface="Arial" pitchFamily="34" charset="0"/>
                        </a:rPr>
                        <a:t>Arithmetic Operators </a:t>
                      </a:r>
                      <a:endParaRPr lang="en-US" sz="1800" dirty="0">
                        <a:latin typeface="Arial" pitchFamily="34" charset="0"/>
                        <a:cs typeface="Arial" pitchFamily="34" charset="0"/>
                      </a:endParaRPr>
                    </a:p>
                  </a:txBody>
                  <a:tcPr/>
                </a:tc>
                <a:tc>
                  <a:txBody>
                    <a:bodyPr/>
                    <a:lstStyle/>
                    <a:p>
                      <a:r>
                        <a:rPr lang="en-US" sz="1800" u="none" strike="noStrike" kern="1200" dirty="0" smtClean="0">
                          <a:solidFill>
                            <a:schemeClr val="dk1"/>
                          </a:solidFill>
                          <a:latin typeface="Arial" pitchFamily="34" charset="0"/>
                          <a:ea typeface="+mn-ea"/>
                          <a:cs typeface="Arial" pitchFamily="34" charset="0"/>
                        </a:rPr>
                        <a:t>+,-,*./</a:t>
                      </a:r>
                      <a:endParaRPr lang="en-US" sz="1800" dirty="0">
                        <a:latin typeface="Arial" pitchFamily="34" charset="0"/>
                        <a:cs typeface="Arial" pitchFamily="34" charset="0"/>
                      </a:endParaRPr>
                    </a:p>
                  </a:txBody>
                  <a:tcPr/>
                </a:tc>
              </a:tr>
              <a:tr h="439706">
                <a:tc>
                  <a:txBody>
                    <a:bodyPr/>
                    <a:lstStyle/>
                    <a:p>
                      <a:r>
                        <a:rPr lang="en-US" sz="1800" dirty="0" smtClean="0">
                          <a:latin typeface="Arial" pitchFamily="34" charset="0"/>
                          <a:cs typeface="Arial" pitchFamily="34" charset="0"/>
                        </a:rPr>
                        <a:t>Character Operators </a:t>
                      </a:r>
                      <a:endParaRPr lang="en-US" sz="1800" dirty="0">
                        <a:latin typeface="Arial" pitchFamily="34" charset="0"/>
                        <a:cs typeface="Arial" pitchFamily="34" charset="0"/>
                      </a:endParaRPr>
                    </a:p>
                  </a:txBody>
                  <a:tcPr/>
                </a:tc>
                <a:tc>
                  <a:txBody>
                    <a:bodyPr/>
                    <a:lstStyle/>
                    <a:p>
                      <a:r>
                        <a:rPr lang="en-US" sz="1800" u="none" strike="noStrike" kern="1200" dirty="0" smtClean="0">
                          <a:solidFill>
                            <a:schemeClr val="dk1"/>
                          </a:solidFill>
                          <a:latin typeface="Arial" pitchFamily="34" charset="0"/>
                          <a:ea typeface="+mn-ea"/>
                          <a:cs typeface="Arial" pitchFamily="34" charset="0"/>
                        </a:rPr>
                        <a:t>||</a:t>
                      </a:r>
                      <a:endParaRPr lang="en-US" sz="1800" dirty="0">
                        <a:latin typeface="Arial" pitchFamily="34" charset="0"/>
                        <a:cs typeface="Arial" pitchFamily="34" charset="0"/>
                      </a:endParaRPr>
                    </a:p>
                  </a:txBody>
                  <a:tcPr/>
                </a:tc>
              </a:tr>
              <a:tr h="620761">
                <a:tc>
                  <a:txBody>
                    <a:bodyPr/>
                    <a:lstStyle/>
                    <a:p>
                      <a:r>
                        <a:rPr lang="en-US" sz="1800" dirty="0" smtClean="0">
                          <a:latin typeface="Arial" pitchFamily="34" charset="0"/>
                          <a:cs typeface="Arial" pitchFamily="34" charset="0"/>
                        </a:rPr>
                        <a:t>Comparison Operators </a:t>
                      </a:r>
                      <a:endParaRPr lang="en-US" sz="1800" dirty="0">
                        <a:latin typeface="Arial" pitchFamily="34" charset="0"/>
                        <a:cs typeface="Arial" pitchFamily="34" charset="0"/>
                      </a:endParaRPr>
                    </a:p>
                  </a:txBody>
                  <a:tcPr/>
                </a:tc>
                <a:tc>
                  <a:txBody>
                    <a:bodyPr/>
                    <a:lstStyle/>
                    <a:p>
                      <a:r>
                        <a:rPr lang="en-US" sz="1800" u="none" strike="noStrike" kern="1200" dirty="0" smtClean="0">
                          <a:solidFill>
                            <a:schemeClr val="dk1"/>
                          </a:solidFill>
                          <a:latin typeface="Arial" pitchFamily="34" charset="0"/>
                          <a:ea typeface="+mn-ea"/>
                          <a:cs typeface="Arial" pitchFamily="34" charset="0"/>
                        </a:rPr>
                        <a:t>&lt;,&gt;,&gt;=,&lt;=,!=,&lt;&gt;</a:t>
                      </a:r>
                      <a:endParaRPr lang="en-US" sz="1800" dirty="0">
                        <a:latin typeface="Arial" pitchFamily="34" charset="0"/>
                        <a:cs typeface="Arial" pitchFamily="34" charset="0"/>
                      </a:endParaRPr>
                    </a:p>
                  </a:txBody>
                  <a:tcPr/>
                </a:tc>
              </a:tr>
              <a:tr h="343373">
                <a:tc>
                  <a:txBody>
                    <a:bodyPr/>
                    <a:lstStyle/>
                    <a:p>
                      <a:pPr algn="l" rtl="0"/>
                      <a:r>
                        <a:rPr lang="en-US" sz="1800" dirty="0" smtClean="0">
                          <a:latin typeface="Arial" pitchFamily="34" charset="0"/>
                          <a:cs typeface="Arial" pitchFamily="34" charset="0"/>
                        </a:rPr>
                        <a:t>Assignment operator</a:t>
                      </a:r>
                      <a:endParaRPr lang="en-US" sz="1800" dirty="0">
                        <a:latin typeface="Arial" pitchFamily="34" charset="0"/>
                        <a:cs typeface="Arial" pitchFamily="34" charset="0"/>
                      </a:endParaRPr>
                    </a:p>
                  </a:txBody>
                  <a:tcPr/>
                </a:tc>
                <a:tc>
                  <a:txBody>
                    <a:bodyPr/>
                    <a:lstStyle/>
                    <a:p>
                      <a:pPr algn="l" rtl="0"/>
                      <a:r>
                        <a:rPr lang="en-US" sz="1800" dirty="0">
                          <a:latin typeface="Arial" pitchFamily="34" charset="0"/>
                          <a:cs typeface="Arial" pitchFamily="34" charset="0"/>
                        </a:rPr>
                        <a:t>:=</a:t>
                      </a:r>
                    </a:p>
                  </a:txBody>
                  <a:tcPr marL="28575" marR="28575" marT="28575" marB="28575"/>
                </a:tc>
              </a:tr>
              <a:tr h="343373">
                <a:tc>
                  <a:txBody>
                    <a:bodyPr/>
                    <a:lstStyle/>
                    <a:p>
                      <a:pPr algn="l" rtl="0"/>
                      <a:r>
                        <a:rPr lang="en-US" dirty="0" smtClean="0">
                          <a:latin typeface="Arial" pitchFamily="34" charset="0"/>
                          <a:cs typeface="Arial" pitchFamily="34" charset="0"/>
                        </a:rPr>
                        <a:t>Logical Operators </a:t>
                      </a:r>
                      <a:endParaRPr lang="en-US" sz="1800" dirty="0">
                        <a:latin typeface="Arial" pitchFamily="34" charset="0"/>
                        <a:cs typeface="Arial" pitchFamily="34" charset="0"/>
                      </a:endParaRPr>
                    </a:p>
                  </a:txBody>
                  <a:tcPr/>
                </a:tc>
                <a:tc>
                  <a:txBody>
                    <a:bodyPr/>
                    <a:lstStyle/>
                    <a:p>
                      <a:pPr algn="l" rtl="0"/>
                      <a:r>
                        <a:rPr lang="en-US" sz="1800" dirty="0" smtClean="0">
                          <a:latin typeface="Arial" pitchFamily="34" charset="0"/>
                          <a:cs typeface="Arial" pitchFamily="34" charset="0"/>
                        </a:rPr>
                        <a:t>AND,NOT,OR</a:t>
                      </a:r>
                      <a:endParaRPr lang="en-US" sz="1800" dirty="0">
                        <a:latin typeface="Arial" pitchFamily="34" charset="0"/>
                        <a:cs typeface="Arial" pitchFamily="34" charset="0"/>
                      </a:endParaRPr>
                    </a:p>
                  </a:txBody>
                  <a:tcPr marL="28575" marR="28575" marT="28575" marB="28575"/>
                </a:tc>
              </a:tr>
              <a:tr h="609319">
                <a:tc>
                  <a:txBody>
                    <a:bodyPr/>
                    <a:lstStyle/>
                    <a:p>
                      <a:pPr algn="l" rtl="0"/>
                      <a:r>
                        <a:rPr lang="en-US" sz="1800" dirty="0" smtClean="0">
                          <a:latin typeface="Arial" pitchFamily="34" charset="0"/>
                          <a:cs typeface="Arial" pitchFamily="34" charset="0"/>
                        </a:rPr>
                        <a:t>Other Operators</a:t>
                      </a:r>
                      <a:endParaRPr lang="en-US" sz="1800" dirty="0">
                        <a:latin typeface="Arial" pitchFamily="34" charset="0"/>
                        <a:cs typeface="Arial" pitchFamily="34" charset="0"/>
                      </a:endParaRPr>
                    </a:p>
                  </a:txBody>
                  <a:tcPr/>
                </a:tc>
                <a:tc>
                  <a:txBody>
                    <a:bodyPr/>
                    <a:lstStyle/>
                    <a:p>
                      <a:pPr algn="l" rtl="0"/>
                      <a:r>
                        <a:rPr lang="en-US" sz="1800" dirty="0" smtClean="0">
                          <a:latin typeface="Arial" pitchFamily="34" charset="0"/>
                          <a:cs typeface="Arial" pitchFamily="34" charset="0"/>
                        </a:rPr>
                        <a:t>( , ) , : , @ , ; ,  ..</a:t>
                      </a:r>
                      <a:endParaRPr lang="en-US" sz="1800" dirty="0">
                        <a:latin typeface="Arial" pitchFamily="34" charset="0"/>
                        <a:cs typeface="Arial" pitchFamily="34" charset="0"/>
                      </a:endParaRPr>
                    </a:p>
                  </a:txBody>
                  <a:tcPr marL="28575" marR="28575" marT="28575" marB="28575"/>
                </a:tc>
              </a:tr>
            </a:tbl>
          </a:graphicData>
        </a:graphic>
      </p:graphicFrame>
      <p:sp>
        <p:nvSpPr>
          <p:cNvPr id="5" name="TextBox 4"/>
          <p:cNvSpPr txBox="1"/>
          <p:nvPr/>
        </p:nvSpPr>
        <p:spPr>
          <a:xfrm>
            <a:off x="762000" y="1676400"/>
            <a:ext cx="739140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b="0" dirty="0" smtClean="0">
                <a:latin typeface="Arial" pitchFamily="34" charset="0"/>
                <a:cs typeface="Arial" pitchFamily="34" charset="0"/>
              </a:rPr>
              <a:t>PL/SQL Supports all the Operators and Functions you studied in  SQL</a:t>
            </a:r>
            <a:endParaRPr lang="en-US" b="0" dirty="0">
              <a:latin typeface="Arial" pitchFamily="34" charset="0"/>
              <a:cs typeface="Arial" pitchFamily="34" charset="0"/>
            </a:endParaRPr>
          </a:p>
        </p:txBody>
      </p:sp>
    </p:spTree>
    <p:extLst>
      <p:ext uri="{BB962C8B-B14F-4D97-AF65-F5344CB8AC3E}">
        <p14:creationId xmlns:p14="http://schemas.microsoft.com/office/powerpoint/2010/main" val="2818980192"/>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Variables in PL/SQL</a:t>
            </a:r>
            <a:endParaRPr lang="en-US" sz="32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32</a:t>
            </a:fld>
            <a:endParaRPr lang="en-US" dirty="0"/>
          </a:p>
        </p:txBody>
      </p:sp>
      <p:sp>
        <p:nvSpPr>
          <p:cNvPr id="5" name="TextBox 4"/>
          <p:cNvSpPr txBox="1"/>
          <p:nvPr/>
        </p:nvSpPr>
        <p:spPr>
          <a:xfrm>
            <a:off x="-76200" y="1046321"/>
            <a:ext cx="9144000" cy="5070619"/>
          </a:xfrm>
          <a:prstGeom prst="rect">
            <a:avLst/>
          </a:prstGeom>
          <a:noFill/>
        </p:spPr>
        <p:txBody>
          <a:bodyPr wrap="square" rtlCol="0">
            <a:spAutoFit/>
          </a:bodyPr>
          <a:lstStyle/>
          <a:p>
            <a:pPr>
              <a:spcBef>
                <a:spcPts val="900"/>
              </a:spcBef>
            </a:pPr>
            <a:r>
              <a:rPr lang="en-US" sz="2000" dirty="0" smtClean="0"/>
              <a:t>What are Variables?</a:t>
            </a:r>
          </a:p>
          <a:p>
            <a:pPr marL="114300" lvl="1">
              <a:spcBef>
                <a:spcPts val="900"/>
              </a:spcBef>
              <a:buFont typeface="Arial" pitchFamily="34" charset="0"/>
              <a:buChar char="•"/>
            </a:pPr>
            <a:r>
              <a:rPr lang="en-US" sz="2000" dirty="0" smtClean="0"/>
              <a:t> </a:t>
            </a:r>
            <a:r>
              <a:rPr lang="en-US" sz="2000" b="0" dirty="0" smtClean="0"/>
              <a:t> Variables are memory locations, which can store data values.</a:t>
            </a:r>
          </a:p>
          <a:p>
            <a:pPr marL="114300" lvl="1">
              <a:spcBef>
                <a:spcPts val="900"/>
              </a:spcBef>
              <a:buFont typeface="Arial" pitchFamily="34" charset="0"/>
              <a:buChar char="•"/>
            </a:pPr>
            <a:r>
              <a:rPr lang="en-US" sz="2000" b="0" dirty="0" smtClean="0"/>
              <a:t>  Information from database can be stored to a variable or the contents of a variable can be inserted into the database.</a:t>
            </a:r>
          </a:p>
          <a:p>
            <a:pPr marL="114300" lvl="1">
              <a:spcBef>
                <a:spcPts val="900"/>
              </a:spcBef>
              <a:buFont typeface="Arial" pitchFamily="34" charset="0"/>
              <a:buChar char="•"/>
            </a:pPr>
            <a:r>
              <a:rPr lang="en-US" sz="2000" b="0" dirty="0" smtClean="0"/>
              <a:t>  The variables are declared in the declarative section of the block.</a:t>
            </a:r>
          </a:p>
          <a:p>
            <a:pPr marL="114300" lvl="1">
              <a:spcBef>
                <a:spcPts val="900"/>
              </a:spcBef>
              <a:buFont typeface="Arial" pitchFamily="34" charset="0"/>
              <a:buChar char="•"/>
            </a:pPr>
            <a:r>
              <a:rPr lang="en-US" sz="2000" b="0" dirty="0" smtClean="0"/>
              <a:t>  Every variable has a specific data type which describes what kind of information it can store.</a:t>
            </a:r>
          </a:p>
          <a:p>
            <a:pPr marL="114300" lvl="1">
              <a:spcBef>
                <a:spcPts val="900"/>
              </a:spcBef>
            </a:pPr>
            <a:r>
              <a:rPr lang="en-US" sz="2000" dirty="0" smtClean="0">
                <a:solidFill>
                  <a:srgbClr val="C00000"/>
                </a:solidFill>
              </a:rPr>
              <a:t>Note</a:t>
            </a:r>
            <a:r>
              <a:rPr lang="en-US" sz="2000" dirty="0">
                <a:solidFill>
                  <a:srgbClr val="C00000"/>
                </a:solidFill>
              </a:rPr>
              <a:t>: Adopt a naming convention for PL/SQL identifiers: for example, </a:t>
            </a:r>
            <a:r>
              <a:rPr lang="en-US" sz="2000" dirty="0" err="1">
                <a:solidFill>
                  <a:srgbClr val="C00000"/>
                </a:solidFill>
              </a:rPr>
              <a:t>v_employee_id</a:t>
            </a:r>
            <a:r>
              <a:rPr lang="en-US" sz="2000" dirty="0">
                <a:solidFill>
                  <a:srgbClr val="C00000"/>
                </a:solidFill>
              </a:rPr>
              <a:t> </a:t>
            </a:r>
            <a:endParaRPr lang="en-US" sz="2000" b="0" dirty="0" smtClean="0"/>
          </a:p>
          <a:p>
            <a:r>
              <a:rPr lang="en-US" dirty="0" smtClean="0"/>
              <a:t>Syntax:</a:t>
            </a:r>
          </a:p>
          <a:p>
            <a:pPr lvl="2"/>
            <a:r>
              <a:rPr lang="en-US" dirty="0" err="1" smtClean="0">
                <a:solidFill>
                  <a:srgbClr val="00B050"/>
                </a:solidFill>
              </a:rPr>
              <a:t>variable_name</a:t>
            </a:r>
            <a:r>
              <a:rPr lang="en-US" dirty="0" smtClean="0"/>
              <a:t> </a:t>
            </a:r>
            <a:r>
              <a:rPr lang="en-US" dirty="0" err="1" smtClean="0">
                <a:solidFill>
                  <a:srgbClr val="0070C0"/>
                </a:solidFill>
              </a:rPr>
              <a:t>datatype</a:t>
            </a:r>
            <a:r>
              <a:rPr lang="en-US" dirty="0" smtClean="0"/>
              <a:t> [</a:t>
            </a:r>
            <a:r>
              <a:rPr lang="en-US" dirty="0" smtClean="0">
                <a:solidFill>
                  <a:srgbClr val="0070C0"/>
                </a:solidFill>
              </a:rPr>
              <a:t>NOT NULL :=</a:t>
            </a:r>
            <a:r>
              <a:rPr lang="en-US" dirty="0" smtClean="0"/>
              <a:t> </a:t>
            </a:r>
            <a:r>
              <a:rPr lang="en-US" dirty="0" smtClean="0">
                <a:solidFill>
                  <a:srgbClr val="00B050"/>
                </a:solidFill>
              </a:rPr>
              <a:t>value</a:t>
            </a:r>
            <a:r>
              <a:rPr lang="en-US" dirty="0" smtClean="0"/>
              <a:t> ]; </a:t>
            </a:r>
          </a:p>
          <a:p>
            <a:r>
              <a:rPr lang="en-US" dirty="0" smtClean="0"/>
              <a:t>Example:</a:t>
            </a:r>
          </a:p>
          <a:p>
            <a:pPr lvl="2"/>
            <a:r>
              <a:rPr lang="en-US" dirty="0" err="1" smtClean="0">
                <a:solidFill>
                  <a:srgbClr val="00B050"/>
                </a:solidFill>
              </a:rPr>
              <a:t>v_Join_Date</a:t>
            </a:r>
            <a:r>
              <a:rPr lang="en-US" dirty="0" smtClean="0">
                <a:solidFill>
                  <a:srgbClr val="00B050"/>
                </a:solidFill>
              </a:rPr>
              <a:t> </a:t>
            </a:r>
            <a:r>
              <a:rPr lang="en-US" dirty="0" smtClean="0">
                <a:solidFill>
                  <a:srgbClr val="0070C0"/>
                </a:solidFill>
              </a:rPr>
              <a:t>Date;</a:t>
            </a:r>
          </a:p>
          <a:p>
            <a:pPr lvl="2"/>
            <a:r>
              <a:rPr lang="en-US" dirty="0" err="1" smtClean="0">
                <a:solidFill>
                  <a:srgbClr val="00B050"/>
                </a:solidFill>
              </a:rPr>
              <a:t>v_Dept_Id</a:t>
            </a:r>
            <a:r>
              <a:rPr lang="en-US" dirty="0" smtClean="0">
                <a:solidFill>
                  <a:srgbClr val="00B050"/>
                </a:solidFill>
              </a:rPr>
              <a:t> </a:t>
            </a:r>
            <a:r>
              <a:rPr lang="en-US" dirty="0" smtClean="0">
                <a:solidFill>
                  <a:srgbClr val="0070C0"/>
                </a:solidFill>
              </a:rPr>
              <a:t>Number(3) NOT  NULL:=</a:t>
            </a:r>
            <a:r>
              <a:rPr lang="en-US" dirty="0" smtClean="0">
                <a:solidFill>
                  <a:srgbClr val="00B050"/>
                </a:solidFill>
              </a:rPr>
              <a:t>25</a:t>
            </a:r>
            <a:r>
              <a:rPr lang="en-US" dirty="0" smtClean="0">
                <a:solidFill>
                  <a:srgbClr val="0070C0"/>
                </a:solidFill>
              </a:rPr>
              <a:t>;</a:t>
            </a:r>
          </a:p>
          <a:p>
            <a:pPr lvl="2"/>
            <a:r>
              <a:rPr lang="en-US" dirty="0" err="1" smtClean="0">
                <a:solidFill>
                  <a:srgbClr val="00B050"/>
                </a:solidFill>
              </a:rPr>
              <a:t>v_Dept_Head</a:t>
            </a:r>
            <a:r>
              <a:rPr lang="en-US" dirty="0" smtClean="0">
                <a:solidFill>
                  <a:srgbClr val="00B050"/>
                </a:solidFill>
              </a:rPr>
              <a:t> </a:t>
            </a:r>
            <a:r>
              <a:rPr lang="en-US" dirty="0" smtClean="0">
                <a:solidFill>
                  <a:srgbClr val="0070C0"/>
                </a:solidFill>
              </a:rPr>
              <a:t>Varchar2(10):=‘</a:t>
            </a:r>
            <a:r>
              <a:rPr lang="en-US" dirty="0" smtClean="0">
                <a:solidFill>
                  <a:srgbClr val="00B050"/>
                </a:solidFill>
              </a:rPr>
              <a:t>Ramesh</a:t>
            </a:r>
            <a:r>
              <a:rPr lang="en-US" dirty="0" smtClean="0">
                <a:solidFill>
                  <a:srgbClr val="0070C0"/>
                </a:solidFill>
              </a:rPr>
              <a:t>’;</a:t>
            </a:r>
          </a:p>
          <a:p>
            <a:pPr lvl="2"/>
            <a:r>
              <a:rPr lang="en-US" dirty="0" err="1" smtClean="0">
                <a:solidFill>
                  <a:srgbClr val="00B050"/>
                </a:solidFill>
              </a:rPr>
              <a:t>v_Dept_Tax</a:t>
            </a:r>
            <a:r>
              <a:rPr lang="en-US" dirty="0" smtClean="0">
                <a:solidFill>
                  <a:srgbClr val="00B050"/>
                </a:solidFill>
              </a:rPr>
              <a:t> </a:t>
            </a:r>
            <a:r>
              <a:rPr lang="en-US" dirty="0" smtClean="0">
                <a:solidFill>
                  <a:srgbClr val="0070C0"/>
                </a:solidFill>
              </a:rPr>
              <a:t>CONSTANT  Number:=</a:t>
            </a:r>
            <a:r>
              <a:rPr lang="en-US" dirty="0" smtClean="0">
                <a:solidFill>
                  <a:srgbClr val="00B050"/>
                </a:solidFill>
              </a:rPr>
              <a:t>12</a:t>
            </a:r>
            <a:r>
              <a:rPr lang="en-US" dirty="0" smtClean="0">
                <a:solidFill>
                  <a:srgbClr val="0070C0"/>
                </a:solidFill>
              </a:rPr>
              <a:t>;</a:t>
            </a:r>
            <a:endParaRPr lang="en-US" sz="2000" dirty="0" smtClean="0"/>
          </a:p>
        </p:txBody>
      </p:sp>
      <p:sp>
        <p:nvSpPr>
          <p:cNvPr id="6" name="TextBox 5"/>
          <p:cNvSpPr txBox="1"/>
          <p:nvPr/>
        </p:nvSpPr>
        <p:spPr>
          <a:xfrm>
            <a:off x="5943600" y="5188803"/>
            <a:ext cx="2743200" cy="83099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600" b="0" dirty="0" smtClean="0"/>
              <a:t>Assignment operator allows a value to be stored in a variable</a:t>
            </a:r>
          </a:p>
          <a:p>
            <a:r>
              <a:rPr lang="en-US" sz="1600" dirty="0" smtClean="0"/>
              <a:t>variable := value; </a:t>
            </a:r>
          </a:p>
        </p:txBody>
      </p:sp>
      <p:sp>
        <p:nvSpPr>
          <p:cNvPr id="8" name="Right Brace 7"/>
          <p:cNvSpPr/>
          <p:nvPr/>
        </p:nvSpPr>
        <p:spPr>
          <a:xfrm>
            <a:off x="5486400" y="5181600"/>
            <a:ext cx="381000" cy="1066800"/>
          </a:xfrm>
          <a:prstGeom prst="righ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970457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animEffect transition="in" filter="dissolve">
                                      <p:cBhvr>
                                        <p:cTn id="7" dur="500"/>
                                        <p:tgtEl>
                                          <p:spTgt spid="5">
                                            <p:txEl>
                                              <p:pRg st="6" end="6"/>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
                                            <p:txEl>
                                              <p:pRg st="7" end="7"/>
                                            </p:txEl>
                                          </p:spTgt>
                                        </p:tgtEl>
                                        <p:attrNameLst>
                                          <p:attrName>style.visibility</p:attrName>
                                        </p:attrNameLst>
                                      </p:cBhvr>
                                      <p:to>
                                        <p:strVal val="visible"/>
                                      </p:to>
                                    </p:set>
                                    <p:animEffect transition="in" filter="dissolve">
                                      <p:cBhvr>
                                        <p:cTn id="10" dur="500"/>
                                        <p:tgtEl>
                                          <p:spTgt spid="5">
                                            <p:txEl>
                                              <p:pRg st="7" end="7"/>
                                            </p:txEl>
                                          </p:spTgt>
                                        </p:tgtEl>
                                      </p:cBhvr>
                                    </p:animEffect>
                                  </p:childTnLst>
                                </p:cTn>
                              </p:par>
                            </p:childTnLst>
                          </p:cTn>
                        </p:par>
                        <p:par>
                          <p:cTn id="11" fill="hold">
                            <p:stCondLst>
                              <p:cond delay="500"/>
                            </p:stCondLst>
                            <p:childTnLst>
                              <p:par>
                                <p:cTn id="12" presetID="9" presetClass="entr" presetSubtype="0" fill="hold" nodeType="afterEffect">
                                  <p:stCondLst>
                                    <p:cond delay="0"/>
                                  </p:stCondLst>
                                  <p:childTnLst>
                                    <p:set>
                                      <p:cBhvr>
                                        <p:cTn id="13" dur="1" fill="hold">
                                          <p:stCondLst>
                                            <p:cond delay="0"/>
                                          </p:stCondLst>
                                        </p:cTn>
                                        <p:tgtEl>
                                          <p:spTgt spid="5">
                                            <p:txEl>
                                              <p:pRg st="8" end="8"/>
                                            </p:txEl>
                                          </p:spTgt>
                                        </p:tgtEl>
                                        <p:attrNameLst>
                                          <p:attrName>style.visibility</p:attrName>
                                        </p:attrNameLst>
                                      </p:cBhvr>
                                      <p:to>
                                        <p:strVal val="visible"/>
                                      </p:to>
                                    </p:set>
                                    <p:animEffect transition="in" filter="dissolve">
                                      <p:cBhvr>
                                        <p:cTn id="14" dur="500"/>
                                        <p:tgtEl>
                                          <p:spTgt spid="5">
                                            <p:txEl>
                                              <p:pRg st="8" end="8"/>
                                            </p:txEl>
                                          </p:spTgt>
                                        </p:tgtEl>
                                      </p:cBhvr>
                                    </p:animEffect>
                                  </p:childTnLst>
                                </p:cTn>
                              </p:par>
                              <p:par>
                                <p:cTn id="15" presetID="9" presetClass="entr" presetSubtype="0" fill="hold" nodeType="withEffect">
                                  <p:stCondLst>
                                    <p:cond delay="0"/>
                                  </p:stCondLst>
                                  <p:childTnLst>
                                    <p:set>
                                      <p:cBhvr>
                                        <p:cTn id="16" dur="1" fill="hold">
                                          <p:stCondLst>
                                            <p:cond delay="0"/>
                                          </p:stCondLst>
                                        </p:cTn>
                                        <p:tgtEl>
                                          <p:spTgt spid="5">
                                            <p:txEl>
                                              <p:pRg st="9" end="9"/>
                                            </p:txEl>
                                          </p:spTgt>
                                        </p:tgtEl>
                                        <p:attrNameLst>
                                          <p:attrName>style.visibility</p:attrName>
                                        </p:attrNameLst>
                                      </p:cBhvr>
                                      <p:to>
                                        <p:strVal val="visible"/>
                                      </p:to>
                                    </p:set>
                                    <p:animEffect transition="in" filter="dissolve">
                                      <p:cBhvr>
                                        <p:cTn id="17" dur="500"/>
                                        <p:tgtEl>
                                          <p:spTgt spid="5">
                                            <p:txEl>
                                              <p:pRg st="9" end="9"/>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5">
                                            <p:txEl>
                                              <p:pRg st="10" end="10"/>
                                            </p:txEl>
                                          </p:spTgt>
                                        </p:tgtEl>
                                        <p:attrNameLst>
                                          <p:attrName>style.visibility</p:attrName>
                                        </p:attrNameLst>
                                      </p:cBhvr>
                                      <p:to>
                                        <p:strVal val="visible"/>
                                      </p:to>
                                    </p:set>
                                    <p:animEffect transition="in" filter="dissolve">
                                      <p:cBhvr>
                                        <p:cTn id="20" dur="500"/>
                                        <p:tgtEl>
                                          <p:spTgt spid="5">
                                            <p:txEl>
                                              <p:pRg st="10" end="10"/>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5">
                                            <p:txEl>
                                              <p:pRg st="11" end="11"/>
                                            </p:txEl>
                                          </p:spTgt>
                                        </p:tgtEl>
                                        <p:attrNameLst>
                                          <p:attrName>style.visibility</p:attrName>
                                        </p:attrNameLst>
                                      </p:cBhvr>
                                      <p:to>
                                        <p:strVal val="visible"/>
                                      </p:to>
                                    </p:set>
                                    <p:animEffect transition="in" filter="dissolve">
                                      <p:cBhvr>
                                        <p:cTn id="23" dur="500"/>
                                        <p:tgtEl>
                                          <p:spTgt spid="5">
                                            <p:txEl>
                                              <p:pRg st="11" end="11"/>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5">
                                            <p:txEl>
                                              <p:pRg st="12" end="12"/>
                                            </p:txEl>
                                          </p:spTgt>
                                        </p:tgtEl>
                                        <p:attrNameLst>
                                          <p:attrName>style.visibility</p:attrName>
                                        </p:attrNameLst>
                                      </p:cBhvr>
                                      <p:to>
                                        <p:strVal val="visible"/>
                                      </p:to>
                                    </p:set>
                                    <p:animEffect transition="in" filter="dissolve">
                                      <p:cBhvr>
                                        <p:cTn id="26" dur="500"/>
                                        <p:tgtEl>
                                          <p:spTgt spid="5">
                                            <p:txEl>
                                              <p:pRg st="12" end="12"/>
                                            </p:txEl>
                                          </p:spTgt>
                                        </p:tgtEl>
                                      </p:cBhvr>
                                    </p:animEffect>
                                  </p:childTnLst>
                                </p:cTn>
                              </p:par>
                            </p:childTnLst>
                          </p:cTn>
                        </p:par>
                        <p:par>
                          <p:cTn id="27" fill="hold">
                            <p:stCondLst>
                              <p:cond delay="1000"/>
                            </p:stCondLst>
                            <p:childTnLst>
                              <p:par>
                                <p:cTn id="28" presetID="4" presetClass="entr" presetSubtype="16" fill="hold" grpId="0"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box(in)">
                                      <p:cBhvr>
                                        <p:cTn id="30" dur="500"/>
                                        <p:tgtEl>
                                          <p:spTgt spid="8"/>
                                        </p:tgtEl>
                                      </p:cBhvr>
                                    </p:animEffect>
                                  </p:childTnLst>
                                </p:cTn>
                              </p:par>
                              <p:par>
                                <p:cTn id="31" presetID="4" presetClass="entr" presetSubtype="16"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box(in)">
                                      <p:cBhvr>
                                        <p:cTn id="3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Usage Of Default in Variables</a:t>
            </a:r>
            <a:endParaRPr lang="en-US" sz="32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33</a:t>
            </a:fld>
            <a:endParaRPr lang="en-US" dirty="0"/>
          </a:p>
        </p:txBody>
      </p:sp>
      <p:sp>
        <p:nvSpPr>
          <p:cNvPr id="7" name="TextBox 6"/>
          <p:cNvSpPr txBox="1"/>
          <p:nvPr/>
        </p:nvSpPr>
        <p:spPr>
          <a:xfrm>
            <a:off x="304800" y="1676400"/>
            <a:ext cx="8610600" cy="3477875"/>
          </a:xfrm>
          <a:prstGeom prst="rect">
            <a:avLst/>
          </a:prstGeom>
          <a:no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pPr>
              <a:spcBef>
                <a:spcPts val="1200"/>
              </a:spcBef>
            </a:pPr>
            <a:r>
              <a:rPr lang="en-US" sz="2000" dirty="0" smtClean="0">
                <a:latin typeface="Arial" pitchFamily="34" charset="0"/>
                <a:cs typeface="Arial" pitchFamily="34" charset="0"/>
              </a:rPr>
              <a:t>Use DEFAULT:</a:t>
            </a:r>
          </a:p>
          <a:p>
            <a:pPr lvl="1">
              <a:spcBef>
                <a:spcPts val="1200"/>
              </a:spcBef>
            </a:pPr>
            <a:r>
              <a:rPr lang="en-US" sz="2000" b="0" dirty="0" smtClean="0">
                <a:latin typeface="Arial" pitchFamily="34" charset="0"/>
                <a:cs typeface="Arial" pitchFamily="34" charset="0"/>
              </a:rPr>
              <a:t>The DEFAULT keyword can be used instead of the assignment operator(:=) to initialize variables.</a:t>
            </a:r>
            <a:endParaRPr lang="en-US" sz="2000" dirty="0" smtClean="0">
              <a:latin typeface="Arial" pitchFamily="34" charset="0"/>
              <a:cs typeface="Arial" pitchFamily="34" charset="0"/>
            </a:endParaRPr>
          </a:p>
          <a:p>
            <a:pPr>
              <a:spcBef>
                <a:spcPts val="1200"/>
              </a:spcBef>
            </a:pPr>
            <a:r>
              <a:rPr lang="en-US" sz="2000" dirty="0" smtClean="0">
                <a:latin typeface="Arial" pitchFamily="34" charset="0"/>
                <a:cs typeface="Arial" pitchFamily="34" charset="0"/>
              </a:rPr>
              <a:t> Example:</a:t>
            </a:r>
          </a:p>
          <a:p>
            <a:pPr>
              <a:spcBef>
                <a:spcPts val="1200"/>
              </a:spcBef>
            </a:pPr>
            <a:r>
              <a:rPr lang="en-US" sz="2000" b="0" dirty="0" smtClean="0">
                <a:latin typeface="Arial" pitchFamily="34" charset="0"/>
                <a:cs typeface="Arial" pitchFamily="34" charset="0"/>
              </a:rPr>
              <a:t>              </a:t>
            </a:r>
            <a:r>
              <a:rPr lang="en-US" sz="2000" dirty="0" smtClean="0">
                <a:solidFill>
                  <a:srgbClr val="00B050"/>
                </a:solidFill>
                <a:latin typeface="Arial" pitchFamily="34" charset="0"/>
                <a:cs typeface="Arial" pitchFamily="34" charset="0"/>
              </a:rPr>
              <a:t>gender_type </a:t>
            </a:r>
            <a:r>
              <a:rPr lang="en-US" sz="2000" dirty="0" smtClean="0">
                <a:solidFill>
                  <a:srgbClr val="0070C0"/>
                </a:solidFill>
                <a:latin typeface="Arial" pitchFamily="34" charset="0"/>
                <a:cs typeface="Arial" pitchFamily="34" charset="0"/>
              </a:rPr>
              <a:t>CHAR</a:t>
            </a:r>
            <a:r>
              <a:rPr lang="en-US" sz="2000" dirty="0" smtClean="0">
                <a:latin typeface="Arial" pitchFamily="34" charset="0"/>
                <a:cs typeface="Arial" pitchFamily="34" charset="0"/>
              </a:rPr>
              <a:t> </a:t>
            </a:r>
            <a:r>
              <a:rPr lang="en-US" sz="2000" dirty="0" smtClean="0">
                <a:solidFill>
                  <a:srgbClr val="0070C0"/>
                </a:solidFill>
                <a:latin typeface="Arial" pitchFamily="34" charset="0"/>
                <a:cs typeface="Arial" pitchFamily="34" charset="0"/>
              </a:rPr>
              <a:t>:= </a:t>
            </a:r>
            <a:r>
              <a:rPr lang="en-US" sz="2000" dirty="0" smtClean="0">
                <a:latin typeface="Arial" pitchFamily="34" charset="0"/>
                <a:cs typeface="Arial" pitchFamily="34" charset="0"/>
              </a:rPr>
              <a:t>‘</a:t>
            </a:r>
            <a:r>
              <a:rPr lang="en-US" sz="2000" dirty="0" smtClean="0">
                <a:solidFill>
                  <a:srgbClr val="00B050"/>
                </a:solidFill>
                <a:latin typeface="Arial" pitchFamily="34" charset="0"/>
                <a:cs typeface="Arial" pitchFamily="34" charset="0"/>
              </a:rPr>
              <a:t>M</a:t>
            </a:r>
            <a:r>
              <a:rPr lang="en-US" sz="2000" dirty="0" smtClean="0">
                <a:latin typeface="Arial" pitchFamily="34" charset="0"/>
                <a:cs typeface="Arial" pitchFamily="34" charset="0"/>
              </a:rPr>
              <a:t>';</a:t>
            </a:r>
          </a:p>
          <a:p>
            <a:pPr>
              <a:spcBef>
                <a:spcPts val="1200"/>
              </a:spcBef>
            </a:pPr>
            <a:endParaRPr lang="en-US" sz="2000" dirty="0" smtClean="0">
              <a:latin typeface="Arial" pitchFamily="34" charset="0"/>
              <a:cs typeface="Arial" pitchFamily="34" charset="0"/>
            </a:endParaRPr>
          </a:p>
          <a:p>
            <a:pPr lvl="4">
              <a:spcBef>
                <a:spcPts val="1200"/>
              </a:spcBef>
            </a:pPr>
            <a:endParaRPr lang="en-US" sz="2000" dirty="0" smtClean="0">
              <a:latin typeface="Arial" pitchFamily="34" charset="0"/>
              <a:cs typeface="Arial" pitchFamily="34" charset="0"/>
            </a:endParaRPr>
          </a:p>
          <a:p>
            <a:pPr lvl="2">
              <a:spcBef>
                <a:spcPts val="1200"/>
              </a:spcBef>
            </a:pPr>
            <a:r>
              <a:rPr lang="en-US" sz="2000" dirty="0" smtClean="0">
                <a:solidFill>
                  <a:srgbClr val="00B050"/>
                </a:solidFill>
                <a:latin typeface="Arial" pitchFamily="34" charset="0"/>
                <a:cs typeface="Arial" pitchFamily="34" charset="0"/>
              </a:rPr>
              <a:t>gender_type</a:t>
            </a:r>
            <a:r>
              <a:rPr lang="en-US" sz="2000" dirty="0" smtClean="0">
                <a:latin typeface="Arial" pitchFamily="34" charset="0"/>
                <a:cs typeface="Arial" pitchFamily="34" charset="0"/>
              </a:rPr>
              <a:t> </a:t>
            </a:r>
            <a:r>
              <a:rPr lang="en-US" sz="2000" dirty="0" smtClean="0">
                <a:solidFill>
                  <a:srgbClr val="0070C0"/>
                </a:solidFill>
                <a:latin typeface="Arial" pitchFamily="34" charset="0"/>
                <a:cs typeface="Arial" pitchFamily="34" charset="0"/>
              </a:rPr>
              <a:t>CHAR DEFAULT </a:t>
            </a:r>
            <a:r>
              <a:rPr lang="en-US" sz="2000" dirty="0" smtClean="0">
                <a:latin typeface="Arial" pitchFamily="34" charset="0"/>
                <a:cs typeface="Arial" pitchFamily="34" charset="0"/>
              </a:rPr>
              <a:t>‘</a:t>
            </a:r>
            <a:r>
              <a:rPr lang="en-US" sz="2000" dirty="0" smtClean="0">
                <a:solidFill>
                  <a:srgbClr val="00B050"/>
                </a:solidFill>
                <a:latin typeface="Arial" pitchFamily="34" charset="0"/>
                <a:cs typeface="Arial" pitchFamily="34" charset="0"/>
              </a:rPr>
              <a:t>M</a:t>
            </a:r>
            <a:r>
              <a:rPr lang="en-US" sz="2000" dirty="0" smtClean="0">
                <a:latin typeface="Arial" pitchFamily="34" charset="0"/>
                <a:cs typeface="Arial" pitchFamily="34" charset="0"/>
              </a:rPr>
              <a:t>‘;</a:t>
            </a:r>
            <a:endParaRPr lang="en-US" sz="2000" dirty="0">
              <a:latin typeface="Arial" pitchFamily="34" charset="0"/>
              <a:cs typeface="Arial" pitchFamily="34" charset="0"/>
            </a:endParaRPr>
          </a:p>
        </p:txBody>
      </p:sp>
      <p:sp>
        <p:nvSpPr>
          <p:cNvPr id="5" name="Down Arrow 4"/>
          <p:cNvSpPr/>
          <p:nvPr/>
        </p:nvSpPr>
        <p:spPr>
          <a:xfrm>
            <a:off x="2438400" y="3962400"/>
            <a:ext cx="304800" cy="533400"/>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6" name="Rounded Rectangle 5"/>
          <p:cNvSpPr/>
          <p:nvPr/>
        </p:nvSpPr>
        <p:spPr>
          <a:xfrm>
            <a:off x="3657600" y="4572000"/>
            <a:ext cx="1752600" cy="6096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8681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box(in)">
                                      <p:cBhvr>
                                        <p:cTn id="7" dur="500"/>
                                        <p:tgtEl>
                                          <p:spTgt spid="7">
                                            <p:txEl>
                                              <p:pRg st="2" end="2"/>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7">
                                            <p:txEl>
                                              <p:pRg st="3" end="3"/>
                                            </p:txEl>
                                          </p:spTgt>
                                        </p:tgtEl>
                                        <p:attrNameLst>
                                          <p:attrName>style.visibility</p:attrName>
                                        </p:attrNameLst>
                                      </p:cBhvr>
                                      <p:to>
                                        <p:strVal val="visible"/>
                                      </p:to>
                                    </p:set>
                                    <p:animEffect transition="in" filter="box(in)">
                                      <p:cBhvr>
                                        <p:cTn id="10" dur="500"/>
                                        <p:tgtEl>
                                          <p:spTgt spid="7">
                                            <p:txEl>
                                              <p:pRg st="3" end="3"/>
                                            </p:txEl>
                                          </p:spTgt>
                                        </p:tgtEl>
                                      </p:cBhvr>
                                    </p:animEffect>
                                  </p:childTnLst>
                                </p:cTn>
                              </p:par>
                            </p:childTnLst>
                          </p:cTn>
                        </p:par>
                        <p:par>
                          <p:cTn id="11" fill="hold">
                            <p:stCondLst>
                              <p:cond delay="500"/>
                            </p:stCondLst>
                            <p:childTnLst>
                              <p:par>
                                <p:cTn id="12" presetID="4" presetClass="entr" presetSubtype="16"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ox(in)">
                                      <p:cBhvr>
                                        <p:cTn id="14" dur="500"/>
                                        <p:tgtEl>
                                          <p:spTgt spid="5"/>
                                        </p:tgtEl>
                                      </p:cBhvr>
                                    </p:animEffect>
                                  </p:childTnLst>
                                </p:cTn>
                              </p:par>
                            </p:childTnLst>
                          </p:cTn>
                        </p:par>
                        <p:par>
                          <p:cTn id="15" fill="hold">
                            <p:stCondLst>
                              <p:cond delay="1000"/>
                            </p:stCondLst>
                            <p:childTnLst>
                              <p:par>
                                <p:cTn id="16" presetID="4" presetClass="entr" presetSubtype="16" fill="hold" nodeType="afterEffect">
                                  <p:stCondLst>
                                    <p:cond delay="0"/>
                                  </p:stCondLst>
                                  <p:childTnLst>
                                    <p:set>
                                      <p:cBhvr>
                                        <p:cTn id="17" dur="1" fill="hold">
                                          <p:stCondLst>
                                            <p:cond delay="0"/>
                                          </p:stCondLst>
                                        </p:cTn>
                                        <p:tgtEl>
                                          <p:spTgt spid="7">
                                            <p:txEl>
                                              <p:pRg st="6" end="6"/>
                                            </p:txEl>
                                          </p:spTgt>
                                        </p:tgtEl>
                                        <p:attrNameLst>
                                          <p:attrName>style.visibility</p:attrName>
                                        </p:attrNameLst>
                                      </p:cBhvr>
                                      <p:to>
                                        <p:strVal val="visible"/>
                                      </p:to>
                                    </p:set>
                                    <p:animEffect transition="in" filter="box(in)">
                                      <p:cBhvr>
                                        <p:cTn id="18" dur="500"/>
                                        <p:tgtEl>
                                          <p:spTgt spid="7">
                                            <p:txEl>
                                              <p:pRg st="6" end="6"/>
                                            </p:txEl>
                                          </p:spTgt>
                                        </p:tgtEl>
                                      </p:cBhvr>
                                    </p:animEffect>
                                  </p:childTnLst>
                                </p:cTn>
                              </p:par>
                              <p:par>
                                <p:cTn id="19" presetID="4" presetClass="entr" presetSubtype="16" fill="hold" grpId="1"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box(in)">
                                      <p:cBhvr>
                                        <p:cTn id="21" dur="500"/>
                                        <p:tgtEl>
                                          <p:spTgt spid="6"/>
                                        </p:tgtEl>
                                      </p:cBhvr>
                                    </p:animEffect>
                                  </p:childTnLst>
                                </p:cTn>
                              </p:par>
                            </p:childTnLst>
                          </p:cTn>
                        </p:par>
                        <p:par>
                          <p:cTn id="22" fill="hold">
                            <p:stCondLst>
                              <p:cond delay="1500"/>
                            </p:stCondLst>
                            <p:childTnLst>
                              <p:par>
                                <p:cTn id="23" presetID="35" presetClass="emph" presetSubtype="0" repeatCount="indefinite" fill="hold" grpId="0" nodeType="afterEffect">
                                  <p:stCondLst>
                                    <p:cond delay="0"/>
                                  </p:stCondLst>
                                  <p:childTnLst>
                                    <p:anim calcmode="discrete" valueType="str">
                                      <p:cBhvr>
                                        <p:cTn id="24" dur="1000" fill="hold"/>
                                        <p:tgtEl>
                                          <p:spTgt spid="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6"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Variables of datatype %TYPE</a:t>
            </a:r>
            <a:endParaRPr lang="en-US" sz="28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34</a:t>
            </a:fld>
            <a:endParaRPr lang="en-US" dirty="0"/>
          </a:p>
        </p:txBody>
      </p:sp>
      <p:sp>
        <p:nvSpPr>
          <p:cNvPr id="7" name="TextBox 6"/>
          <p:cNvSpPr txBox="1"/>
          <p:nvPr/>
        </p:nvSpPr>
        <p:spPr>
          <a:xfrm>
            <a:off x="76200" y="1600200"/>
            <a:ext cx="8991600" cy="4693593"/>
          </a:xfrm>
          <a:prstGeom prst="rect">
            <a:avLst/>
          </a:prstGeom>
          <a:noFill/>
        </p:spPr>
        <p:txBody>
          <a:bodyPr wrap="square" rtlCol="0">
            <a:spAutoFit/>
          </a:bodyPr>
          <a:lstStyle/>
          <a:p>
            <a:pPr marL="6350" lvl="1">
              <a:spcBef>
                <a:spcPts val="1200"/>
              </a:spcBef>
            </a:pPr>
            <a:r>
              <a:rPr lang="en-US" b="0" dirty="0" smtClean="0"/>
              <a:t>The </a:t>
            </a:r>
            <a:r>
              <a:rPr lang="en-US" i="1" dirty="0" smtClean="0"/>
              <a:t>%TYPE  </a:t>
            </a:r>
            <a:r>
              <a:rPr lang="en-US" b="0" dirty="0" smtClean="0"/>
              <a:t>data type when used with variable represents a database table column.</a:t>
            </a:r>
          </a:p>
          <a:p>
            <a:pPr>
              <a:spcBef>
                <a:spcPts val="1200"/>
              </a:spcBef>
            </a:pPr>
            <a:r>
              <a:rPr lang="en-US" dirty="0" smtClean="0"/>
              <a:t>Syntax:</a:t>
            </a:r>
          </a:p>
          <a:p>
            <a:pPr marL="339725" lvl="2">
              <a:spcBef>
                <a:spcPts val="600"/>
              </a:spcBef>
            </a:pPr>
            <a:r>
              <a:rPr lang="en-US" dirty="0" smtClean="0">
                <a:solidFill>
                  <a:srgbClr val="0070C0"/>
                </a:solidFill>
              </a:rPr>
              <a:t>Declare</a:t>
            </a:r>
          </a:p>
          <a:p>
            <a:pPr lvl="1">
              <a:spcBef>
                <a:spcPts val="600"/>
              </a:spcBef>
            </a:pPr>
            <a:r>
              <a:rPr lang="en-US" b="0" dirty="0" smtClean="0">
                <a:solidFill>
                  <a:srgbClr val="0070C0"/>
                </a:solidFill>
              </a:rPr>
              <a:t>  </a:t>
            </a:r>
            <a:r>
              <a:rPr lang="en-US" dirty="0" smtClean="0">
                <a:solidFill>
                  <a:srgbClr val="0070C0"/>
                </a:solidFill>
              </a:rPr>
              <a:t>&lt;Variable name&gt;</a:t>
            </a:r>
            <a:r>
              <a:rPr lang="en-US" b="0" dirty="0" smtClean="0">
                <a:solidFill>
                  <a:srgbClr val="0070C0"/>
                </a:solidFill>
              </a:rPr>
              <a:t>  </a:t>
            </a:r>
            <a:r>
              <a:rPr lang="en-US" dirty="0" smtClean="0">
                <a:solidFill>
                  <a:srgbClr val="00B050"/>
                </a:solidFill>
              </a:rPr>
              <a:t>&lt;</a:t>
            </a:r>
            <a:r>
              <a:rPr lang="en-US" dirty="0" err="1" smtClean="0">
                <a:solidFill>
                  <a:srgbClr val="00B050"/>
                </a:solidFill>
              </a:rPr>
              <a:t>table_name</a:t>
            </a:r>
            <a:r>
              <a:rPr lang="en-US" dirty="0" smtClean="0">
                <a:solidFill>
                  <a:srgbClr val="00B050"/>
                </a:solidFill>
              </a:rPr>
              <a:t>&gt;.&lt;</a:t>
            </a:r>
            <a:r>
              <a:rPr lang="en-US" dirty="0" err="1" smtClean="0">
                <a:solidFill>
                  <a:srgbClr val="00B050"/>
                </a:solidFill>
              </a:rPr>
              <a:t>column_name</a:t>
            </a:r>
            <a:r>
              <a:rPr lang="en-US" dirty="0" smtClean="0">
                <a:solidFill>
                  <a:srgbClr val="00B050"/>
                </a:solidFill>
              </a:rPr>
              <a:t>&gt;</a:t>
            </a:r>
            <a:r>
              <a:rPr lang="en-US" dirty="0" smtClean="0">
                <a:solidFill>
                  <a:srgbClr val="0070C0"/>
                </a:solidFill>
              </a:rPr>
              <a:t>%type;</a:t>
            </a:r>
          </a:p>
          <a:p>
            <a:pPr lvl="1">
              <a:spcBef>
                <a:spcPts val="600"/>
              </a:spcBef>
            </a:pPr>
            <a:endParaRPr lang="en-US" dirty="0" smtClean="0">
              <a:solidFill>
                <a:srgbClr val="0070C0"/>
              </a:solidFill>
            </a:endParaRPr>
          </a:p>
          <a:p>
            <a:pPr>
              <a:spcBef>
                <a:spcPts val="600"/>
              </a:spcBef>
            </a:pPr>
            <a:r>
              <a:rPr lang="en-US" dirty="0" smtClean="0"/>
              <a:t> Example:</a:t>
            </a:r>
          </a:p>
          <a:p>
            <a:pPr lvl="1">
              <a:spcBef>
                <a:spcPts val="600"/>
              </a:spcBef>
            </a:pPr>
            <a:r>
              <a:rPr lang="en-US" dirty="0" smtClean="0">
                <a:solidFill>
                  <a:srgbClr val="0070C0"/>
                </a:solidFill>
              </a:rPr>
              <a:t>Declare</a:t>
            </a:r>
          </a:p>
          <a:p>
            <a:pPr lvl="1">
              <a:spcBef>
                <a:spcPts val="600"/>
              </a:spcBef>
            </a:pPr>
            <a:r>
              <a:rPr lang="en-US" b="0" dirty="0" smtClean="0">
                <a:solidFill>
                  <a:srgbClr val="0070C0"/>
                </a:solidFill>
              </a:rPr>
              <a:t>    </a:t>
            </a:r>
            <a:r>
              <a:rPr lang="en-US" dirty="0" err="1" smtClean="0">
                <a:solidFill>
                  <a:srgbClr val="0070C0"/>
                </a:solidFill>
              </a:rPr>
              <a:t>Emp_Name</a:t>
            </a:r>
            <a:r>
              <a:rPr lang="en-US" dirty="0" smtClean="0">
                <a:solidFill>
                  <a:srgbClr val="00B050"/>
                </a:solidFill>
              </a:rPr>
              <a:t> </a:t>
            </a:r>
            <a:r>
              <a:rPr lang="en-US" dirty="0" err="1" smtClean="0">
                <a:solidFill>
                  <a:srgbClr val="00B050"/>
                </a:solidFill>
              </a:rPr>
              <a:t>EMPLOYEES.FirstName</a:t>
            </a:r>
            <a:r>
              <a:rPr lang="en-US" dirty="0" err="1" smtClean="0">
                <a:solidFill>
                  <a:srgbClr val="0070C0"/>
                </a:solidFill>
              </a:rPr>
              <a:t>%type</a:t>
            </a:r>
            <a:r>
              <a:rPr lang="en-US" dirty="0" smtClean="0">
                <a:solidFill>
                  <a:srgbClr val="0070C0"/>
                </a:solidFill>
              </a:rPr>
              <a:t>;</a:t>
            </a:r>
          </a:p>
          <a:p>
            <a:pPr lvl="1">
              <a:spcBef>
                <a:spcPts val="600"/>
              </a:spcBef>
            </a:pPr>
            <a:endParaRPr lang="en-US" dirty="0" smtClean="0">
              <a:solidFill>
                <a:srgbClr val="0070C0"/>
              </a:solidFill>
            </a:endParaRPr>
          </a:p>
          <a:p>
            <a:pPr lvl="1">
              <a:spcBef>
                <a:spcPts val="600"/>
              </a:spcBef>
            </a:pPr>
            <a:endParaRPr lang="en-US" dirty="0" smtClean="0">
              <a:solidFill>
                <a:srgbClr val="0070C0"/>
              </a:solidFill>
            </a:endParaRPr>
          </a:p>
          <a:p>
            <a:pPr marL="6350" lvl="1">
              <a:spcBef>
                <a:spcPts val="600"/>
              </a:spcBef>
            </a:pPr>
            <a:r>
              <a:rPr lang="en-US" dirty="0" smtClean="0"/>
              <a:t>When used?</a:t>
            </a:r>
          </a:p>
          <a:p>
            <a:pPr marL="6350" lvl="1">
              <a:spcBef>
                <a:spcPts val="600"/>
              </a:spcBef>
            </a:pPr>
            <a:r>
              <a:rPr lang="en-US" b="0" dirty="0" smtClean="0"/>
              <a:t>This is used when declaring variables to hold database table values.</a:t>
            </a:r>
          </a:p>
          <a:p>
            <a:pPr marL="6350" lvl="1">
              <a:spcBef>
                <a:spcPts val="600"/>
              </a:spcBef>
            </a:pPr>
            <a:endParaRPr lang="en-US" dirty="0">
              <a:solidFill>
                <a:srgbClr val="0070C0"/>
              </a:solidFill>
            </a:endParaRPr>
          </a:p>
        </p:txBody>
      </p:sp>
      <p:sp>
        <p:nvSpPr>
          <p:cNvPr id="5" name="TextBox 4"/>
          <p:cNvSpPr txBox="1"/>
          <p:nvPr/>
        </p:nvSpPr>
        <p:spPr>
          <a:xfrm>
            <a:off x="5257800" y="3886200"/>
            <a:ext cx="3505200" cy="83099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600" b="0" dirty="0" smtClean="0">
                <a:solidFill>
                  <a:schemeClr val="tx1"/>
                </a:solidFill>
                <a:latin typeface="Arial" pitchFamily="34" charset="0"/>
                <a:cs typeface="Arial" pitchFamily="34" charset="0"/>
              </a:rPr>
              <a:t>The variable</a:t>
            </a:r>
            <a:r>
              <a:rPr lang="en-US" sz="1600" dirty="0" smtClean="0">
                <a:solidFill>
                  <a:schemeClr val="tx1"/>
                </a:solidFill>
                <a:latin typeface="Arial" pitchFamily="34" charset="0"/>
                <a:cs typeface="Arial" pitchFamily="34" charset="0"/>
              </a:rPr>
              <a:t> </a:t>
            </a:r>
            <a:r>
              <a:rPr lang="en-US" sz="1600" dirty="0" err="1" smtClean="0">
                <a:solidFill>
                  <a:srgbClr val="00B050"/>
                </a:solidFill>
                <a:latin typeface="Arial" pitchFamily="34" charset="0"/>
                <a:cs typeface="Arial" pitchFamily="34" charset="0"/>
              </a:rPr>
              <a:t>Emp_Name</a:t>
            </a:r>
            <a:r>
              <a:rPr lang="en-US" sz="1600" dirty="0" smtClean="0">
                <a:solidFill>
                  <a:srgbClr val="00B050"/>
                </a:solidFill>
                <a:latin typeface="Arial" pitchFamily="34" charset="0"/>
                <a:cs typeface="Arial" pitchFamily="34" charset="0"/>
              </a:rPr>
              <a:t> </a:t>
            </a:r>
            <a:r>
              <a:rPr lang="en-US" sz="1600" b="0" dirty="0" smtClean="0">
                <a:latin typeface="Arial" pitchFamily="34" charset="0"/>
                <a:cs typeface="Arial" pitchFamily="34" charset="0"/>
              </a:rPr>
              <a:t>is declared similar to </a:t>
            </a:r>
            <a:r>
              <a:rPr lang="en-US" sz="1600" dirty="0" err="1" smtClean="0">
                <a:solidFill>
                  <a:srgbClr val="00B050"/>
                </a:solidFill>
                <a:latin typeface="Arial" pitchFamily="34" charset="0"/>
                <a:cs typeface="Arial" pitchFamily="34" charset="0"/>
              </a:rPr>
              <a:t>FirstName</a:t>
            </a:r>
            <a:r>
              <a:rPr lang="en-US" sz="1600" b="0" dirty="0" smtClean="0">
                <a:latin typeface="Arial" pitchFamily="34" charset="0"/>
                <a:cs typeface="Arial" pitchFamily="34" charset="0"/>
              </a:rPr>
              <a:t> column data type in </a:t>
            </a:r>
            <a:r>
              <a:rPr lang="en-US" sz="1600" dirty="0" smtClean="0">
                <a:solidFill>
                  <a:srgbClr val="00B050"/>
                </a:solidFill>
                <a:latin typeface="Arial" pitchFamily="34" charset="0"/>
                <a:cs typeface="Arial" pitchFamily="34" charset="0"/>
              </a:rPr>
              <a:t>Employees</a:t>
            </a:r>
            <a:r>
              <a:rPr lang="en-US" sz="1600" b="0" dirty="0" smtClean="0">
                <a:latin typeface="Arial" pitchFamily="34" charset="0"/>
                <a:cs typeface="Arial" pitchFamily="34" charset="0"/>
              </a:rPr>
              <a:t> table.</a:t>
            </a:r>
            <a:endParaRPr lang="en-US" sz="1600" dirty="0">
              <a:latin typeface="Arial" pitchFamily="34" charset="0"/>
              <a:cs typeface="Arial" pitchFamily="34" charset="0"/>
            </a:endParaRPr>
          </a:p>
        </p:txBody>
      </p:sp>
      <p:sp>
        <p:nvSpPr>
          <p:cNvPr id="6" name="Right Arrow 5"/>
          <p:cNvSpPr/>
          <p:nvPr/>
        </p:nvSpPr>
        <p:spPr>
          <a:xfrm>
            <a:off x="4876800" y="4191000"/>
            <a:ext cx="304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Tree>
    <p:extLst>
      <p:ext uri="{BB962C8B-B14F-4D97-AF65-F5344CB8AC3E}">
        <p14:creationId xmlns:p14="http://schemas.microsoft.com/office/powerpoint/2010/main" val="2112682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
                                            <p:txEl>
                                              <p:pRg st="5" end="5"/>
                                            </p:txEl>
                                          </p:spTgt>
                                        </p:tgtEl>
                                        <p:attrNameLst>
                                          <p:attrName>style.visibility</p:attrName>
                                        </p:attrNameLst>
                                      </p:cBhvr>
                                      <p:to>
                                        <p:strVal val="visible"/>
                                      </p:to>
                                    </p:set>
                                    <p:animEffect transition="in" filter="box(in)">
                                      <p:cBhvr>
                                        <p:cTn id="7" dur="500"/>
                                        <p:tgtEl>
                                          <p:spTgt spid="7">
                                            <p:txEl>
                                              <p:pRg st="5" end="5"/>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7">
                                            <p:txEl>
                                              <p:pRg st="6" end="6"/>
                                            </p:txEl>
                                          </p:spTgt>
                                        </p:tgtEl>
                                        <p:attrNameLst>
                                          <p:attrName>style.visibility</p:attrName>
                                        </p:attrNameLst>
                                      </p:cBhvr>
                                      <p:to>
                                        <p:strVal val="visible"/>
                                      </p:to>
                                    </p:set>
                                    <p:animEffect transition="in" filter="box(in)">
                                      <p:cBhvr>
                                        <p:cTn id="10" dur="500"/>
                                        <p:tgtEl>
                                          <p:spTgt spid="7">
                                            <p:txEl>
                                              <p:pRg st="6" end="6"/>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7">
                                            <p:txEl>
                                              <p:pRg st="7" end="7"/>
                                            </p:txEl>
                                          </p:spTgt>
                                        </p:tgtEl>
                                        <p:attrNameLst>
                                          <p:attrName>style.visibility</p:attrName>
                                        </p:attrNameLst>
                                      </p:cBhvr>
                                      <p:to>
                                        <p:strVal val="visible"/>
                                      </p:to>
                                    </p:set>
                                    <p:animEffect transition="in" filter="box(in)">
                                      <p:cBhvr>
                                        <p:cTn id="13" dur="500"/>
                                        <p:tgtEl>
                                          <p:spTgt spid="7">
                                            <p:txEl>
                                              <p:pRg st="7" end="7"/>
                                            </p:txEl>
                                          </p:spTgt>
                                        </p:tgtEl>
                                      </p:cBhvr>
                                    </p:animEffect>
                                  </p:childTnLst>
                                </p:cTn>
                              </p:par>
                            </p:childTnLst>
                          </p:cTn>
                        </p:par>
                        <p:par>
                          <p:cTn id="14" fill="hold">
                            <p:stCondLst>
                              <p:cond delay="500"/>
                            </p:stCondLst>
                            <p:childTnLst>
                              <p:par>
                                <p:cTn id="15" presetID="4" presetClass="entr" presetSubtype="16"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in)">
                                      <p:cBhvr>
                                        <p:cTn id="17" dur="500"/>
                                        <p:tgtEl>
                                          <p:spTgt spid="6"/>
                                        </p:tgtEl>
                                      </p:cBhvr>
                                    </p:animEffect>
                                  </p:childTnLst>
                                </p:cTn>
                              </p:par>
                              <p:par>
                                <p:cTn id="18" presetID="4" presetClass="entr" presetSubtype="16"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ox(in)">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7">
                                            <p:txEl>
                                              <p:pRg st="10" end="10"/>
                                            </p:txEl>
                                          </p:spTgt>
                                        </p:tgtEl>
                                        <p:attrNameLst>
                                          <p:attrName>style.visibility</p:attrName>
                                        </p:attrNameLst>
                                      </p:cBhvr>
                                      <p:to>
                                        <p:strVal val="visible"/>
                                      </p:to>
                                    </p:set>
                                    <p:animEffect transition="in" filter="box(in)">
                                      <p:cBhvr>
                                        <p:cTn id="25" dur="500"/>
                                        <p:tgtEl>
                                          <p:spTgt spid="7">
                                            <p:txEl>
                                              <p:pRg st="10" end="10"/>
                                            </p:txEl>
                                          </p:spTgt>
                                        </p:tgtEl>
                                      </p:cBhvr>
                                    </p:animEffect>
                                  </p:childTnLst>
                                </p:cTn>
                              </p:par>
                              <p:par>
                                <p:cTn id="26" presetID="4" presetClass="entr" presetSubtype="16" fill="hold" nodeType="withEffect">
                                  <p:stCondLst>
                                    <p:cond delay="0"/>
                                  </p:stCondLst>
                                  <p:childTnLst>
                                    <p:set>
                                      <p:cBhvr>
                                        <p:cTn id="27" dur="1" fill="hold">
                                          <p:stCondLst>
                                            <p:cond delay="0"/>
                                          </p:stCondLst>
                                        </p:cTn>
                                        <p:tgtEl>
                                          <p:spTgt spid="7">
                                            <p:txEl>
                                              <p:pRg st="11" end="11"/>
                                            </p:txEl>
                                          </p:spTgt>
                                        </p:tgtEl>
                                        <p:attrNameLst>
                                          <p:attrName>style.visibility</p:attrName>
                                        </p:attrNameLst>
                                      </p:cBhvr>
                                      <p:to>
                                        <p:strVal val="visible"/>
                                      </p:to>
                                    </p:set>
                                    <p:animEffect transition="in" filter="box(in)">
                                      <p:cBhvr>
                                        <p:cTn id="28" dur="500"/>
                                        <p:tgtEl>
                                          <p:spTgt spid="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Scope of a Variable</a:t>
            </a:r>
            <a:endParaRPr lang="en-US" sz="32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35</a:t>
            </a:fld>
            <a:endParaRPr lang="en-US" dirty="0"/>
          </a:p>
        </p:txBody>
      </p:sp>
      <p:sp>
        <p:nvSpPr>
          <p:cNvPr id="7" name="TextBox 6"/>
          <p:cNvSpPr txBox="1"/>
          <p:nvPr/>
        </p:nvSpPr>
        <p:spPr>
          <a:xfrm>
            <a:off x="228600" y="1733490"/>
            <a:ext cx="8763000" cy="40011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spcBef>
                <a:spcPts val="1200"/>
              </a:spcBef>
            </a:pPr>
            <a:r>
              <a:rPr lang="en-US" sz="2000" dirty="0" smtClean="0">
                <a:latin typeface="Arial" pitchFamily="34" charset="0"/>
                <a:cs typeface="Arial" pitchFamily="34" charset="0"/>
              </a:rPr>
              <a:t>The scope of the variable depends on where the variable is declared.</a:t>
            </a:r>
            <a:endParaRPr lang="en-US" sz="2000" dirty="0">
              <a:latin typeface="Arial" pitchFamily="34" charset="0"/>
              <a:cs typeface="Arial" pitchFamily="34" charset="0"/>
            </a:endParaRPr>
          </a:p>
        </p:txBody>
      </p:sp>
      <p:sp>
        <p:nvSpPr>
          <p:cNvPr id="5" name="TextBox 4"/>
          <p:cNvSpPr txBox="1"/>
          <p:nvPr/>
        </p:nvSpPr>
        <p:spPr>
          <a:xfrm>
            <a:off x="2530997" y="2547878"/>
            <a:ext cx="3793603" cy="286232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dirty="0" smtClean="0">
                <a:solidFill>
                  <a:srgbClr val="0070C0"/>
                </a:solidFill>
                <a:cs typeface="Arial" pitchFamily="34" charset="0"/>
              </a:rPr>
              <a:t>DECLARE</a:t>
            </a:r>
          </a:p>
          <a:p>
            <a:r>
              <a:rPr lang="en-US" dirty="0" err="1" smtClean="0">
                <a:solidFill>
                  <a:srgbClr val="00B050"/>
                </a:solidFill>
              </a:rPr>
              <a:t>v_number</a:t>
            </a:r>
            <a:r>
              <a:rPr lang="en-US" dirty="0" smtClean="0">
                <a:solidFill>
                  <a:srgbClr val="00B050"/>
                </a:solidFill>
              </a:rPr>
              <a:t> NUMBER(3,2);</a:t>
            </a:r>
          </a:p>
          <a:p>
            <a:r>
              <a:rPr lang="en-US" dirty="0" smtClean="0">
                <a:solidFill>
                  <a:srgbClr val="0070C0"/>
                </a:solidFill>
                <a:cs typeface="Arial" pitchFamily="34" charset="0"/>
              </a:rPr>
              <a:t>BEGIN</a:t>
            </a:r>
          </a:p>
          <a:p>
            <a:r>
              <a:rPr lang="en-US" dirty="0" smtClean="0"/>
              <a:t>…</a:t>
            </a:r>
          </a:p>
          <a:p>
            <a:pPr lvl="1"/>
            <a:r>
              <a:rPr lang="en-US" dirty="0" smtClean="0">
                <a:solidFill>
                  <a:srgbClr val="0070C0"/>
                </a:solidFill>
                <a:cs typeface="Arial" pitchFamily="34" charset="0"/>
              </a:rPr>
              <a:t>DECLARE</a:t>
            </a:r>
          </a:p>
          <a:p>
            <a:pPr lvl="2"/>
            <a:r>
              <a:rPr lang="en-US" dirty="0" err="1" smtClean="0">
                <a:solidFill>
                  <a:srgbClr val="00B050"/>
                </a:solidFill>
              </a:rPr>
              <a:t>v_Character</a:t>
            </a:r>
            <a:r>
              <a:rPr lang="en-US" dirty="0" smtClean="0">
                <a:solidFill>
                  <a:srgbClr val="00B050"/>
                </a:solidFill>
              </a:rPr>
              <a:t> VARCHAR2(10);</a:t>
            </a:r>
          </a:p>
          <a:p>
            <a:pPr lvl="1"/>
            <a:r>
              <a:rPr lang="en-US" dirty="0" smtClean="0">
                <a:solidFill>
                  <a:srgbClr val="0070C0"/>
                </a:solidFill>
                <a:cs typeface="Arial" pitchFamily="34" charset="0"/>
              </a:rPr>
              <a:t>BEGIN</a:t>
            </a:r>
          </a:p>
          <a:p>
            <a:pPr lvl="1"/>
            <a:r>
              <a:rPr lang="en-US" dirty="0" smtClean="0"/>
              <a:t>…</a:t>
            </a:r>
          </a:p>
          <a:p>
            <a:pPr lvl="1"/>
            <a:r>
              <a:rPr lang="en-US" dirty="0" smtClean="0">
                <a:solidFill>
                  <a:srgbClr val="0070C0"/>
                </a:solidFill>
                <a:cs typeface="Arial" pitchFamily="34" charset="0"/>
              </a:rPr>
              <a:t>END</a:t>
            </a:r>
            <a:r>
              <a:rPr lang="en-US" dirty="0" smtClean="0"/>
              <a:t>;</a:t>
            </a:r>
          </a:p>
          <a:p>
            <a:r>
              <a:rPr lang="en-US" dirty="0" smtClean="0">
                <a:solidFill>
                  <a:srgbClr val="0070C0"/>
                </a:solidFill>
                <a:cs typeface="Arial" pitchFamily="34" charset="0"/>
              </a:rPr>
              <a:t>END</a:t>
            </a:r>
            <a:r>
              <a:rPr lang="en-US" dirty="0" smtClean="0"/>
              <a:t>;</a:t>
            </a:r>
            <a:endParaRPr lang="en-US" dirty="0"/>
          </a:p>
        </p:txBody>
      </p:sp>
      <p:sp>
        <p:nvSpPr>
          <p:cNvPr id="6" name="Left Brace 5"/>
          <p:cNvSpPr/>
          <p:nvPr/>
        </p:nvSpPr>
        <p:spPr>
          <a:xfrm>
            <a:off x="1905000" y="2514600"/>
            <a:ext cx="533400" cy="2971800"/>
          </a:xfrm>
          <a:prstGeom prst="lef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76200" y="3581400"/>
            <a:ext cx="1752600" cy="83099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600" dirty="0" err="1" smtClean="0">
                <a:solidFill>
                  <a:srgbClr val="00B050"/>
                </a:solidFill>
                <a:latin typeface="Arial" pitchFamily="34" charset="0"/>
                <a:cs typeface="Arial" pitchFamily="34" charset="0"/>
              </a:rPr>
              <a:t>v_number</a:t>
            </a:r>
            <a:r>
              <a:rPr lang="en-US" sz="1600" dirty="0" smtClean="0">
                <a:solidFill>
                  <a:srgbClr val="00B050"/>
                </a:solidFill>
                <a:latin typeface="Arial" pitchFamily="34" charset="0"/>
                <a:cs typeface="Arial" pitchFamily="34" charset="0"/>
              </a:rPr>
              <a:t> </a:t>
            </a:r>
            <a:r>
              <a:rPr lang="en-US" sz="1600" dirty="0" smtClean="0">
                <a:latin typeface="Arial" pitchFamily="34" charset="0"/>
                <a:cs typeface="Arial" pitchFamily="34" charset="0"/>
              </a:rPr>
              <a:t>scope is within this block.</a:t>
            </a:r>
          </a:p>
        </p:txBody>
      </p:sp>
      <p:sp>
        <p:nvSpPr>
          <p:cNvPr id="9" name="Right Brace 8"/>
          <p:cNvSpPr/>
          <p:nvPr/>
        </p:nvSpPr>
        <p:spPr>
          <a:xfrm>
            <a:off x="6400800" y="3962400"/>
            <a:ext cx="381000" cy="990600"/>
          </a:xfrm>
          <a:prstGeom prst="righ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6934200" y="4078069"/>
            <a:ext cx="1905000" cy="83099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600" dirty="0" smtClean="0">
                <a:latin typeface="Arial" pitchFamily="34" charset="0"/>
                <a:cs typeface="Arial" pitchFamily="34" charset="0"/>
              </a:rPr>
              <a:t>Scope of </a:t>
            </a:r>
            <a:r>
              <a:rPr lang="en-US" sz="1600" dirty="0" err="1" smtClean="0">
                <a:solidFill>
                  <a:srgbClr val="00B050"/>
                </a:solidFill>
                <a:latin typeface="Arial" pitchFamily="34" charset="0"/>
                <a:cs typeface="Arial" pitchFamily="34" charset="0"/>
              </a:rPr>
              <a:t>v_character</a:t>
            </a:r>
            <a:r>
              <a:rPr lang="en-US" sz="1600" dirty="0" smtClean="0">
                <a:solidFill>
                  <a:srgbClr val="00B050"/>
                </a:solidFill>
                <a:latin typeface="Arial" pitchFamily="34" charset="0"/>
                <a:cs typeface="Arial" pitchFamily="34" charset="0"/>
              </a:rPr>
              <a:t> </a:t>
            </a:r>
            <a:r>
              <a:rPr lang="en-US" sz="1600" dirty="0" smtClean="0">
                <a:solidFill>
                  <a:schemeClr val="tx1"/>
                </a:solidFill>
                <a:latin typeface="Arial" pitchFamily="34" charset="0"/>
                <a:cs typeface="Arial" pitchFamily="34" charset="0"/>
              </a:rPr>
              <a:t>is within this block.</a:t>
            </a:r>
            <a:endParaRPr lang="en-US" sz="16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3599174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par>
                                <p:cTn id="8" presetID="4" presetClass="entr" presetSubtype="16" fill="hold" grpId="1"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ox(in)">
                                      <p:cBhvr>
                                        <p:cTn id="10" dur="500"/>
                                        <p:tgtEl>
                                          <p:spTgt spid="6"/>
                                        </p:tgtEl>
                                      </p:cBhvr>
                                    </p:animEffect>
                                  </p:childTnLst>
                                </p:cTn>
                              </p:par>
                              <p:par>
                                <p:cTn id="11" presetID="35" presetClass="emph" presetSubtype="0" repeatCount="indefinite" fill="hold" grpId="0" nodeType="withEffect">
                                  <p:stCondLst>
                                    <p:cond delay="0"/>
                                  </p:stCondLst>
                                  <p:endCondLst>
                                    <p:cond evt="onNext" delay="0">
                                      <p:tgtEl>
                                        <p:sldTgt/>
                                      </p:tgtEl>
                                    </p:cond>
                                  </p:endCondLst>
                                  <p:childTnLst>
                                    <p:anim calcmode="discrete" valueType="str">
                                      <p:cBhvr>
                                        <p:cTn id="12" dur="1000" fill="hold"/>
                                        <p:tgtEl>
                                          <p:spTgt spid="6"/>
                                        </p:tgtEl>
                                        <p:attrNameLst>
                                          <p:attrName>style.visibility</p:attrName>
                                        </p:attrNameLst>
                                      </p:cBhvr>
                                      <p:tavLst>
                                        <p:tav tm="0">
                                          <p:val>
                                            <p:strVal val="hidden"/>
                                          </p:val>
                                        </p:tav>
                                        <p:tav tm="50000">
                                          <p:val>
                                            <p:strVal val="visible"/>
                                          </p:val>
                                        </p:tav>
                                      </p:tavLst>
                                    </p:anim>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ox(in)">
                                      <p:cBhvr>
                                        <p:cTn id="17" dur="500"/>
                                        <p:tgtEl>
                                          <p:spTgt spid="9"/>
                                        </p:tgtEl>
                                      </p:cBhvr>
                                    </p:animEffect>
                                  </p:childTnLst>
                                </p:cTn>
                              </p:par>
                              <p:par>
                                <p:cTn id="18" presetID="4" presetClass="entr" presetSubtype="16"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box(in)">
                                      <p:cBhvr>
                                        <p:cTn id="20" dur="500"/>
                                        <p:tgtEl>
                                          <p:spTgt spid="10"/>
                                        </p:tgtEl>
                                      </p:cBhvr>
                                    </p:animEffect>
                                  </p:childTnLst>
                                </p:cTn>
                              </p:par>
                            </p:childTnLst>
                          </p:cTn>
                        </p:par>
                        <p:par>
                          <p:cTn id="21" fill="hold">
                            <p:stCondLst>
                              <p:cond delay="500"/>
                            </p:stCondLst>
                            <p:childTnLst>
                              <p:par>
                                <p:cTn id="22" presetID="35" presetClass="emph" presetSubtype="0" repeatCount="indefinite" fill="hold" grpId="1" nodeType="afterEffect">
                                  <p:stCondLst>
                                    <p:cond delay="0"/>
                                  </p:stCondLst>
                                  <p:childTnLst>
                                    <p:anim calcmode="discrete" valueType="str">
                                      <p:cBhvr>
                                        <p:cTn id="23" dur="1000" fill="hold"/>
                                        <p:tgtEl>
                                          <p:spTgt spid="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8" grpId="0" animBg="1"/>
      <p:bldP spid="9" grpId="0" animBg="1"/>
      <p:bldP spid="9" grpId="1" animBg="1"/>
      <p:bldP spid="1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00" dirty="0"/>
              <a:t>Lend A Hand</a:t>
            </a:r>
          </a:p>
        </p:txBody>
      </p:sp>
      <p:sp>
        <p:nvSpPr>
          <p:cNvPr id="4" name="Slide Number Placeholder 3"/>
          <p:cNvSpPr>
            <a:spLocks noGrp="1"/>
          </p:cNvSpPr>
          <p:nvPr>
            <p:ph type="sldNum" sz="quarter" idx="10"/>
          </p:nvPr>
        </p:nvSpPr>
        <p:spPr/>
        <p:txBody>
          <a:bodyPr/>
          <a:lstStyle/>
          <a:p>
            <a:fld id="{47ED8886-DB3B-44F4-9A80-E6A224679F20}" type="slidenum">
              <a:rPr lang="en-US" smtClean="0"/>
              <a:pPr/>
              <a:t>36</a:t>
            </a:fld>
            <a:endParaRPr lang="en-US" dirty="0"/>
          </a:p>
        </p:txBody>
      </p:sp>
      <p:sp>
        <p:nvSpPr>
          <p:cNvPr id="6" name="TextBox 5"/>
          <p:cNvSpPr txBox="1"/>
          <p:nvPr/>
        </p:nvSpPr>
        <p:spPr>
          <a:xfrm>
            <a:off x="152400" y="1600200"/>
            <a:ext cx="8839200" cy="483209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n-US" sz="1600" dirty="0" smtClean="0">
              <a:solidFill>
                <a:schemeClr val="tx1"/>
              </a:solidFill>
              <a:latin typeface="Arial" pitchFamily="34" charset="0"/>
              <a:cs typeface="Arial" pitchFamily="34" charset="0"/>
            </a:endParaRPr>
          </a:p>
          <a:p>
            <a:r>
              <a:rPr lang="en-US" dirty="0" smtClean="0">
                <a:solidFill>
                  <a:schemeClr val="tx1"/>
                </a:solidFill>
                <a:latin typeface="Arial" pitchFamily="34" charset="0"/>
                <a:cs typeface="Arial" pitchFamily="34" charset="0"/>
              </a:rPr>
              <a:t>Now </a:t>
            </a:r>
            <a:r>
              <a:rPr lang="en-US" dirty="0">
                <a:solidFill>
                  <a:schemeClr val="tx1"/>
                </a:solidFill>
                <a:latin typeface="Arial" pitchFamily="34" charset="0"/>
                <a:cs typeface="Arial" pitchFamily="34" charset="0"/>
              </a:rPr>
              <a:t>we are well versed with commands lets test our understanding using </a:t>
            </a:r>
            <a:r>
              <a:rPr lang="en-US" dirty="0" smtClean="0">
                <a:solidFill>
                  <a:schemeClr val="tx1"/>
                </a:solidFill>
                <a:latin typeface="Arial" pitchFamily="34" charset="0"/>
                <a:cs typeface="Arial" pitchFamily="34" charset="0"/>
              </a:rPr>
              <a:t>short case </a:t>
            </a:r>
            <a:r>
              <a:rPr lang="en-US" dirty="0">
                <a:solidFill>
                  <a:schemeClr val="tx1"/>
                </a:solidFill>
                <a:latin typeface="Arial" pitchFamily="34" charset="0"/>
                <a:cs typeface="Arial" pitchFamily="34" charset="0"/>
              </a:rPr>
              <a:t>study   </a:t>
            </a:r>
          </a:p>
          <a:p>
            <a:endParaRPr lang="en-US" sz="1600" dirty="0" smtClean="0">
              <a:latin typeface="Arial" pitchFamily="34" charset="0"/>
              <a:cs typeface="Arial" pitchFamily="34" charset="0"/>
            </a:endParaRPr>
          </a:p>
          <a:p>
            <a:endParaRPr lang="en-US" sz="1600" dirty="0" smtClean="0">
              <a:latin typeface="Arial" pitchFamily="34" charset="0"/>
              <a:cs typeface="Arial" pitchFamily="34" charset="0"/>
            </a:endParaRPr>
          </a:p>
          <a:p>
            <a:endParaRPr lang="en-US" sz="1600" dirty="0">
              <a:latin typeface="Arial" pitchFamily="34" charset="0"/>
              <a:cs typeface="Arial" pitchFamily="34" charset="0"/>
            </a:endParaRPr>
          </a:p>
          <a:p>
            <a:endParaRPr lang="en-US" sz="1600" dirty="0" smtClean="0">
              <a:latin typeface="Arial" pitchFamily="34" charset="0"/>
              <a:cs typeface="Arial" pitchFamily="34" charset="0"/>
            </a:endParaRPr>
          </a:p>
          <a:p>
            <a:r>
              <a:rPr lang="en-US" sz="1600" dirty="0" smtClean="0">
                <a:latin typeface="Arial" pitchFamily="34" charset="0"/>
                <a:cs typeface="Arial" pitchFamily="34" charset="0"/>
              </a:rPr>
              <a:t>Case Study Scenario: </a:t>
            </a:r>
          </a:p>
          <a:p>
            <a:r>
              <a:rPr lang="en-US" sz="1600" b="0" dirty="0" smtClean="0">
                <a:latin typeface="Arial" pitchFamily="34" charset="0"/>
                <a:cs typeface="Arial" pitchFamily="34" charset="0"/>
              </a:rPr>
              <a:t>This case study is to develop a </a:t>
            </a:r>
            <a:r>
              <a:rPr lang="en-US" sz="1600" i="1" dirty="0" smtClean="0">
                <a:latin typeface="Arial" pitchFamily="34" charset="0"/>
                <a:cs typeface="Arial" pitchFamily="34" charset="0"/>
              </a:rPr>
              <a:t>Course Management System </a:t>
            </a:r>
            <a:r>
              <a:rPr lang="en-US" sz="1600" b="0" dirty="0" smtClean="0">
                <a:latin typeface="Arial" pitchFamily="34" charset="0"/>
                <a:cs typeface="Arial" pitchFamily="34" charset="0"/>
              </a:rPr>
              <a:t>(</a:t>
            </a:r>
            <a:r>
              <a:rPr lang="en-US" sz="1600" dirty="0" smtClean="0">
                <a:latin typeface="Arial" pitchFamily="34" charset="0"/>
                <a:cs typeface="Arial" pitchFamily="34" charset="0"/>
              </a:rPr>
              <a:t>CMS</a:t>
            </a:r>
            <a:r>
              <a:rPr lang="en-US" sz="1600" b="0" dirty="0" smtClean="0">
                <a:latin typeface="Arial" pitchFamily="34" charset="0"/>
                <a:cs typeface="Arial" pitchFamily="34" charset="0"/>
              </a:rPr>
              <a:t>) for ABC University. The following are the two use cases for which the database needs to be designed.</a:t>
            </a:r>
          </a:p>
          <a:p>
            <a:pPr marL="347663"/>
            <a:endParaRPr lang="en-US" sz="1600" i="1" dirty="0" smtClean="0">
              <a:latin typeface="Arial" pitchFamily="34" charset="0"/>
              <a:cs typeface="Arial" pitchFamily="34" charset="0"/>
            </a:endParaRPr>
          </a:p>
          <a:p>
            <a:pPr marL="347663"/>
            <a:r>
              <a:rPr lang="en-US" sz="1600" i="1" dirty="0" smtClean="0">
                <a:latin typeface="Arial" pitchFamily="34" charset="0"/>
                <a:cs typeface="Arial" pitchFamily="34" charset="0"/>
              </a:rPr>
              <a:t>Add Course </a:t>
            </a:r>
          </a:p>
          <a:p>
            <a:pPr marL="347663"/>
            <a:r>
              <a:rPr lang="en-US" sz="1600" i="1" dirty="0">
                <a:latin typeface="Arial" pitchFamily="34" charset="0"/>
                <a:cs typeface="Arial" pitchFamily="34" charset="0"/>
              </a:rPr>
              <a:t>	</a:t>
            </a:r>
            <a:r>
              <a:rPr lang="en-US" sz="1600" i="1" dirty="0" smtClean="0">
                <a:latin typeface="Arial" pitchFamily="34" charset="0"/>
                <a:cs typeface="Arial" pitchFamily="34" charset="0"/>
              </a:rPr>
              <a:t>–</a:t>
            </a:r>
            <a:r>
              <a:rPr lang="en-US" sz="1600" b="0" i="1" dirty="0" smtClean="0">
                <a:latin typeface="Arial" pitchFamily="34" charset="0"/>
                <a:cs typeface="Arial" pitchFamily="34" charset="0"/>
              </a:rPr>
              <a:t> </a:t>
            </a:r>
            <a:r>
              <a:rPr lang="en-US" sz="1600" b="0" dirty="0" smtClean="0">
                <a:latin typeface="Arial" pitchFamily="34" charset="0"/>
                <a:cs typeface="Arial" pitchFamily="34" charset="0"/>
              </a:rPr>
              <a:t>To add the course details into the course management system.</a:t>
            </a:r>
          </a:p>
          <a:p>
            <a:pPr marL="347663"/>
            <a:r>
              <a:rPr lang="en-US" sz="1600" i="1" dirty="0" smtClean="0">
                <a:latin typeface="Arial" pitchFamily="34" charset="0"/>
                <a:cs typeface="Arial" pitchFamily="34" charset="0"/>
              </a:rPr>
              <a:t>Retrieve Course </a:t>
            </a:r>
          </a:p>
          <a:p>
            <a:pPr marL="347663"/>
            <a:r>
              <a:rPr lang="en-US" sz="1600" i="1" dirty="0">
                <a:latin typeface="Arial" pitchFamily="34" charset="0"/>
                <a:cs typeface="Arial" pitchFamily="34" charset="0"/>
              </a:rPr>
              <a:t>	</a:t>
            </a:r>
            <a:r>
              <a:rPr lang="en-US" sz="1600" i="1" dirty="0" smtClean="0">
                <a:latin typeface="Arial" pitchFamily="34" charset="0"/>
                <a:cs typeface="Arial" pitchFamily="34" charset="0"/>
              </a:rPr>
              <a:t>–</a:t>
            </a:r>
            <a:r>
              <a:rPr lang="en-US" sz="1600" b="0" i="1" dirty="0" smtClean="0">
                <a:latin typeface="Arial" pitchFamily="34" charset="0"/>
                <a:cs typeface="Arial" pitchFamily="34" charset="0"/>
              </a:rPr>
              <a:t> </a:t>
            </a:r>
            <a:r>
              <a:rPr lang="en-US" sz="1600" b="0" dirty="0" smtClean="0">
                <a:latin typeface="Arial" pitchFamily="34" charset="0"/>
                <a:cs typeface="Arial" pitchFamily="34" charset="0"/>
              </a:rPr>
              <a:t>Retrieve the courses stored in the system and display it.</a:t>
            </a:r>
          </a:p>
          <a:p>
            <a:pPr marL="347663"/>
            <a:endParaRPr lang="en-US" sz="1600" b="0" dirty="0" smtClean="0">
              <a:latin typeface="Arial" pitchFamily="34" charset="0"/>
              <a:cs typeface="Arial" pitchFamily="34" charset="0"/>
            </a:endParaRPr>
          </a:p>
          <a:p>
            <a:pPr marL="58738"/>
            <a:r>
              <a:rPr lang="en-US" sz="1600" b="0" dirty="0" smtClean="0">
                <a:latin typeface="Arial" pitchFamily="34" charset="0"/>
                <a:cs typeface="Arial" pitchFamily="34" charset="0"/>
              </a:rPr>
              <a:t>The courses to be added will have the following attributes Course Code, Course Name, Number of participants, Course Description, Course Duration, Course start date and Course Type.</a:t>
            </a:r>
            <a:endParaRPr lang="en-US" sz="1600" b="0" dirty="0">
              <a:latin typeface="Arial" pitchFamily="34" charset="0"/>
              <a:cs typeface="Arial" pitchFamily="34" charset="0"/>
            </a:endParaRPr>
          </a:p>
        </p:txBody>
      </p:sp>
      <p:sp>
        <p:nvSpPr>
          <p:cNvPr id="7" name="TextBox 6"/>
          <p:cNvSpPr txBox="1"/>
          <p:nvPr/>
        </p:nvSpPr>
        <p:spPr>
          <a:xfrm>
            <a:off x="1524000" y="2514600"/>
            <a:ext cx="6096000" cy="461665"/>
          </a:xfrm>
          <a:prstGeom prst="rect">
            <a:avLst/>
          </a:prstGeom>
          <a:solidFill>
            <a:srgbClr val="92D050"/>
          </a:solidFill>
          <a:effectLst>
            <a:outerShdw blurRad="40000" dist="20000" dir="5400000" rotWithShape="0">
              <a:srgbClr val="000000">
                <a:alpha val="38000"/>
              </a:srgbClr>
            </a:outerShdw>
            <a:reflection blurRad="6350" stA="50000" endA="300" endPos="55000" dir="5400000" sy="-100000" algn="bl" rotWithShape="0"/>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600" b="1" dirty="0">
                <a:solidFill>
                  <a:schemeClr val="bg1"/>
                </a:solidFill>
                <a:latin typeface="Arial" pitchFamily="34" charset="0"/>
                <a:cs typeface="Arial" pitchFamily="34" charset="0"/>
              </a:rPr>
              <a:t>C</a:t>
            </a:r>
            <a:r>
              <a:rPr lang="en-US" sz="1600" dirty="0">
                <a:solidFill>
                  <a:schemeClr val="tx1">
                    <a:lumMod val="65000"/>
                    <a:lumOff val="35000"/>
                  </a:schemeClr>
                </a:solidFill>
                <a:latin typeface="Arial" pitchFamily="34" charset="0"/>
                <a:cs typeface="Arial" pitchFamily="34" charset="0"/>
              </a:rPr>
              <a:t>ourse </a:t>
            </a:r>
            <a:r>
              <a:rPr lang="en-US" sz="1600" b="1" dirty="0">
                <a:solidFill>
                  <a:schemeClr val="bg1"/>
                </a:solidFill>
                <a:latin typeface="Arial" pitchFamily="34" charset="0"/>
                <a:cs typeface="Arial" pitchFamily="34" charset="0"/>
              </a:rPr>
              <a:t>M</a:t>
            </a:r>
            <a:r>
              <a:rPr lang="en-US" sz="1600" dirty="0">
                <a:solidFill>
                  <a:schemeClr val="tx1">
                    <a:lumMod val="65000"/>
                    <a:lumOff val="35000"/>
                  </a:schemeClr>
                </a:solidFill>
                <a:latin typeface="Arial" pitchFamily="34" charset="0"/>
                <a:cs typeface="Arial" pitchFamily="34" charset="0"/>
              </a:rPr>
              <a:t>anagement </a:t>
            </a:r>
            <a:r>
              <a:rPr lang="en-US" sz="1600" b="1" dirty="0">
                <a:solidFill>
                  <a:schemeClr val="bg1"/>
                </a:solidFill>
                <a:latin typeface="Arial" pitchFamily="34" charset="0"/>
                <a:cs typeface="Arial" pitchFamily="34" charset="0"/>
              </a:rPr>
              <a:t>S</a:t>
            </a:r>
            <a:r>
              <a:rPr lang="en-US" sz="1600" dirty="0">
                <a:solidFill>
                  <a:schemeClr val="tx1">
                    <a:lumMod val="65000"/>
                    <a:lumOff val="35000"/>
                  </a:schemeClr>
                </a:solidFill>
                <a:latin typeface="Arial" pitchFamily="34" charset="0"/>
                <a:cs typeface="Arial" pitchFamily="34" charset="0"/>
              </a:rPr>
              <a:t>ystem (</a:t>
            </a:r>
            <a:r>
              <a:rPr lang="en-US" sz="1600" b="1" dirty="0">
                <a:solidFill>
                  <a:schemeClr val="bg1"/>
                </a:solidFill>
                <a:latin typeface="Arial" pitchFamily="34" charset="0"/>
                <a:cs typeface="Arial" pitchFamily="34" charset="0"/>
              </a:rPr>
              <a:t>CMS</a:t>
            </a:r>
            <a:r>
              <a:rPr lang="en-US" sz="1600" dirty="0">
                <a:solidFill>
                  <a:schemeClr val="tx1">
                    <a:lumMod val="65000"/>
                    <a:lumOff val="35000"/>
                  </a:schemeClr>
                </a:solidFill>
                <a:latin typeface="Arial" pitchFamily="34" charset="0"/>
                <a:cs typeface="Arial" pitchFamily="34" charset="0"/>
              </a:rPr>
              <a:t>) </a:t>
            </a:r>
            <a:r>
              <a:rPr lang="en-US" sz="1600" dirty="0" smtClean="0">
                <a:solidFill>
                  <a:schemeClr val="tx1">
                    <a:lumMod val="65000"/>
                    <a:lumOff val="35000"/>
                  </a:schemeClr>
                </a:solidFill>
                <a:latin typeface="Arial" pitchFamily="34" charset="0"/>
                <a:cs typeface="Arial" pitchFamily="34" charset="0"/>
              </a:rPr>
              <a:t>	</a:t>
            </a:r>
            <a:r>
              <a:rPr lang="en-US" sz="2400" dirty="0" smtClean="0">
                <a:solidFill>
                  <a:schemeClr val="bg1"/>
                </a:solidFill>
                <a:latin typeface="Broadway" pitchFamily="82" charset="0"/>
                <a:cs typeface="Arial" pitchFamily="34" charset="0"/>
              </a:rPr>
              <a:t>ABC</a:t>
            </a:r>
            <a:r>
              <a:rPr lang="en-US" sz="2400" dirty="0" smtClean="0">
                <a:solidFill>
                  <a:schemeClr val="bg1"/>
                </a:solidFill>
                <a:latin typeface="Algerian" pitchFamily="82" charset="0"/>
                <a:cs typeface="Arial" pitchFamily="34" charset="0"/>
              </a:rPr>
              <a:t> </a:t>
            </a:r>
            <a:r>
              <a:rPr lang="en-US" sz="2000" dirty="0">
                <a:solidFill>
                  <a:schemeClr val="bg1"/>
                </a:solidFill>
                <a:latin typeface="Arial" pitchFamily="34" charset="0"/>
                <a:cs typeface="Arial" pitchFamily="34" charset="0"/>
              </a:rPr>
              <a:t>University</a:t>
            </a:r>
          </a:p>
        </p:txBody>
      </p:sp>
    </p:spTree>
    <p:extLst>
      <p:ext uri="{BB962C8B-B14F-4D97-AF65-F5344CB8AC3E}">
        <p14:creationId xmlns:p14="http://schemas.microsoft.com/office/powerpoint/2010/main" val="505533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7"/>
                                        </p:tgtEl>
                                      </p:cBhvr>
                                    </p:animEffect>
                                    <p:animScale>
                                      <p:cBhvr>
                                        <p:cTn id="7" dur="250" autoRev="1" fill="hold"/>
                                        <p:tgtEl>
                                          <p:spTgt spid="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Lend A Hand - Prerequisites</a:t>
            </a:r>
            <a:endParaRPr lang="en-US" dirty="0"/>
          </a:p>
        </p:txBody>
      </p:sp>
      <p:sp>
        <p:nvSpPr>
          <p:cNvPr id="3" name="Content Placeholder 2"/>
          <p:cNvSpPr>
            <a:spLocks noGrp="1"/>
          </p:cNvSpPr>
          <p:nvPr>
            <p:ph idx="1"/>
          </p:nvPr>
        </p:nvSpPr>
        <p:spPr/>
        <p:txBody>
          <a:bodyPr/>
          <a:lstStyle/>
          <a:p>
            <a:pPr>
              <a:buNone/>
            </a:pPr>
            <a:r>
              <a:rPr lang="en-US" b="1" dirty="0" smtClean="0"/>
              <a:t>Pre-requisite # 1 :</a:t>
            </a:r>
            <a:r>
              <a:rPr lang="en-US" dirty="0" smtClean="0"/>
              <a:t>Associates should ensure that the tables specified in the document are available in the oracle database with each table followed by the employee id . </a:t>
            </a:r>
          </a:p>
          <a:p>
            <a:pPr>
              <a:buNone/>
            </a:pPr>
            <a:endParaRPr lang="en-US" dirty="0" smtClean="0"/>
          </a:p>
          <a:p>
            <a:pPr>
              <a:buNone/>
            </a:pPr>
            <a:endParaRPr lang="en-US" dirty="0" smtClean="0"/>
          </a:p>
          <a:p>
            <a:pPr>
              <a:buNone/>
            </a:pPr>
            <a:endParaRPr lang="en-US" dirty="0" smtClean="0"/>
          </a:p>
          <a:p>
            <a:pPr>
              <a:buNone/>
            </a:pPr>
            <a:r>
              <a:rPr lang="en-US" b="1" dirty="0" smtClean="0"/>
              <a:t>Pre-requisite # 2: </a:t>
            </a:r>
            <a:r>
              <a:rPr lang="en-US" dirty="0" smtClean="0"/>
              <a:t>Load the table with necessary data using the DML statements.</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37</a:t>
            </a:fld>
            <a:endParaRPr lang="en-US" dirty="0"/>
          </a:p>
        </p:txBody>
      </p:sp>
      <p:graphicFrame>
        <p:nvGraphicFramePr>
          <p:cNvPr id="9" name="Object 8"/>
          <p:cNvGraphicFramePr>
            <a:graphicFrameLocks noChangeAspect="1"/>
          </p:cNvGraphicFramePr>
          <p:nvPr/>
        </p:nvGraphicFramePr>
        <p:xfrm>
          <a:off x="3276600" y="3071813"/>
          <a:ext cx="1752600" cy="966787"/>
        </p:xfrm>
        <a:graphic>
          <a:graphicData uri="http://schemas.openxmlformats.org/presentationml/2006/ole">
            <mc:AlternateContent xmlns:mc="http://schemas.openxmlformats.org/markup-compatibility/2006">
              <mc:Choice xmlns:v="urn:schemas-microsoft-com:vml" Requires="v">
                <p:oleObj spid="_x0000_s2087" name="Document" showAsIcon="1" r:id="rId4" imgW="914400" imgH="714240" progId="Word.Document.12">
                  <p:embed/>
                </p:oleObj>
              </mc:Choice>
              <mc:Fallback>
                <p:oleObj name="Document" showAsIcon="1" r:id="rId4" imgW="914400" imgH="714240" progId="Word.Document.1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3071813"/>
                        <a:ext cx="1752600" cy="966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0322781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Lend a Hand - Declaration Section</a:t>
            </a:r>
            <a:endParaRPr lang="en-US" sz="32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38</a:t>
            </a:fld>
            <a:endParaRPr lang="en-US" dirty="0"/>
          </a:p>
        </p:txBody>
      </p:sp>
      <p:sp>
        <p:nvSpPr>
          <p:cNvPr id="6" name="TextBox 5"/>
          <p:cNvSpPr txBox="1"/>
          <p:nvPr/>
        </p:nvSpPr>
        <p:spPr>
          <a:xfrm>
            <a:off x="76200" y="1605677"/>
            <a:ext cx="8763000" cy="1938992"/>
          </a:xfrm>
          <a:prstGeom prst="rect">
            <a:avLst/>
          </a:prstGeom>
          <a:noFill/>
        </p:spPr>
        <p:txBody>
          <a:bodyPr wrap="square" rtlCol="0">
            <a:spAutoFit/>
          </a:bodyPr>
          <a:lstStyle/>
          <a:p>
            <a:pPr>
              <a:spcBef>
                <a:spcPts val="1200"/>
              </a:spcBef>
            </a:pPr>
            <a:r>
              <a:rPr lang="en-US" dirty="0" smtClean="0"/>
              <a:t>Let us all develop our first PL/SQL block for the CMS case study.</a:t>
            </a:r>
          </a:p>
          <a:p>
            <a:pPr>
              <a:spcBef>
                <a:spcPts val="1200"/>
              </a:spcBef>
            </a:pPr>
            <a:r>
              <a:rPr lang="en-US" dirty="0" smtClean="0"/>
              <a:t>Declaration Section:</a:t>
            </a:r>
          </a:p>
          <a:p>
            <a:pPr lvl="1">
              <a:spcBef>
                <a:spcPts val="1200"/>
              </a:spcBef>
            </a:pPr>
            <a:r>
              <a:rPr lang="en-US" b="0" dirty="0" smtClean="0"/>
              <a:t>Let us declare two variables to hold the course name and course description from </a:t>
            </a:r>
            <a:r>
              <a:rPr lang="en-US" b="0" dirty="0" err="1" smtClean="0"/>
              <a:t>course_info</a:t>
            </a:r>
            <a:r>
              <a:rPr lang="en-US" b="0" dirty="0" smtClean="0"/>
              <a:t> table.</a:t>
            </a:r>
          </a:p>
          <a:p>
            <a:pPr lvl="1">
              <a:spcBef>
                <a:spcPts val="1200"/>
              </a:spcBef>
            </a:pPr>
            <a:r>
              <a:rPr lang="en-US" b="0" dirty="0" smtClean="0"/>
              <a:t>Another variable, </a:t>
            </a:r>
            <a:r>
              <a:rPr lang="en-US" b="0" dirty="0" err="1" smtClean="0"/>
              <a:t>v_course_message</a:t>
            </a:r>
            <a:r>
              <a:rPr lang="en-US" b="0" dirty="0" smtClean="0"/>
              <a:t> should be declared to hold a message.</a:t>
            </a:r>
          </a:p>
        </p:txBody>
      </p:sp>
      <p:sp>
        <p:nvSpPr>
          <p:cNvPr id="8" name="Rectangle 7"/>
          <p:cNvSpPr/>
          <p:nvPr/>
        </p:nvSpPr>
        <p:spPr>
          <a:xfrm>
            <a:off x="1066800" y="4267200"/>
            <a:ext cx="6858000" cy="1143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en-US" dirty="0" smtClean="0">
                <a:solidFill>
                  <a:srgbClr val="0070C0"/>
                </a:solidFill>
                <a:latin typeface="Arial" pitchFamily="34" charset="0"/>
                <a:cs typeface="Arial" pitchFamily="34" charset="0"/>
              </a:rPr>
              <a:t>Declare</a:t>
            </a:r>
          </a:p>
          <a:p>
            <a:pPr lvl="1"/>
            <a:r>
              <a:rPr lang="en-US" dirty="0" err="1" smtClean="0">
                <a:solidFill>
                  <a:srgbClr val="00B050"/>
                </a:solidFill>
                <a:latin typeface="Arial" pitchFamily="34" charset="0"/>
                <a:cs typeface="Arial" pitchFamily="34" charset="0"/>
              </a:rPr>
              <a:t>v_Course_Name</a:t>
            </a:r>
            <a:r>
              <a:rPr lang="en-US" dirty="0" smtClean="0">
                <a:solidFill>
                  <a:srgbClr val="00B050"/>
                </a:solidFill>
                <a:latin typeface="Arial" pitchFamily="34" charset="0"/>
                <a:cs typeface="Arial" pitchFamily="34" charset="0"/>
              </a:rPr>
              <a:t> </a:t>
            </a:r>
            <a:r>
              <a:rPr lang="en-US" dirty="0" smtClean="0">
                <a:solidFill>
                  <a:srgbClr val="0070C0"/>
                </a:solidFill>
                <a:latin typeface="Arial" pitchFamily="34" charset="0"/>
                <a:cs typeface="Arial" pitchFamily="34" charset="0"/>
              </a:rPr>
              <a:t>Varchar2(10);</a:t>
            </a:r>
          </a:p>
          <a:p>
            <a:pPr lvl="1"/>
            <a:r>
              <a:rPr lang="en-US" dirty="0" err="1" smtClean="0">
                <a:solidFill>
                  <a:srgbClr val="00B050"/>
                </a:solidFill>
                <a:latin typeface="Arial" pitchFamily="34" charset="0"/>
                <a:cs typeface="Arial" pitchFamily="34" charset="0"/>
              </a:rPr>
              <a:t>v_Course_Desc</a:t>
            </a:r>
            <a:r>
              <a:rPr lang="en-US" dirty="0" smtClean="0">
                <a:solidFill>
                  <a:srgbClr val="00B050"/>
                </a:solidFill>
                <a:latin typeface="Arial" pitchFamily="34" charset="0"/>
                <a:cs typeface="Arial" pitchFamily="34" charset="0"/>
              </a:rPr>
              <a:t> </a:t>
            </a:r>
            <a:r>
              <a:rPr lang="en-US" dirty="0" smtClean="0">
                <a:solidFill>
                  <a:srgbClr val="0070C0"/>
                </a:solidFill>
                <a:latin typeface="Arial" pitchFamily="34" charset="0"/>
                <a:cs typeface="Arial" pitchFamily="34" charset="0"/>
              </a:rPr>
              <a:t>Varchar2(20);</a:t>
            </a:r>
          </a:p>
          <a:p>
            <a:pPr lvl="1"/>
            <a:r>
              <a:rPr lang="en-US" dirty="0" err="1" smtClean="0">
                <a:solidFill>
                  <a:srgbClr val="00B050"/>
                </a:solidFill>
                <a:latin typeface="Arial" pitchFamily="34" charset="0"/>
                <a:cs typeface="Arial" pitchFamily="34" charset="0"/>
              </a:rPr>
              <a:t>v_Course_Message</a:t>
            </a:r>
            <a:r>
              <a:rPr lang="en-US" dirty="0" smtClean="0">
                <a:solidFill>
                  <a:srgbClr val="0070C0"/>
                </a:solidFill>
                <a:latin typeface="Arial" pitchFamily="34" charset="0"/>
                <a:cs typeface="Arial" pitchFamily="34" charset="0"/>
              </a:rPr>
              <a:t> Varchar2(75);</a:t>
            </a:r>
          </a:p>
        </p:txBody>
      </p:sp>
      <p:sp>
        <p:nvSpPr>
          <p:cNvPr id="7" name="TextBox 6"/>
          <p:cNvSpPr txBox="1"/>
          <p:nvPr/>
        </p:nvSpPr>
        <p:spPr>
          <a:xfrm>
            <a:off x="609600" y="3886200"/>
            <a:ext cx="1184940" cy="369332"/>
          </a:xfrm>
          <a:prstGeom prst="rect">
            <a:avLst/>
          </a:prstGeom>
          <a:noFill/>
        </p:spPr>
        <p:txBody>
          <a:bodyPr wrap="none" rtlCol="0">
            <a:spAutoFit/>
          </a:bodyPr>
          <a:lstStyle/>
          <a:p>
            <a:r>
              <a:rPr lang="en-US" dirty="0" smtClean="0"/>
              <a:t>Solution:</a:t>
            </a:r>
            <a:endParaRPr lang="en-US" dirty="0"/>
          </a:p>
        </p:txBody>
      </p:sp>
    </p:spTree>
    <p:extLst>
      <p:ext uri="{BB962C8B-B14F-4D97-AF65-F5344CB8AC3E}">
        <p14:creationId xmlns:p14="http://schemas.microsoft.com/office/powerpoint/2010/main" val="208949308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Lend a Hand  - Executable Section</a:t>
            </a:r>
            <a:endParaRPr lang="en-US" sz="32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39</a:t>
            </a:fld>
            <a:endParaRPr lang="en-US" dirty="0"/>
          </a:p>
        </p:txBody>
      </p:sp>
      <p:sp>
        <p:nvSpPr>
          <p:cNvPr id="6" name="TextBox 5"/>
          <p:cNvSpPr txBox="1"/>
          <p:nvPr/>
        </p:nvSpPr>
        <p:spPr>
          <a:xfrm>
            <a:off x="76200" y="1529860"/>
            <a:ext cx="9067800" cy="4362733"/>
          </a:xfrm>
          <a:prstGeom prst="rect">
            <a:avLst/>
          </a:prstGeom>
          <a:noFill/>
        </p:spPr>
        <p:txBody>
          <a:bodyPr wrap="square" rtlCol="0">
            <a:spAutoFit/>
          </a:bodyPr>
          <a:lstStyle/>
          <a:p>
            <a:pPr>
              <a:spcBef>
                <a:spcPts val="900"/>
              </a:spcBef>
            </a:pPr>
            <a:r>
              <a:rPr lang="en-US" sz="2000" dirty="0" smtClean="0"/>
              <a:t>Executable Section:</a:t>
            </a:r>
          </a:p>
          <a:p>
            <a:pPr lvl="1">
              <a:spcBef>
                <a:spcPts val="900"/>
              </a:spcBef>
            </a:pPr>
            <a:r>
              <a:rPr lang="en-US" sz="2000" b="0" dirty="0" smtClean="0"/>
              <a:t>Here, the data is retrieved from the tables through SQL queries and stored in the variables.</a:t>
            </a:r>
          </a:p>
          <a:p>
            <a:pPr lvl="1">
              <a:spcBef>
                <a:spcPts val="900"/>
              </a:spcBef>
            </a:pPr>
            <a:r>
              <a:rPr lang="en-US" sz="2000" b="0" dirty="0" smtClean="0"/>
              <a:t>The </a:t>
            </a:r>
            <a:r>
              <a:rPr lang="en-US" sz="2000" dirty="0" smtClean="0"/>
              <a:t>SELECT INTO Statements </a:t>
            </a:r>
            <a:r>
              <a:rPr lang="en-US" sz="2000" b="0" dirty="0" smtClean="0"/>
              <a:t>are used here  to retrieve data from one or more database tables, and assigns the selected values to variables.</a:t>
            </a:r>
          </a:p>
          <a:p>
            <a:pPr lvl="1">
              <a:spcBef>
                <a:spcPts val="900"/>
              </a:spcBef>
            </a:pPr>
            <a:endParaRPr lang="en-US" sz="2000" b="0" dirty="0" smtClean="0"/>
          </a:p>
          <a:p>
            <a:pPr>
              <a:spcBef>
                <a:spcPts val="900"/>
              </a:spcBef>
            </a:pPr>
            <a:r>
              <a:rPr lang="en-US" sz="2000" dirty="0" smtClean="0"/>
              <a:t>Problem Statement: </a:t>
            </a:r>
            <a:r>
              <a:rPr lang="en-US" sz="2000" b="0" dirty="0" smtClean="0"/>
              <a:t> Retrieve the course name and course description for course code 2 and store it in the variables declared earlier. The course name and course description should be concatenated and stored in the variable </a:t>
            </a:r>
            <a:r>
              <a:rPr lang="en-US" sz="2000" i="1" dirty="0" err="1" smtClean="0"/>
              <a:t>v_Course_Message</a:t>
            </a:r>
            <a:r>
              <a:rPr lang="en-US" sz="2000" i="1" dirty="0" smtClean="0"/>
              <a:t>.</a:t>
            </a:r>
          </a:p>
          <a:p>
            <a:pPr>
              <a:spcBef>
                <a:spcPts val="900"/>
              </a:spcBef>
            </a:pPr>
            <a:r>
              <a:rPr lang="en-US" sz="2000" b="0" dirty="0" smtClean="0"/>
              <a:t>Ensure to convert </a:t>
            </a:r>
            <a:r>
              <a:rPr lang="en-US" sz="2000" dirty="0" smtClean="0"/>
              <a:t>Course name </a:t>
            </a:r>
            <a:r>
              <a:rPr lang="en-US" sz="2000" b="0" dirty="0" smtClean="0"/>
              <a:t>into </a:t>
            </a:r>
            <a:r>
              <a:rPr lang="en-US" sz="2000" dirty="0" smtClean="0"/>
              <a:t>upper</a:t>
            </a:r>
            <a:r>
              <a:rPr lang="en-US" sz="2000" b="0" dirty="0" smtClean="0"/>
              <a:t> case and </a:t>
            </a:r>
            <a:r>
              <a:rPr lang="en-US" sz="2000" dirty="0" smtClean="0"/>
              <a:t>course description </a:t>
            </a:r>
            <a:r>
              <a:rPr lang="en-US" sz="2000" b="0" dirty="0" smtClean="0"/>
              <a:t>in </a:t>
            </a:r>
            <a:r>
              <a:rPr lang="en-US" sz="2000" dirty="0" smtClean="0"/>
              <a:t>lower</a:t>
            </a:r>
            <a:r>
              <a:rPr lang="en-US" sz="2000" b="0" dirty="0" smtClean="0"/>
              <a:t> case before concatenation. Print the </a:t>
            </a:r>
            <a:r>
              <a:rPr lang="en-US" sz="2000" b="0" dirty="0" err="1" smtClean="0"/>
              <a:t>v_course_message</a:t>
            </a:r>
            <a:r>
              <a:rPr lang="en-US" sz="2000" b="0" dirty="0" smtClean="0"/>
              <a:t>.</a:t>
            </a:r>
          </a:p>
        </p:txBody>
      </p:sp>
    </p:spTree>
    <p:extLst>
      <p:ext uri="{BB962C8B-B14F-4D97-AF65-F5344CB8AC3E}">
        <p14:creationId xmlns:p14="http://schemas.microsoft.com/office/powerpoint/2010/main" val="14229065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295400"/>
            <a:ext cx="8458200" cy="1295400"/>
          </a:xfrm>
        </p:spPr>
        <p:txBody>
          <a:bodyPr/>
          <a:lstStyle/>
          <a:p>
            <a:pPr>
              <a:spcBef>
                <a:spcPts val="600"/>
              </a:spcBef>
              <a:buNone/>
            </a:pPr>
            <a:r>
              <a:rPr lang="en-US" sz="2200" dirty="0"/>
              <a:t>	</a:t>
            </a:r>
            <a:r>
              <a:rPr lang="en-US" sz="2200" dirty="0" smtClean="0"/>
              <a:t>	</a:t>
            </a:r>
            <a:r>
              <a:rPr lang="en-US" sz="2200" dirty="0"/>
              <a:t>To understand the </a:t>
            </a:r>
            <a:r>
              <a:rPr lang="en-US" sz="2200" dirty="0" smtClean="0"/>
              <a:t>PL/SQL Fundamental </a:t>
            </a:r>
            <a:r>
              <a:rPr lang="en-US" sz="2200" dirty="0"/>
              <a:t>concepts  that a developer needs to know to work with it.</a:t>
            </a:r>
          </a:p>
          <a:p>
            <a:pPr>
              <a:spcBef>
                <a:spcPts val="600"/>
              </a:spcBef>
              <a:buNone/>
            </a:pPr>
            <a:endParaRPr lang="en-US" sz="2200" dirty="0">
              <a:cs typeface="Arial" pitchFamily="34" charset="0"/>
            </a:endParaRPr>
          </a:p>
        </p:txBody>
      </p:sp>
      <p:sp>
        <p:nvSpPr>
          <p:cNvPr id="6" name="Title 1"/>
          <p:cNvSpPr>
            <a:spLocks noGrp="1"/>
          </p:cNvSpPr>
          <p:nvPr>
            <p:ph type="title"/>
          </p:nvPr>
        </p:nvSpPr>
        <p:spPr>
          <a:xfrm>
            <a:off x="1303020" y="-152400"/>
            <a:ext cx="8298180" cy="1143000"/>
          </a:xfrm>
        </p:spPr>
        <p:txBody>
          <a:bodyPr/>
          <a:lstStyle/>
          <a:p>
            <a:r>
              <a:rPr lang="en-US" dirty="0" smtClean="0"/>
              <a:t>Objective</a:t>
            </a:r>
            <a:endParaRPr lang="en-US" dirty="0"/>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b="29116"/>
          <a:stretch/>
        </p:blipFill>
        <p:spPr>
          <a:xfrm>
            <a:off x="5715000" y="2910633"/>
            <a:ext cx="2856186" cy="2880567"/>
          </a:xfrm>
          <a:prstGeom prst="rect">
            <a:avLst/>
          </a:prstGeom>
          <a:effectLst/>
        </p:spPr>
      </p:pic>
      <p:sp>
        <p:nvSpPr>
          <p:cNvPr id="3" name="Rectangle 2"/>
          <p:cNvSpPr/>
          <p:nvPr/>
        </p:nvSpPr>
        <p:spPr>
          <a:xfrm>
            <a:off x="152400" y="2513380"/>
            <a:ext cx="6781800" cy="2092881"/>
          </a:xfrm>
          <a:prstGeom prst="rect">
            <a:avLst/>
          </a:prstGeom>
        </p:spPr>
        <p:txBody>
          <a:bodyPr wrap="square">
            <a:spAutoFit/>
          </a:bodyPr>
          <a:lstStyle/>
          <a:p>
            <a:pPr marL="800100" lvl="1" indent="-342900">
              <a:spcBef>
                <a:spcPts val="600"/>
              </a:spcBef>
              <a:buFont typeface="Arial" pitchFamily="34" charset="0"/>
              <a:buChar char="•"/>
            </a:pPr>
            <a:r>
              <a:rPr lang="en-US" sz="2200" dirty="0" smtClean="0">
                <a:cs typeface="Arial" pitchFamily="34" charset="0"/>
              </a:rPr>
              <a:t>PL/SQL </a:t>
            </a:r>
            <a:r>
              <a:rPr lang="en-US" sz="2200" dirty="0">
                <a:cs typeface="Arial" pitchFamily="34" charset="0"/>
              </a:rPr>
              <a:t>and its </a:t>
            </a:r>
            <a:r>
              <a:rPr lang="en-US" sz="2200" dirty="0" smtClean="0">
                <a:cs typeface="Arial" pitchFamily="34" charset="0"/>
              </a:rPr>
              <a:t>advantages</a:t>
            </a:r>
            <a:endParaRPr lang="en-US" sz="2200" dirty="0">
              <a:cs typeface="Arial" pitchFamily="34" charset="0"/>
            </a:endParaRPr>
          </a:p>
          <a:p>
            <a:pPr marL="800100" lvl="1" indent="-342900">
              <a:spcBef>
                <a:spcPts val="600"/>
              </a:spcBef>
              <a:buFont typeface="Arial" pitchFamily="34" charset="0"/>
              <a:buChar char="•"/>
            </a:pPr>
            <a:r>
              <a:rPr lang="en-US" sz="2200" dirty="0">
                <a:cs typeface="Arial" pitchFamily="34" charset="0"/>
              </a:rPr>
              <a:t>PL/SQL  Architecture.</a:t>
            </a:r>
          </a:p>
          <a:p>
            <a:pPr marL="800100" lvl="1" indent="-342900">
              <a:spcBef>
                <a:spcPts val="600"/>
              </a:spcBef>
              <a:buFont typeface="Arial" pitchFamily="34" charset="0"/>
              <a:buChar char="•"/>
            </a:pPr>
            <a:r>
              <a:rPr lang="en-US" sz="2200" dirty="0">
                <a:cs typeface="Arial" pitchFamily="34" charset="0"/>
              </a:rPr>
              <a:t>PL/SQL Block Structure.</a:t>
            </a:r>
          </a:p>
          <a:p>
            <a:pPr marL="800100" lvl="1" indent="-342900">
              <a:spcBef>
                <a:spcPts val="600"/>
              </a:spcBef>
              <a:buFont typeface="Arial" pitchFamily="34" charset="0"/>
              <a:buChar char="•"/>
            </a:pPr>
            <a:r>
              <a:rPr lang="en-US" sz="2200" dirty="0">
                <a:cs typeface="Arial" pitchFamily="34" charset="0"/>
              </a:rPr>
              <a:t>Fundamentals of PL/SQL Language</a:t>
            </a:r>
          </a:p>
          <a:p>
            <a:pPr marL="800100" lvl="1" indent="-342900">
              <a:spcBef>
                <a:spcPts val="600"/>
              </a:spcBef>
              <a:buFont typeface="Arial" pitchFamily="34" charset="0"/>
              <a:buChar char="•"/>
            </a:pPr>
            <a:r>
              <a:rPr lang="en-US" sz="2200" dirty="0">
                <a:cs typeface="Arial" pitchFamily="34" charset="0"/>
              </a:rPr>
              <a:t>How to Execute a PL/SQL Block?</a:t>
            </a:r>
          </a:p>
        </p:txBody>
      </p:sp>
      <p:sp>
        <p:nvSpPr>
          <p:cNvPr id="8" name="Slide Number Placeholder 7"/>
          <p:cNvSpPr>
            <a:spLocks noGrp="1"/>
          </p:cNvSpPr>
          <p:nvPr>
            <p:ph type="sldNum" sz="quarter" idx="10"/>
          </p:nvPr>
        </p:nvSpPr>
        <p:spPr/>
        <p:txBody>
          <a:bodyPr/>
          <a:lstStyle/>
          <a:p>
            <a:fld id="{47ED8886-DB3B-44F4-9A80-E6A224679F20}" type="slidenum">
              <a:rPr lang="en-US" smtClean="0"/>
              <a:pPr/>
              <a:t>4</a:t>
            </a:fld>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Lend a Hand - Executable Section</a:t>
            </a:r>
            <a:endParaRPr lang="en-US" sz="32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40</a:t>
            </a:fld>
            <a:endParaRPr lang="en-US" dirty="0"/>
          </a:p>
        </p:txBody>
      </p:sp>
      <p:sp>
        <p:nvSpPr>
          <p:cNvPr id="7" name="Rectangle 6"/>
          <p:cNvSpPr/>
          <p:nvPr/>
        </p:nvSpPr>
        <p:spPr>
          <a:xfrm>
            <a:off x="381000" y="1905000"/>
            <a:ext cx="8534400" cy="27432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en-US" dirty="0" smtClean="0">
                <a:solidFill>
                  <a:srgbClr val="0070C0"/>
                </a:solidFill>
              </a:rPr>
              <a:t>Begin</a:t>
            </a:r>
          </a:p>
          <a:p>
            <a:pPr lvl="1"/>
            <a:r>
              <a:rPr lang="en-US" dirty="0" smtClean="0">
                <a:solidFill>
                  <a:srgbClr val="EA3800"/>
                </a:solidFill>
              </a:rPr>
              <a:t>-- Get  Name, Description of the Courses with Course Code  2</a:t>
            </a:r>
          </a:p>
          <a:p>
            <a:pPr lvl="1"/>
            <a:r>
              <a:rPr lang="en-US" dirty="0" smtClean="0">
                <a:solidFill>
                  <a:srgbClr val="0070C0"/>
                </a:solidFill>
              </a:rPr>
              <a:t>SELECT </a:t>
            </a:r>
            <a:r>
              <a:rPr lang="en-US" dirty="0" err="1" smtClean="0">
                <a:solidFill>
                  <a:srgbClr val="00B050"/>
                </a:solidFill>
              </a:rPr>
              <a:t>Course_Name</a:t>
            </a:r>
            <a:r>
              <a:rPr lang="en-US" dirty="0" smtClean="0">
                <a:solidFill>
                  <a:srgbClr val="0070C0"/>
                </a:solidFill>
              </a:rPr>
              <a:t>, </a:t>
            </a:r>
            <a:r>
              <a:rPr lang="en-US" dirty="0" err="1" smtClean="0">
                <a:solidFill>
                  <a:srgbClr val="00B050"/>
                </a:solidFill>
              </a:rPr>
              <a:t>Course_Description</a:t>
            </a:r>
            <a:r>
              <a:rPr lang="en-US" dirty="0" smtClean="0">
                <a:solidFill>
                  <a:srgbClr val="0070C0"/>
                </a:solidFill>
              </a:rPr>
              <a:t> INTO </a:t>
            </a:r>
            <a:r>
              <a:rPr lang="en-US" dirty="0" err="1" smtClean="0">
                <a:solidFill>
                  <a:srgbClr val="00B050"/>
                </a:solidFill>
              </a:rPr>
              <a:t>v_Course_Name</a:t>
            </a:r>
            <a:r>
              <a:rPr lang="en-US" dirty="0" smtClean="0">
                <a:solidFill>
                  <a:srgbClr val="0070C0"/>
                </a:solidFill>
              </a:rPr>
              <a:t> ,</a:t>
            </a:r>
          </a:p>
          <a:p>
            <a:pPr lvl="1"/>
            <a:r>
              <a:rPr lang="en-US" dirty="0" err="1" smtClean="0">
                <a:solidFill>
                  <a:srgbClr val="00B050"/>
                </a:solidFill>
              </a:rPr>
              <a:t>v_Course_Description</a:t>
            </a:r>
            <a:r>
              <a:rPr lang="en-US" dirty="0" smtClean="0">
                <a:solidFill>
                  <a:srgbClr val="0070C0"/>
                </a:solidFill>
              </a:rPr>
              <a:t>  FROM </a:t>
            </a:r>
            <a:r>
              <a:rPr lang="en-US" dirty="0" err="1" smtClean="0">
                <a:solidFill>
                  <a:srgbClr val="00B050"/>
                </a:solidFill>
              </a:rPr>
              <a:t>Course_Info</a:t>
            </a:r>
            <a:r>
              <a:rPr lang="en-US" dirty="0" smtClean="0">
                <a:solidFill>
                  <a:srgbClr val="0070C0"/>
                </a:solidFill>
              </a:rPr>
              <a:t>  WHERE </a:t>
            </a:r>
            <a:r>
              <a:rPr lang="en-US" dirty="0" err="1" smtClean="0">
                <a:solidFill>
                  <a:srgbClr val="00B050"/>
                </a:solidFill>
              </a:rPr>
              <a:t>Course_Code</a:t>
            </a:r>
            <a:r>
              <a:rPr lang="en-US" dirty="0" smtClean="0">
                <a:solidFill>
                  <a:srgbClr val="0070C0"/>
                </a:solidFill>
              </a:rPr>
              <a:t>=‘</a:t>
            </a:r>
            <a:r>
              <a:rPr lang="en-US" dirty="0" smtClean="0">
                <a:solidFill>
                  <a:srgbClr val="00B050"/>
                </a:solidFill>
              </a:rPr>
              <a:t>2’</a:t>
            </a:r>
            <a:r>
              <a:rPr lang="en-US" dirty="0" smtClean="0">
                <a:solidFill>
                  <a:srgbClr val="0070C0"/>
                </a:solidFill>
              </a:rPr>
              <a:t>; </a:t>
            </a:r>
          </a:p>
          <a:p>
            <a:pPr lvl="1"/>
            <a:r>
              <a:rPr lang="en-US" dirty="0" smtClean="0">
                <a:solidFill>
                  <a:srgbClr val="EA3800"/>
                </a:solidFill>
              </a:rPr>
              <a:t>-- Create </a:t>
            </a:r>
            <a:r>
              <a:rPr lang="en-US" dirty="0" err="1" smtClean="0">
                <a:solidFill>
                  <a:srgbClr val="EA3800"/>
                </a:solidFill>
              </a:rPr>
              <a:t>course_message</a:t>
            </a:r>
            <a:endParaRPr lang="en-US" dirty="0" smtClean="0">
              <a:solidFill>
                <a:srgbClr val="EA3800"/>
              </a:solidFill>
            </a:endParaRPr>
          </a:p>
          <a:p>
            <a:pPr lvl="1"/>
            <a:r>
              <a:rPr lang="en-US" dirty="0" err="1" smtClean="0">
                <a:solidFill>
                  <a:srgbClr val="00B050"/>
                </a:solidFill>
              </a:rPr>
              <a:t>V_Course_Message</a:t>
            </a:r>
            <a:r>
              <a:rPr lang="en-US" dirty="0" smtClean="0">
                <a:solidFill>
                  <a:srgbClr val="0070C0"/>
                </a:solidFill>
              </a:rPr>
              <a:t>:=Upper(</a:t>
            </a:r>
            <a:r>
              <a:rPr lang="en-US" dirty="0" err="1" smtClean="0">
                <a:solidFill>
                  <a:srgbClr val="00B050"/>
                </a:solidFill>
              </a:rPr>
              <a:t>v_Course_Name</a:t>
            </a:r>
            <a:r>
              <a:rPr lang="en-US" dirty="0" smtClean="0">
                <a:solidFill>
                  <a:srgbClr val="00B050"/>
                </a:solidFill>
              </a:rPr>
              <a:t> </a:t>
            </a:r>
            <a:r>
              <a:rPr lang="en-US" dirty="0" smtClean="0">
                <a:solidFill>
                  <a:srgbClr val="0070C0"/>
                </a:solidFill>
              </a:rPr>
              <a:t>) || ‘   ‘|| Lower(</a:t>
            </a:r>
            <a:r>
              <a:rPr lang="en-US" dirty="0" err="1" smtClean="0">
                <a:solidFill>
                  <a:srgbClr val="00B050"/>
                </a:solidFill>
              </a:rPr>
              <a:t>v_Course_Description</a:t>
            </a:r>
            <a:r>
              <a:rPr lang="en-US" dirty="0" smtClean="0">
                <a:solidFill>
                  <a:srgbClr val="0070C0"/>
                </a:solidFill>
              </a:rPr>
              <a:t> );</a:t>
            </a:r>
          </a:p>
          <a:p>
            <a:pPr lvl="1"/>
            <a:r>
              <a:rPr lang="en-US" dirty="0" smtClean="0">
                <a:solidFill>
                  <a:srgbClr val="EA3800"/>
                </a:solidFill>
              </a:rPr>
              <a:t>-- Print the course message</a:t>
            </a:r>
          </a:p>
          <a:p>
            <a:pPr lvl="1"/>
            <a:r>
              <a:rPr lang="en-US" dirty="0" smtClean="0">
                <a:solidFill>
                  <a:srgbClr val="0070C0"/>
                </a:solidFill>
              </a:rPr>
              <a:t>DBMS_OUTPUT.PUT_LINE(</a:t>
            </a:r>
            <a:r>
              <a:rPr lang="en-US" dirty="0" err="1" smtClean="0">
                <a:solidFill>
                  <a:srgbClr val="00B050"/>
                </a:solidFill>
              </a:rPr>
              <a:t>v</a:t>
            </a:r>
            <a:r>
              <a:rPr lang="en-US" dirty="0" err="1" smtClean="0">
                <a:solidFill>
                  <a:srgbClr val="0070C0"/>
                </a:solidFill>
              </a:rPr>
              <a:t>_</a:t>
            </a:r>
            <a:r>
              <a:rPr lang="en-US" dirty="0" err="1" smtClean="0">
                <a:solidFill>
                  <a:srgbClr val="00B050"/>
                </a:solidFill>
              </a:rPr>
              <a:t>Course_Message</a:t>
            </a:r>
            <a:r>
              <a:rPr lang="en-US" dirty="0" smtClean="0">
                <a:solidFill>
                  <a:srgbClr val="0070C0"/>
                </a:solidFill>
              </a:rPr>
              <a:t> );</a:t>
            </a:r>
          </a:p>
          <a:p>
            <a:r>
              <a:rPr lang="en-US" dirty="0" smtClean="0">
                <a:solidFill>
                  <a:srgbClr val="0070C0"/>
                </a:solidFill>
              </a:rPr>
              <a:t>END</a:t>
            </a:r>
          </a:p>
        </p:txBody>
      </p:sp>
      <p:sp>
        <p:nvSpPr>
          <p:cNvPr id="10" name="TextBox 9"/>
          <p:cNvSpPr txBox="1"/>
          <p:nvPr/>
        </p:nvSpPr>
        <p:spPr>
          <a:xfrm>
            <a:off x="1143000" y="5105400"/>
            <a:ext cx="685800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dirty="0" smtClean="0">
                <a:latin typeface="Arial" pitchFamily="34" charset="0"/>
                <a:cs typeface="Arial" pitchFamily="34" charset="0"/>
              </a:rPr>
              <a:t>Now, construct the final PL SQL block by combining the declarative and executable block. </a:t>
            </a:r>
            <a:endParaRPr lang="en-US" dirty="0">
              <a:latin typeface="Arial" pitchFamily="34" charset="0"/>
              <a:cs typeface="Arial" pitchFamily="34" charset="0"/>
            </a:endParaRPr>
          </a:p>
        </p:txBody>
      </p:sp>
    </p:spTree>
    <p:extLst>
      <p:ext uri="{BB962C8B-B14F-4D97-AF65-F5344CB8AC3E}">
        <p14:creationId xmlns:p14="http://schemas.microsoft.com/office/powerpoint/2010/main" val="93852715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0"/>
            <a:ext cx="7543800" cy="1143000"/>
          </a:xfrm>
        </p:spPr>
        <p:txBody>
          <a:bodyPr/>
          <a:lstStyle/>
          <a:p>
            <a:r>
              <a:rPr lang="en-US" sz="3400" dirty="0" smtClean="0"/>
              <a:t>Lend a Hand – Complete solution</a:t>
            </a:r>
            <a:endParaRPr lang="en-US" sz="34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41</a:t>
            </a:fld>
            <a:endParaRPr lang="en-US" dirty="0"/>
          </a:p>
        </p:txBody>
      </p:sp>
      <p:sp>
        <p:nvSpPr>
          <p:cNvPr id="5" name="Rectangle 4"/>
          <p:cNvSpPr/>
          <p:nvPr/>
        </p:nvSpPr>
        <p:spPr>
          <a:xfrm>
            <a:off x="228600" y="2133600"/>
            <a:ext cx="8534400" cy="3886200"/>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r>
              <a:rPr lang="en-IN" sz="1600" dirty="0" smtClean="0">
                <a:solidFill>
                  <a:srgbClr val="0070C0"/>
                </a:solidFill>
                <a:latin typeface="Arial" pitchFamily="34" charset="0"/>
                <a:cs typeface="Arial" pitchFamily="34" charset="0"/>
              </a:rPr>
              <a:t>Declare</a:t>
            </a:r>
          </a:p>
          <a:p>
            <a:r>
              <a:rPr lang="en-IN" sz="1600" dirty="0" err="1" smtClean="0">
                <a:solidFill>
                  <a:srgbClr val="0070C0"/>
                </a:solidFill>
                <a:latin typeface="Arial" pitchFamily="34" charset="0"/>
                <a:cs typeface="Arial" pitchFamily="34" charset="0"/>
              </a:rPr>
              <a:t>v_Course_Name</a:t>
            </a:r>
            <a:r>
              <a:rPr lang="en-IN" sz="1600" dirty="0" smtClean="0">
                <a:solidFill>
                  <a:srgbClr val="0070C0"/>
                </a:solidFill>
                <a:latin typeface="Arial" pitchFamily="34" charset="0"/>
                <a:cs typeface="Arial" pitchFamily="34" charset="0"/>
              </a:rPr>
              <a:t> Varchar2(10);</a:t>
            </a:r>
          </a:p>
          <a:p>
            <a:r>
              <a:rPr lang="en-IN" sz="1600" dirty="0" err="1" smtClean="0">
                <a:solidFill>
                  <a:srgbClr val="0070C0"/>
                </a:solidFill>
                <a:latin typeface="Arial" pitchFamily="34" charset="0"/>
                <a:cs typeface="Arial" pitchFamily="34" charset="0"/>
              </a:rPr>
              <a:t>v_Course_Description</a:t>
            </a:r>
            <a:r>
              <a:rPr lang="en-IN" sz="1600" dirty="0" smtClean="0">
                <a:solidFill>
                  <a:srgbClr val="0070C0"/>
                </a:solidFill>
                <a:latin typeface="Arial" pitchFamily="34" charset="0"/>
                <a:cs typeface="Arial" pitchFamily="34" charset="0"/>
              </a:rPr>
              <a:t> Varchar2(20);</a:t>
            </a:r>
          </a:p>
          <a:p>
            <a:r>
              <a:rPr lang="en-IN" sz="1600" dirty="0" err="1" smtClean="0">
                <a:solidFill>
                  <a:srgbClr val="0070C0"/>
                </a:solidFill>
                <a:latin typeface="Arial" pitchFamily="34" charset="0"/>
                <a:cs typeface="Arial" pitchFamily="34" charset="0"/>
              </a:rPr>
              <a:t>v_Course_Message</a:t>
            </a:r>
            <a:r>
              <a:rPr lang="en-IN" sz="1600" dirty="0" smtClean="0">
                <a:solidFill>
                  <a:srgbClr val="0070C0"/>
                </a:solidFill>
                <a:latin typeface="Arial" pitchFamily="34" charset="0"/>
                <a:cs typeface="Arial" pitchFamily="34" charset="0"/>
              </a:rPr>
              <a:t> Varchar2(75);</a:t>
            </a:r>
          </a:p>
          <a:p>
            <a:r>
              <a:rPr lang="en-IN" sz="1600" dirty="0" smtClean="0">
                <a:solidFill>
                  <a:srgbClr val="0070C0"/>
                </a:solidFill>
                <a:latin typeface="Arial" pitchFamily="34" charset="0"/>
                <a:cs typeface="Arial" pitchFamily="34" charset="0"/>
              </a:rPr>
              <a:t>Begin</a:t>
            </a:r>
          </a:p>
          <a:p>
            <a:r>
              <a:rPr lang="en-IN" sz="1600" dirty="0" smtClean="0">
                <a:solidFill>
                  <a:srgbClr val="0070C0"/>
                </a:solidFill>
                <a:latin typeface="Arial" pitchFamily="34" charset="0"/>
                <a:cs typeface="Arial" pitchFamily="34" charset="0"/>
              </a:rPr>
              <a:t>-- Get  Name, Description of the Courses with Course Code  2</a:t>
            </a:r>
          </a:p>
          <a:p>
            <a:endParaRPr lang="en-IN" sz="1600" dirty="0" smtClean="0">
              <a:solidFill>
                <a:srgbClr val="0070C0"/>
              </a:solidFill>
              <a:latin typeface="Arial" pitchFamily="34" charset="0"/>
              <a:cs typeface="Arial" pitchFamily="34" charset="0"/>
            </a:endParaRPr>
          </a:p>
          <a:p>
            <a:r>
              <a:rPr lang="en-IN" sz="1600" dirty="0" smtClean="0">
                <a:solidFill>
                  <a:srgbClr val="0070C0"/>
                </a:solidFill>
                <a:latin typeface="Arial" pitchFamily="34" charset="0"/>
                <a:cs typeface="Arial" pitchFamily="34" charset="0"/>
              </a:rPr>
              <a:t>SELECT </a:t>
            </a:r>
            <a:r>
              <a:rPr lang="en-IN" sz="1600" dirty="0" err="1" smtClean="0">
                <a:solidFill>
                  <a:srgbClr val="0070C0"/>
                </a:solidFill>
                <a:latin typeface="Arial" pitchFamily="34" charset="0"/>
                <a:cs typeface="Arial" pitchFamily="34" charset="0"/>
              </a:rPr>
              <a:t>Course_Name</a:t>
            </a:r>
            <a:r>
              <a:rPr lang="en-IN" sz="1600" dirty="0" smtClean="0">
                <a:solidFill>
                  <a:srgbClr val="0070C0"/>
                </a:solidFill>
                <a:latin typeface="Arial" pitchFamily="34" charset="0"/>
                <a:cs typeface="Arial" pitchFamily="34" charset="0"/>
              </a:rPr>
              <a:t>, </a:t>
            </a:r>
            <a:r>
              <a:rPr lang="en-IN" sz="1600" dirty="0" err="1" smtClean="0">
                <a:solidFill>
                  <a:srgbClr val="0070C0"/>
                </a:solidFill>
                <a:latin typeface="Arial" pitchFamily="34" charset="0"/>
                <a:cs typeface="Arial" pitchFamily="34" charset="0"/>
              </a:rPr>
              <a:t>Course_Description</a:t>
            </a:r>
            <a:r>
              <a:rPr lang="en-IN" sz="1600" dirty="0" smtClean="0">
                <a:solidFill>
                  <a:srgbClr val="0070C0"/>
                </a:solidFill>
                <a:latin typeface="Arial" pitchFamily="34" charset="0"/>
                <a:cs typeface="Arial" pitchFamily="34" charset="0"/>
              </a:rPr>
              <a:t> INTO </a:t>
            </a:r>
            <a:r>
              <a:rPr lang="en-IN" sz="1600" dirty="0" err="1" smtClean="0">
                <a:solidFill>
                  <a:srgbClr val="0070C0"/>
                </a:solidFill>
                <a:latin typeface="Arial" pitchFamily="34" charset="0"/>
                <a:cs typeface="Arial" pitchFamily="34" charset="0"/>
              </a:rPr>
              <a:t>v_Course_Name</a:t>
            </a:r>
            <a:r>
              <a:rPr lang="en-IN" sz="1600" dirty="0" smtClean="0">
                <a:solidFill>
                  <a:srgbClr val="0070C0"/>
                </a:solidFill>
                <a:latin typeface="Arial" pitchFamily="34" charset="0"/>
                <a:cs typeface="Arial" pitchFamily="34" charset="0"/>
              </a:rPr>
              <a:t> ,</a:t>
            </a:r>
          </a:p>
          <a:p>
            <a:r>
              <a:rPr lang="en-IN" sz="1600" dirty="0" err="1" smtClean="0">
                <a:solidFill>
                  <a:srgbClr val="0070C0"/>
                </a:solidFill>
                <a:latin typeface="Arial" pitchFamily="34" charset="0"/>
                <a:cs typeface="Arial" pitchFamily="34" charset="0"/>
              </a:rPr>
              <a:t>v_Course_Description</a:t>
            </a:r>
            <a:r>
              <a:rPr lang="en-IN" sz="1600" dirty="0" smtClean="0">
                <a:solidFill>
                  <a:srgbClr val="0070C0"/>
                </a:solidFill>
                <a:latin typeface="Arial" pitchFamily="34" charset="0"/>
                <a:cs typeface="Arial" pitchFamily="34" charset="0"/>
              </a:rPr>
              <a:t>  FROM </a:t>
            </a:r>
            <a:r>
              <a:rPr lang="en-IN" sz="1600" dirty="0" err="1" smtClean="0">
                <a:solidFill>
                  <a:srgbClr val="0070C0"/>
                </a:solidFill>
                <a:latin typeface="Arial" pitchFamily="34" charset="0"/>
                <a:cs typeface="Arial" pitchFamily="34" charset="0"/>
              </a:rPr>
              <a:t>Course_Info</a:t>
            </a:r>
            <a:r>
              <a:rPr lang="en-IN" sz="1600" dirty="0" smtClean="0">
                <a:solidFill>
                  <a:srgbClr val="0070C0"/>
                </a:solidFill>
                <a:latin typeface="Arial" pitchFamily="34" charset="0"/>
                <a:cs typeface="Arial" pitchFamily="34" charset="0"/>
              </a:rPr>
              <a:t>  WHERE </a:t>
            </a:r>
            <a:r>
              <a:rPr lang="en-IN" sz="1600" dirty="0" err="1" smtClean="0">
                <a:solidFill>
                  <a:srgbClr val="0070C0"/>
                </a:solidFill>
                <a:latin typeface="Arial" pitchFamily="34" charset="0"/>
                <a:cs typeface="Arial" pitchFamily="34" charset="0"/>
              </a:rPr>
              <a:t>Course_Id</a:t>
            </a:r>
            <a:r>
              <a:rPr lang="en-IN" sz="1600" dirty="0" smtClean="0">
                <a:solidFill>
                  <a:srgbClr val="0070C0"/>
                </a:solidFill>
                <a:latin typeface="Arial" pitchFamily="34" charset="0"/>
                <a:cs typeface="Arial" pitchFamily="34" charset="0"/>
              </a:rPr>
              <a:t>='111116'; </a:t>
            </a:r>
          </a:p>
          <a:p>
            <a:r>
              <a:rPr lang="en-IN" sz="1600" dirty="0" smtClean="0">
                <a:solidFill>
                  <a:srgbClr val="0070C0"/>
                </a:solidFill>
                <a:latin typeface="Arial" pitchFamily="34" charset="0"/>
                <a:cs typeface="Arial" pitchFamily="34" charset="0"/>
              </a:rPr>
              <a:t>-- Create </a:t>
            </a:r>
            <a:r>
              <a:rPr lang="en-IN" sz="1600" dirty="0" err="1" smtClean="0">
                <a:solidFill>
                  <a:srgbClr val="0070C0"/>
                </a:solidFill>
                <a:latin typeface="Arial" pitchFamily="34" charset="0"/>
                <a:cs typeface="Arial" pitchFamily="34" charset="0"/>
              </a:rPr>
              <a:t>course_message</a:t>
            </a:r>
            <a:endParaRPr lang="en-IN" sz="1600" dirty="0" smtClean="0">
              <a:solidFill>
                <a:srgbClr val="0070C0"/>
              </a:solidFill>
              <a:latin typeface="Arial" pitchFamily="34" charset="0"/>
              <a:cs typeface="Arial" pitchFamily="34" charset="0"/>
            </a:endParaRPr>
          </a:p>
          <a:p>
            <a:r>
              <a:rPr lang="en-IN" sz="1600" dirty="0" err="1" smtClean="0">
                <a:solidFill>
                  <a:srgbClr val="0070C0"/>
                </a:solidFill>
                <a:latin typeface="Arial" pitchFamily="34" charset="0"/>
                <a:cs typeface="Arial" pitchFamily="34" charset="0"/>
              </a:rPr>
              <a:t>V_Course_Message</a:t>
            </a:r>
            <a:r>
              <a:rPr lang="en-IN" sz="1600" dirty="0" smtClean="0">
                <a:solidFill>
                  <a:srgbClr val="0070C0"/>
                </a:solidFill>
                <a:latin typeface="Arial" pitchFamily="34" charset="0"/>
                <a:cs typeface="Arial" pitchFamily="34" charset="0"/>
              </a:rPr>
              <a:t>:=Upper(</a:t>
            </a:r>
            <a:r>
              <a:rPr lang="en-IN" sz="1600" dirty="0" err="1" smtClean="0">
                <a:solidFill>
                  <a:srgbClr val="0070C0"/>
                </a:solidFill>
                <a:latin typeface="Arial" pitchFamily="34" charset="0"/>
                <a:cs typeface="Arial" pitchFamily="34" charset="0"/>
              </a:rPr>
              <a:t>v_Course_Name</a:t>
            </a:r>
            <a:r>
              <a:rPr lang="en-IN" sz="1600" dirty="0" smtClean="0">
                <a:solidFill>
                  <a:srgbClr val="0070C0"/>
                </a:solidFill>
                <a:latin typeface="Arial" pitchFamily="34" charset="0"/>
                <a:cs typeface="Arial" pitchFamily="34" charset="0"/>
              </a:rPr>
              <a:t> ) || '  '|| Lower(</a:t>
            </a:r>
            <a:r>
              <a:rPr lang="en-IN" sz="1600" dirty="0" err="1" smtClean="0">
                <a:solidFill>
                  <a:srgbClr val="0070C0"/>
                </a:solidFill>
                <a:latin typeface="Arial" pitchFamily="34" charset="0"/>
                <a:cs typeface="Arial" pitchFamily="34" charset="0"/>
              </a:rPr>
              <a:t>v_Course_Description</a:t>
            </a:r>
            <a:r>
              <a:rPr lang="en-IN" sz="1600" dirty="0" smtClean="0">
                <a:solidFill>
                  <a:srgbClr val="0070C0"/>
                </a:solidFill>
                <a:latin typeface="Arial" pitchFamily="34" charset="0"/>
                <a:cs typeface="Arial" pitchFamily="34" charset="0"/>
              </a:rPr>
              <a:t> );</a:t>
            </a:r>
          </a:p>
          <a:p>
            <a:r>
              <a:rPr lang="en-IN" sz="1600" dirty="0" smtClean="0">
                <a:solidFill>
                  <a:srgbClr val="0070C0"/>
                </a:solidFill>
                <a:latin typeface="Arial" pitchFamily="34" charset="0"/>
                <a:cs typeface="Arial" pitchFamily="34" charset="0"/>
              </a:rPr>
              <a:t>-- Print the course message</a:t>
            </a:r>
          </a:p>
          <a:p>
            <a:r>
              <a:rPr lang="en-IN" sz="1600" dirty="0" smtClean="0">
                <a:solidFill>
                  <a:srgbClr val="0070C0"/>
                </a:solidFill>
                <a:latin typeface="Arial" pitchFamily="34" charset="0"/>
                <a:cs typeface="Arial" pitchFamily="34" charset="0"/>
              </a:rPr>
              <a:t>DBMS_OUTPUT.PUT_LINE(</a:t>
            </a:r>
            <a:r>
              <a:rPr lang="en-IN" sz="1600" dirty="0" err="1" smtClean="0">
                <a:solidFill>
                  <a:srgbClr val="0070C0"/>
                </a:solidFill>
                <a:latin typeface="Arial" pitchFamily="34" charset="0"/>
                <a:cs typeface="Arial" pitchFamily="34" charset="0"/>
              </a:rPr>
              <a:t>v_Course_Message</a:t>
            </a:r>
            <a:r>
              <a:rPr lang="en-IN" sz="1600" dirty="0" smtClean="0">
                <a:solidFill>
                  <a:srgbClr val="0070C0"/>
                </a:solidFill>
                <a:latin typeface="Arial" pitchFamily="34" charset="0"/>
                <a:cs typeface="Arial" pitchFamily="34" charset="0"/>
              </a:rPr>
              <a:t> );</a:t>
            </a:r>
          </a:p>
          <a:p>
            <a:r>
              <a:rPr lang="en-IN" sz="1600" dirty="0" smtClean="0">
                <a:solidFill>
                  <a:srgbClr val="0070C0"/>
                </a:solidFill>
                <a:latin typeface="Arial" pitchFamily="34" charset="0"/>
                <a:cs typeface="Arial" pitchFamily="34" charset="0"/>
              </a:rPr>
              <a:t>END;</a:t>
            </a:r>
          </a:p>
          <a:p>
            <a:r>
              <a:rPr lang="en-IN" sz="1600" dirty="0" smtClean="0">
                <a:solidFill>
                  <a:srgbClr val="0070C0"/>
                </a:solidFill>
                <a:latin typeface="Arial" pitchFamily="34" charset="0"/>
                <a:cs typeface="Arial" pitchFamily="34" charset="0"/>
              </a:rPr>
              <a:t>/</a:t>
            </a:r>
          </a:p>
          <a:p>
            <a:endParaRPr lang="en-IN" sz="1600" dirty="0" smtClean="0">
              <a:solidFill>
                <a:srgbClr val="0070C0"/>
              </a:solidFill>
              <a:latin typeface="Arial" pitchFamily="34" charset="0"/>
              <a:cs typeface="Arial" pitchFamily="34" charset="0"/>
            </a:endParaRPr>
          </a:p>
        </p:txBody>
      </p:sp>
      <p:sp>
        <p:nvSpPr>
          <p:cNvPr id="6" name="TextBox 5"/>
          <p:cNvSpPr txBox="1"/>
          <p:nvPr/>
        </p:nvSpPr>
        <p:spPr>
          <a:xfrm>
            <a:off x="152400" y="1600200"/>
            <a:ext cx="861060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b="0" dirty="0" smtClean="0">
                <a:latin typeface="Arial" pitchFamily="34" charset="0"/>
                <a:cs typeface="Arial" pitchFamily="34" charset="0"/>
              </a:rPr>
              <a:t>Develop the solution in a notepad save it as </a:t>
            </a:r>
            <a:r>
              <a:rPr lang="en-US" dirty="0" smtClean="0">
                <a:solidFill>
                  <a:schemeClr val="tx1"/>
                </a:solidFill>
                <a:latin typeface="Arial" pitchFamily="34" charset="0"/>
                <a:cs typeface="Arial" pitchFamily="34" charset="0"/>
              </a:rPr>
              <a:t>BlockDemo.SQL</a:t>
            </a:r>
            <a:r>
              <a:rPr lang="en-US" i="1" dirty="0" smtClean="0">
                <a:solidFill>
                  <a:srgbClr val="C00000"/>
                </a:solidFill>
                <a:latin typeface="Arial" pitchFamily="34" charset="0"/>
                <a:cs typeface="Arial" pitchFamily="34" charset="0"/>
              </a:rPr>
              <a:t> </a:t>
            </a:r>
            <a:r>
              <a:rPr lang="en-US" b="0" dirty="0" smtClean="0">
                <a:solidFill>
                  <a:schemeClr val="tx1"/>
                </a:solidFill>
                <a:latin typeface="Arial" pitchFamily="34" charset="0"/>
                <a:cs typeface="Arial" pitchFamily="34" charset="0"/>
              </a:rPr>
              <a:t>in folder </a:t>
            </a:r>
            <a:r>
              <a:rPr lang="en-US" dirty="0" smtClean="0">
                <a:solidFill>
                  <a:schemeClr val="tx1"/>
                </a:solidFill>
                <a:latin typeface="Arial" pitchFamily="34" charset="0"/>
                <a:cs typeface="Arial" pitchFamily="34" charset="0"/>
              </a:rPr>
              <a:t>c:\test.</a:t>
            </a:r>
            <a:endParaRPr lang="en-US"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128178241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dirty="0" smtClean="0"/>
              <a:t>Lend a Hand – How to Run the SQL Block</a:t>
            </a:r>
            <a:endParaRPr lang="en-US" sz="26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42</a:t>
            </a:fld>
            <a:endParaRPr lang="en-US" dirty="0"/>
          </a:p>
        </p:txBody>
      </p:sp>
      <p:sp>
        <p:nvSpPr>
          <p:cNvPr id="6" name="TextBox 5"/>
          <p:cNvSpPr txBox="1"/>
          <p:nvPr/>
        </p:nvSpPr>
        <p:spPr>
          <a:xfrm>
            <a:off x="228600" y="1592283"/>
            <a:ext cx="8534400" cy="3272691"/>
          </a:xfrm>
          <a:prstGeom prst="rect">
            <a:avLst/>
          </a:prstGeom>
          <a:noFill/>
          <a:ln>
            <a:noFill/>
          </a:ln>
          <a:effectLst/>
        </p:spPr>
        <p:style>
          <a:lnRef idx="1">
            <a:schemeClr val="accent3"/>
          </a:lnRef>
          <a:fillRef idx="2">
            <a:schemeClr val="accent3"/>
          </a:fillRef>
          <a:effectRef idx="1">
            <a:schemeClr val="accent3"/>
          </a:effectRef>
          <a:fontRef idx="minor">
            <a:schemeClr val="dk1"/>
          </a:fontRef>
        </p:style>
        <p:txBody>
          <a:bodyPr wrap="square" rtlCol="0">
            <a:spAutoFit/>
          </a:bodyPr>
          <a:lstStyle/>
          <a:p>
            <a:pPr>
              <a:spcBef>
                <a:spcPts val="800"/>
              </a:spcBef>
            </a:pPr>
            <a:r>
              <a:rPr lang="en-US" sz="1600" dirty="0" smtClean="0">
                <a:latin typeface="Arial" pitchFamily="34" charset="0"/>
                <a:cs typeface="Arial" pitchFamily="34" charset="0"/>
              </a:rPr>
              <a:t>Follow the procedure given below to create and run the above block.</a:t>
            </a:r>
          </a:p>
          <a:p>
            <a:pPr marL="800100" lvl="1" indent="-342900">
              <a:spcBef>
                <a:spcPts val="800"/>
              </a:spcBef>
              <a:buFont typeface="+mj-lt"/>
              <a:buAutoNum type="arabicPeriod"/>
            </a:pPr>
            <a:r>
              <a:rPr lang="en-US" sz="1600" b="0" dirty="0" smtClean="0">
                <a:latin typeface="Arial" pitchFamily="34" charset="0"/>
                <a:cs typeface="Arial" pitchFamily="34" charset="0"/>
              </a:rPr>
              <a:t>Logon into SQL*PLUS and issue the command </a:t>
            </a:r>
            <a:r>
              <a:rPr lang="en-US" sz="1600" dirty="0" smtClean="0">
                <a:solidFill>
                  <a:srgbClr val="00B050"/>
                </a:solidFill>
                <a:latin typeface="Arial" pitchFamily="34" charset="0"/>
                <a:cs typeface="Arial" pitchFamily="34" charset="0"/>
              </a:rPr>
              <a:t>SET SERVEROUTPUT ON  </a:t>
            </a:r>
            <a:r>
              <a:rPr lang="en-US" sz="1600" b="0" dirty="0" smtClean="0">
                <a:latin typeface="Arial" pitchFamily="34" charset="0"/>
                <a:cs typeface="Arial" pitchFamily="34" charset="0"/>
              </a:rPr>
              <a:t>to  enable SQL*PLUS to display the output </a:t>
            </a:r>
          </a:p>
          <a:p>
            <a:pPr marL="800100" lvl="1" indent="-342900">
              <a:spcBef>
                <a:spcPts val="800"/>
              </a:spcBef>
              <a:buFont typeface="+mj-lt"/>
              <a:buAutoNum type="arabicPeriod" startAt="2"/>
            </a:pPr>
            <a:r>
              <a:rPr lang="en-US" sz="1600" b="0" dirty="0" smtClean="0">
                <a:latin typeface="Arial" pitchFamily="34" charset="0"/>
                <a:cs typeface="Arial" pitchFamily="34" charset="0"/>
              </a:rPr>
              <a:t>Use START command to execute the program that is in the file </a:t>
            </a:r>
            <a:r>
              <a:rPr lang="en-US" sz="1600" i="1" dirty="0" smtClean="0">
                <a:latin typeface="Arial" pitchFamily="34" charset="0"/>
                <a:cs typeface="Arial" pitchFamily="34" charset="0"/>
              </a:rPr>
              <a:t>BlockDemo.SQL</a:t>
            </a:r>
            <a:r>
              <a:rPr lang="en-US" sz="1600" b="0" dirty="0" smtClean="0">
                <a:latin typeface="Arial" pitchFamily="34" charset="0"/>
                <a:cs typeface="Arial" pitchFamily="34" charset="0"/>
              </a:rPr>
              <a:t>.</a:t>
            </a:r>
          </a:p>
          <a:p>
            <a:pPr marL="342900" indent="-342900">
              <a:spcBef>
                <a:spcPts val="800"/>
              </a:spcBef>
            </a:pPr>
            <a:r>
              <a:rPr lang="en-US" sz="1600" dirty="0" smtClean="0">
                <a:latin typeface="Arial" pitchFamily="34" charset="0"/>
                <a:cs typeface="Arial" pitchFamily="34" charset="0"/>
              </a:rPr>
              <a:t>Example:</a:t>
            </a:r>
          </a:p>
          <a:p>
            <a:pPr lvl="2">
              <a:spcBef>
                <a:spcPts val="800"/>
              </a:spcBef>
            </a:pPr>
            <a:r>
              <a:rPr lang="en-US" sz="1600" dirty="0" smtClean="0">
                <a:latin typeface="Arial" pitchFamily="34" charset="0"/>
                <a:cs typeface="Arial" pitchFamily="34" charset="0"/>
              </a:rPr>
              <a:t>SQL&gt; start  C:\Test\</a:t>
            </a:r>
            <a:r>
              <a:rPr lang="en-US" sz="1600" i="1" dirty="0" smtClean="0">
                <a:latin typeface="Arial" pitchFamily="34" charset="0"/>
                <a:cs typeface="Arial" pitchFamily="34" charset="0"/>
              </a:rPr>
              <a:t> </a:t>
            </a:r>
            <a:r>
              <a:rPr lang="en-US" sz="1600" dirty="0" smtClean="0">
                <a:latin typeface="Arial" pitchFamily="34" charset="0"/>
                <a:cs typeface="Arial" pitchFamily="34" charset="0"/>
              </a:rPr>
              <a:t>BlockDemo.SQL</a:t>
            </a:r>
          </a:p>
          <a:p>
            <a:pPr>
              <a:spcBef>
                <a:spcPts val="800"/>
              </a:spcBef>
            </a:pPr>
            <a:r>
              <a:rPr lang="en-US" sz="1600" dirty="0" smtClean="0">
                <a:latin typeface="Arial" pitchFamily="34" charset="0"/>
                <a:cs typeface="Arial" pitchFamily="34" charset="0"/>
              </a:rPr>
              <a:t>Output:</a:t>
            </a:r>
          </a:p>
          <a:p>
            <a:pPr lvl="2">
              <a:spcBef>
                <a:spcPts val="800"/>
              </a:spcBef>
            </a:pPr>
            <a:r>
              <a:rPr lang="en-US" sz="1600" b="0" dirty="0" smtClean="0">
                <a:latin typeface="Arial" pitchFamily="34" charset="0"/>
                <a:cs typeface="Arial" pitchFamily="34" charset="0"/>
              </a:rPr>
              <a:t>When No Errors the below  message will be  displayed  in SQL *PLUS  and the output  will be shown  below</a:t>
            </a:r>
          </a:p>
          <a:p>
            <a:pPr lvl="3">
              <a:spcBef>
                <a:spcPts val="800"/>
              </a:spcBef>
            </a:pPr>
            <a:r>
              <a:rPr lang="en-US" sz="1600" dirty="0" smtClean="0">
                <a:latin typeface="Arial" pitchFamily="34" charset="0"/>
                <a:cs typeface="Arial" pitchFamily="34" charset="0"/>
              </a:rPr>
              <a:t>PL/SQL procedure successfully completed</a:t>
            </a:r>
          </a:p>
        </p:txBody>
      </p:sp>
      <p:sp>
        <p:nvSpPr>
          <p:cNvPr id="5" name="TextBox 4"/>
          <p:cNvSpPr txBox="1"/>
          <p:nvPr/>
        </p:nvSpPr>
        <p:spPr>
          <a:xfrm>
            <a:off x="762000" y="5130225"/>
            <a:ext cx="7620000" cy="83099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600" dirty="0" smtClean="0">
                <a:latin typeface="Arial" pitchFamily="34" charset="0"/>
                <a:cs typeface="Arial" pitchFamily="34" charset="0"/>
              </a:rPr>
              <a:t>Note: </a:t>
            </a:r>
            <a:r>
              <a:rPr lang="en-US" sz="1600" b="0" dirty="0" smtClean="0">
                <a:latin typeface="Arial" pitchFamily="34" charset="0"/>
                <a:cs typeface="Arial" pitchFamily="34" charset="0"/>
              </a:rPr>
              <a:t>When saving the .</a:t>
            </a:r>
            <a:r>
              <a:rPr lang="en-US" sz="1600" b="0" dirty="0" err="1" smtClean="0">
                <a:latin typeface="Arial" pitchFamily="34" charset="0"/>
                <a:cs typeface="Arial" pitchFamily="34" charset="0"/>
              </a:rPr>
              <a:t>sql</a:t>
            </a:r>
            <a:r>
              <a:rPr lang="en-US" sz="1600" b="0" dirty="0" smtClean="0">
                <a:latin typeface="Arial" pitchFamily="34" charset="0"/>
                <a:cs typeface="Arial" pitchFamily="34" charset="0"/>
              </a:rPr>
              <a:t> file enclose the file name and extension in double quotes as “</a:t>
            </a:r>
            <a:r>
              <a:rPr lang="en-US" sz="1600" i="1" dirty="0" smtClean="0">
                <a:latin typeface="Arial" pitchFamily="34" charset="0"/>
                <a:cs typeface="Arial" pitchFamily="34" charset="0"/>
              </a:rPr>
              <a:t>BlockDemo.SQL</a:t>
            </a:r>
            <a:r>
              <a:rPr lang="en-US" sz="1600" b="0" dirty="0" smtClean="0">
                <a:latin typeface="Arial" pitchFamily="34" charset="0"/>
                <a:cs typeface="Arial" pitchFamily="34" charset="0"/>
              </a:rPr>
              <a:t>” else Notepad will  add the extension .TXT to the file, say </a:t>
            </a:r>
            <a:r>
              <a:rPr lang="en-US" sz="1600" i="1" dirty="0" err="1" smtClean="0">
                <a:solidFill>
                  <a:srgbClr val="C00000"/>
                </a:solidFill>
                <a:latin typeface="Arial" pitchFamily="34" charset="0"/>
                <a:cs typeface="Arial" pitchFamily="34" charset="0"/>
              </a:rPr>
              <a:t>BlockDemo.SQL.txt</a:t>
            </a:r>
            <a:endParaRPr lang="en-US" sz="1600" i="1" dirty="0">
              <a:solidFill>
                <a:srgbClr val="C00000"/>
              </a:solidFill>
              <a:latin typeface="Arial" pitchFamily="34" charset="0"/>
              <a:cs typeface="Arial" pitchFamily="34" charset="0"/>
            </a:endParaRPr>
          </a:p>
        </p:txBody>
      </p:sp>
    </p:spTree>
    <p:extLst>
      <p:ext uri="{BB962C8B-B14F-4D97-AF65-F5344CB8AC3E}">
        <p14:creationId xmlns:p14="http://schemas.microsoft.com/office/powerpoint/2010/main" val="421820452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7ED8886-DB3B-44F4-9A80-E6A224679F20}" type="slidenum">
              <a:rPr lang="en-US" smtClean="0"/>
              <a:pPr/>
              <a:t>43</a:t>
            </a:fld>
            <a:endParaRPr lang="en-US" dirty="0"/>
          </a:p>
        </p:txBody>
      </p:sp>
      <p:sp>
        <p:nvSpPr>
          <p:cNvPr id="7" name="Title 1"/>
          <p:cNvSpPr>
            <a:spLocks noGrp="1"/>
          </p:cNvSpPr>
          <p:nvPr>
            <p:ph type="title"/>
          </p:nvPr>
        </p:nvSpPr>
        <p:spPr>
          <a:xfrm>
            <a:off x="1303020" y="-152400"/>
            <a:ext cx="8298180" cy="1143000"/>
          </a:xfrm>
        </p:spPr>
        <p:txBody>
          <a:bodyPr/>
          <a:lstStyle/>
          <a:p>
            <a:r>
              <a:rPr lang="en-US" dirty="0" smtClean="0"/>
              <a:t>Check Your Understanding</a:t>
            </a:r>
            <a:endParaRPr lang="en-US" dirty="0"/>
          </a:p>
        </p:txBody>
      </p:sp>
      <p:sp>
        <p:nvSpPr>
          <p:cNvPr id="10" name="Content Placeholder 1"/>
          <p:cNvSpPr>
            <a:spLocks noGrp="1"/>
          </p:cNvSpPr>
          <p:nvPr>
            <p:ph idx="1"/>
          </p:nvPr>
        </p:nvSpPr>
        <p:spPr>
          <a:xfrm>
            <a:off x="2514600" y="1905001"/>
            <a:ext cx="6096000" cy="2971800"/>
          </a:xfrm>
        </p:spPr>
        <p:txBody>
          <a:bodyPr/>
          <a:lstStyle/>
          <a:p>
            <a:pPr marL="457200" indent="-457200">
              <a:buFont typeface="+mj-lt"/>
              <a:buAutoNum type="arabicPeriod"/>
            </a:pPr>
            <a:r>
              <a:rPr lang="en-US" sz="2400" dirty="0">
                <a:latin typeface="Arial" pitchFamily="34" charset="0"/>
                <a:cs typeface="Arial" pitchFamily="34" charset="0"/>
              </a:rPr>
              <a:t>What block handles exception in PL/SQL statement?</a:t>
            </a:r>
          </a:p>
          <a:p>
            <a:pPr marL="457200" indent="-457200">
              <a:buFont typeface="+mj-lt"/>
              <a:buAutoNum type="arabicPeriod" startAt="2"/>
            </a:pPr>
            <a:r>
              <a:rPr lang="en-US" sz="2400" dirty="0">
                <a:latin typeface="Arial" pitchFamily="34" charset="0"/>
                <a:cs typeface="Arial" pitchFamily="34" charset="0"/>
              </a:rPr>
              <a:t>What are variables?</a:t>
            </a:r>
          </a:p>
          <a:p>
            <a:pPr marL="457200" indent="-457200">
              <a:buFont typeface="+mj-lt"/>
              <a:buAutoNum type="arabicPeriod" startAt="2"/>
            </a:pPr>
            <a:r>
              <a:rPr lang="en-US" sz="2400" dirty="0">
                <a:latin typeface="Arial" pitchFamily="34" charset="0"/>
                <a:cs typeface="Arial" pitchFamily="34" charset="0"/>
              </a:rPr>
              <a:t>Which block is used for handling exceptions?</a:t>
            </a:r>
          </a:p>
          <a:p>
            <a:pPr marL="457200" indent="-457200">
              <a:buFont typeface="+mj-lt"/>
              <a:buAutoNum type="arabicPeriod" startAt="2"/>
            </a:pPr>
            <a:r>
              <a:rPr lang="en-US" sz="2400" dirty="0">
                <a:latin typeface="Arial" pitchFamily="34" charset="0"/>
                <a:cs typeface="Arial" pitchFamily="34" charset="0"/>
              </a:rPr>
              <a:t>How can I set default values to variables?</a:t>
            </a:r>
          </a:p>
          <a:p>
            <a:endParaRPr lang="en-US" dirty="0"/>
          </a:p>
        </p:txBody>
      </p:sp>
      <p:pic>
        <p:nvPicPr>
          <p:cNvPr id="11" name="Picture 29"/>
          <p:cNvPicPr>
            <a:picLocks noChangeAspect="1" noChangeArrowheads="1"/>
          </p:cNvPicPr>
          <p:nvPr/>
        </p:nvPicPr>
        <p:blipFill>
          <a:blip r:embed="rId3" cstate="print"/>
          <a:srcRect/>
          <a:stretch>
            <a:fillRect/>
          </a:stretch>
        </p:blipFill>
        <p:spPr bwMode="auto">
          <a:xfrm>
            <a:off x="609600" y="2418297"/>
            <a:ext cx="1905000" cy="2001303"/>
          </a:xfrm>
          <a:prstGeom prst="rect">
            <a:avLst/>
          </a:prstGeom>
          <a:noFill/>
          <a:ln w="9525" algn="ctr">
            <a:noFill/>
            <a:miter lim="800000"/>
            <a:headEnd/>
            <a:tailEnd/>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45051168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46171" y="1566861"/>
            <a:ext cx="5421229" cy="4224339"/>
          </a:xfrm>
        </p:spPr>
        <p:txBody>
          <a:bodyPr/>
          <a:lstStyle/>
          <a:p>
            <a:pPr algn="just">
              <a:lnSpc>
                <a:spcPct val="125000"/>
              </a:lnSpc>
              <a:buNone/>
              <a:defRPr/>
            </a:pPr>
            <a:r>
              <a:rPr lang="en-US" sz="2000" dirty="0" smtClean="0"/>
              <a:t>We have learnt following</a:t>
            </a:r>
          </a:p>
          <a:p>
            <a:pPr marL="800100" lvl="1" indent="-342900">
              <a:spcBef>
                <a:spcPts val="600"/>
              </a:spcBef>
              <a:buFont typeface="Arial" pitchFamily="34" charset="0"/>
              <a:buChar char="•"/>
            </a:pPr>
            <a:r>
              <a:rPr lang="en-US" sz="2200" dirty="0" smtClean="0">
                <a:cs typeface="Arial" pitchFamily="34" charset="0"/>
              </a:rPr>
              <a:t>PL/SQL </a:t>
            </a:r>
            <a:r>
              <a:rPr lang="en-US" sz="2200" dirty="0">
                <a:cs typeface="Arial" pitchFamily="34" charset="0"/>
              </a:rPr>
              <a:t>and its </a:t>
            </a:r>
            <a:r>
              <a:rPr lang="en-US" sz="2200" dirty="0" smtClean="0">
                <a:cs typeface="Arial" pitchFamily="34" charset="0"/>
              </a:rPr>
              <a:t>advantages</a:t>
            </a:r>
            <a:endParaRPr lang="en-US" sz="2200" dirty="0">
              <a:cs typeface="Arial" pitchFamily="34" charset="0"/>
            </a:endParaRPr>
          </a:p>
          <a:p>
            <a:pPr marL="800100" lvl="1" indent="-342900">
              <a:spcBef>
                <a:spcPts val="600"/>
              </a:spcBef>
              <a:buFont typeface="Arial" pitchFamily="34" charset="0"/>
              <a:buChar char="•"/>
            </a:pPr>
            <a:r>
              <a:rPr lang="en-US" sz="2200" dirty="0">
                <a:cs typeface="Arial" pitchFamily="34" charset="0"/>
              </a:rPr>
              <a:t>PL/SQL  Architecture.</a:t>
            </a:r>
          </a:p>
          <a:p>
            <a:pPr marL="800100" lvl="1" indent="-342900">
              <a:spcBef>
                <a:spcPts val="600"/>
              </a:spcBef>
              <a:buFont typeface="Arial" pitchFamily="34" charset="0"/>
              <a:buChar char="•"/>
            </a:pPr>
            <a:r>
              <a:rPr lang="en-US" sz="2200" dirty="0">
                <a:cs typeface="Arial" pitchFamily="34" charset="0"/>
              </a:rPr>
              <a:t>PL/SQL Block Structure.</a:t>
            </a:r>
          </a:p>
          <a:p>
            <a:pPr marL="800100" lvl="1" indent="-342900">
              <a:spcBef>
                <a:spcPts val="600"/>
              </a:spcBef>
              <a:buFont typeface="Arial" pitchFamily="34" charset="0"/>
              <a:buChar char="•"/>
            </a:pPr>
            <a:r>
              <a:rPr lang="en-US" sz="2200" dirty="0">
                <a:cs typeface="Arial" pitchFamily="34" charset="0"/>
              </a:rPr>
              <a:t>Fundamentals of PL/SQL Language</a:t>
            </a:r>
          </a:p>
          <a:p>
            <a:pPr marL="800100" lvl="1" indent="-342900">
              <a:spcBef>
                <a:spcPts val="600"/>
              </a:spcBef>
              <a:buFont typeface="Arial" pitchFamily="34" charset="0"/>
              <a:buChar char="•"/>
            </a:pPr>
            <a:r>
              <a:rPr lang="en-US" sz="2200" dirty="0">
                <a:cs typeface="Arial" pitchFamily="34" charset="0"/>
              </a:rPr>
              <a:t>How to Execute a PL/SQL Block?</a:t>
            </a:r>
          </a:p>
          <a:p>
            <a:pPr marL="0" lvl="1" indent="0">
              <a:buNone/>
              <a:defRPr/>
            </a:pPr>
            <a:endParaRPr lang="en-US" dirty="0"/>
          </a:p>
          <a:p>
            <a:pPr>
              <a:defRPr/>
            </a:pPr>
            <a:endParaRPr dirty="0" smtClean="0"/>
          </a:p>
          <a:p>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44</a:t>
            </a:fld>
            <a:endParaRPr lang="en-US" dirty="0"/>
          </a:p>
        </p:txBody>
      </p:sp>
      <p:sp>
        <p:nvSpPr>
          <p:cNvPr id="6" name="Title 1"/>
          <p:cNvSpPr>
            <a:spLocks noGrp="1"/>
          </p:cNvSpPr>
          <p:nvPr>
            <p:ph type="title"/>
          </p:nvPr>
        </p:nvSpPr>
        <p:spPr>
          <a:xfrm>
            <a:off x="1303020" y="-152400"/>
            <a:ext cx="8298180" cy="1143000"/>
          </a:xfrm>
        </p:spPr>
        <p:txBody>
          <a:bodyPr/>
          <a:lstStyle/>
          <a:p>
            <a:r>
              <a:rPr lang="en-US" dirty="0" smtClean="0"/>
              <a:t>Summary</a:t>
            </a:r>
            <a:endParaRPr 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05800" y="0"/>
            <a:ext cx="896143" cy="896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p:cNvPicPr>
            <a:picLocks noChangeAspect="1"/>
          </p:cNvPicPr>
          <p:nvPr/>
        </p:nvPicPr>
        <p:blipFill rotWithShape="1">
          <a:blip r:embed="rId3" cstate="print">
            <a:extLst>
              <a:ext uri="{28A0092B-C50C-407E-A947-70E740481C1C}">
                <a14:useLocalDpi xmlns:a14="http://schemas.microsoft.com/office/drawing/2010/main" val="0"/>
              </a:ext>
            </a:extLst>
          </a:blip>
          <a:srcRect b="29116"/>
          <a:stretch/>
        </p:blipFill>
        <p:spPr>
          <a:xfrm>
            <a:off x="5983014" y="2133600"/>
            <a:ext cx="2856186" cy="2880567"/>
          </a:xfrm>
          <a:prstGeom prst="rect">
            <a:avLst/>
          </a:prstGeom>
          <a:effec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066800"/>
            <a:ext cx="8686800" cy="4946650"/>
          </a:xfrm>
        </p:spPr>
        <p:txBody>
          <a:bodyPr/>
          <a:lstStyle/>
          <a:p>
            <a:pPr>
              <a:lnSpc>
                <a:spcPct val="150000"/>
              </a:lnSpc>
            </a:pPr>
            <a:r>
              <a:rPr lang="en-US" sz="2000" dirty="0" smtClean="0">
                <a:hlinkClick r:id="rId2"/>
              </a:rPr>
              <a:t>http://en.wikipedia.org/wiki/SQL</a:t>
            </a:r>
            <a:endParaRPr lang="en-US" sz="2000" dirty="0" smtClean="0"/>
          </a:p>
          <a:p>
            <a:pPr>
              <a:lnSpc>
                <a:spcPct val="150000"/>
              </a:lnSpc>
            </a:pPr>
            <a:endParaRPr lang="en-US" sz="2000" dirty="0"/>
          </a:p>
        </p:txBody>
      </p:sp>
      <p:sp>
        <p:nvSpPr>
          <p:cNvPr id="7" name="Text Box 4"/>
          <p:cNvSpPr txBox="1">
            <a:spLocks noChangeArrowheads="1"/>
          </p:cNvSpPr>
          <p:nvPr/>
        </p:nvSpPr>
        <p:spPr bwMode="auto">
          <a:xfrm>
            <a:off x="381000" y="4953000"/>
            <a:ext cx="8458200" cy="952500"/>
          </a:xfrm>
          <a:prstGeom prst="rect">
            <a:avLst/>
          </a:prstGeom>
          <a:gradFill rotWithShape="1">
            <a:gsLst>
              <a:gs pos="0">
                <a:srgbClr val="AED5E9"/>
              </a:gs>
              <a:gs pos="100000">
                <a:srgbClr val="54A7D0"/>
              </a:gs>
            </a:gsLst>
            <a:lin ang="5400000" scaled="1"/>
          </a:gradFill>
          <a:ln w="9525">
            <a:solidFill>
              <a:schemeClr val="accent1"/>
            </a:solidFill>
            <a:miter lim="800000"/>
            <a:headEnd/>
            <a:tailEnd/>
          </a:ln>
        </p:spPr>
        <p:txBody>
          <a:bodyPr>
            <a:spAutoFit/>
          </a:bodyPr>
          <a:lstStyle/>
          <a:p>
            <a:pPr eaLnBrk="0" hangingPunct="0"/>
            <a:r>
              <a:rPr lang="en-US" sz="1400" dirty="0">
                <a:solidFill>
                  <a:schemeClr val="tx2"/>
                </a:solidFill>
              </a:rPr>
              <a:t>Disclaimer</a:t>
            </a:r>
            <a:r>
              <a:rPr lang="en-US" sz="1400" dirty="0"/>
              <a:t>: </a:t>
            </a:r>
            <a:r>
              <a:rPr lang="en-US" sz="1400" dirty="0">
                <a:latin typeface="Calibri" pitchFamily="34" charset="0"/>
              </a:rPr>
              <a:t>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sp>
        <p:nvSpPr>
          <p:cNvPr id="8" name="Title 1"/>
          <p:cNvSpPr>
            <a:spLocks noGrp="1"/>
          </p:cNvSpPr>
          <p:nvPr>
            <p:ph type="title"/>
          </p:nvPr>
        </p:nvSpPr>
        <p:spPr>
          <a:xfrm>
            <a:off x="1303020" y="-152400"/>
            <a:ext cx="8298180" cy="1143000"/>
          </a:xfrm>
        </p:spPr>
        <p:txBody>
          <a:bodyPr/>
          <a:lstStyle/>
          <a:p>
            <a:r>
              <a:rPr lang="en-US" dirty="0" smtClean="0"/>
              <a:t>Source</a:t>
            </a:r>
            <a:endParaRPr lang="en-US" dirty="0"/>
          </a:p>
        </p:txBody>
      </p:sp>
      <p:pic>
        <p:nvPicPr>
          <p:cNvPr id="9" name="Picture 9"/>
          <p:cNvPicPr>
            <a:picLocks noChangeAspect="1" noChangeArrowheads="1"/>
          </p:cNvPicPr>
          <p:nvPr/>
        </p:nvPicPr>
        <p:blipFill>
          <a:blip r:embed="rId3" cstate="print"/>
          <a:srcRect/>
          <a:stretch>
            <a:fillRect/>
          </a:stretch>
        </p:blipFill>
        <p:spPr bwMode="auto">
          <a:xfrm>
            <a:off x="8229600" y="0"/>
            <a:ext cx="914400" cy="914400"/>
          </a:xfrm>
          <a:prstGeom prst="rect">
            <a:avLst/>
          </a:prstGeom>
          <a:noFill/>
          <a:ln w="9525" algn="ctr">
            <a:noFill/>
            <a:miter lim="800000"/>
            <a:headEnd/>
            <a:tailEnd/>
          </a:ln>
        </p:spPr>
      </p:pic>
      <p:sp>
        <p:nvSpPr>
          <p:cNvPr id="10" name="Slide Number Placeholder 9"/>
          <p:cNvSpPr>
            <a:spLocks noGrp="1"/>
          </p:cNvSpPr>
          <p:nvPr>
            <p:ph type="sldNum" sz="quarter" idx="10"/>
          </p:nvPr>
        </p:nvSpPr>
        <p:spPr/>
        <p:txBody>
          <a:bodyPr/>
          <a:lstStyle/>
          <a:p>
            <a:fld id="{47ED8886-DB3B-44F4-9A80-E6A224679F20}" type="slidenum">
              <a:rPr lang="en-US" smtClean="0"/>
              <a:pPr/>
              <a:t>45</a:t>
            </a:fld>
            <a:endParaRPr lang="en-US" dirty="0"/>
          </a:p>
        </p:txBody>
      </p:sp>
    </p:spTree>
    <p:extLst>
      <p:ext uri="{BB962C8B-B14F-4D97-AF65-F5344CB8AC3E}">
        <p14:creationId xmlns:p14="http://schemas.microsoft.com/office/powerpoint/2010/main" val="297661666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05000"/>
            <a:ext cx="5715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200" b="1" dirty="0">
              <a:solidFill>
                <a:schemeClr val="tx1"/>
              </a:solidFill>
              <a:latin typeface="Myriad Pro" pitchFamily="34" charset="0"/>
              <a:cs typeface="Arial" pitchFamily="34" charset="0"/>
            </a:endParaRPr>
          </a:p>
        </p:txBody>
      </p:sp>
      <p:sp>
        <p:nvSpPr>
          <p:cNvPr id="3" name="Rectangle 2"/>
          <p:cNvSpPr/>
          <p:nvPr/>
        </p:nvSpPr>
        <p:spPr>
          <a:xfrm>
            <a:off x="0" y="3048000"/>
            <a:ext cx="5715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800" dirty="0">
                <a:solidFill>
                  <a:schemeClr val="bg1"/>
                </a:solidFill>
                <a:latin typeface="Cambria" pitchFamily="18" charset="0"/>
              </a:rPr>
              <a:t>You have successfully completed </a:t>
            </a:r>
            <a:r>
              <a:rPr lang="en-US" sz="2800" dirty="0" smtClean="0">
                <a:solidFill>
                  <a:schemeClr val="bg1"/>
                </a:solidFill>
                <a:latin typeface="Cambria" pitchFamily="18" charset="0"/>
              </a:rPr>
              <a:t> </a:t>
            </a:r>
            <a:endParaRPr lang="en-US" sz="2800" dirty="0">
              <a:solidFill>
                <a:schemeClr val="bg1"/>
              </a:solidFill>
              <a:latin typeface="Cambria" pitchFamily="18" charset="0"/>
            </a:endParaRPr>
          </a:p>
          <a:p>
            <a:pPr lvl="1" algn="ctr" fontAlgn="auto">
              <a:spcBef>
                <a:spcPts val="0"/>
              </a:spcBef>
              <a:spcAft>
                <a:spcPts val="0"/>
              </a:spcAft>
              <a:tabLst>
                <a:tab pos="2632075" algn="l"/>
                <a:tab pos="3027363" algn="l"/>
              </a:tabLst>
              <a:defRPr/>
            </a:pPr>
            <a:r>
              <a:rPr lang="en-US" sz="2400" dirty="0" smtClean="0">
                <a:solidFill>
                  <a:schemeClr val="bg1"/>
                </a:solidFill>
                <a:latin typeface="Cambria" pitchFamily="18" charset="0"/>
              </a:rPr>
              <a:t>PL/SQL </a:t>
            </a:r>
            <a:r>
              <a:rPr lang="en-US" sz="2400" dirty="0">
                <a:solidFill>
                  <a:schemeClr val="bg1"/>
                </a:solidFill>
                <a:latin typeface="Cambria" pitchFamily="18" charset="0"/>
              </a:rPr>
              <a:t>Basic Blocks</a:t>
            </a:r>
          </a:p>
        </p:txBody>
      </p:sp>
      <p:sp>
        <p:nvSpPr>
          <p:cNvPr id="4" name="Rectangle 3"/>
          <p:cNvSpPr/>
          <p:nvPr/>
        </p:nvSpPr>
        <p:spPr>
          <a:xfrm>
            <a:off x="762000" y="2286000"/>
            <a:ext cx="1665841" cy="430887"/>
          </a:xfrm>
          <a:prstGeom prst="rect">
            <a:avLst/>
          </a:prstGeom>
        </p:spPr>
        <p:txBody>
          <a:bodyPr wrap="none">
            <a:spAutoFit/>
          </a:bodyPr>
          <a:lstStyle/>
          <a:p>
            <a:pPr lvl="1" fontAlgn="auto">
              <a:spcBef>
                <a:spcPts val="0"/>
              </a:spcBef>
              <a:spcAft>
                <a:spcPts val="0"/>
              </a:spcAft>
              <a:defRPr/>
            </a:pPr>
            <a:r>
              <a:rPr lang="en-US" sz="2200" b="1" dirty="0" smtClean="0">
                <a:latin typeface="Myriad Pro" pitchFamily="34" charset="0"/>
                <a:cs typeface="Arial" pitchFamily="34" charset="0"/>
              </a:rPr>
              <a:t>PL/SQL</a:t>
            </a:r>
            <a:endParaRPr lang="en-US" sz="2200" b="1" dirty="0">
              <a:latin typeface="Myriad Pro" pitchFamily="34" charset="0"/>
              <a:cs typeface="Arial" pitchFamily="34" charset="0"/>
            </a:endParaRPr>
          </a:p>
        </p:txBody>
      </p:sp>
    </p:spTree>
    <p:extLst>
      <p:ext uri="{BB962C8B-B14F-4D97-AF65-F5344CB8AC3E}">
        <p14:creationId xmlns:p14="http://schemas.microsoft.com/office/powerpoint/2010/main" val="99991181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Change Log</a:t>
            </a:r>
            <a:endParaRPr lang="en-US" dirty="0"/>
          </a:p>
        </p:txBody>
      </p:sp>
      <p:sp>
        <p:nvSpPr>
          <p:cNvPr id="7" name="Rectangle 1"/>
          <p:cNvSpPr>
            <a:spLocks noChangeArrowheads="1"/>
          </p:cNvSpPr>
          <p:nvPr/>
        </p:nvSpPr>
        <p:spPr bwMode="auto">
          <a:xfrm>
            <a:off x="3321050" y="13970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8" name="Content Placeholder 4"/>
          <p:cNvGraphicFramePr>
            <a:graphicFrameLocks noGrp="1"/>
          </p:cNvGraphicFramePr>
          <p:nvPr>
            <p:ph idx="1"/>
            <p:extLst>
              <p:ext uri="{D42A27DB-BD31-4B8C-83A1-F6EECF244321}">
                <p14:modId xmlns:p14="http://schemas.microsoft.com/office/powerpoint/2010/main" val="3309840134"/>
              </p:ext>
            </p:extLst>
          </p:nvPr>
        </p:nvGraphicFramePr>
        <p:xfrm>
          <a:off x="685799" y="1524000"/>
          <a:ext cx="7772402" cy="2523717"/>
        </p:xfrm>
        <a:graphic>
          <a:graphicData uri="http://schemas.openxmlformats.org/drawingml/2006/table">
            <a:tbl>
              <a:tblPr firstRow="1" firstCol="1" bandRow="1">
                <a:tableStyleId>{5C22544A-7EE6-4342-B048-85BDC9FD1C3A}</a:tableStyleId>
              </a:tblPr>
              <a:tblGrid>
                <a:gridCol w="1496361"/>
                <a:gridCol w="1358807"/>
                <a:gridCol w="1708781"/>
                <a:gridCol w="1670165"/>
                <a:gridCol w="1538288"/>
              </a:tblGrid>
              <a:tr h="711554">
                <a:tc>
                  <a:txBody>
                    <a:bodyPr/>
                    <a:lstStyle/>
                    <a:p>
                      <a:pPr marL="0" marR="0" algn="just">
                        <a:spcBef>
                          <a:spcPts val="0"/>
                        </a:spcBef>
                        <a:spcAft>
                          <a:spcPts val="0"/>
                        </a:spcAft>
                      </a:pPr>
                      <a:r>
                        <a:rPr lang="en-US" sz="2000" dirty="0">
                          <a:effectLst/>
                        </a:rPr>
                        <a:t>Version Number</a:t>
                      </a:r>
                      <a:endParaRPr lang="en-US" sz="2000" dirty="0">
                        <a:effectLst/>
                        <a:latin typeface="Calibri"/>
                        <a:ea typeface="Calibri"/>
                      </a:endParaRPr>
                    </a:p>
                  </a:txBody>
                  <a:tcPr marL="68580" marR="68580" marT="0" marB="0"/>
                </a:tc>
                <a:tc gridSpan="4">
                  <a:txBody>
                    <a:bodyPr/>
                    <a:lstStyle/>
                    <a:p>
                      <a:pPr marL="0" marR="0" algn="just">
                        <a:spcBef>
                          <a:spcPts val="0"/>
                        </a:spcBef>
                        <a:spcAft>
                          <a:spcPts val="0"/>
                        </a:spcAft>
                      </a:pPr>
                      <a:r>
                        <a:rPr lang="en-US" sz="2000" dirty="0">
                          <a:effectLst/>
                        </a:rPr>
                        <a:t>Changes made</a:t>
                      </a:r>
                      <a:endParaRPr lang="en-US" sz="2000" dirty="0">
                        <a:effectLst/>
                        <a:latin typeface="Calibri"/>
                        <a:ea typeface="Calibri"/>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r>
              <a:tr h="507646">
                <a:tc>
                  <a:txBody>
                    <a:bodyPr/>
                    <a:lstStyle/>
                    <a:p>
                      <a:pPr marL="0" marR="0">
                        <a:spcBef>
                          <a:spcPts val="0"/>
                        </a:spcBef>
                        <a:spcAft>
                          <a:spcPts val="0"/>
                        </a:spcAft>
                      </a:pPr>
                      <a:r>
                        <a:rPr lang="en-US" sz="1800" dirty="0" smtClean="0">
                          <a:effectLst/>
                          <a:latin typeface="Calibri"/>
                          <a:ea typeface="Calibri"/>
                        </a:rPr>
                        <a:t>V1.0</a:t>
                      </a:r>
                      <a:endParaRPr lang="en-US" sz="1800" dirty="0">
                        <a:effectLst/>
                        <a:latin typeface="Calibri"/>
                        <a:ea typeface="Calibri"/>
                      </a:endParaRPr>
                    </a:p>
                  </a:txBody>
                  <a:tcPr marL="68580" marR="68580" marT="0" marB="0"/>
                </a:tc>
                <a:tc grid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tx1">
                              <a:lumMod val="65000"/>
                              <a:lumOff val="35000"/>
                            </a:schemeClr>
                          </a:solidFill>
                          <a:latin typeface="+mn-lt"/>
                          <a:ea typeface="+mn-ea"/>
                          <a:cs typeface="+mn-cs"/>
                        </a:rPr>
                        <a:t>Initial Version</a:t>
                      </a:r>
                    </a:p>
                  </a:txBody>
                  <a:tcPr marL="68580" marR="68580" marT="0" marB="0"/>
                </a:tc>
                <a:tc hMerge="1">
                  <a:txBody>
                    <a:bodyPr/>
                    <a:lstStyle/>
                    <a:p>
                      <a:pPr marL="0" marR="0">
                        <a:spcBef>
                          <a:spcPts val="0"/>
                        </a:spcBef>
                        <a:spcAft>
                          <a:spcPts val="0"/>
                        </a:spcAft>
                      </a:pPr>
                      <a:endParaRPr lang="en-US" sz="2000" dirty="0">
                        <a:effectLst/>
                        <a:latin typeface="Calibri"/>
                        <a:ea typeface="Calibri"/>
                      </a:endParaRPr>
                    </a:p>
                  </a:txBody>
                  <a:tcPr marL="68580" marR="68580" marT="0" marB="0"/>
                </a:tc>
                <a:tc hMerge="1">
                  <a:txBody>
                    <a:bodyPr/>
                    <a:lstStyle/>
                    <a:p>
                      <a:pPr marL="0" marR="0">
                        <a:spcBef>
                          <a:spcPts val="0"/>
                        </a:spcBef>
                        <a:spcAft>
                          <a:spcPts val="0"/>
                        </a:spcAft>
                      </a:pPr>
                      <a:endParaRPr lang="en-US" sz="2000" dirty="0">
                        <a:effectLst/>
                        <a:latin typeface="Calibri"/>
                        <a:ea typeface="Calibri"/>
                      </a:endParaRPr>
                    </a:p>
                  </a:txBody>
                  <a:tcPr marL="68580" marR="68580" marT="0" marB="0"/>
                </a:tc>
                <a:tc hMerge="1">
                  <a:txBody>
                    <a:bodyPr/>
                    <a:lstStyle/>
                    <a:p>
                      <a:pPr marL="0" marR="0">
                        <a:spcBef>
                          <a:spcPts val="0"/>
                        </a:spcBef>
                        <a:spcAft>
                          <a:spcPts val="0"/>
                        </a:spcAft>
                      </a:pPr>
                      <a:endParaRPr lang="en-US" sz="2000" dirty="0">
                        <a:effectLst/>
                        <a:latin typeface="Calibri"/>
                        <a:ea typeface="Calibri"/>
                      </a:endParaRPr>
                    </a:p>
                  </a:txBody>
                  <a:tcPr marL="68580" marR="68580" marT="0" marB="0"/>
                </a:tc>
              </a:tr>
              <a:tr h="5040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effectLst/>
                        </a:rPr>
                        <a:t>V1.1</a:t>
                      </a:r>
                      <a:endParaRPr lang="en-US" sz="2000" dirty="0">
                        <a:effectLst/>
                        <a:latin typeface="Calibri"/>
                        <a:ea typeface="Calibri"/>
                      </a:endParaRPr>
                    </a:p>
                  </a:txBody>
                  <a:tcPr marL="68580" marR="68580" marT="0" marB="0"/>
                </a:tc>
                <a:tc>
                  <a:txBody>
                    <a:bodyPr/>
                    <a:lstStyle/>
                    <a:p>
                      <a:pPr marL="0" marR="0" algn="just" defTabSz="914400" rtl="0" eaLnBrk="1" latinLnBrk="0" hangingPunct="1">
                        <a:spcBef>
                          <a:spcPts val="0"/>
                        </a:spcBef>
                        <a:spcAft>
                          <a:spcPts val="0"/>
                        </a:spcAft>
                      </a:pPr>
                      <a:r>
                        <a:rPr lang="en-US" sz="1800" b="1" kern="1200" dirty="0" smtClean="0">
                          <a:solidFill>
                            <a:schemeClr val="tx1">
                              <a:lumMod val="65000"/>
                              <a:lumOff val="35000"/>
                            </a:schemeClr>
                          </a:solidFill>
                          <a:latin typeface="+mn-lt"/>
                          <a:ea typeface="+mn-ea"/>
                          <a:cs typeface="+mn-cs"/>
                        </a:rPr>
                        <a:t>Slide No.</a:t>
                      </a:r>
                      <a:endParaRPr lang="en-US" sz="1800" b="1" kern="1200" dirty="0">
                        <a:solidFill>
                          <a:schemeClr val="tx1">
                            <a:lumMod val="65000"/>
                            <a:lumOff val="35000"/>
                          </a:schemeClr>
                        </a:solidFill>
                        <a:latin typeface="+mn-lt"/>
                        <a:ea typeface="+mn-ea"/>
                        <a:cs typeface="+mn-cs"/>
                      </a:endParaRPr>
                    </a:p>
                  </a:txBody>
                  <a:tcPr marL="68580" marR="68580" marT="0" marB="0"/>
                </a:tc>
                <a:tc>
                  <a:txBody>
                    <a:bodyPr/>
                    <a:lstStyle/>
                    <a:p>
                      <a:pPr marL="0" marR="0" algn="just" defTabSz="914400" rtl="0" eaLnBrk="1" latinLnBrk="0" hangingPunct="1">
                        <a:lnSpc>
                          <a:spcPts val="1650"/>
                        </a:lnSpc>
                        <a:spcBef>
                          <a:spcPts val="0"/>
                        </a:spcBef>
                        <a:spcAft>
                          <a:spcPts val="0"/>
                        </a:spcAft>
                      </a:pPr>
                      <a:r>
                        <a:rPr lang="en-US" sz="1800" b="1" kern="1200" dirty="0" smtClean="0">
                          <a:solidFill>
                            <a:schemeClr val="tx1">
                              <a:lumMod val="65000"/>
                              <a:lumOff val="35000"/>
                            </a:schemeClr>
                          </a:solidFill>
                          <a:latin typeface="+mn-lt"/>
                          <a:ea typeface="+mn-ea"/>
                          <a:cs typeface="+mn-cs"/>
                        </a:rPr>
                        <a:t>Changed By</a:t>
                      </a:r>
                      <a:endParaRPr lang="en-US" sz="1800" b="1" kern="1200" dirty="0">
                        <a:solidFill>
                          <a:schemeClr val="tx1">
                            <a:lumMod val="65000"/>
                            <a:lumOff val="35000"/>
                          </a:schemeClr>
                        </a:solidFill>
                        <a:latin typeface="+mn-lt"/>
                        <a:ea typeface="+mn-ea"/>
                        <a:cs typeface="+mn-cs"/>
                      </a:endParaRPr>
                    </a:p>
                  </a:txBody>
                  <a:tcPr marL="68580" marR="68580" marT="0" marB="0" anchor="ctr"/>
                </a:tc>
                <a:tc>
                  <a:txBody>
                    <a:bodyPr/>
                    <a:lstStyle/>
                    <a:p>
                      <a:pPr marL="0" marR="0" algn="just" defTabSz="914400" rtl="0" eaLnBrk="1" latinLnBrk="0" hangingPunct="1">
                        <a:lnSpc>
                          <a:spcPts val="1650"/>
                        </a:lnSpc>
                        <a:spcBef>
                          <a:spcPts val="0"/>
                        </a:spcBef>
                        <a:spcAft>
                          <a:spcPts val="0"/>
                        </a:spcAft>
                      </a:pPr>
                      <a:r>
                        <a:rPr lang="en-US" sz="1800" b="1" kern="1200" dirty="0" smtClean="0">
                          <a:solidFill>
                            <a:schemeClr val="tx1">
                              <a:lumMod val="65000"/>
                              <a:lumOff val="35000"/>
                            </a:schemeClr>
                          </a:solidFill>
                          <a:latin typeface="+mn-lt"/>
                          <a:ea typeface="+mn-ea"/>
                          <a:cs typeface="+mn-cs"/>
                        </a:rPr>
                        <a:t>Effective Date</a:t>
                      </a:r>
                      <a:endParaRPr lang="en-US" sz="1800" b="1" kern="1200" dirty="0">
                        <a:solidFill>
                          <a:schemeClr val="tx1">
                            <a:lumMod val="65000"/>
                            <a:lumOff val="35000"/>
                          </a:schemeClr>
                        </a:solidFill>
                        <a:latin typeface="+mn-lt"/>
                        <a:ea typeface="+mn-ea"/>
                        <a:cs typeface="+mn-cs"/>
                      </a:endParaRPr>
                    </a:p>
                  </a:txBody>
                  <a:tcPr marL="68580" marR="68580" marT="0" marB="0" anchor="ctr"/>
                </a:tc>
                <a:tc>
                  <a:txBody>
                    <a:bodyPr/>
                    <a:lstStyle/>
                    <a:p>
                      <a:pPr marL="0" marR="0" algn="just" defTabSz="914400" rtl="0" eaLnBrk="1" latinLnBrk="0" hangingPunct="1">
                        <a:lnSpc>
                          <a:spcPts val="1650"/>
                        </a:lnSpc>
                        <a:spcBef>
                          <a:spcPts val="0"/>
                        </a:spcBef>
                        <a:spcAft>
                          <a:spcPts val="0"/>
                        </a:spcAft>
                      </a:pPr>
                      <a:r>
                        <a:rPr lang="en-US" sz="1800" b="1" kern="1200" dirty="0" smtClean="0">
                          <a:solidFill>
                            <a:schemeClr val="tx1">
                              <a:lumMod val="65000"/>
                              <a:lumOff val="35000"/>
                            </a:schemeClr>
                          </a:solidFill>
                          <a:latin typeface="+mn-lt"/>
                          <a:ea typeface="+mn-ea"/>
                          <a:cs typeface="+mn-cs"/>
                        </a:rPr>
                        <a:t>Changes Effected</a:t>
                      </a:r>
                      <a:endParaRPr lang="en-US" sz="1800" b="1" kern="1200" dirty="0">
                        <a:solidFill>
                          <a:schemeClr val="tx1">
                            <a:lumMod val="65000"/>
                            <a:lumOff val="35000"/>
                          </a:schemeClr>
                        </a:solidFill>
                        <a:latin typeface="+mn-lt"/>
                        <a:ea typeface="+mn-ea"/>
                        <a:cs typeface="+mn-cs"/>
                      </a:endParaRPr>
                    </a:p>
                  </a:txBody>
                  <a:tcPr marL="68580" marR="68580" marT="0" marB="0" anchor="ctr"/>
                </a:tc>
              </a:tr>
              <a:tr h="444722">
                <a:tc>
                  <a:txBody>
                    <a:bodyPr/>
                    <a:lstStyle/>
                    <a:p>
                      <a:pPr marL="0" marR="0">
                        <a:spcBef>
                          <a:spcPts val="0"/>
                        </a:spcBef>
                        <a:spcAft>
                          <a:spcPts val="0"/>
                        </a:spcAft>
                      </a:pPr>
                      <a:r>
                        <a:rPr lang="en-US" sz="2000">
                          <a:effectLst/>
                        </a:rPr>
                        <a:t> </a:t>
                      </a:r>
                      <a:endParaRPr lang="en-US" sz="2000">
                        <a:effectLst/>
                        <a:latin typeface="Calibri"/>
                        <a:ea typeface="Calibri"/>
                      </a:endParaRPr>
                    </a:p>
                  </a:txBody>
                  <a:tcPr marL="68580" marR="68580" marT="0" marB="0"/>
                </a:tc>
                <a:tc>
                  <a:txBody>
                    <a:bodyPr/>
                    <a:lstStyle/>
                    <a:p>
                      <a:pPr marL="0" marR="0">
                        <a:spcBef>
                          <a:spcPts val="0"/>
                        </a:spcBef>
                        <a:spcAft>
                          <a:spcPts val="0"/>
                        </a:spcAft>
                      </a:pPr>
                      <a:r>
                        <a:rPr lang="en-US" sz="2000" dirty="0">
                          <a:effectLst/>
                        </a:rPr>
                        <a:t> </a:t>
                      </a:r>
                      <a:endParaRPr lang="en-US" sz="2000" dirty="0">
                        <a:effectLst/>
                        <a:latin typeface="Calibri"/>
                        <a:ea typeface="Calibri"/>
                      </a:endParaRPr>
                    </a:p>
                  </a:txBody>
                  <a:tcPr marL="68580" marR="68580" marT="0" marB="0"/>
                </a:tc>
                <a:tc>
                  <a:txBody>
                    <a:bodyPr/>
                    <a:lstStyle/>
                    <a:p>
                      <a:pPr marL="0" marR="0">
                        <a:spcBef>
                          <a:spcPts val="0"/>
                        </a:spcBef>
                        <a:spcAft>
                          <a:spcPts val="0"/>
                        </a:spcAft>
                      </a:pPr>
                      <a:r>
                        <a:rPr lang="en-US" sz="2000">
                          <a:effectLst/>
                        </a:rPr>
                        <a:t> </a:t>
                      </a:r>
                      <a:endParaRPr lang="en-US" sz="2000">
                        <a:effectLst/>
                        <a:latin typeface="Calibri"/>
                        <a:ea typeface="Calibri"/>
                      </a:endParaRPr>
                    </a:p>
                  </a:txBody>
                  <a:tcPr marL="68580" marR="68580" marT="0" marB="0"/>
                </a:tc>
                <a:tc>
                  <a:txBody>
                    <a:bodyPr/>
                    <a:lstStyle/>
                    <a:p>
                      <a:pPr marL="0" marR="0">
                        <a:spcBef>
                          <a:spcPts val="0"/>
                        </a:spcBef>
                        <a:spcAft>
                          <a:spcPts val="0"/>
                        </a:spcAft>
                      </a:pPr>
                      <a:r>
                        <a:rPr lang="en-US" sz="2000" dirty="0">
                          <a:effectLst/>
                        </a:rPr>
                        <a:t> </a:t>
                      </a:r>
                      <a:endParaRPr lang="en-US" sz="2000" dirty="0">
                        <a:effectLst/>
                        <a:latin typeface="Calibri"/>
                        <a:ea typeface="Calibri"/>
                      </a:endParaRPr>
                    </a:p>
                  </a:txBody>
                  <a:tcPr marL="68580" marR="68580" marT="0" marB="0"/>
                </a:tc>
                <a:tc>
                  <a:txBody>
                    <a:bodyPr/>
                    <a:lstStyle/>
                    <a:p>
                      <a:pPr marL="0" marR="0">
                        <a:spcBef>
                          <a:spcPts val="0"/>
                        </a:spcBef>
                        <a:spcAft>
                          <a:spcPts val="0"/>
                        </a:spcAft>
                      </a:pPr>
                      <a:r>
                        <a:rPr lang="en-US" sz="2000" dirty="0">
                          <a:effectLst/>
                        </a:rPr>
                        <a:t> </a:t>
                      </a:r>
                      <a:endParaRPr lang="en-US" sz="2000" dirty="0">
                        <a:effectLst/>
                        <a:latin typeface="Calibri"/>
                        <a:ea typeface="Calibri"/>
                      </a:endParaRPr>
                    </a:p>
                  </a:txBody>
                  <a:tcPr marL="68580" marR="68580" marT="0" marB="0"/>
                </a:tc>
              </a:tr>
              <a:tr h="355777">
                <a:tc>
                  <a:txBody>
                    <a:bodyPr/>
                    <a:lstStyle/>
                    <a:p>
                      <a:pPr marL="0" marR="0">
                        <a:spcBef>
                          <a:spcPts val="0"/>
                        </a:spcBef>
                        <a:spcAft>
                          <a:spcPts val="0"/>
                        </a:spcAft>
                      </a:pPr>
                      <a:r>
                        <a:rPr lang="en-US" sz="1100" dirty="0">
                          <a:effectLst/>
                        </a:rPr>
                        <a:t> </a:t>
                      </a:r>
                      <a:endParaRPr lang="en-US" sz="1100" dirty="0">
                        <a:effectLst/>
                        <a:latin typeface="Calibri"/>
                        <a:ea typeface="Calibri"/>
                      </a:endParaRPr>
                    </a:p>
                  </a:txBody>
                  <a:tcPr marL="68580" marR="68580" marT="0" marB="0"/>
                </a:tc>
                <a:tc>
                  <a:txBody>
                    <a:bodyPr/>
                    <a:lstStyle/>
                    <a:p>
                      <a:pPr marL="0" marR="0">
                        <a:spcBef>
                          <a:spcPts val="0"/>
                        </a:spcBef>
                        <a:spcAft>
                          <a:spcPts val="0"/>
                        </a:spcAft>
                      </a:pPr>
                      <a:r>
                        <a:rPr lang="en-US" sz="1100" dirty="0">
                          <a:effectLst/>
                        </a:rPr>
                        <a:t> </a:t>
                      </a:r>
                      <a:endParaRPr lang="en-US" sz="1100" dirty="0">
                        <a:effectLst/>
                        <a:latin typeface="Calibri"/>
                        <a:ea typeface="Calibri"/>
                      </a:endParaRPr>
                    </a:p>
                  </a:txBody>
                  <a:tcPr marL="68580" marR="68580" marT="0" marB="0"/>
                </a:tc>
                <a:tc>
                  <a:txBody>
                    <a:bodyPr/>
                    <a:lstStyle/>
                    <a:p>
                      <a:pPr marL="0" marR="0">
                        <a:spcBef>
                          <a:spcPts val="0"/>
                        </a:spcBef>
                        <a:spcAft>
                          <a:spcPts val="0"/>
                        </a:spcAft>
                      </a:pPr>
                      <a:r>
                        <a:rPr lang="en-US" sz="1100" dirty="0">
                          <a:effectLst/>
                        </a:rPr>
                        <a:t> </a:t>
                      </a:r>
                      <a:endParaRPr lang="en-US" sz="1100" dirty="0">
                        <a:effectLst/>
                        <a:latin typeface="Calibri"/>
                        <a:ea typeface="Calibri"/>
                      </a:endParaRPr>
                    </a:p>
                  </a:txBody>
                  <a:tcPr marL="68580" marR="68580" marT="0" marB="0"/>
                </a:tc>
                <a:tc>
                  <a:txBody>
                    <a:bodyPr/>
                    <a:lstStyle/>
                    <a:p>
                      <a:pPr marL="0" marR="0">
                        <a:spcBef>
                          <a:spcPts val="0"/>
                        </a:spcBef>
                        <a:spcAft>
                          <a:spcPts val="0"/>
                        </a:spcAft>
                      </a:pPr>
                      <a:r>
                        <a:rPr lang="en-US" sz="1100">
                          <a:effectLst/>
                        </a:rPr>
                        <a:t> </a:t>
                      </a:r>
                      <a:endParaRPr lang="en-US" sz="1100">
                        <a:effectLst/>
                        <a:latin typeface="Calibri"/>
                        <a:ea typeface="Calibri"/>
                      </a:endParaRPr>
                    </a:p>
                  </a:txBody>
                  <a:tcPr marL="68580" marR="68580" marT="0" marB="0"/>
                </a:tc>
                <a:tc>
                  <a:txBody>
                    <a:bodyPr/>
                    <a:lstStyle/>
                    <a:p>
                      <a:pPr marL="0" marR="0">
                        <a:spcBef>
                          <a:spcPts val="0"/>
                        </a:spcBef>
                        <a:spcAft>
                          <a:spcPts val="0"/>
                        </a:spcAft>
                      </a:pPr>
                      <a:r>
                        <a:rPr lang="en-US" sz="1100" dirty="0">
                          <a:effectLst/>
                        </a:rPr>
                        <a:t> </a:t>
                      </a:r>
                      <a:endParaRPr lang="en-US" sz="1100" dirty="0">
                        <a:effectLst/>
                        <a:latin typeface="Calibri"/>
                        <a:ea typeface="Calibri"/>
                      </a:endParaRPr>
                    </a:p>
                  </a:txBody>
                  <a:tcPr marL="68580" marR="68580" marT="0" marB="0"/>
                </a:tc>
              </a:tr>
            </a:tbl>
          </a:graphicData>
        </a:graphic>
      </p:graphicFrame>
      <p:sp>
        <p:nvSpPr>
          <p:cNvPr id="6" name="Slide Number Placeholder 5"/>
          <p:cNvSpPr>
            <a:spLocks noGrp="1"/>
          </p:cNvSpPr>
          <p:nvPr>
            <p:ph type="sldNum" sz="quarter" idx="10"/>
          </p:nvPr>
        </p:nvSpPr>
        <p:spPr/>
        <p:txBody>
          <a:bodyPr/>
          <a:lstStyle/>
          <a:p>
            <a:fld id="{47ED8886-DB3B-44F4-9A80-E6A224679F20}" type="slidenum">
              <a:rPr lang="en-US" smtClean="0"/>
              <a:pPr/>
              <a:t>47</a:t>
            </a:fld>
            <a:endParaRPr lang="en-US" dirty="0"/>
          </a:p>
        </p:txBody>
      </p:sp>
    </p:spTree>
    <p:extLst>
      <p:ext uri="{BB962C8B-B14F-4D97-AF65-F5344CB8AC3E}">
        <p14:creationId xmlns:p14="http://schemas.microsoft.com/office/powerpoint/2010/main" val="5539879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82" y="1302782"/>
            <a:ext cx="8763000" cy="830818"/>
          </a:xfrm>
          <a:noFill/>
          <a:ln w="9525">
            <a:noFill/>
            <a:miter lim="800000"/>
            <a:headEnd/>
            <a:tailEnd/>
          </a:ln>
        </p:spPr>
        <p:txBody>
          <a:bodyPr vert="horz" wrap="square" lIns="91440" tIns="45720" rIns="91440" bIns="45720" numCol="1" anchor="t" anchorCtr="0" compatLnSpc="1">
            <a:prstTxWarp prst="textNoShape">
              <a:avLst/>
            </a:prstTxWarp>
            <a:noAutofit/>
          </a:bodyPr>
          <a:lstStyle/>
          <a:p>
            <a:pPr marL="0" indent="0">
              <a:buNone/>
            </a:pPr>
            <a:r>
              <a:rPr lang="en-US" sz="2000" dirty="0" smtClean="0"/>
              <a:t>For complete understanding of ANSI SQL we are going to make use of </a:t>
            </a:r>
            <a:r>
              <a:rPr lang="en-US" sz="2000" b="1" dirty="0" smtClean="0"/>
              <a:t>Product Management System</a:t>
            </a:r>
            <a:r>
              <a:rPr lang="en-US" sz="2000" dirty="0" smtClean="0"/>
              <a:t> (</a:t>
            </a:r>
            <a:r>
              <a:rPr lang="en-US" sz="2000" b="1" dirty="0" smtClean="0"/>
              <a:t>PMS</a:t>
            </a:r>
            <a:r>
              <a:rPr lang="en-US" sz="2000" dirty="0" smtClean="0"/>
              <a:t>) for ABC Traders.</a:t>
            </a:r>
          </a:p>
          <a:p>
            <a:pPr marL="0" indent="0">
              <a:buNone/>
            </a:pPr>
            <a:endParaRPr lang="en-US" sz="2000" dirty="0" smtClean="0"/>
          </a:p>
          <a:p>
            <a:pPr marL="0" indent="0">
              <a:buNone/>
            </a:pPr>
            <a:endParaRPr lang="en-US" sz="2000" dirty="0" smtClean="0"/>
          </a:p>
          <a:p>
            <a:pPr marL="0" indent="0">
              <a:buNone/>
            </a:pPr>
            <a:endParaRPr lang="en-US" sz="2000" dirty="0" smtClean="0"/>
          </a:p>
          <a:p>
            <a:endParaRPr lang="en-US" sz="1800" dirty="0" smtClean="0"/>
          </a:p>
          <a:p>
            <a:pPr>
              <a:spcBef>
                <a:spcPts val="1800"/>
              </a:spcBef>
            </a:pPr>
            <a:r>
              <a:rPr lang="en-US" sz="1800" dirty="0" smtClean="0"/>
              <a:t>ABC Traders is a company which buys collectable model cars, trains, trucks, buses, trains and ships directly from manufacturers and sells them to distributors across the globe. In order to manage the stocking, supply and payment transactions the above software is developed.</a:t>
            </a:r>
          </a:p>
          <a:p>
            <a:pPr>
              <a:spcBef>
                <a:spcPts val="1800"/>
              </a:spcBef>
            </a:pPr>
            <a:r>
              <a:rPr lang="en-US" sz="1800" dirty="0" smtClean="0"/>
              <a:t>As per the requirement of the trading company a inventory system is developed to collect the information of products and customers and their payment processing.</a:t>
            </a:r>
          </a:p>
          <a:p>
            <a:pPr>
              <a:lnSpc>
                <a:spcPct val="150000"/>
              </a:lnSpc>
            </a:pPr>
            <a:endParaRPr lang="en-US" sz="1800" dirty="0"/>
          </a:p>
        </p:txBody>
      </p:sp>
      <p:sp>
        <p:nvSpPr>
          <p:cNvPr id="27" name="Title 1"/>
          <p:cNvSpPr>
            <a:spLocks noGrp="1"/>
          </p:cNvSpPr>
          <p:nvPr>
            <p:ph type="title"/>
          </p:nvPr>
        </p:nvSpPr>
        <p:spPr>
          <a:xfrm>
            <a:off x="1303020" y="-152400"/>
            <a:ext cx="8298180" cy="1143000"/>
          </a:xfrm>
        </p:spPr>
        <p:txBody>
          <a:bodyPr/>
          <a:lstStyle/>
          <a:p>
            <a:r>
              <a:rPr lang="en-US" dirty="0" smtClean="0"/>
              <a:t>Scenario</a:t>
            </a:r>
            <a:endParaRPr lang="en-US" dirty="0"/>
          </a:p>
        </p:txBody>
      </p:sp>
      <p:sp>
        <p:nvSpPr>
          <p:cNvPr id="24" name="Slide Number Placeholder 23"/>
          <p:cNvSpPr>
            <a:spLocks noGrp="1"/>
          </p:cNvSpPr>
          <p:nvPr>
            <p:ph type="sldNum" sz="quarter" idx="10"/>
          </p:nvPr>
        </p:nvSpPr>
        <p:spPr/>
        <p:txBody>
          <a:bodyPr/>
          <a:lstStyle/>
          <a:p>
            <a:fld id="{47ED8886-DB3B-44F4-9A80-E6A224679F20}" type="slidenum">
              <a:rPr lang="en-US" smtClean="0"/>
              <a:pPr/>
              <a:t>5</a:t>
            </a:fld>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096" y="2257425"/>
            <a:ext cx="8620125" cy="7810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41104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Database tables</a:t>
            </a:r>
            <a:endParaRPr lang="en-US" dirty="0"/>
          </a:p>
        </p:txBody>
      </p:sp>
      <p:sp>
        <p:nvSpPr>
          <p:cNvPr id="9" name="Content Placeholder 2"/>
          <p:cNvSpPr>
            <a:spLocks noGrp="1"/>
          </p:cNvSpPr>
          <p:nvPr>
            <p:ph idx="1"/>
          </p:nvPr>
        </p:nvSpPr>
        <p:spPr>
          <a:xfrm>
            <a:off x="76200" y="1304925"/>
            <a:ext cx="8686800" cy="4946650"/>
          </a:xfrm>
        </p:spPr>
        <p:txBody>
          <a:bodyPr/>
          <a:lstStyle/>
          <a:p>
            <a:pPr marL="0" indent="0">
              <a:buNone/>
            </a:pPr>
            <a:r>
              <a:rPr lang="en-US" sz="1800" dirty="0" smtClean="0"/>
              <a:t>There are many entities involved in </a:t>
            </a:r>
            <a:r>
              <a:rPr lang="en-US" sz="1800" b="1" dirty="0" smtClean="0"/>
              <a:t>Product Management System. PMS</a:t>
            </a:r>
            <a:r>
              <a:rPr lang="en-US" sz="1800" dirty="0" smtClean="0"/>
              <a:t> as given below which we will be dealing with throughout this course</a:t>
            </a:r>
          </a:p>
          <a:p>
            <a:pPr marL="0" indent="0">
              <a:buNone/>
            </a:pPr>
            <a:endParaRPr lang="en-US" sz="1800" dirty="0" smtClean="0"/>
          </a:p>
          <a:p>
            <a:pPr marL="0" indent="0">
              <a:buNone/>
            </a:pPr>
            <a:endParaRPr lang="en-US" sz="1800" dirty="0" smtClean="0"/>
          </a:p>
        </p:txBody>
      </p:sp>
      <p:sp>
        <p:nvSpPr>
          <p:cNvPr id="12" name="AutoShape 2"/>
          <p:cNvSpPr>
            <a:spLocks noChangeArrowheads="1"/>
          </p:cNvSpPr>
          <p:nvPr/>
        </p:nvSpPr>
        <p:spPr bwMode="auto">
          <a:xfrm rot="5400000">
            <a:off x="1547496" y="3611245"/>
            <a:ext cx="1845946" cy="2134870"/>
          </a:xfrm>
          <a:prstGeom prst="bracePair">
            <a:avLst>
              <a:gd name="adj" fmla="val 8333"/>
            </a:avLst>
          </a:prstGeom>
          <a:solidFill>
            <a:schemeClr val="tx1">
              <a:lumMod val="65000"/>
              <a:lumOff val="35000"/>
            </a:schemeClr>
          </a:solidFill>
          <a:extLst/>
        </p:spPr>
        <p:txBody>
          <a:bodyPr rot="0" vert="horz" wrap="square" lIns="91440" tIns="45720" rIns="91440" bIns="45720" anchor="ctr" anchorCtr="0" upright="1">
            <a:noAutofit/>
          </a:bodyPr>
          <a:lstStyle/>
          <a:p>
            <a:pPr algn="ctr">
              <a:lnSpc>
                <a:spcPct val="120000"/>
              </a:lnSpc>
            </a:pPr>
            <a:r>
              <a:rPr lang="en-US" sz="1600" b="1" i="1" dirty="0" smtClean="0">
                <a:solidFill>
                  <a:srgbClr val="92D050"/>
                </a:solidFill>
                <a:latin typeface="Cambria"/>
                <a:ea typeface="Times New Roman"/>
                <a:cs typeface="Mangal"/>
              </a:rPr>
              <a:t>Payments</a:t>
            </a:r>
          </a:p>
          <a:p>
            <a:pPr>
              <a:lnSpc>
                <a:spcPct val="120000"/>
              </a:lnSpc>
            </a:pPr>
            <a:r>
              <a:rPr lang="en-US" sz="1300" dirty="0" smtClean="0">
                <a:solidFill>
                  <a:srgbClr val="92D050"/>
                </a:solidFill>
                <a:ea typeface="Times New Roman"/>
                <a:cs typeface="Mangal"/>
              </a:rPr>
              <a:t>To maintain information of payments done e.g. payment date,  amount etc. </a:t>
            </a:r>
            <a:endParaRPr lang="en-US" sz="1300" dirty="0">
              <a:solidFill>
                <a:srgbClr val="92D050"/>
              </a:solidFill>
              <a:ea typeface="Times New Roman"/>
              <a:cs typeface="Mangal"/>
            </a:endParaRPr>
          </a:p>
        </p:txBody>
      </p:sp>
      <p:sp>
        <p:nvSpPr>
          <p:cNvPr id="13" name="AutoShape 2"/>
          <p:cNvSpPr>
            <a:spLocks noChangeArrowheads="1"/>
          </p:cNvSpPr>
          <p:nvPr/>
        </p:nvSpPr>
        <p:spPr bwMode="auto">
          <a:xfrm rot="5400000">
            <a:off x="2646835" y="2020730"/>
            <a:ext cx="1842774" cy="2068515"/>
          </a:xfrm>
          <a:prstGeom prst="bracePair">
            <a:avLst>
              <a:gd name="adj" fmla="val 8333"/>
            </a:avLst>
          </a:prstGeom>
          <a:solidFill>
            <a:schemeClr val="tx1">
              <a:lumMod val="65000"/>
              <a:lumOff val="35000"/>
            </a:schemeClr>
          </a:solidFill>
          <a:extLst/>
        </p:spPr>
        <p:txBody>
          <a:bodyPr rot="0" vert="horz" wrap="square" lIns="91440" tIns="45720" rIns="91440" bIns="45720" anchor="ctr" anchorCtr="0" upright="1">
            <a:noAutofit/>
          </a:bodyPr>
          <a:lstStyle/>
          <a:p>
            <a:pPr algn="ctr">
              <a:lnSpc>
                <a:spcPct val="120000"/>
              </a:lnSpc>
            </a:pPr>
            <a:r>
              <a:rPr lang="en-US" sz="1600" b="1" i="1" dirty="0" smtClean="0">
                <a:solidFill>
                  <a:srgbClr val="92D050"/>
                </a:solidFill>
                <a:latin typeface="Cambria"/>
                <a:ea typeface="Times New Roman"/>
                <a:cs typeface="Mangal"/>
              </a:rPr>
              <a:t>Customer</a:t>
            </a:r>
          </a:p>
          <a:p>
            <a:pPr>
              <a:lnSpc>
                <a:spcPct val="120000"/>
              </a:lnSpc>
            </a:pPr>
            <a:r>
              <a:rPr lang="en-US" sz="1300" dirty="0" smtClean="0">
                <a:solidFill>
                  <a:srgbClr val="92D050"/>
                </a:solidFill>
                <a:latin typeface="+mj-lt"/>
                <a:ea typeface="Times New Roman"/>
                <a:cs typeface="Mangal"/>
              </a:rPr>
              <a:t>To maintain customer details  e.g. Customer Name, address</a:t>
            </a:r>
          </a:p>
          <a:p>
            <a:pPr>
              <a:lnSpc>
                <a:spcPct val="120000"/>
              </a:lnSpc>
            </a:pPr>
            <a:r>
              <a:rPr lang="en-US" sz="1300" dirty="0" smtClean="0">
                <a:solidFill>
                  <a:srgbClr val="92D050"/>
                </a:solidFill>
                <a:latin typeface="+mj-lt"/>
                <a:ea typeface="Times New Roman"/>
                <a:cs typeface="Mangal"/>
              </a:rPr>
              <a:t> </a:t>
            </a:r>
            <a:endParaRPr lang="en-US" sz="1300" dirty="0">
              <a:solidFill>
                <a:srgbClr val="92D050"/>
              </a:solidFill>
              <a:latin typeface="+mj-lt"/>
              <a:ea typeface="Times New Roman"/>
              <a:cs typeface="Mangal"/>
            </a:endParaRPr>
          </a:p>
        </p:txBody>
      </p:sp>
      <p:sp>
        <p:nvSpPr>
          <p:cNvPr id="14" name="AutoShape 2"/>
          <p:cNvSpPr>
            <a:spLocks noChangeArrowheads="1"/>
          </p:cNvSpPr>
          <p:nvPr/>
        </p:nvSpPr>
        <p:spPr bwMode="auto">
          <a:xfrm rot="5400000">
            <a:off x="3682871" y="3702017"/>
            <a:ext cx="1886998" cy="1963901"/>
          </a:xfrm>
          <a:prstGeom prst="bracePair">
            <a:avLst>
              <a:gd name="adj" fmla="val 8333"/>
            </a:avLst>
          </a:prstGeom>
          <a:solidFill>
            <a:schemeClr val="tx1">
              <a:lumMod val="65000"/>
              <a:lumOff val="35000"/>
            </a:schemeClr>
          </a:solidFill>
          <a:extLst/>
        </p:spPr>
        <p:txBody>
          <a:bodyPr rot="0" vert="horz" wrap="square" lIns="91440" tIns="45720" rIns="91440" bIns="45720" anchor="ctr" anchorCtr="0" upright="1">
            <a:noAutofit/>
          </a:bodyPr>
          <a:lstStyle/>
          <a:p>
            <a:pPr algn="ctr">
              <a:lnSpc>
                <a:spcPct val="120000"/>
              </a:lnSpc>
            </a:pPr>
            <a:r>
              <a:rPr lang="en-US" sz="1600" b="1" i="1" dirty="0" smtClean="0">
                <a:solidFill>
                  <a:srgbClr val="92D050"/>
                </a:solidFill>
                <a:latin typeface="Cambria"/>
                <a:ea typeface="Times New Roman"/>
                <a:cs typeface="Mangal"/>
              </a:rPr>
              <a:t>Orders</a:t>
            </a:r>
            <a:endParaRPr lang="en-US" sz="1600" b="1" i="1" dirty="0">
              <a:solidFill>
                <a:srgbClr val="92D050"/>
              </a:solidFill>
              <a:latin typeface="Cambria"/>
              <a:ea typeface="Times New Roman"/>
              <a:cs typeface="Mangal"/>
            </a:endParaRPr>
          </a:p>
          <a:p>
            <a:pPr>
              <a:lnSpc>
                <a:spcPct val="120000"/>
              </a:lnSpc>
            </a:pPr>
            <a:r>
              <a:rPr lang="en-US" sz="1300" dirty="0">
                <a:solidFill>
                  <a:srgbClr val="92D050"/>
                </a:solidFill>
                <a:ea typeface="Times New Roman"/>
                <a:cs typeface="Mangal"/>
              </a:rPr>
              <a:t>To maintain </a:t>
            </a:r>
            <a:r>
              <a:rPr lang="en-US" sz="1300" dirty="0" smtClean="0">
                <a:solidFill>
                  <a:srgbClr val="92D050"/>
                </a:solidFill>
                <a:ea typeface="Times New Roman"/>
                <a:cs typeface="Mangal"/>
              </a:rPr>
              <a:t>Orders done by customers e.g. order no ,date etc. </a:t>
            </a:r>
            <a:endParaRPr lang="en-US" sz="1300" dirty="0">
              <a:solidFill>
                <a:srgbClr val="92D050"/>
              </a:solidFill>
              <a:ea typeface="Times New Roman"/>
              <a:cs typeface="Mangal"/>
            </a:endParaRPr>
          </a:p>
        </p:txBody>
      </p:sp>
      <p:sp>
        <p:nvSpPr>
          <p:cNvPr id="15" name="AutoShape 2"/>
          <p:cNvSpPr>
            <a:spLocks noChangeArrowheads="1"/>
          </p:cNvSpPr>
          <p:nvPr/>
        </p:nvSpPr>
        <p:spPr bwMode="auto">
          <a:xfrm rot="5400000">
            <a:off x="393861" y="1922620"/>
            <a:ext cx="1789427" cy="2272348"/>
          </a:xfrm>
          <a:prstGeom prst="bracePair">
            <a:avLst>
              <a:gd name="adj" fmla="val 8333"/>
            </a:avLst>
          </a:prstGeom>
          <a:solidFill>
            <a:schemeClr val="tx1">
              <a:lumMod val="65000"/>
              <a:lumOff val="35000"/>
            </a:schemeClr>
          </a:solidFill>
          <a:extLst/>
        </p:spPr>
        <p:txBody>
          <a:bodyPr rot="0" vert="horz" wrap="square" lIns="91440" tIns="45720" rIns="91440" bIns="45720" anchor="ctr" anchorCtr="0" upright="1">
            <a:noAutofit/>
          </a:bodyPr>
          <a:lstStyle/>
          <a:p>
            <a:pPr marL="0" marR="0" algn="ctr">
              <a:lnSpc>
                <a:spcPct val="120000"/>
              </a:lnSpc>
              <a:spcBef>
                <a:spcPts val="0"/>
              </a:spcBef>
              <a:spcAft>
                <a:spcPts val="0"/>
              </a:spcAft>
            </a:pPr>
            <a:r>
              <a:rPr lang="en-US" sz="1600" b="1" i="1" dirty="0" smtClean="0">
                <a:solidFill>
                  <a:srgbClr val="92D050"/>
                </a:solidFill>
                <a:latin typeface="Cambria"/>
                <a:ea typeface="Times New Roman"/>
                <a:cs typeface="Mangal"/>
              </a:rPr>
              <a:t>Offices</a:t>
            </a:r>
            <a:r>
              <a:rPr lang="en-US" sz="1600" b="1" i="1" dirty="0" smtClean="0">
                <a:solidFill>
                  <a:srgbClr val="92D050"/>
                </a:solidFill>
                <a:effectLst/>
                <a:latin typeface="Cambria"/>
                <a:ea typeface="Times New Roman"/>
                <a:cs typeface="Mangal"/>
              </a:rPr>
              <a:t> </a:t>
            </a:r>
            <a:endParaRPr lang="en-US" sz="1200" dirty="0">
              <a:solidFill>
                <a:srgbClr val="92D050"/>
              </a:solidFill>
              <a:effectLst/>
              <a:latin typeface="Calibri"/>
              <a:ea typeface="Calibri"/>
              <a:cs typeface="Mangal"/>
            </a:endParaRPr>
          </a:p>
          <a:p>
            <a:pPr marL="0" marR="0">
              <a:lnSpc>
                <a:spcPct val="120000"/>
              </a:lnSpc>
              <a:spcBef>
                <a:spcPts val="0"/>
              </a:spcBef>
              <a:spcAft>
                <a:spcPts val="0"/>
              </a:spcAft>
            </a:pPr>
            <a:r>
              <a:rPr lang="en-US" sz="1300" dirty="0">
                <a:solidFill>
                  <a:srgbClr val="92D050"/>
                </a:solidFill>
                <a:effectLst/>
                <a:latin typeface="+mj-lt"/>
                <a:ea typeface="Times New Roman"/>
                <a:cs typeface="Mangal"/>
              </a:rPr>
              <a:t>To </a:t>
            </a:r>
            <a:r>
              <a:rPr lang="en-US" sz="1300" dirty="0" smtClean="0">
                <a:solidFill>
                  <a:srgbClr val="92D050"/>
                </a:solidFill>
                <a:effectLst/>
                <a:latin typeface="+mj-lt"/>
                <a:ea typeface="Times New Roman"/>
                <a:cs typeface="Mangal"/>
              </a:rPr>
              <a:t>maintain information </a:t>
            </a:r>
            <a:r>
              <a:rPr lang="en-US" sz="1300" dirty="0">
                <a:solidFill>
                  <a:srgbClr val="92D050"/>
                </a:solidFill>
                <a:effectLst/>
                <a:latin typeface="+mj-lt"/>
                <a:ea typeface="Times New Roman"/>
                <a:cs typeface="Mangal"/>
              </a:rPr>
              <a:t>of </a:t>
            </a:r>
            <a:r>
              <a:rPr lang="en-US" sz="1300" dirty="0" smtClean="0">
                <a:solidFill>
                  <a:srgbClr val="92D050"/>
                </a:solidFill>
                <a:effectLst/>
                <a:latin typeface="+mj-lt"/>
                <a:ea typeface="Times New Roman"/>
                <a:cs typeface="Mangal"/>
              </a:rPr>
              <a:t>Offices e.g. Office code, address, city etc. </a:t>
            </a:r>
            <a:endParaRPr lang="en-US" sz="1300" dirty="0">
              <a:solidFill>
                <a:srgbClr val="92D050"/>
              </a:solidFill>
              <a:effectLst/>
              <a:latin typeface="+mj-lt"/>
              <a:ea typeface="Calibri"/>
              <a:cs typeface="Mangal"/>
            </a:endParaRPr>
          </a:p>
        </p:txBody>
      </p:sp>
      <p:sp>
        <p:nvSpPr>
          <p:cNvPr id="16" name="AutoShape 2"/>
          <p:cNvSpPr>
            <a:spLocks noChangeArrowheads="1"/>
          </p:cNvSpPr>
          <p:nvPr/>
        </p:nvSpPr>
        <p:spPr bwMode="auto">
          <a:xfrm rot="5400000">
            <a:off x="4827905" y="2030096"/>
            <a:ext cx="1789429" cy="2057400"/>
          </a:xfrm>
          <a:prstGeom prst="bracePair">
            <a:avLst>
              <a:gd name="adj" fmla="val 8333"/>
            </a:avLst>
          </a:prstGeom>
          <a:solidFill>
            <a:schemeClr val="tx1">
              <a:lumMod val="65000"/>
              <a:lumOff val="35000"/>
            </a:schemeClr>
          </a:solidFill>
          <a:extLst/>
        </p:spPr>
        <p:txBody>
          <a:bodyPr rot="0" vert="horz" wrap="square" lIns="91440" tIns="45720" rIns="91440" bIns="45720" anchor="ctr" anchorCtr="0" upright="1">
            <a:noAutofit/>
          </a:bodyPr>
          <a:lstStyle/>
          <a:p>
            <a:pPr algn="ctr">
              <a:lnSpc>
                <a:spcPct val="120000"/>
              </a:lnSpc>
            </a:pPr>
            <a:r>
              <a:rPr lang="en-US" sz="1600" b="1" i="1" dirty="0" smtClean="0">
                <a:solidFill>
                  <a:srgbClr val="92D050"/>
                </a:solidFill>
                <a:latin typeface="Cambria"/>
                <a:ea typeface="Times New Roman"/>
                <a:cs typeface="Mangal"/>
              </a:rPr>
              <a:t>Employees</a:t>
            </a:r>
            <a:endParaRPr lang="en-US" sz="1600" b="1" i="1" dirty="0">
              <a:solidFill>
                <a:srgbClr val="92D050"/>
              </a:solidFill>
              <a:latin typeface="Cambria"/>
              <a:ea typeface="Times New Roman"/>
              <a:cs typeface="Mangal"/>
            </a:endParaRPr>
          </a:p>
          <a:p>
            <a:pPr>
              <a:lnSpc>
                <a:spcPct val="120000"/>
              </a:lnSpc>
            </a:pPr>
            <a:r>
              <a:rPr lang="en-US" sz="1300" dirty="0">
                <a:solidFill>
                  <a:srgbClr val="92D050"/>
                </a:solidFill>
                <a:latin typeface="Cambria"/>
                <a:ea typeface="Times New Roman"/>
                <a:cs typeface="Mangal"/>
              </a:rPr>
              <a:t>To maintain </a:t>
            </a:r>
            <a:r>
              <a:rPr lang="en-US" sz="1300" dirty="0" smtClean="0">
                <a:solidFill>
                  <a:srgbClr val="92D050"/>
                </a:solidFill>
                <a:latin typeface="Cambria"/>
                <a:ea typeface="Times New Roman"/>
                <a:cs typeface="Mangal"/>
              </a:rPr>
              <a:t>employee  </a:t>
            </a:r>
            <a:endParaRPr lang="en-US" sz="1300" dirty="0">
              <a:solidFill>
                <a:srgbClr val="92D050"/>
              </a:solidFill>
              <a:latin typeface="Cambria"/>
              <a:ea typeface="Times New Roman"/>
              <a:cs typeface="Mangal"/>
            </a:endParaRPr>
          </a:p>
          <a:p>
            <a:pPr>
              <a:lnSpc>
                <a:spcPct val="120000"/>
              </a:lnSpc>
            </a:pPr>
            <a:r>
              <a:rPr lang="en-US" sz="1300" dirty="0">
                <a:solidFill>
                  <a:srgbClr val="92D050"/>
                </a:solidFill>
                <a:latin typeface="Cambria"/>
                <a:ea typeface="Times New Roman"/>
                <a:cs typeface="Mangal"/>
              </a:rPr>
              <a:t>details  e.g. </a:t>
            </a:r>
            <a:r>
              <a:rPr lang="en-US" sz="1300" dirty="0" smtClean="0">
                <a:solidFill>
                  <a:srgbClr val="92D050"/>
                </a:solidFill>
                <a:latin typeface="Cambria"/>
                <a:ea typeface="Times New Roman"/>
                <a:cs typeface="Mangal"/>
              </a:rPr>
              <a:t> id,</a:t>
            </a:r>
            <a:endParaRPr lang="en-US" sz="1300" dirty="0">
              <a:solidFill>
                <a:srgbClr val="92D050"/>
              </a:solidFill>
              <a:latin typeface="Cambria"/>
              <a:ea typeface="Times New Roman"/>
              <a:cs typeface="Mangal"/>
            </a:endParaRPr>
          </a:p>
          <a:p>
            <a:pPr>
              <a:lnSpc>
                <a:spcPct val="120000"/>
              </a:lnSpc>
            </a:pPr>
            <a:r>
              <a:rPr lang="en-US" sz="1300" dirty="0" smtClean="0">
                <a:solidFill>
                  <a:srgbClr val="92D050"/>
                </a:solidFill>
                <a:latin typeface="Cambria"/>
                <a:ea typeface="Times New Roman"/>
                <a:cs typeface="Mangal"/>
              </a:rPr>
              <a:t>Name etc. </a:t>
            </a:r>
            <a:endParaRPr lang="en-US" sz="1300" dirty="0">
              <a:solidFill>
                <a:srgbClr val="92D050"/>
              </a:solidFill>
              <a:latin typeface="Cambria"/>
              <a:ea typeface="Times New Roman"/>
              <a:cs typeface="Mangal"/>
            </a:endParaRPr>
          </a:p>
        </p:txBody>
      </p:sp>
      <p:sp>
        <p:nvSpPr>
          <p:cNvPr id="17" name="AutoShape 2"/>
          <p:cNvSpPr>
            <a:spLocks noChangeArrowheads="1"/>
          </p:cNvSpPr>
          <p:nvPr/>
        </p:nvSpPr>
        <p:spPr bwMode="auto">
          <a:xfrm rot="5400000">
            <a:off x="6991985" y="1999615"/>
            <a:ext cx="1789429" cy="2057400"/>
          </a:xfrm>
          <a:prstGeom prst="bracePair">
            <a:avLst>
              <a:gd name="adj" fmla="val 8333"/>
            </a:avLst>
          </a:prstGeom>
          <a:solidFill>
            <a:schemeClr val="tx1">
              <a:lumMod val="65000"/>
              <a:lumOff val="35000"/>
            </a:schemeClr>
          </a:solidFill>
          <a:extLst/>
        </p:spPr>
        <p:txBody>
          <a:bodyPr rot="0" vert="horz" wrap="square" lIns="91440" tIns="45720" rIns="91440" bIns="45720" anchor="ctr" anchorCtr="0" upright="1">
            <a:noAutofit/>
          </a:bodyPr>
          <a:lstStyle/>
          <a:p>
            <a:pPr algn="ctr">
              <a:lnSpc>
                <a:spcPct val="120000"/>
              </a:lnSpc>
            </a:pPr>
            <a:r>
              <a:rPr lang="en-US" sz="1600" b="1" i="1" dirty="0" smtClean="0">
                <a:solidFill>
                  <a:srgbClr val="92D050"/>
                </a:solidFill>
                <a:latin typeface="Cambria"/>
                <a:ea typeface="Times New Roman"/>
                <a:cs typeface="Mangal"/>
              </a:rPr>
              <a:t>Products</a:t>
            </a:r>
          </a:p>
          <a:p>
            <a:pPr>
              <a:lnSpc>
                <a:spcPct val="120000"/>
              </a:lnSpc>
            </a:pPr>
            <a:r>
              <a:rPr lang="en-US" sz="1300" dirty="0" smtClean="0">
                <a:solidFill>
                  <a:srgbClr val="92D050"/>
                </a:solidFill>
                <a:latin typeface="Cambria"/>
                <a:ea typeface="Times New Roman"/>
                <a:cs typeface="Mangal"/>
              </a:rPr>
              <a:t>To </a:t>
            </a:r>
            <a:r>
              <a:rPr lang="en-US" sz="1300" dirty="0">
                <a:solidFill>
                  <a:srgbClr val="92D050"/>
                </a:solidFill>
                <a:ea typeface="Times New Roman"/>
                <a:cs typeface="Mangal"/>
              </a:rPr>
              <a:t>maintain information of products e.g. </a:t>
            </a:r>
            <a:r>
              <a:rPr lang="en-US" sz="1300" dirty="0" smtClean="0">
                <a:solidFill>
                  <a:srgbClr val="92D050"/>
                </a:solidFill>
                <a:ea typeface="Times New Roman"/>
                <a:cs typeface="Mangal"/>
              </a:rPr>
              <a:t>product id</a:t>
            </a:r>
            <a:r>
              <a:rPr lang="en-US" sz="1300" dirty="0">
                <a:solidFill>
                  <a:srgbClr val="92D050"/>
                </a:solidFill>
                <a:ea typeface="Times New Roman"/>
                <a:cs typeface="Mangal"/>
              </a:rPr>
              <a:t>, name etc</a:t>
            </a:r>
            <a:r>
              <a:rPr lang="en-US" sz="1300" dirty="0" smtClean="0">
                <a:solidFill>
                  <a:srgbClr val="92D050"/>
                </a:solidFill>
                <a:latin typeface="Cambria"/>
                <a:ea typeface="Times New Roman"/>
                <a:cs typeface="Mangal"/>
              </a:rPr>
              <a:t>. </a:t>
            </a:r>
            <a:endParaRPr lang="en-US" sz="1300" dirty="0">
              <a:solidFill>
                <a:srgbClr val="92D050"/>
              </a:solidFill>
              <a:latin typeface="Cambria"/>
              <a:ea typeface="Times New Roman"/>
              <a:cs typeface="Mangal"/>
            </a:endParaRPr>
          </a:p>
        </p:txBody>
      </p:sp>
      <p:sp>
        <p:nvSpPr>
          <p:cNvPr id="18" name="AutoShape 2"/>
          <p:cNvSpPr>
            <a:spLocks noChangeArrowheads="1"/>
          </p:cNvSpPr>
          <p:nvPr/>
        </p:nvSpPr>
        <p:spPr bwMode="auto">
          <a:xfrm rot="5400000">
            <a:off x="5863943" y="3682965"/>
            <a:ext cx="1886998" cy="2032483"/>
          </a:xfrm>
          <a:prstGeom prst="bracePair">
            <a:avLst>
              <a:gd name="adj" fmla="val 8333"/>
            </a:avLst>
          </a:prstGeom>
          <a:solidFill>
            <a:schemeClr val="tx1">
              <a:lumMod val="65000"/>
              <a:lumOff val="35000"/>
            </a:schemeClr>
          </a:solidFill>
          <a:extLst/>
        </p:spPr>
        <p:txBody>
          <a:bodyPr rot="0" vert="horz" wrap="square" lIns="91440" tIns="45720" rIns="91440" bIns="45720" anchor="ctr" anchorCtr="0" upright="1">
            <a:noAutofit/>
          </a:bodyPr>
          <a:lstStyle/>
          <a:p>
            <a:pPr algn="ctr">
              <a:lnSpc>
                <a:spcPct val="120000"/>
              </a:lnSpc>
            </a:pPr>
            <a:r>
              <a:rPr lang="en-US" sz="1600" b="1" i="1" dirty="0" err="1" smtClean="0">
                <a:solidFill>
                  <a:srgbClr val="92D050"/>
                </a:solidFill>
                <a:latin typeface="Cambria"/>
                <a:ea typeface="Times New Roman"/>
                <a:cs typeface="Mangal"/>
              </a:rPr>
              <a:t>OrderDetails</a:t>
            </a:r>
            <a:endParaRPr lang="en-US" sz="1600" b="1" i="1" dirty="0">
              <a:solidFill>
                <a:srgbClr val="92D050"/>
              </a:solidFill>
              <a:latin typeface="Cambria"/>
              <a:ea typeface="Times New Roman"/>
              <a:cs typeface="Mangal"/>
            </a:endParaRPr>
          </a:p>
          <a:p>
            <a:pPr>
              <a:lnSpc>
                <a:spcPct val="120000"/>
              </a:lnSpc>
            </a:pPr>
            <a:r>
              <a:rPr lang="en-US" sz="1300" dirty="0">
                <a:solidFill>
                  <a:srgbClr val="92D050"/>
                </a:solidFill>
                <a:ea typeface="Times New Roman"/>
                <a:cs typeface="Mangal"/>
              </a:rPr>
              <a:t>To maintain </a:t>
            </a:r>
            <a:r>
              <a:rPr lang="en-US" sz="1300" dirty="0" smtClean="0">
                <a:solidFill>
                  <a:srgbClr val="92D050"/>
                </a:solidFill>
                <a:ea typeface="Times New Roman"/>
                <a:cs typeface="Mangal"/>
              </a:rPr>
              <a:t>Orders done by customers e.g. order no ,date etc. </a:t>
            </a:r>
            <a:endParaRPr lang="en-US" sz="1300" dirty="0">
              <a:solidFill>
                <a:srgbClr val="92D050"/>
              </a:solidFill>
              <a:ea typeface="Times New Roman"/>
              <a:cs typeface="Mangal"/>
            </a:endParaRPr>
          </a:p>
        </p:txBody>
      </p:sp>
      <p:sp>
        <p:nvSpPr>
          <p:cNvPr id="19" name="Slide Number Placeholder 18"/>
          <p:cNvSpPr>
            <a:spLocks noGrp="1"/>
          </p:cNvSpPr>
          <p:nvPr>
            <p:ph type="sldNum" sz="quarter" idx="10"/>
          </p:nvPr>
        </p:nvSpPr>
        <p:spPr/>
        <p:txBody>
          <a:bodyPr/>
          <a:lstStyle/>
          <a:p>
            <a:fld id="{47ED8886-DB3B-44F4-9A80-E6A224679F20}" type="slidenum">
              <a:rPr lang="en-US" smtClean="0"/>
              <a:pPr/>
              <a:t>6</a:t>
            </a:fld>
            <a:endParaRPr lang="en-US" dirty="0"/>
          </a:p>
        </p:txBody>
      </p:sp>
    </p:spTree>
    <p:extLst>
      <p:ext uri="{BB962C8B-B14F-4D97-AF65-F5344CB8AC3E}">
        <p14:creationId xmlns:p14="http://schemas.microsoft.com/office/powerpoint/2010/main" val="1907082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1303020" y="-152400"/>
            <a:ext cx="8298180" cy="1143000"/>
          </a:xfrm>
        </p:spPr>
        <p:txBody>
          <a:bodyPr/>
          <a:lstStyle/>
          <a:p>
            <a:r>
              <a:rPr lang="en-US" dirty="0" smtClean="0"/>
              <a:t>Schema diagram</a:t>
            </a:r>
            <a:endParaRPr lang="en-US" dirty="0"/>
          </a:p>
        </p:txBody>
      </p:sp>
      <p:pic>
        <p:nvPicPr>
          <p:cNvPr id="5" name="Picture 3" descr="C:\mysql\case study\ClassicModels\docs\dbschema\ClassicModelsDBSchema.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240" t="1358" r="1176" b="22555"/>
          <a:stretch/>
        </p:blipFill>
        <p:spPr bwMode="auto">
          <a:xfrm>
            <a:off x="219075" y="1219200"/>
            <a:ext cx="8696325" cy="4800600"/>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0"/>
          </p:nvPr>
        </p:nvSpPr>
        <p:spPr/>
        <p:txBody>
          <a:bodyPr/>
          <a:lstStyle/>
          <a:p>
            <a:fld id="{47ED8886-DB3B-44F4-9A80-E6A224679F20}" type="slidenum">
              <a:rPr lang="en-US" smtClean="0"/>
              <a:pPr/>
              <a:t>7</a:t>
            </a:fld>
            <a:endParaRPr lang="en-US" dirty="0"/>
          </a:p>
        </p:txBody>
      </p:sp>
    </p:spTree>
    <p:extLst>
      <p:ext uri="{BB962C8B-B14F-4D97-AF65-F5344CB8AC3E}">
        <p14:creationId xmlns:p14="http://schemas.microsoft.com/office/powerpoint/2010/main" val="3093266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4000" dirty="0" smtClean="0">
                <a:solidFill>
                  <a:srgbClr val="92D050"/>
                </a:solidFill>
              </a:rPr>
              <a:t>	</a:t>
            </a:r>
            <a:r>
              <a:rPr lang="en-US" sz="4000" dirty="0" smtClean="0"/>
              <a:t>	 </a:t>
            </a:r>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2000" dirty="0"/>
          </a:p>
          <a:p>
            <a:pPr marL="0" indent="0">
              <a:buNone/>
            </a:pPr>
            <a:endParaRPr lang="en-US" sz="2000" dirty="0" smtClean="0"/>
          </a:p>
        </p:txBody>
      </p:sp>
      <p:sp>
        <p:nvSpPr>
          <p:cNvPr id="9" name="Rectangle 8"/>
          <p:cNvSpPr/>
          <p:nvPr/>
        </p:nvSpPr>
        <p:spPr>
          <a:xfrm>
            <a:off x="304800" y="4800600"/>
            <a:ext cx="8305800" cy="12192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dirty="0" smtClean="0"/>
              <a:t>We need to redevelop </a:t>
            </a:r>
            <a:r>
              <a:rPr lang="en-US" dirty="0"/>
              <a:t>the batch process using </a:t>
            </a:r>
            <a:r>
              <a:rPr lang="en-US" b="1" i="1" dirty="0"/>
              <a:t>Oracle stored procedure</a:t>
            </a:r>
            <a:r>
              <a:rPr lang="en-US" dirty="0"/>
              <a:t>. </a:t>
            </a:r>
          </a:p>
          <a:p>
            <a:r>
              <a:rPr lang="en-US" dirty="0" smtClean="0"/>
              <a:t>It will run </a:t>
            </a:r>
            <a:r>
              <a:rPr lang="en-US" dirty="0"/>
              <a:t>within the database </a:t>
            </a:r>
            <a:r>
              <a:rPr lang="en-US" dirty="0" smtClean="0"/>
              <a:t>engine, </a:t>
            </a:r>
            <a:r>
              <a:rPr lang="en-US" dirty="0"/>
              <a:t>data access/updates </a:t>
            </a:r>
            <a:r>
              <a:rPr lang="en-US" dirty="0" smtClean="0"/>
              <a:t>will be very fast. Batch process will complete the </a:t>
            </a:r>
            <a:r>
              <a:rPr lang="en-US" dirty="0"/>
              <a:t>data </a:t>
            </a:r>
            <a:r>
              <a:rPr lang="en-US" dirty="0" smtClean="0"/>
              <a:t>access/update of million </a:t>
            </a:r>
            <a:r>
              <a:rPr lang="en-US" dirty="0"/>
              <a:t>records in 30 minutes.</a:t>
            </a:r>
          </a:p>
          <a:p>
            <a:r>
              <a:rPr lang="en-US" dirty="0" smtClean="0"/>
              <a:t>Lets learn about Oracle PL/SQL which will help up to meet TIM’s requirements.</a:t>
            </a:r>
            <a:endParaRPr lang="en-US" dirty="0"/>
          </a:p>
        </p:txBody>
      </p:sp>
      <p:sp>
        <p:nvSpPr>
          <p:cNvPr id="2" name="Title 1"/>
          <p:cNvSpPr>
            <a:spLocks noGrp="1"/>
          </p:cNvSpPr>
          <p:nvPr>
            <p:ph type="title"/>
          </p:nvPr>
        </p:nvSpPr>
        <p:spPr/>
        <p:txBody>
          <a:bodyPr/>
          <a:lstStyle/>
          <a:p>
            <a:r>
              <a:rPr lang="en-IN" dirty="0" smtClean="0"/>
              <a:t>PL SQL Fundamentals </a:t>
            </a:r>
            <a:endParaRPr lang="en-US" dirty="0"/>
          </a:p>
        </p:txBody>
      </p:sp>
      <p:pic>
        <p:nvPicPr>
          <p:cNvPr id="5" name="Picture 4" descr="http://t2.gstatic.com/images?q=tbn:ANd9GcTL1mkdoyuwr_kQ_JSoRzK49ZhvsNdgTBkXnCBFnKi-LZ3XUlKd&amp;t=1"/>
          <p:cNvPicPr>
            <a:picLocks noChangeAspect="1" noChangeArrowheads="1"/>
          </p:cNvPicPr>
          <p:nvPr/>
        </p:nvPicPr>
        <p:blipFill>
          <a:blip r:embed="rId2" cstate="print"/>
          <a:srcRect/>
          <a:stretch>
            <a:fillRect/>
          </a:stretch>
        </p:blipFill>
        <p:spPr bwMode="auto">
          <a:xfrm>
            <a:off x="1447800" y="2362200"/>
            <a:ext cx="716508" cy="1524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Slide Number Placeholder 7"/>
          <p:cNvSpPr>
            <a:spLocks noGrp="1"/>
          </p:cNvSpPr>
          <p:nvPr>
            <p:ph type="sldNum" sz="quarter" idx="10"/>
          </p:nvPr>
        </p:nvSpPr>
        <p:spPr/>
        <p:txBody>
          <a:bodyPr/>
          <a:lstStyle/>
          <a:p>
            <a:fld id="{47ED8886-DB3B-44F4-9A80-E6A224679F20}" type="slidenum">
              <a:rPr lang="en-US" smtClean="0"/>
              <a:pPr/>
              <a:t>8</a:t>
            </a:fld>
            <a:endParaRPr lang="en-US" dirty="0"/>
          </a:p>
        </p:txBody>
      </p:sp>
      <p:sp>
        <p:nvSpPr>
          <p:cNvPr id="13" name="Rounded Rectangular Callout 12"/>
          <p:cNvSpPr/>
          <p:nvPr/>
        </p:nvSpPr>
        <p:spPr>
          <a:xfrm>
            <a:off x="3048000" y="1066800"/>
            <a:ext cx="5562600" cy="2667000"/>
          </a:xfrm>
          <a:prstGeom prst="wedgeRoundRectCallout">
            <a:avLst>
              <a:gd name="adj1" fmla="val -64426"/>
              <a:gd name="adj2" fmla="val 32500"/>
              <a:gd name="adj3" fmla="val 16667"/>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rgbClr val="00B0F0"/>
                </a:solidFill>
              </a:rPr>
              <a:t>Hi! </a:t>
            </a:r>
          </a:p>
          <a:p>
            <a:pPr algn="ctr"/>
            <a:r>
              <a:rPr lang="en-US" sz="1400" dirty="0">
                <a:solidFill>
                  <a:schemeClr val="bg2">
                    <a:lumMod val="25000"/>
                  </a:schemeClr>
                </a:solidFill>
              </a:rPr>
              <a:t>I want to calculate </a:t>
            </a:r>
            <a:r>
              <a:rPr lang="en-US" sz="1400" dirty="0" smtClean="0">
                <a:solidFill>
                  <a:schemeClr val="bg2">
                    <a:lumMod val="25000"/>
                  </a:schemeClr>
                </a:solidFill>
              </a:rPr>
              <a:t>final buy </a:t>
            </a:r>
            <a:r>
              <a:rPr lang="en-US" sz="1400" dirty="0">
                <a:solidFill>
                  <a:schemeClr val="bg2">
                    <a:lumMod val="25000"/>
                  </a:schemeClr>
                </a:solidFill>
              </a:rPr>
              <a:t>price for all the products i.e. 5% discount on its MSRP. If </a:t>
            </a:r>
            <a:r>
              <a:rPr lang="en-US" sz="1400" dirty="0" smtClean="0">
                <a:solidFill>
                  <a:schemeClr val="bg2">
                    <a:lumMod val="25000"/>
                  </a:schemeClr>
                </a:solidFill>
              </a:rPr>
              <a:t>final buy </a:t>
            </a:r>
            <a:r>
              <a:rPr lang="en-US" sz="1400" dirty="0">
                <a:solidFill>
                  <a:schemeClr val="bg2">
                    <a:lumMod val="25000"/>
                  </a:schemeClr>
                </a:solidFill>
              </a:rPr>
              <a:t>price is greater than old buy price then use old buy price as </a:t>
            </a:r>
            <a:r>
              <a:rPr lang="en-US" sz="1400" dirty="0" smtClean="0">
                <a:solidFill>
                  <a:schemeClr val="bg2">
                    <a:lumMod val="25000"/>
                  </a:schemeClr>
                </a:solidFill>
              </a:rPr>
              <a:t>final </a:t>
            </a:r>
            <a:r>
              <a:rPr lang="en-US" sz="1400" dirty="0">
                <a:solidFill>
                  <a:schemeClr val="bg2">
                    <a:lumMod val="25000"/>
                  </a:schemeClr>
                </a:solidFill>
              </a:rPr>
              <a:t>buy price</a:t>
            </a:r>
            <a:r>
              <a:rPr lang="en-US" sz="1400" dirty="0" smtClean="0">
                <a:solidFill>
                  <a:schemeClr val="bg2">
                    <a:lumMod val="25000"/>
                  </a:schemeClr>
                </a:solidFill>
              </a:rPr>
              <a:t>. I Solved using </a:t>
            </a:r>
            <a:r>
              <a:rPr lang="en-US" sz="1400" dirty="0">
                <a:solidFill>
                  <a:schemeClr val="bg2">
                    <a:lumMod val="25000"/>
                  </a:schemeClr>
                </a:solidFill>
              </a:rPr>
              <a:t>Java </a:t>
            </a:r>
            <a:r>
              <a:rPr lang="en-US" sz="1400" dirty="0" smtClean="0">
                <a:solidFill>
                  <a:schemeClr val="bg2">
                    <a:lumMod val="25000"/>
                  </a:schemeClr>
                </a:solidFill>
              </a:rPr>
              <a:t>program which </a:t>
            </a:r>
            <a:r>
              <a:rPr lang="en-US" sz="1400" dirty="0">
                <a:solidFill>
                  <a:schemeClr val="bg2">
                    <a:lumMod val="25000"/>
                  </a:schemeClr>
                </a:solidFill>
              </a:rPr>
              <a:t>iterated through all the million </a:t>
            </a:r>
            <a:r>
              <a:rPr lang="en-US" sz="1400" dirty="0" smtClean="0">
                <a:solidFill>
                  <a:schemeClr val="bg2">
                    <a:lumMod val="25000"/>
                  </a:schemeClr>
                </a:solidFill>
              </a:rPr>
              <a:t>products </a:t>
            </a:r>
            <a:r>
              <a:rPr lang="en-US" sz="1400" dirty="0">
                <a:solidFill>
                  <a:schemeClr val="bg2">
                    <a:lumMod val="25000"/>
                  </a:schemeClr>
                </a:solidFill>
              </a:rPr>
              <a:t>stored in the database and calculated the </a:t>
            </a:r>
            <a:r>
              <a:rPr lang="en-US" sz="1400" dirty="0" smtClean="0">
                <a:solidFill>
                  <a:schemeClr val="bg2">
                    <a:lumMod val="25000"/>
                  </a:schemeClr>
                </a:solidFill>
              </a:rPr>
              <a:t>final buy price </a:t>
            </a:r>
            <a:r>
              <a:rPr lang="en-US" sz="1400" dirty="0">
                <a:solidFill>
                  <a:schemeClr val="bg2">
                    <a:lumMod val="25000"/>
                  </a:schemeClr>
                </a:solidFill>
              </a:rPr>
              <a:t>for </a:t>
            </a:r>
            <a:r>
              <a:rPr lang="en-US" sz="1400" dirty="0" smtClean="0">
                <a:solidFill>
                  <a:schemeClr val="bg2">
                    <a:lumMod val="25000"/>
                  </a:schemeClr>
                </a:solidFill>
              </a:rPr>
              <a:t>products</a:t>
            </a:r>
            <a:r>
              <a:rPr lang="en-US" sz="1400" dirty="0">
                <a:solidFill>
                  <a:schemeClr val="bg2">
                    <a:lumMod val="25000"/>
                  </a:schemeClr>
                </a:solidFill>
              </a:rPr>
              <a:t>. It took more than three hours for the batch process to run as it needs to access the database for each </a:t>
            </a:r>
            <a:r>
              <a:rPr lang="en-US" sz="1400" dirty="0" smtClean="0">
                <a:solidFill>
                  <a:schemeClr val="bg2">
                    <a:lumMod val="25000"/>
                  </a:schemeClr>
                </a:solidFill>
              </a:rPr>
              <a:t>product. I want </a:t>
            </a:r>
            <a:r>
              <a:rPr lang="en-US" sz="1400" dirty="0">
                <a:solidFill>
                  <a:schemeClr val="bg2">
                    <a:lumMod val="25000"/>
                  </a:schemeClr>
                </a:solidFill>
              </a:rPr>
              <a:t>the process to complete in 30 minutes</a:t>
            </a:r>
            <a:endParaRPr lang="en-US" sz="1400" dirty="0" smtClean="0">
              <a:solidFill>
                <a:srgbClr val="00B0F0"/>
              </a:solidFill>
            </a:endParaRPr>
          </a:p>
        </p:txBody>
      </p:sp>
    </p:spTree>
    <p:extLst>
      <p:ext uri="{BB962C8B-B14F-4D97-AF65-F5344CB8AC3E}">
        <p14:creationId xmlns:p14="http://schemas.microsoft.com/office/powerpoint/2010/main" val="3025366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Do you Know</a:t>
            </a:r>
            <a:endParaRPr lang="en-US" dirty="0"/>
          </a:p>
        </p:txBody>
      </p:sp>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9862" y="2369958"/>
            <a:ext cx="6096000" cy="209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Content Placeholder 1"/>
          <p:cNvSpPr>
            <a:spLocks noGrp="1"/>
          </p:cNvSpPr>
          <p:nvPr>
            <p:ph idx="1"/>
          </p:nvPr>
        </p:nvSpPr>
        <p:spPr>
          <a:xfrm>
            <a:off x="228600" y="1609725"/>
            <a:ext cx="8686800" cy="4946650"/>
          </a:xfrm>
        </p:spPr>
        <p:txBody>
          <a:bodyPr/>
          <a:lstStyle/>
          <a:p>
            <a:pPr marL="0" indent="0">
              <a:buNone/>
            </a:pPr>
            <a:r>
              <a:rPr lang="en-US" dirty="0" smtClean="0"/>
              <a:t>		</a:t>
            </a:r>
          </a:p>
          <a:p>
            <a:pPr marL="0" indent="0">
              <a:buNone/>
            </a:pPr>
            <a:r>
              <a:rPr lang="en-US" dirty="0"/>
              <a:t>	</a:t>
            </a:r>
            <a:endParaRPr lang="en-US" dirty="0" smtClean="0"/>
          </a:p>
          <a:p>
            <a:pPr marL="0" indent="0">
              <a:buNone/>
            </a:pPr>
            <a:endParaRPr lang="en-US" dirty="0"/>
          </a:p>
          <a:p>
            <a:pPr marL="0" indent="0">
              <a:buNone/>
            </a:pPr>
            <a:r>
              <a:rPr lang="en-US" dirty="0" smtClean="0"/>
              <a:t>	 </a:t>
            </a:r>
            <a:r>
              <a:rPr lang="en-US" dirty="0"/>
              <a:t>What is PL/SQL</a:t>
            </a:r>
          </a:p>
        </p:txBody>
      </p:sp>
      <p:sp>
        <p:nvSpPr>
          <p:cNvPr id="10" name="Rectangle 9"/>
          <p:cNvSpPr/>
          <p:nvPr/>
        </p:nvSpPr>
        <p:spPr>
          <a:xfrm>
            <a:off x="7625862" y="2819400"/>
            <a:ext cx="1060938" cy="923330"/>
          </a:xfrm>
          <a:prstGeom prst="rect">
            <a:avLst/>
          </a:prstGeom>
          <a:noFill/>
        </p:spPr>
        <p:txBody>
          <a:bodyPr wrap="squar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5400" b="1" cap="none" spc="0" dirty="0" smtClean="0">
                <a:ln/>
                <a:solidFill>
                  <a:schemeClr val="accent3"/>
                </a:solidFill>
                <a:effectLst/>
              </a:rPr>
              <a:t>?</a:t>
            </a:r>
            <a:endParaRPr lang="en-US" sz="5400" b="1" cap="none" spc="0" dirty="0">
              <a:ln/>
              <a:solidFill>
                <a:schemeClr val="accent3"/>
              </a:solidFill>
              <a:effectLst/>
            </a:endParaRPr>
          </a:p>
        </p:txBody>
      </p:sp>
      <p:sp>
        <p:nvSpPr>
          <p:cNvPr id="8" name="Slide Number Placeholder 7"/>
          <p:cNvSpPr>
            <a:spLocks noGrp="1"/>
          </p:cNvSpPr>
          <p:nvPr>
            <p:ph type="sldNum" sz="quarter" idx="10"/>
          </p:nvPr>
        </p:nvSpPr>
        <p:spPr/>
        <p:txBody>
          <a:bodyPr/>
          <a:lstStyle/>
          <a:p>
            <a:fld id="{47ED8886-DB3B-44F4-9A80-E6A224679F20}" type="slidenum">
              <a:rPr lang="en-US" smtClean="0"/>
              <a:pPr/>
              <a:t>9</a:t>
            </a:fld>
            <a:endParaRPr lang="en-US" dirty="0"/>
          </a:p>
        </p:txBody>
      </p:sp>
    </p:spTree>
    <p:extLst>
      <p:ext uri="{BB962C8B-B14F-4D97-AF65-F5344CB8AC3E}">
        <p14:creationId xmlns:p14="http://schemas.microsoft.com/office/powerpoint/2010/main" val="24075384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7"/>
                                        </p:tgtEl>
                                      </p:cBhvr>
                                    </p:animEffect>
                                    <p:animScale>
                                      <p:cBhvr>
                                        <p:cTn id="7" dur="250" autoRev="1" fill="hold"/>
                                        <p:tgtEl>
                                          <p:spTgt spid="7"/>
                                        </p:tgtEl>
                                      </p:cBhvr>
                                      <p:by x="105000" y="105000"/>
                                    </p:animScale>
                                  </p:childTnLst>
                                </p:cTn>
                              </p:par>
                            </p:childTnLst>
                          </p:cTn>
                        </p:par>
                        <p:par>
                          <p:cTn id="8" fill="hold">
                            <p:stCondLst>
                              <p:cond delay="500"/>
                            </p:stCondLst>
                            <p:childTnLst>
                              <p:par>
                                <p:cTn id="9" presetID="27" presetClass="emph" presetSubtype="0" fill="remove" grpId="0" nodeType="afterEffect">
                                  <p:stCondLst>
                                    <p:cond delay="0"/>
                                  </p:stCondLst>
                                  <p:childTnLst>
                                    <p:animClr clrSpc="rgb" dir="cw">
                                      <p:cBhvr override="childStyle">
                                        <p:cTn id="10" dur="250" autoRev="1" fill="remove"/>
                                        <p:tgtEl>
                                          <p:spTgt spid="10"/>
                                        </p:tgtEl>
                                        <p:attrNameLst>
                                          <p:attrName>style.color</p:attrName>
                                        </p:attrNameLst>
                                      </p:cBhvr>
                                      <p:to>
                                        <a:schemeClr val="bg1"/>
                                      </p:to>
                                    </p:animClr>
                                    <p:animClr clrSpc="rgb" dir="cw">
                                      <p:cBhvr>
                                        <p:cTn id="11" dur="250" autoRev="1" fill="remove"/>
                                        <p:tgtEl>
                                          <p:spTgt spid="10"/>
                                        </p:tgtEl>
                                        <p:attrNameLst>
                                          <p:attrName>fillcolor</p:attrName>
                                        </p:attrNameLst>
                                      </p:cBhvr>
                                      <p:to>
                                        <a:schemeClr val="bg1"/>
                                      </p:to>
                                    </p:animClr>
                                    <p:set>
                                      <p:cBhvr>
                                        <p:cTn id="12" dur="250" autoRev="1" fill="remove"/>
                                        <p:tgtEl>
                                          <p:spTgt spid="10"/>
                                        </p:tgtEl>
                                        <p:attrNameLst>
                                          <p:attrName>fill.type</p:attrName>
                                        </p:attrNameLst>
                                      </p:cBhvr>
                                      <p:to>
                                        <p:strVal val="solid"/>
                                      </p:to>
                                    </p:set>
                                    <p:set>
                                      <p:cBhvr>
                                        <p:cTn id="13" dur="250" autoRev="1" fill="remove"/>
                                        <p:tgtEl>
                                          <p:spTgt spid="1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theme/theme1.xml><?xml version="1.0" encoding="utf-8"?>
<a:theme xmlns:a="http://schemas.openxmlformats.org/drawingml/2006/main" name="Theme_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Mod val="20000"/>
            <a:lumOff val="80000"/>
          </a:schemeClr>
        </a:solidFill>
        <a:ln w="3175"/>
      </a:spPr>
      <a:bodyPr rtlCol="0" anchor="ctr"/>
      <a:lstStyle>
        <a:defPPr algn="ctr">
          <a:defRPr sz="4800" dirty="0" smtClean="0">
            <a:solidFill>
              <a:srgbClr val="00B0F0"/>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D9A013F7646E54987CE76DA418D5C98" ma:contentTypeVersion="0" ma:contentTypeDescription="Create a new document." ma:contentTypeScope="" ma:versionID="2787bb0130b710cee90b5ece0fe4d15b">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587111D-7DFB-442C-9FE3-44380E208E2D}">
  <ds:schemaRefs>
    <ds:schemaRef ds:uri="http://schemas.microsoft.com/sharepoint/v3/contenttype/forms"/>
  </ds:schemaRefs>
</ds:datastoreItem>
</file>

<file path=customXml/itemProps2.xml><?xml version="1.0" encoding="utf-8"?>
<ds:datastoreItem xmlns:ds="http://schemas.openxmlformats.org/officeDocument/2006/customXml" ds:itemID="{A7C481EB-8F30-4DBE-97E4-C47F16554C60}">
  <ds:schemaRefs>
    <ds:schemaRef ds:uri="http://purl.org/dc/elements/1.1/"/>
    <ds:schemaRef ds:uri="http://purl.org/dc/terms/"/>
    <ds:schemaRef ds:uri="http://purl.org/dc/dcmitype/"/>
    <ds:schemaRef ds:uri="http://schemas.microsoft.com/office/2006/documentManagement/types"/>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20ACE641-FCD6-4CC6-B817-B85A58D7EE4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Theme_3</Template>
  <TotalTime>14617</TotalTime>
  <Words>3210</Words>
  <Application>Microsoft Office PowerPoint</Application>
  <PresentationFormat>On-screen Show (4:3)</PresentationFormat>
  <Paragraphs>551</Paragraphs>
  <Slides>47</Slides>
  <Notes>8</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47</vt:i4>
      </vt:variant>
    </vt:vector>
  </HeadingPairs>
  <TitlesOfParts>
    <vt:vector size="49" baseType="lpstr">
      <vt:lpstr>Theme_3</vt:lpstr>
      <vt:lpstr>Document</vt:lpstr>
      <vt:lpstr>PowerPoint Presentation</vt:lpstr>
      <vt:lpstr>Icon Used</vt:lpstr>
      <vt:lpstr>Overview</vt:lpstr>
      <vt:lpstr>Objective</vt:lpstr>
      <vt:lpstr>Scenario</vt:lpstr>
      <vt:lpstr>Database tables</vt:lpstr>
      <vt:lpstr>Schema diagram</vt:lpstr>
      <vt:lpstr>PL SQL Fundamentals </vt:lpstr>
      <vt:lpstr>Do you Know</vt:lpstr>
      <vt:lpstr>Introduction to PL/SQL</vt:lpstr>
      <vt:lpstr>Introduction to PL/SQL (Cont)</vt:lpstr>
      <vt:lpstr>Advantages of PL/SQL</vt:lpstr>
      <vt:lpstr>How PL/SQL  runs?</vt:lpstr>
      <vt:lpstr>PL/SQL Block Structure</vt:lpstr>
      <vt:lpstr>PL SQL Block Structure</vt:lpstr>
      <vt:lpstr>PL/SQL Block Structure Example</vt:lpstr>
      <vt:lpstr>Executable block</vt:lpstr>
      <vt:lpstr>Types of PL/SQL Block</vt:lpstr>
      <vt:lpstr>Types of PL/SQL Block</vt:lpstr>
      <vt:lpstr>Types of PL/SQL Block</vt:lpstr>
      <vt:lpstr>Fundamentals of PL/SQL Language</vt:lpstr>
      <vt:lpstr>PL/SQL statement Building elements</vt:lpstr>
      <vt:lpstr>Identifiers</vt:lpstr>
      <vt:lpstr>Literals</vt:lpstr>
      <vt:lpstr>Delimiter</vt:lpstr>
      <vt:lpstr>Comments</vt:lpstr>
      <vt:lpstr>Comments Types</vt:lpstr>
      <vt:lpstr>PL/SQL  Data Types</vt:lpstr>
      <vt:lpstr>PL/SQL  Data Types</vt:lpstr>
      <vt:lpstr>Check Your Understanding</vt:lpstr>
      <vt:lpstr>Operators In PL/SQL  </vt:lpstr>
      <vt:lpstr>Variables in PL/SQL</vt:lpstr>
      <vt:lpstr>Usage Of Default in Variables</vt:lpstr>
      <vt:lpstr>Variables of datatype %TYPE</vt:lpstr>
      <vt:lpstr>Scope of a Variable</vt:lpstr>
      <vt:lpstr>Lend A Hand</vt:lpstr>
      <vt:lpstr>Lend A Hand - Prerequisites</vt:lpstr>
      <vt:lpstr>Lend a Hand - Declaration Section</vt:lpstr>
      <vt:lpstr>Lend a Hand  - Executable Section</vt:lpstr>
      <vt:lpstr>Lend a Hand - Executable Section</vt:lpstr>
      <vt:lpstr>Lend a Hand – Complete solution</vt:lpstr>
      <vt:lpstr>Lend a Hand – How to Run the SQL Block</vt:lpstr>
      <vt:lpstr>Check Your Understanding</vt:lpstr>
      <vt:lpstr>Summary</vt:lpstr>
      <vt:lpstr>Source</vt:lpstr>
      <vt:lpstr>PowerPoint Presentation</vt:lpstr>
      <vt:lpstr>Change Log</vt:lpstr>
    </vt:vector>
  </TitlesOfParts>
  <Company>CTS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ANSI_SQL_Operators</dc:title>
  <dc:creator>AssetDevelopmentTeam@cognizant.com</dc:creator>
  <cp:lastModifiedBy>K, Bhargavi (Cognizant)</cp:lastModifiedBy>
  <cp:revision>624</cp:revision>
  <dcterms:created xsi:type="dcterms:W3CDTF">2011-06-15T11:24:59Z</dcterms:created>
  <dcterms:modified xsi:type="dcterms:W3CDTF">2014-04-22T04:11:53Z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0x010100AD9A013F7646E54987CE76DA418D5C98</vt:lpwstr>
  </property>
</Properties>
</file>