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handoutMasterIdLst>
    <p:handoutMasterId r:id="rId53"/>
  </p:handoutMasterIdLst>
  <p:sldIdLst>
    <p:sldId id="257" r:id="rId5"/>
    <p:sldId id="418" r:id="rId6"/>
    <p:sldId id="422" r:id="rId7"/>
    <p:sldId id="263" r:id="rId8"/>
    <p:sldId id="490" r:id="rId9"/>
    <p:sldId id="452" r:id="rId10"/>
    <p:sldId id="413" r:id="rId11"/>
    <p:sldId id="489" r:id="rId12"/>
    <p:sldId id="454" r:id="rId13"/>
    <p:sldId id="455" r:id="rId14"/>
    <p:sldId id="456" r:id="rId15"/>
    <p:sldId id="457" r:id="rId16"/>
    <p:sldId id="458" r:id="rId17"/>
    <p:sldId id="459" r:id="rId18"/>
    <p:sldId id="460" r:id="rId19"/>
    <p:sldId id="461" r:id="rId20"/>
    <p:sldId id="462" r:id="rId21"/>
    <p:sldId id="463" r:id="rId22"/>
    <p:sldId id="491" r:id="rId23"/>
    <p:sldId id="464" r:id="rId24"/>
    <p:sldId id="465" r:id="rId25"/>
    <p:sldId id="466" r:id="rId26"/>
    <p:sldId id="467" r:id="rId27"/>
    <p:sldId id="468" r:id="rId28"/>
    <p:sldId id="469" r:id="rId29"/>
    <p:sldId id="487" r:id="rId30"/>
    <p:sldId id="471" r:id="rId31"/>
    <p:sldId id="472" r:id="rId32"/>
    <p:sldId id="473" r:id="rId33"/>
    <p:sldId id="474" r:id="rId34"/>
    <p:sldId id="475" r:id="rId35"/>
    <p:sldId id="493" r:id="rId36"/>
    <p:sldId id="476" r:id="rId37"/>
    <p:sldId id="477" r:id="rId38"/>
    <p:sldId id="478" r:id="rId39"/>
    <p:sldId id="479" r:id="rId40"/>
    <p:sldId id="492" r:id="rId41"/>
    <p:sldId id="480" r:id="rId42"/>
    <p:sldId id="481" r:id="rId43"/>
    <p:sldId id="482" r:id="rId44"/>
    <p:sldId id="483" r:id="rId45"/>
    <p:sldId id="484" r:id="rId46"/>
    <p:sldId id="486" r:id="rId47"/>
    <p:sldId id="488" r:id="rId48"/>
    <p:sldId id="411" r:id="rId49"/>
    <p:sldId id="412" r:id="rId50"/>
    <p:sldId id="45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lMOXtaF+0pPvmUiUzKj2NQ==" hashData="YaMYNJn2SP5e3y/O5Y1ib9WaFC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100" d="100"/>
          <a:sy n="100" d="100"/>
        </p:scale>
        <p:origin x="-510"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C07BC-5BBC-46D8-AB83-C42586082B3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9A2E40C-3625-4EE1-9405-C37C23F85B32}">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n-IN" sz="1800" b="0" dirty="0" smtClean="0">
              <a:latin typeface="Arial" pitchFamily="34" charset="0"/>
              <a:cs typeface="Arial" pitchFamily="34" charset="0"/>
            </a:rPr>
            <a:t>Control Structures</a:t>
          </a:r>
          <a:endParaRPr lang="en-IN" sz="1800" b="0" dirty="0">
            <a:latin typeface="Arial" pitchFamily="34" charset="0"/>
            <a:cs typeface="Arial" pitchFamily="34" charset="0"/>
          </a:endParaRPr>
        </a:p>
      </dgm:t>
    </dgm:pt>
    <dgm:pt modelId="{EF00A21D-E427-4A70-89C5-85CE9F4FA3CF}" type="parTrans" cxnId="{133965E4-E372-4440-AF04-B73C75607514}">
      <dgm:prSet/>
      <dgm:spPr/>
      <dgm:t>
        <a:bodyPr/>
        <a:lstStyle/>
        <a:p>
          <a:endParaRPr lang="en-US"/>
        </a:p>
      </dgm:t>
    </dgm:pt>
    <dgm:pt modelId="{4126B327-1CB0-442A-B5E7-2AB9E6E00616}" type="sibTrans" cxnId="{133965E4-E372-4440-AF04-B73C75607514}">
      <dgm:prSet/>
      <dgm:spPr/>
      <dgm:t>
        <a:bodyPr/>
        <a:lstStyle/>
        <a:p>
          <a:endParaRPr lang="en-US"/>
        </a:p>
      </dgm:t>
    </dgm:pt>
    <dgm:pt modelId="{9EB4A059-10D0-4FDB-85FE-775DA8C29F15}">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en-IN" sz="1800" b="0" dirty="0" smtClean="0">
              <a:latin typeface="Arial" pitchFamily="34" charset="0"/>
              <a:cs typeface="Arial" pitchFamily="34" charset="0"/>
            </a:rPr>
            <a:t>Selection </a:t>
          </a:r>
          <a:r>
            <a:rPr lang="en-IN" sz="1600" b="0" dirty="0" smtClean="0">
              <a:latin typeface="Arial" pitchFamily="34" charset="0"/>
              <a:cs typeface="Arial" pitchFamily="34" charset="0"/>
            </a:rPr>
            <a:t>(Conditional Execution)</a:t>
          </a:r>
          <a:endParaRPr lang="en-US" sz="1600" dirty="0">
            <a:latin typeface="Arial" pitchFamily="34" charset="0"/>
            <a:cs typeface="Arial" pitchFamily="34" charset="0"/>
          </a:endParaRPr>
        </a:p>
      </dgm:t>
    </dgm:pt>
    <dgm:pt modelId="{2B1BABDC-D767-4A2D-9466-098A2E1CEF7C}" type="parTrans" cxnId="{5EC987F6-97E6-4CFA-85A2-FD010653BAF8}">
      <dgm:prSet/>
      <dgm:spPr/>
      <dgm:t>
        <a:bodyPr/>
        <a:lstStyle/>
        <a:p>
          <a:endParaRPr lang="en-US"/>
        </a:p>
      </dgm:t>
    </dgm:pt>
    <dgm:pt modelId="{CA918901-0640-4D29-BDDB-B6EA3FF2BE25}" type="sibTrans" cxnId="{5EC987F6-97E6-4CFA-85A2-FD010653BAF8}">
      <dgm:prSet/>
      <dgm:spPr/>
      <dgm:t>
        <a:bodyPr/>
        <a:lstStyle/>
        <a:p>
          <a:endParaRPr lang="en-US"/>
        </a:p>
      </dgm:t>
    </dgm:pt>
    <dgm:pt modelId="{17536E45-44A9-4B01-BD92-E9A86ACF71F9}">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IN" sz="1800" b="0" dirty="0" smtClean="0">
              <a:latin typeface="Arial" pitchFamily="34" charset="0"/>
              <a:cs typeface="Arial" pitchFamily="34" charset="0"/>
            </a:rPr>
            <a:t>Iteration </a:t>
          </a:r>
          <a:r>
            <a:rPr lang="en-IN" sz="1600" b="0" dirty="0" smtClean="0">
              <a:latin typeface="Arial" pitchFamily="34" charset="0"/>
              <a:cs typeface="Arial" pitchFamily="34" charset="0"/>
            </a:rPr>
            <a:t>(Circular Execution)</a:t>
          </a:r>
          <a:endParaRPr lang="en-US" sz="1600" dirty="0">
            <a:latin typeface="Arial" pitchFamily="34" charset="0"/>
            <a:cs typeface="Arial" pitchFamily="34" charset="0"/>
          </a:endParaRPr>
        </a:p>
      </dgm:t>
    </dgm:pt>
    <dgm:pt modelId="{8EA10CDE-9277-4A14-AA09-EC5D552F6CF7}" type="parTrans" cxnId="{8DBB980E-A7C2-4B8E-85C2-D2C2F1954A95}">
      <dgm:prSet/>
      <dgm:spPr/>
      <dgm:t>
        <a:bodyPr/>
        <a:lstStyle/>
        <a:p>
          <a:endParaRPr lang="en-US"/>
        </a:p>
      </dgm:t>
    </dgm:pt>
    <dgm:pt modelId="{042EB048-FD44-4A0A-A252-241D6482D614}" type="sibTrans" cxnId="{8DBB980E-A7C2-4B8E-85C2-D2C2F1954A95}">
      <dgm:prSet/>
      <dgm:spPr/>
      <dgm:t>
        <a:bodyPr/>
        <a:lstStyle/>
        <a:p>
          <a:endParaRPr lang="en-US"/>
        </a:p>
      </dgm:t>
    </dgm:pt>
    <dgm:pt modelId="{187879B3-C385-4F13-907B-1B25E27A92D3}">
      <dgm:prSet custT="1">
        <dgm:style>
          <a:lnRef idx="1">
            <a:schemeClr val="accent6"/>
          </a:lnRef>
          <a:fillRef idx="2">
            <a:schemeClr val="accent6"/>
          </a:fillRef>
          <a:effectRef idx="1">
            <a:schemeClr val="accent6"/>
          </a:effectRef>
          <a:fontRef idx="minor">
            <a:schemeClr val="dk1"/>
          </a:fontRef>
        </dgm:style>
      </dgm:prSet>
      <dgm:spPr/>
      <dgm:t>
        <a:bodyPr/>
        <a:lstStyle/>
        <a:p>
          <a:pPr rtl="0"/>
          <a:r>
            <a:rPr lang="en-IN" sz="1800" b="0" dirty="0" smtClean="0">
              <a:latin typeface="Arial" pitchFamily="34" charset="0"/>
              <a:cs typeface="Arial" pitchFamily="34" charset="0"/>
            </a:rPr>
            <a:t>Sequential </a:t>
          </a:r>
          <a:r>
            <a:rPr lang="en-IN" sz="1600" b="0" dirty="0" smtClean="0">
              <a:latin typeface="Arial" pitchFamily="34" charset="0"/>
              <a:cs typeface="Arial" pitchFamily="34" charset="0"/>
            </a:rPr>
            <a:t>(Sequential Navigation)</a:t>
          </a:r>
          <a:endParaRPr lang="en-US" sz="1600" dirty="0">
            <a:latin typeface="Arial" pitchFamily="34" charset="0"/>
            <a:cs typeface="Arial" pitchFamily="34" charset="0"/>
          </a:endParaRPr>
        </a:p>
      </dgm:t>
    </dgm:pt>
    <dgm:pt modelId="{081B73F2-C14D-4B0F-B3E6-1DC8C4FC9A48}" type="parTrans" cxnId="{A035E844-03A5-4CE4-96D2-6B543FD3A2F0}">
      <dgm:prSet/>
      <dgm:spPr/>
      <dgm:t>
        <a:bodyPr/>
        <a:lstStyle/>
        <a:p>
          <a:endParaRPr lang="en-US"/>
        </a:p>
      </dgm:t>
    </dgm:pt>
    <dgm:pt modelId="{739F5F89-CAC3-4DB8-AD25-781AA889E0A6}" type="sibTrans" cxnId="{A035E844-03A5-4CE4-96D2-6B543FD3A2F0}">
      <dgm:prSet/>
      <dgm:spPr/>
      <dgm:t>
        <a:bodyPr/>
        <a:lstStyle/>
        <a:p>
          <a:endParaRPr lang="en-US"/>
        </a:p>
      </dgm:t>
    </dgm:pt>
    <dgm:pt modelId="{211A4158-6983-4F9D-90B3-22B3D01C486B}" type="pres">
      <dgm:prSet presAssocID="{573C07BC-5BBC-46D8-AB83-C42586082B3A}" presName="hierChild1" presStyleCnt="0">
        <dgm:presLayoutVars>
          <dgm:orgChart val="1"/>
          <dgm:chPref val="1"/>
          <dgm:dir/>
          <dgm:animOne val="branch"/>
          <dgm:animLvl val="lvl"/>
          <dgm:resizeHandles/>
        </dgm:presLayoutVars>
      </dgm:prSet>
      <dgm:spPr/>
      <dgm:t>
        <a:bodyPr/>
        <a:lstStyle/>
        <a:p>
          <a:endParaRPr lang="en-US"/>
        </a:p>
      </dgm:t>
    </dgm:pt>
    <dgm:pt modelId="{FA86A956-925C-4058-A8F8-5E89A3F6E0DE}" type="pres">
      <dgm:prSet presAssocID="{E9A2E40C-3625-4EE1-9405-C37C23F85B32}" presName="hierRoot1" presStyleCnt="0">
        <dgm:presLayoutVars>
          <dgm:hierBranch val="init"/>
        </dgm:presLayoutVars>
      </dgm:prSet>
      <dgm:spPr/>
    </dgm:pt>
    <dgm:pt modelId="{1A5CDEE3-CA44-4C50-B738-E8C8073C935D}" type="pres">
      <dgm:prSet presAssocID="{E9A2E40C-3625-4EE1-9405-C37C23F85B32}" presName="rootComposite1" presStyleCnt="0"/>
      <dgm:spPr/>
    </dgm:pt>
    <dgm:pt modelId="{12F21522-F2EC-4FCC-BC21-0F14E416D28C}" type="pres">
      <dgm:prSet presAssocID="{E9A2E40C-3625-4EE1-9405-C37C23F85B32}" presName="rootText1" presStyleLbl="node0" presStyleIdx="0" presStyleCnt="1">
        <dgm:presLayoutVars>
          <dgm:chPref val="3"/>
        </dgm:presLayoutVars>
      </dgm:prSet>
      <dgm:spPr/>
      <dgm:t>
        <a:bodyPr/>
        <a:lstStyle/>
        <a:p>
          <a:endParaRPr lang="en-US"/>
        </a:p>
      </dgm:t>
    </dgm:pt>
    <dgm:pt modelId="{A8C50BF3-9193-4CF2-8734-DC5D2BCD5B03}" type="pres">
      <dgm:prSet presAssocID="{E9A2E40C-3625-4EE1-9405-C37C23F85B32}" presName="rootConnector1" presStyleLbl="node1" presStyleIdx="0" presStyleCnt="0"/>
      <dgm:spPr/>
      <dgm:t>
        <a:bodyPr/>
        <a:lstStyle/>
        <a:p>
          <a:endParaRPr lang="en-US"/>
        </a:p>
      </dgm:t>
    </dgm:pt>
    <dgm:pt modelId="{F461F8C6-D58A-4F06-A021-965633FC9EBC}" type="pres">
      <dgm:prSet presAssocID="{E9A2E40C-3625-4EE1-9405-C37C23F85B32}" presName="hierChild2" presStyleCnt="0"/>
      <dgm:spPr/>
    </dgm:pt>
    <dgm:pt modelId="{F4E247AE-ED48-4DD4-899E-CC718F824BFA}" type="pres">
      <dgm:prSet presAssocID="{2B1BABDC-D767-4A2D-9466-098A2E1CEF7C}" presName="Name37" presStyleLbl="parChTrans1D2" presStyleIdx="0" presStyleCnt="3"/>
      <dgm:spPr/>
      <dgm:t>
        <a:bodyPr/>
        <a:lstStyle/>
        <a:p>
          <a:endParaRPr lang="en-US"/>
        </a:p>
      </dgm:t>
    </dgm:pt>
    <dgm:pt modelId="{CDF759F7-BF97-41C5-8C6F-B7FF45321BA2}" type="pres">
      <dgm:prSet presAssocID="{9EB4A059-10D0-4FDB-85FE-775DA8C29F15}" presName="hierRoot2" presStyleCnt="0">
        <dgm:presLayoutVars>
          <dgm:hierBranch val="init"/>
        </dgm:presLayoutVars>
      </dgm:prSet>
      <dgm:spPr/>
    </dgm:pt>
    <dgm:pt modelId="{A8CAF924-9680-4DA6-B5A4-DB5AD182409B}" type="pres">
      <dgm:prSet presAssocID="{9EB4A059-10D0-4FDB-85FE-775DA8C29F15}" presName="rootComposite" presStyleCnt="0"/>
      <dgm:spPr/>
    </dgm:pt>
    <dgm:pt modelId="{4A47EFDF-456E-48AC-A03C-98AC84064A09}" type="pres">
      <dgm:prSet presAssocID="{9EB4A059-10D0-4FDB-85FE-775DA8C29F15}" presName="rootText" presStyleLbl="node2" presStyleIdx="0" presStyleCnt="3" custLinFactNeighborX="-38372">
        <dgm:presLayoutVars>
          <dgm:chPref val="3"/>
        </dgm:presLayoutVars>
      </dgm:prSet>
      <dgm:spPr/>
      <dgm:t>
        <a:bodyPr/>
        <a:lstStyle/>
        <a:p>
          <a:endParaRPr lang="en-US"/>
        </a:p>
      </dgm:t>
    </dgm:pt>
    <dgm:pt modelId="{9AEFFD8B-3D99-4C77-A362-B1943248FD71}" type="pres">
      <dgm:prSet presAssocID="{9EB4A059-10D0-4FDB-85FE-775DA8C29F15}" presName="rootConnector" presStyleLbl="node2" presStyleIdx="0" presStyleCnt="3"/>
      <dgm:spPr/>
      <dgm:t>
        <a:bodyPr/>
        <a:lstStyle/>
        <a:p>
          <a:endParaRPr lang="en-US"/>
        </a:p>
      </dgm:t>
    </dgm:pt>
    <dgm:pt modelId="{4DBD9DB5-9A79-4EB6-9997-0737CE29D469}" type="pres">
      <dgm:prSet presAssocID="{9EB4A059-10D0-4FDB-85FE-775DA8C29F15}" presName="hierChild4" presStyleCnt="0"/>
      <dgm:spPr/>
    </dgm:pt>
    <dgm:pt modelId="{EDB87BB7-C985-4C21-BAD5-2D426C3CBA11}" type="pres">
      <dgm:prSet presAssocID="{9EB4A059-10D0-4FDB-85FE-775DA8C29F15}" presName="hierChild5" presStyleCnt="0"/>
      <dgm:spPr/>
    </dgm:pt>
    <dgm:pt modelId="{0274E1DC-55E7-4BC4-8A7E-45F7B1DA5FD2}" type="pres">
      <dgm:prSet presAssocID="{8EA10CDE-9277-4A14-AA09-EC5D552F6CF7}" presName="Name37" presStyleLbl="parChTrans1D2" presStyleIdx="1" presStyleCnt="3"/>
      <dgm:spPr/>
      <dgm:t>
        <a:bodyPr/>
        <a:lstStyle/>
        <a:p>
          <a:endParaRPr lang="en-US"/>
        </a:p>
      </dgm:t>
    </dgm:pt>
    <dgm:pt modelId="{64EF7E10-4021-4A48-B3B9-0A0B04B7BAB1}" type="pres">
      <dgm:prSet presAssocID="{17536E45-44A9-4B01-BD92-E9A86ACF71F9}" presName="hierRoot2" presStyleCnt="0">
        <dgm:presLayoutVars>
          <dgm:hierBranch val="init"/>
        </dgm:presLayoutVars>
      </dgm:prSet>
      <dgm:spPr/>
    </dgm:pt>
    <dgm:pt modelId="{EBC540A5-E8DD-4E4F-BF5A-CE1E6028C04C}" type="pres">
      <dgm:prSet presAssocID="{17536E45-44A9-4B01-BD92-E9A86ACF71F9}" presName="rootComposite" presStyleCnt="0"/>
      <dgm:spPr/>
    </dgm:pt>
    <dgm:pt modelId="{251EE753-8417-4B33-8A7C-308CF6F2DE85}" type="pres">
      <dgm:prSet presAssocID="{17536E45-44A9-4B01-BD92-E9A86ACF71F9}" presName="rootText" presStyleLbl="node2" presStyleIdx="1" presStyleCnt="3" custLinFactNeighborX="-329">
        <dgm:presLayoutVars>
          <dgm:chPref val="3"/>
        </dgm:presLayoutVars>
      </dgm:prSet>
      <dgm:spPr/>
      <dgm:t>
        <a:bodyPr/>
        <a:lstStyle/>
        <a:p>
          <a:endParaRPr lang="en-US"/>
        </a:p>
      </dgm:t>
    </dgm:pt>
    <dgm:pt modelId="{F929E511-8B04-4FAA-A9A7-BAC9FA5A7A45}" type="pres">
      <dgm:prSet presAssocID="{17536E45-44A9-4B01-BD92-E9A86ACF71F9}" presName="rootConnector" presStyleLbl="node2" presStyleIdx="1" presStyleCnt="3"/>
      <dgm:spPr/>
      <dgm:t>
        <a:bodyPr/>
        <a:lstStyle/>
        <a:p>
          <a:endParaRPr lang="en-US"/>
        </a:p>
      </dgm:t>
    </dgm:pt>
    <dgm:pt modelId="{CBA02F17-1BA2-4129-A9F5-D2DD1236127C}" type="pres">
      <dgm:prSet presAssocID="{17536E45-44A9-4B01-BD92-E9A86ACF71F9}" presName="hierChild4" presStyleCnt="0"/>
      <dgm:spPr/>
    </dgm:pt>
    <dgm:pt modelId="{C52D584B-A627-4447-BED6-08F18E50E401}" type="pres">
      <dgm:prSet presAssocID="{17536E45-44A9-4B01-BD92-E9A86ACF71F9}" presName="hierChild5" presStyleCnt="0"/>
      <dgm:spPr/>
    </dgm:pt>
    <dgm:pt modelId="{D9246D67-7E0F-40DD-890D-9AE2CC44F7BD}" type="pres">
      <dgm:prSet presAssocID="{081B73F2-C14D-4B0F-B3E6-1DC8C4FC9A48}" presName="Name37" presStyleLbl="parChTrans1D2" presStyleIdx="2" presStyleCnt="3"/>
      <dgm:spPr/>
      <dgm:t>
        <a:bodyPr/>
        <a:lstStyle/>
        <a:p>
          <a:endParaRPr lang="en-US"/>
        </a:p>
      </dgm:t>
    </dgm:pt>
    <dgm:pt modelId="{1A3DD780-9841-4723-AD46-788913196E23}" type="pres">
      <dgm:prSet presAssocID="{187879B3-C385-4F13-907B-1B25E27A92D3}" presName="hierRoot2" presStyleCnt="0">
        <dgm:presLayoutVars>
          <dgm:hierBranch val="init"/>
        </dgm:presLayoutVars>
      </dgm:prSet>
      <dgm:spPr/>
    </dgm:pt>
    <dgm:pt modelId="{1549D8E5-0600-43BD-8703-8338AC3D441B}" type="pres">
      <dgm:prSet presAssocID="{187879B3-C385-4F13-907B-1B25E27A92D3}" presName="rootComposite" presStyleCnt="0"/>
      <dgm:spPr/>
    </dgm:pt>
    <dgm:pt modelId="{D0574E20-688B-4003-9DC5-55C576E1FEC0}" type="pres">
      <dgm:prSet presAssocID="{187879B3-C385-4F13-907B-1B25E27A92D3}" presName="rootText" presStyleLbl="node2" presStyleIdx="2" presStyleCnt="3" custLinFactNeighborX="31456">
        <dgm:presLayoutVars>
          <dgm:chPref val="3"/>
        </dgm:presLayoutVars>
      </dgm:prSet>
      <dgm:spPr/>
      <dgm:t>
        <a:bodyPr/>
        <a:lstStyle/>
        <a:p>
          <a:endParaRPr lang="en-US"/>
        </a:p>
      </dgm:t>
    </dgm:pt>
    <dgm:pt modelId="{C1F38DD5-22F7-4950-92FF-57C0C876645D}" type="pres">
      <dgm:prSet presAssocID="{187879B3-C385-4F13-907B-1B25E27A92D3}" presName="rootConnector" presStyleLbl="node2" presStyleIdx="2" presStyleCnt="3"/>
      <dgm:spPr/>
      <dgm:t>
        <a:bodyPr/>
        <a:lstStyle/>
        <a:p>
          <a:endParaRPr lang="en-US"/>
        </a:p>
      </dgm:t>
    </dgm:pt>
    <dgm:pt modelId="{D2C0DBA0-7CDE-430F-94BC-4184C5676D0E}" type="pres">
      <dgm:prSet presAssocID="{187879B3-C385-4F13-907B-1B25E27A92D3}" presName="hierChild4" presStyleCnt="0"/>
      <dgm:spPr/>
    </dgm:pt>
    <dgm:pt modelId="{B16050A8-ADC3-4F1E-B0A4-247CC13BA902}" type="pres">
      <dgm:prSet presAssocID="{187879B3-C385-4F13-907B-1B25E27A92D3}" presName="hierChild5" presStyleCnt="0"/>
      <dgm:spPr/>
    </dgm:pt>
    <dgm:pt modelId="{5ABAF51D-6B7A-4B49-914C-8318545C29F0}" type="pres">
      <dgm:prSet presAssocID="{E9A2E40C-3625-4EE1-9405-C37C23F85B32}" presName="hierChild3" presStyleCnt="0"/>
      <dgm:spPr/>
    </dgm:pt>
  </dgm:ptLst>
  <dgm:cxnLst>
    <dgm:cxn modelId="{FE5D1BE5-FE8A-42A3-B922-3704FAAB9333}" type="presOf" srcId="{187879B3-C385-4F13-907B-1B25E27A92D3}" destId="{D0574E20-688B-4003-9DC5-55C576E1FEC0}" srcOrd="0" destOrd="0" presId="urn:microsoft.com/office/officeart/2005/8/layout/orgChart1"/>
    <dgm:cxn modelId="{829F2460-365F-4DB8-9310-736C576558CF}" type="presOf" srcId="{17536E45-44A9-4B01-BD92-E9A86ACF71F9}" destId="{251EE753-8417-4B33-8A7C-308CF6F2DE85}" srcOrd="0" destOrd="0" presId="urn:microsoft.com/office/officeart/2005/8/layout/orgChart1"/>
    <dgm:cxn modelId="{CDB1A6C1-7B5F-437C-9B53-7D0F1CE23EA1}" type="presOf" srcId="{9EB4A059-10D0-4FDB-85FE-775DA8C29F15}" destId="{4A47EFDF-456E-48AC-A03C-98AC84064A09}" srcOrd="0" destOrd="0" presId="urn:microsoft.com/office/officeart/2005/8/layout/orgChart1"/>
    <dgm:cxn modelId="{133965E4-E372-4440-AF04-B73C75607514}" srcId="{573C07BC-5BBC-46D8-AB83-C42586082B3A}" destId="{E9A2E40C-3625-4EE1-9405-C37C23F85B32}" srcOrd="0" destOrd="0" parTransId="{EF00A21D-E427-4A70-89C5-85CE9F4FA3CF}" sibTransId="{4126B327-1CB0-442A-B5E7-2AB9E6E00616}"/>
    <dgm:cxn modelId="{8DBB980E-A7C2-4B8E-85C2-D2C2F1954A95}" srcId="{E9A2E40C-3625-4EE1-9405-C37C23F85B32}" destId="{17536E45-44A9-4B01-BD92-E9A86ACF71F9}" srcOrd="1" destOrd="0" parTransId="{8EA10CDE-9277-4A14-AA09-EC5D552F6CF7}" sibTransId="{042EB048-FD44-4A0A-A252-241D6482D614}"/>
    <dgm:cxn modelId="{C1179186-7A68-4AC1-93DF-22DFE7E571DA}" type="presOf" srcId="{2B1BABDC-D767-4A2D-9466-098A2E1CEF7C}" destId="{F4E247AE-ED48-4DD4-899E-CC718F824BFA}" srcOrd="0" destOrd="0" presId="urn:microsoft.com/office/officeart/2005/8/layout/orgChart1"/>
    <dgm:cxn modelId="{0821CF4C-ECB1-42BF-8264-31CE2EFF395C}" type="presOf" srcId="{E9A2E40C-3625-4EE1-9405-C37C23F85B32}" destId="{12F21522-F2EC-4FCC-BC21-0F14E416D28C}" srcOrd="0" destOrd="0" presId="urn:microsoft.com/office/officeart/2005/8/layout/orgChart1"/>
    <dgm:cxn modelId="{A035E844-03A5-4CE4-96D2-6B543FD3A2F0}" srcId="{E9A2E40C-3625-4EE1-9405-C37C23F85B32}" destId="{187879B3-C385-4F13-907B-1B25E27A92D3}" srcOrd="2" destOrd="0" parTransId="{081B73F2-C14D-4B0F-B3E6-1DC8C4FC9A48}" sibTransId="{739F5F89-CAC3-4DB8-AD25-781AA889E0A6}"/>
    <dgm:cxn modelId="{5EC987F6-97E6-4CFA-85A2-FD010653BAF8}" srcId="{E9A2E40C-3625-4EE1-9405-C37C23F85B32}" destId="{9EB4A059-10D0-4FDB-85FE-775DA8C29F15}" srcOrd="0" destOrd="0" parTransId="{2B1BABDC-D767-4A2D-9466-098A2E1CEF7C}" sibTransId="{CA918901-0640-4D29-BDDB-B6EA3FF2BE25}"/>
    <dgm:cxn modelId="{83EDBF3B-92AC-4EFC-B991-B5763612E390}" type="presOf" srcId="{8EA10CDE-9277-4A14-AA09-EC5D552F6CF7}" destId="{0274E1DC-55E7-4BC4-8A7E-45F7B1DA5FD2}" srcOrd="0" destOrd="0" presId="urn:microsoft.com/office/officeart/2005/8/layout/orgChart1"/>
    <dgm:cxn modelId="{84933755-D3F5-4C4C-B942-BAD27F6DAAA4}" type="presOf" srcId="{081B73F2-C14D-4B0F-B3E6-1DC8C4FC9A48}" destId="{D9246D67-7E0F-40DD-890D-9AE2CC44F7BD}" srcOrd="0" destOrd="0" presId="urn:microsoft.com/office/officeart/2005/8/layout/orgChart1"/>
    <dgm:cxn modelId="{1A7B6D99-4A18-4DCF-A4C8-966E2D54094E}" type="presOf" srcId="{573C07BC-5BBC-46D8-AB83-C42586082B3A}" destId="{211A4158-6983-4F9D-90B3-22B3D01C486B}" srcOrd="0" destOrd="0" presId="urn:microsoft.com/office/officeart/2005/8/layout/orgChart1"/>
    <dgm:cxn modelId="{ED4E62A9-1409-44F4-AA15-B9F5BE811D21}" type="presOf" srcId="{17536E45-44A9-4B01-BD92-E9A86ACF71F9}" destId="{F929E511-8B04-4FAA-A9A7-BAC9FA5A7A45}" srcOrd="1" destOrd="0" presId="urn:microsoft.com/office/officeart/2005/8/layout/orgChart1"/>
    <dgm:cxn modelId="{8DF6F9F4-D7B7-4A10-A947-3EBB8C4D6ACB}" type="presOf" srcId="{187879B3-C385-4F13-907B-1B25E27A92D3}" destId="{C1F38DD5-22F7-4950-92FF-57C0C876645D}" srcOrd="1" destOrd="0" presId="urn:microsoft.com/office/officeart/2005/8/layout/orgChart1"/>
    <dgm:cxn modelId="{73A1E51E-5D0C-4225-9BEB-E1D6F5A69D87}" type="presOf" srcId="{E9A2E40C-3625-4EE1-9405-C37C23F85B32}" destId="{A8C50BF3-9193-4CF2-8734-DC5D2BCD5B03}" srcOrd="1" destOrd="0" presId="urn:microsoft.com/office/officeart/2005/8/layout/orgChart1"/>
    <dgm:cxn modelId="{FA4E4382-A913-4CCE-B0FA-8666D5D3CEF2}" type="presOf" srcId="{9EB4A059-10D0-4FDB-85FE-775DA8C29F15}" destId="{9AEFFD8B-3D99-4C77-A362-B1943248FD71}" srcOrd="1" destOrd="0" presId="urn:microsoft.com/office/officeart/2005/8/layout/orgChart1"/>
    <dgm:cxn modelId="{C2FC106A-7371-4655-A601-929B24F17997}" type="presParOf" srcId="{211A4158-6983-4F9D-90B3-22B3D01C486B}" destId="{FA86A956-925C-4058-A8F8-5E89A3F6E0DE}" srcOrd="0" destOrd="0" presId="urn:microsoft.com/office/officeart/2005/8/layout/orgChart1"/>
    <dgm:cxn modelId="{C0D673A7-A236-4C67-86A4-A5DBCFF768B6}" type="presParOf" srcId="{FA86A956-925C-4058-A8F8-5E89A3F6E0DE}" destId="{1A5CDEE3-CA44-4C50-B738-E8C8073C935D}" srcOrd="0" destOrd="0" presId="urn:microsoft.com/office/officeart/2005/8/layout/orgChart1"/>
    <dgm:cxn modelId="{FD7D80EE-720F-4EA0-990B-F8BA58DF36A9}" type="presParOf" srcId="{1A5CDEE3-CA44-4C50-B738-E8C8073C935D}" destId="{12F21522-F2EC-4FCC-BC21-0F14E416D28C}" srcOrd="0" destOrd="0" presId="urn:microsoft.com/office/officeart/2005/8/layout/orgChart1"/>
    <dgm:cxn modelId="{851992F9-FEEC-4ADD-969A-3231B4929897}" type="presParOf" srcId="{1A5CDEE3-CA44-4C50-B738-E8C8073C935D}" destId="{A8C50BF3-9193-4CF2-8734-DC5D2BCD5B03}" srcOrd="1" destOrd="0" presId="urn:microsoft.com/office/officeart/2005/8/layout/orgChart1"/>
    <dgm:cxn modelId="{D5680F1E-BE36-48D5-BBE5-DA519BE2013C}" type="presParOf" srcId="{FA86A956-925C-4058-A8F8-5E89A3F6E0DE}" destId="{F461F8C6-D58A-4F06-A021-965633FC9EBC}" srcOrd="1" destOrd="0" presId="urn:microsoft.com/office/officeart/2005/8/layout/orgChart1"/>
    <dgm:cxn modelId="{0EC0AC74-47B0-4EBF-9D03-0B1C99456F01}" type="presParOf" srcId="{F461F8C6-D58A-4F06-A021-965633FC9EBC}" destId="{F4E247AE-ED48-4DD4-899E-CC718F824BFA}" srcOrd="0" destOrd="0" presId="urn:microsoft.com/office/officeart/2005/8/layout/orgChart1"/>
    <dgm:cxn modelId="{D2F0B825-29B3-4BFA-B565-A834AF0B2C06}" type="presParOf" srcId="{F461F8C6-D58A-4F06-A021-965633FC9EBC}" destId="{CDF759F7-BF97-41C5-8C6F-B7FF45321BA2}" srcOrd="1" destOrd="0" presId="urn:microsoft.com/office/officeart/2005/8/layout/orgChart1"/>
    <dgm:cxn modelId="{A57C401B-CB4D-4BE9-879A-C111857D7088}" type="presParOf" srcId="{CDF759F7-BF97-41C5-8C6F-B7FF45321BA2}" destId="{A8CAF924-9680-4DA6-B5A4-DB5AD182409B}" srcOrd="0" destOrd="0" presId="urn:microsoft.com/office/officeart/2005/8/layout/orgChart1"/>
    <dgm:cxn modelId="{123D49E8-997E-48E6-A966-24269D26F35E}" type="presParOf" srcId="{A8CAF924-9680-4DA6-B5A4-DB5AD182409B}" destId="{4A47EFDF-456E-48AC-A03C-98AC84064A09}" srcOrd="0" destOrd="0" presId="urn:microsoft.com/office/officeart/2005/8/layout/orgChart1"/>
    <dgm:cxn modelId="{4D70E1EA-8F19-4383-808A-E1B9EDC3AFF5}" type="presParOf" srcId="{A8CAF924-9680-4DA6-B5A4-DB5AD182409B}" destId="{9AEFFD8B-3D99-4C77-A362-B1943248FD71}" srcOrd="1" destOrd="0" presId="urn:microsoft.com/office/officeart/2005/8/layout/orgChart1"/>
    <dgm:cxn modelId="{E8715115-1873-4865-85F1-7B9172F05438}" type="presParOf" srcId="{CDF759F7-BF97-41C5-8C6F-B7FF45321BA2}" destId="{4DBD9DB5-9A79-4EB6-9997-0737CE29D469}" srcOrd="1" destOrd="0" presId="urn:microsoft.com/office/officeart/2005/8/layout/orgChart1"/>
    <dgm:cxn modelId="{F31DD0CC-5B89-4C38-BE93-ADA5A9B0DDB3}" type="presParOf" srcId="{CDF759F7-BF97-41C5-8C6F-B7FF45321BA2}" destId="{EDB87BB7-C985-4C21-BAD5-2D426C3CBA11}" srcOrd="2" destOrd="0" presId="urn:microsoft.com/office/officeart/2005/8/layout/orgChart1"/>
    <dgm:cxn modelId="{923BD90E-9097-4849-BCCA-983CC0C8C13A}" type="presParOf" srcId="{F461F8C6-D58A-4F06-A021-965633FC9EBC}" destId="{0274E1DC-55E7-4BC4-8A7E-45F7B1DA5FD2}" srcOrd="2" destOrd="0" presId="urn:microsoft.com/office/officeart/2005/8/layout/orgChart1"/>
    <dgm:cxn modelId="{3C76B518-8D23-4808-9905-E49CE91A4C5A}" type="presParOf" srcId="{F461F8C6-D58A-4F06-A021-965633FC9EBC}" destId="{64EF7E10-4021-4A48-B3B9-0A0B04B7BAB1}" srcOrd="3" destOrd="0" presId="urn:microsoft.com/office/officeart/2005/8/layout/orgChart1"/>
    <dgm:cxn modelId="{3FF63300-940C-482E-ABA5-C444BA7E31F8}" type="presParOf" srcId="{64EF7E10-4021-4A48-B3B9-0A0B04B7BAB1}" destId="{EBC540A5-E8DD-4E4F-BF5A-CE1E6028C04C}" srcOrd="0" destOrd="0" presId="urn:microsoft.com/office/officeart/2005/8/layout/orgChart1"/>
    <dgm:cxn modelId="{A6B310B1-357D-43C9-B371-DB01714EDD07}" type="presParOf" srcId="{EBC540A5-E8DD-4E4F-BF5A-CE1E6028C04C}" destId="{251EE753-8417-4B33-8A7C-308CF6F2DE85}" srcOrd="0" destOrd="0" presId="urn:microsoft.com/office/officeart/2005/8/layout/orgChart1"/>
    <dgm:cxn modelId="{19D77A74-F138-4116-AB41-22827E7F4940}" type="presParOf" srcId="{EBC540A5-E8DD-4E4F-BF5A-CE1E6028C04C}" destId="{F929E511-8B04-4FAA-A9A7-BAC9FA5A7A45}" srcOrd="1" destOrd="0" presId="urn:microsoft.com/office/officeart/2005/8/layout/orgChart1"/>
    <dgm:cxn modelId="{EB00B9AA-D752-42AA-B985-5804C486C4D9}" type="presParOf" srcId="{64EF7E10-4021-4A48-B3B9-0A0B04B7BAB1}" destId="{CBA02F17-1BA2-4129-A9F5-D2DD1236127C}" srcOrd="1" destOrd="0" presId="urn:microsoft.com/office/officeart/2005/8/layout/orgChart1"/>
    <dgm:cxn modelId="{1342D31B-14CD-40A4-820C-9AFACA49CB6B}" type="presParOf" srcId="{64EF7E10-4021-4A48-B3B9-0A0B04B7BAB1}" destId="{C52D584B-A627-4447-BED6-08F18E50E401}" srcOrd="2" destOrd="0" presId="urn:microsoft.com/office/officeart/2005/8/layout/orgChart1"/>
    <dgm:cxn modelId="{5215DBF4-E3B0-4D69-9FDE-74CE4737E13A}" type="presParOf" srcId="{F461F8C6-D58A-4F06-A021-965633FC9EBC}" destId="{D9246D67-7E0F-40DD-890D-9AE2CC44F7BD}" srcOrd="4" destOrd="0" presId="urn:microsoft.com/office/officeart/2005/8/layout/orgChart1"/>
    <dgm:cxn modelId="{5373F5EC-5FCC-4385-A3AC-3052267C45DD}" type="presParOf" srcId="{F461F8C6-D58A-4F06-A021-965633FC9EBC}" destId="{1A3DD780-9841-4723-AD46-788913196E23}" srcOrd="5" destOrd="0" presId="urn:microsoft.com/office/officeart/2005/8/layout/orgChart1"/>
    <dgm:cxn modelId="{FCDC1DCE-CEE7-473A-BDDD-7F26428836C4}" type="presParOf" srcId="{1A3DD780-9841-4723-AD46-788913196E23}" destId="{1549D8E5-0600-43BD-8703-8338AC3D441B}" srcOrd="0" destOrd="0" presId="urn:microsoft.com/office/officeart/2005/8/layout/orgChart1"/>
    <dgm:cxn modelId="{DB03F69B-B233-48E9-89FC-6D806DC31395}" type="presParOf" srcId="{1549D8E5-0600-43BD-8703-8338AC3D441B}" destId="{D0574E20-688B-4003-9DC5-55C576E1FEC0}" srcOrd="0" destOrd="0" presId="urn:microsoft.com/office/officeart/2005/8/layout/orgChart1"/>
    <dgm:cxn modelId="{2CE5F38F-1DB7-4445-BDFB-90E077A660BC}" type="presParOf" srcId="{1549D8E5-0600-43BD-8703-8338AC3D441B}" destId="{C1F38DD5-22F7-4950-92FF-57C0C876645D}" srcOrd="1" destOrd="0" presId="urn:microsoft.com/office/officeart/2005/8/layout/orgChart1"/>
    <dgm:cxn modelId="{F53AE0FE-AD75-45B9-8A82-8BDD32CC605B}" type="presParOf" srcId="{1A3DD780-9841-4723-AD46-788913196E23}" destId="{D2C0DBA0-7CDE-430F-94BC-4184C5676D0E}" srcOrd="1" destOrd="0" presId="urn:microsoft.com/office/officeart/2005/8/layout/orgChart1"/>
    <dgm:cxn modelId="{112629C4-6CFF-41F3-A66F-A7B9B5227EDA}" type="presParOf" srcId="{1A3DD780-9841-4723-AD46-788913196E23}" destId="{B16050A8-ADC3-4F1E-B0A4-247CC13BA902}" srcOrd="2" destOrd="0" presId="urn:microsoft.com/office/officeart/2005/8/layout/orgChart1"/>
    <dgm:cxn modelId="{BFFF0E36-6E40-4266-9762-6F417412ED0E}" type="presParOf" srcId="{FA86A956-925C-4058-A8F8-5E89A3F6E0DE}" destId="{5ABAF51D-6B7A-4B49-914C-8318545C29F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A79DC1-1A97-47AD-B60D-29D93279B5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6566CA4-7462-4677-B37B-0C010EB9719A}">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en-US" sz="1800" b="1" dirty="0" smtClean="0">
              <a:latin typeface="Arial" pitchFamily="34" charset="0"/>
              <a:cs typeface="Arial" pitchFamily="34" charset="0"/>
            </a:rPr>
            <a:t>Conditional Execution Statements</a:t>
          </a:r>
          <a:endParaRPr lang="en-US" sz="1800" b="1" dirty="0">
            <a:latin typeface="Arial" pitchFamily="34" charset="0"/>
            <a:cs typeface="Arial" pitchFamily="34" charset="0"/>
          </a:endParaRPr>
        </a:p>
      </dgm:t>
    </dgm:pt>
    <dgm:pt modelId="{42855FF9-FAF5-4AD0-A2B6-81D728C169A7}" type="parTrans" cxnId="{4846FA11-503F-4BB4-A408-2FE2A86EA5F0}">
      <dgm:prSet/>
      <dgm:spPr/>
      <dgm:t>
        <a:bodyPr/>
        <a:lstStyle/>
        <a:p>
          <a:endParaRPr lang="en-US" sz="1800">
            <a:latin typeface="Arial" pitchFamily="34" charset="0"/>
            <a:cs typeface="Arial" pitchFamily="34" charset="0"/>
          </a:endParaRPr>
        </a:p>
      </dgm:t>
    </dgm:pt>
    <dgm:pt modelId="{60C2715B-B70F-4925-95D6-CA7877123C51}" type="sibTrans" cxnId="{4846FA11-503F-4BB4-A408-2FE2A86EA5F0}">
      <dgm:prSet/>
      <dgm:spPr/>
      <dgm:t>
        <a:bodyPr/>
        <a:lstStyle/>
        <a:p>
          <a:endParaRPr lang="en-US" sz="1800">
            <a:latin typeface="Arial" pitchFamily="34" charset="0"/>
            <a:cs typeface="Arial" pitchFamily="34" charset="0"/>
          </a:endParaRPr>
        </a:p>
      </dgm:t>
    </dgm:pt>
    <dgm:pt modelId="{C428FCF8-36B8-4EA0-BE1B-454E291AC29C}">
      <dgm:prSet custT="1">
        <dgm:style>
          <a:lnRef idx="1">
            <a:schemeClr val="accent6"/>
          </a:lnRef>
          <a:fillRef idx="2">
            <a:schemeClr val="accent6"/>
          </a:fillRef>
          <a:effectRef idx="1">
            <a:schemeClr val="accent6"/>
          </a:effectRef>
          <a:fontRef idx="minor">
            <a:schemeClr val="dk1"/>
          </a:fontRef>
        </dgm:style>
      </dgm:prSet>
      <dgm:spPr/>
      <dgm:t>
        <a:bodyPr/>
        <a:lstStyle/>
        <a:p>
          <a:pPr rtl="0"/>
          <a:r>
            <a:rPr lang="en-US" sz="1800" b="1" dirty="0" smtClean="0">
              <a:latin typeface="Arial" pitchFamily="34" charset="0"/>
              <a:cs typeface="Arial" pitchFamily="34" charset="0"/>
            </a:rPr>
            <a:t>If Statements</a:t>
          </a:r>
          <a:endParaRPr lang="en-US" sz="1800" b="1" dirty="0">
            <a:latin typeface="Arial" pitchFamily="34" charset="0"/>
            <a:cs typeface="Arial" pitchFamily="34" charset="0"/>
          </a:endParaRPr>
        </a:p>
      </dgm:t>
    </dgm:pt>
    <dgm:pt modelId="{17426376-1CE7-4262-9FF9-E4CF5A5E0BEB}" type="parTrans" cxnId="{99549A4A-8B86-4519-A32C-487F3EFE8CE2}">
      <dgm:prSet/>
      <dgm:spPr/>
      <dgm:t>
        <a:bodyPr/>
        <a:lstStyle/>
        <a:p>
          <a:endParaRPr lang="en-US" sz="1800">
            <a:latin typeface="Arial" pitchFamily="34" charset="0"/>
            <a:cs typeface="Arial" pitchFamily="34" charset="0"/>
          </a:endParaRPr>
        </a:p>
      </dgm:t>
    </dgm:pt>
    <dgm:pt modelId="{ADF18617-354A-46AF-91FF-F72DE30DD6DD}" type="sibTrans" cxnId="{99549A4A-8B86-4519-A32C-487F3EFE8CE2}">
      <dgm:prSet/>
      <dgm:spPr/>
      <dgm:t>
        <a:bodyPr/>
        <a:lstStyle/>
        <a:p>
          <a:endParaRPr lang="en-US" sz="1800">
            <a:latin typeface="Arial" pitchFamily="34" charset="0"/>
            <a:cs typeface="Arial" pitchFamily="34" charset="0"/>
          </a:endParaRPr>
        </a:p>
      </dgm:t>
    </dgm:pt>
    <dgm:pt modelId="{BD5B62D3-9E2C-4845-A157-442A0C972CCB}">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b="1" dirty="0" smtClean="0">
              <a:latin typeface="Arial" pitchFamily="34" charset="0"/>
              <a:cs typeface="Arial" pitchFamily="34" charset="0"/>
            </a:rPr>
            <a:t>Case  Statements</a:t>
          </a:r>
          <a:endParaRPr lang="en-US" sz="1800" b="1" dirty="0">
            <a:latin typeface="Arial" pitchFamily="34" charset="0"/>
            <a:cs typeface="Arial" pitchFamily="34" charset="0"/>
          </a:endParaRPr>
        </a:p>
      </dgm:t>
    </dgm:pt>
    <dgm:pt modelId="{6C5F8273-240A-4290-9FBC-005D2EDCC8FF}" type="parTrans" cxnId="{BB67448D-0FFF-4373-AE5A-33293E3249C0}">
      <dgm:prSet/>
      <dgm:spPr/>
      <dgm:t>
        <a:bodyPr/>
        <a:lstStyle/>
        <a:p>
          <a:endParaRPr lang="en-US" sz="1800">
            <a:latin typeface="Arial" pitchFamily="34" charset="0"/>
            <a:cs typeface="Arial" pitchFamily="34" charset="0"/>
          </a:endParaRPr>
        </a:p>
      </dgm:t>
    </dgm:pt>
    <dgm:pt modelId="{9F3B2102-FC52-4F9B-9DF9-E7139CBF409B}" type="sibTrans" cxnId="{BB67448D-0FFF-4373-AE5A-33293E3249C0}">
      <dgm:prSet/>
      <dgm:spPr/>
      <dgm:t>
        <a:bodyPr/>
        <a:lstStyle/>
        <a:p>
          <a:endParaRPr lang="en-US" sz="1800">
            <a:latin typeface="Arial" pitchFamily="34" charset="0"/>
            <a:cs typeface="Arial" pitchFamily="34" charset="0"/>
          </a:endParaRPr>
        </a:p>
      </dgm:t>
    </dgm:pt>
    <dgm:pt modelId="{A74A692F-857B-49C2-8DE0-D6320B90451A}" type="pres">
      <dgm:prSet presAssocID="{32A79DC1-1A97-47AD-B60D-29D93279B5CE}" presName="hierChild1" presStyleCnt="0">
        <dgm:presLayoutVars>
          <dgm:orgChart val="1"/>
          <dgm:chPref val="1"/>
          <dgm:dir/>
          <dgm:animOne val="branch"/>
          <dgm:animLvl val="lvl"/>
          <dgm:resizeHandles/>
        </dgm:presLayoutVars>
      </dgm:prSet>
      <dgm:spPr/>
      <dgm:t>
        <a:bodyPr/>
        <a:lstStyle/>
        <a:p>
          <a:endParaRPr lang="en-US"/>
        </a:p>
      </dgm:t>
    </dgm:pt>
    <dgm:pt modelId="{CFFAE4D1-51DE-4F47-B9CF-5C32D7B1A840}" type="pres">
      <dgm:prSet presAssocID="{16566CA4-7462-4677-B37B-0C010EB9719A}" presName="hierRoot1" presStyleCnt="0">
        <dgm:presLayoutVars>
          <dgm:hierBranch val="init"/>
        </dgm:presLayoutVars>
      </dgm:prSet>
      <dgm:spPr/>
    </dgm:pt>
    <dgm:pt modelId="{8BC176EF-7946-45E9-85AB-C7F2051ECA1A}" type="pres">
      <dgm:prSet presAssocID="{16566CA4-7462-4677-B37B-0C010EB9719A}" presName="rootComposite1" presStyleCnt="0"/>
      <dgm:spPr/>
    </dgm:pt>
    <dgm:pt modelId="{AC611862-4343-43C5-8130-16D23862C3EB}" type="pres">
      <dgm:prSet presAssocID="{16566CA4-7462-4677-B37B-0C010EB9719A}" presName="rootText1" presStyleLbl="node0" presStyleIdx="0" presStyleCnt="1">
        <dgm:presLayoutVars>
          <dgm:chPref val="3"/>
        </dgm:presLayoutVars>
      </dgm:prSet>
      <dgm:spPr/>
      <dgm:t>
        <a:bodyPr/>
        <a:lstStyle/>
        <a:p>
          <a:endParaRPr lang="en-US"/>
        </a:p>
      </dgm:t>
    </dgm:pt>
    <dgm:pt modelId="{CA4CB0F1-D456-4D23-AAE6-2898CCD154CA}" type="pres">
      <dgm:prSet presAssocID="{16566CA4-7462-4677-B37B-0C010EB9719A}" presName="rootConnector1" presStyleLbl="node1" presStyleIdx="0" presStyleCnt="0"/>
      <dgm:spPr/>
      <dgm:t>
        <a:bodyPr/>
        <a:lstStyle/>
        <a:p>
          <a:endParaRPr lang="en-US"/>
        </a:p>
      </dgm:t>
    </dgm:pt>
    <dgm:pt modelId="{6470FC51-3918-4BF9-AEF7-22F784E707DA}" type="pres">
      <dgm:prSet presAssocID="{16566CA4-7462-4677-B37B-0C010EB9719A}" presName="hierChild2" presStyleCnt="0"/>
      <dgm:spPr/>
    </dgm:pt>
    <dgm:pt modelId="{F56F5AF7-A46F-455B-A5BC-DC616662B15D}" type="pres">
      <dgm:prSet presAssocID="{17426376-1CE7-4262-9FF9-E4CF5A5E0BEB}" presName="Name37" presStyleLbl="parChTrans1D2" presStyleIdx="0" presStyleCnt="2"/>
      <dgm:spPr/>
      <dgm:t>
        <a:bodyPr/>
        <a:lstStyle/>
        <a:p>
          <a:endParaRPr lang="en-US"/>
        </a:p>
      </dgm:t>
    </dgm:pt>
    <dgm:pt modelId="{2E20A7EA-04E2-47D6-9CB2-5E4F937AE994}" type="pres">
      <dgm:prSet presAssocID="{C428FCF8-36B8-4EA0-BE1B-454E291AC29C}" presName="hierRoot2" presStyleCnt="0">
        <dgm:presLayoutVars>
          <dgm:hierBranch val="init"/>
        </dgm:presLayoutVars>
      </dgm:prSet>
      <dgm:spPr/>
    </dgm:pt>
    <dgm:pt modelId="{E90488BA-0139-42CE-872D-B5FDF4385134}" type="pres">
      <dgm:prSet presAssocID="{C428FCF8-36B8-4EA0-BE1B-454E291AC29C}" presName="rootComposite" presStyleCnt="0"/>
      <dgm:spPr/>
    </dgm:pt>
    <dgm:pt modelId="{2BCAAB7E-2A4D-4166-BBA0-E26738C1CC54}" type="pres">
      <dgm:prSet presAssocID="{C428FCF8-36B8-4EA0-BE1B-454E291AC29C}" presName="rootText" presStyleLbl="node2" presStyleIdx="0" presStyleCnt="2" custLinFactNeighborX="-32337">
        <dgm:presLayoutVars>
          <dgm:chPref val="3"/>
        </dgm:presLayoutVars>
      </dgm:prSet>
      <dgm:spPr/>
      <dgm:t>
        <a:bodyPr/>
        <a:lstStyle/>
        <a:p>
          <a:endParaRPr lang="en-US"/>
        </a:p>
      </dgm:t>
    </dgm:pt>
    <dgm:pt modelId="{3D479385-0C20-442F-BBCE-C49EB68D96E5}" type="pres">
      <dgm:prSet presAssocID="{C428FCF8-36B8-4EA0-BE1B-454E291AC29C}" presName="rootConnector" presStyleLbl="node2" presStyleIdx="0" presStyleCnt="2"/>
      <dgm:spPr/>
      <dgm:t>
        <a:bodyPr/>
        <a:lstStyle/>
        <a:p>
          <a:endParaRPr lang="en-US"/>
        </a:p>
      </dgm:t>
    </dgm:pt>
    <dgm:pt modelId="{C2C27514-595D-4570-938C-D44F6295A6BE}" type="pres">
      <dgm:prSet presAssocID="{C428FCF8-36B8-4EA0-BE1B-454E291AC29C}" presName="hierChild4" presStyleCnt="0"/>
      <dgm:spPr/>
    </dgm:pt>
    <dgm:pt modelId="{D2392136-A722-46F6-B612-E86F8F16B64E}" type="pres">
      <dgm:prSet presAssocID="{C428FCF8-36B8-4EA0-BE1B-454E291AC29C}" presName="hierChild5" presStyleCnt="0"/>
      <dgm:spPr/>
    </dgm:pt>
    <dgm:pt modelId="{0730ECED-B8F8-4A57-BBC6-B1B2CACFD29D}" type="pres">
      <dgm:prSet presAssocID="{6C5F8273-240A-4290-9FBC-005D2EDCC8FF}" presName="Name37" presStyleLbl="parChTrans1D2" presStyleIdx="1" presStyleCnt="2"/>
      <dgm:spPr/>
      <dgm:t>
        <a:bodyPr/>
        <a:lstStyle/>
        <a:p>
          <a:endParaRPr lang="en-US"/>
        </a:p>
      </dgm:t>
    </dgm:pt>
    <dgm:pt modelId="{EA8F4201-7E70-4B69-A8AD-675CCE174ACA}" type="pres">
      <dgm:prSet presAssocID="{BD5B62D3-9E2C-4845-A157-442A0C972CCB}" presName="hierRoot2" presStyleCnt="0">
        <dgm:presLayoutVars>
          <dgm:hierBranch val="init"/>
        </dgm:presLayoutVars>
      </dgm:prSet>
      <dgm:spPr/>
    </dgm:pt>
    <dgm:pt modelId="{84A6640D-8DE4-49F9-8478-5C5C62B35FD7}" type="pres">
      <dgm:prSet presAssocID="{BD5B62D3-9E2C-4845-A157-442A0C972CCB}" presName="rootComposite" presStyleCnt="0"/>
      <dgm:spPr/>
    </dgm:pt>
    <dgm:pt modelId="{5BF1FC13-B35F-4353-9623-AE4EAE596C70}" type="pres">
      <dgm:prSet presAssocID="{BD5B62D3-9E2C-4845-A157-442A0C972CCB}" presName="rootText" presStyleLbl="node2" presStyleIdx="1" presStyleCnt="2" custLinFactNeighborX="52282">
        <dgm:presLayoutVars>
          <dgm:chPref val="3"/>
        </dgm:presLayoutVars>
      </dgm:prSet>
      <dgm:spPr/>
      <dgm:t>
        <a:bodyPr/>
        <a:lstStyle/>
        <a:p>
          <a:endParaRPr lang="en-US"/>
        </a:p>
      </dgm:t>
    </dgm:pt>
    <dgm:pt modelId="{C79150F4-3E33-43E9-ABAE-7A64BFD6F469}" type="pres">
      <dgm:prSet presAssocID="{BD5B62D3-9E2C-4845-A157-442A0C972CCB}" presName="rootConnector" presStyleLbl="node2" presStyleIdx="1" presStyleCnt="2"/>
      <dgm:spPr/>
      <dgm:t>
        <a:bodyPr/>
        <a:lstStyle/>
        <a:p>
          <a:endParaRPr lang="en-US"/>
        </a:p>
      </dgm:t>
    </dgm:pt>
    <dgm:pt modelId="{D4F65EC1-A3EE-450F-A59A-6C6E73B8789F}" type="pres">
      <dgm:prSet presAssocID="{BD5B62D3-9E2C-4845-A157-442A0C972CCB}" presName="hierChild4" presStyleCnt="0"/>
      <dgm:spPr/>
    </dgm:pt>
    <dgm:pt modelId="{038B2870-11F7-492B-8F37-ED4610BB77C8}" type="pres">
      <dgm:prSet presAssocID="{BD5B62D3-9E2C-4845-A157-442A0C972CCB}" presName="hierChild5" presStyleCnt="0"/>
      <dgm:spPr/>
    </dgm:pt>
    <dgm:pt modelId="{07CF2815-401B-47A4-838B-D2E0973DD972}" type="pres">
      <dgm:prSet presAssocID="{16566CA4-7462-4677-B37B-0C010EB9719A}" presName="hierChild3" presStyleCnt="0"/>
      <dgm:spPr/>
    </dgm:pt>
  </dgm:ptLst>
  <dgm:cxnLst>
    <dgm:cxn modelId="{D5E0EC26-88E7-445C-9D3E-CE1CFE462B9A}" type="presOf" srcId="{32A79DC1-1A97-47AD-B60D-29D93279B5CE}" destId="{A74A692F-857B-49C2-8DE0-D6320B90451A}" srcOrd="0" destOrd="0" presId="urn:microsoft.com/office/officeart/2005/8/layout/orgChart1"/>
    <dgm:cxn modelId="{45609352-595B-4A24-B78C-1C31160627B6}" type="presOf" srcId="{BD5B62D3-9E2C-4845-A157-442A0C972CCB}" destId="{5BF1FC13-B35F-4353-9623-AE4EAE596C70}" srcOrd="0" destOrd="0" presId="urn:microsoft.com/office/officeart/2005/8/layout/orgChart1"/>
    <dgm:cxn modelId="{0326E9D9-1BB7-451A-9355-7E4995DD2CD4}" type="presOf" srcId="{16566CA4-7462-4677-B37B-0C010EB9719A}" destId="{AC611862-4343-43C5-8130-16D23862C3EB}" srcOrd="0" destOrd="0" presId="urn:microsoft.com/office/officeart/2005/8/layout/orgChart1"/>
    <dgm:cxn modelId="{7E38E6B2-3393-4F48-9520-20F2FF8C58A8}" type="presOf" srcId="{C428FCF8-36B8-4EA0-BE1B-454E291AC29C}" destId="{3D479385-0C20-442F-BBCE-C49EB68D96E5}" srcOrd="1" destOrd="0" presId="urn:microsoft.com/office/officeart/2005/8/layout/orgChart1"/>
    <dgm:cxn modelId="{3D869382-3AFE-4860-BAA5-077AE99F88FB}" type="presOf" srcId="{C428FCF8-36B8-4EA0-BE1B-454E291AC29C}" destId="{2BCAAB7E-2A4D-4166-BBA0-E26738C1CC54}" srcOrd="0" destOrd="0" presId="urn:microsoft.com/office/officeart/2005/8/layout/orgChart1"/>
    <dgm:cxn modelId="{674A034B-D0A1-47E4-967C-F226681F7173}" type="presOf" srcId="{16566CA4-7462-4677-B37B-0C010EB9719A}" destId="{CA4CB0F1-D456-4D23-AAE6-2898CCD154CA}" srcOrd="1" destOrd="0" presId="urn:microsoft.com/office/officeart/2005/8/layout/orgChart1"/>
    <dgm:cxn modelId="{269F442E-759F-4962-86F8-B69E0766D5ED}" type="presOf" srcId="{17426376-1CE7-4262-9FF9-E4CF5A5E0BEB}" destId="{F56F5AF7-A46F-455B-A5BC-DC616662B15D}" srcOrd="0" destOrd="0" presId="urn:microsoft.com/office/officeart/2005/8/layout/orgChart1"/>
    <dgm:cxn modelId="{865B24A8-61D7-4365-BA42-59FEA7B78977}" type="presOf" srcId="{BD5B62D3-9E2C-4845-A157-442A0C972CCB}" destId="{C79150F4-3E33-43E9-ABAE-7A64BFD6F469}" srcOrd="1" destOrd="0" presId="urn:microsoft.com/office/officeart/2005/8/layout/orgChart1"/>
    <dgm:cxn modelId="{070280A8-B937-4447-B55D-7BCE892ADA43}" type="presOf" srcId="{6C5F8273-240A-4290-9FBC-005D2EDCC8FF}" destId="{0730ECED-B8F8-4A57-BBC6-B1B2CACFD29D}" srcOrd="0" destOrd="0" presId="urn:microsoft.com/office/officeart/2005/8/layout/orgChart1"/>
    <dgm:cxn modelId="{4846FA11-503F-4BB4-A408-2FE2A86EA5F0}" srcId="{32A79DC1-1A97-47AD-B60D-29D93279B5CE}" destId="{16566CA4-7462-4677-B37B-0C010EB9719A}" srcOrd="0" destOrd="0" parTransId="{42855FF9-FAF5-4AD0-A2B6-81D728C169A7}" sibTransId="{60C2715B-B70F-4925-95D6-CA7877123C51}"/>
    <dgm:cxn modelId="{BB67448D-0FFF-4373-AE5A-33293E3249C0}" srcId="{16566CA4-7462-4677-B37B-0C010EB9719A}" destId="{BD5B62D3-9E2C-4845-A157-442A0C972CCB}" srcOrd="1" destOrd="0" parTransId="{6C5F8273-240A-4290-9FBC-005D2EDCC8FF}" sibTransId="{9F3B2102-FC52-4F9B-9DF9-E7139CBF409B}"/>
    <dgm:cxn modelId="{99549A4A-8B86-4519-A32C-487F3EFE8CE2}" srcId="{16566CA4-7462-4677-B37B-0C010EB9719A}" destId="{C428FCF8-36B8-4EA0-BE1B-454E291AC29C}" srcOrd="0" destOrd="0" parTransId="{17426376-1CE7-4262-9FF9-E4CF5A5E0BEB}" sibTransId="{ADF18617-354A-46AF-91FF-F72DE30DD6DD}"/>
    <dgm:cxn modelId="{11C580D4-076A-48C3-8A8A-E4E16D0298CB}" type="presParOf" srcId="{A74A692F-857B-49C2-8DE0-D6320B90451A}" destId="{CFFAE4D1-51DE-4F47-B9CF-5C32D7B1A840}" srcOrd="0" destOrd="0" presId="urn:microsoft.com/office/officeart/2005/8/layout/orgChart1"/>
    <dgm:cxn modelId="{E97E4BFE-1D74-4D26-B84F-4CB7F7377DA3}" type="presParOf" srcId="{CFFAE4D1-51DE-4F47-B9CF-5C32D7B1A840}" destId="{8BC176EF-7946-45E9-85AB-C7F2051ECA1A}" srcOrd="0" destOrd="0" presId="urn:microsoft.com/office/officeart/2005/8/layout/orgChart1"/>
    <dgm:cxn modelId="{CFCE836D-3C78-4D7B-AC45-77E5CEEACFDA}" type="presParOf" srcId="{8BC176EF-7946-45E9-85AB-C7F2051ECA1A}" destId="{AC611862-4343-43C5-8130-16D23862C3EB}" srcOrd="0" destOrd="0" presId="urn:microsoft.com/office/officeart/2005/8/layout/orgChart1"/>
    <dgm:cxn modelId="{3A8B3F08-E011-4303-98C5-FD43404A9A6D}" type="presParOf" srcId="{8BC176EF-7946-45E9-85AB-C7F2051ECA1A}" destId="{CA4CB0F1-D456-4D23-AAE6-2898CCD154CA}" srcOrd="1" destOrd="0" presId="urn:microsoft.com/office/officeart/2005/8/layout/orgChart1"/>
    <dgm:cxn modelId="{2267C44E-01FF-4E59-87C3-2F53F1BE7CB1}" type="presParOf" srcId="{CFFAE4D1-51DE-4F47-B9CF-5C32D7B1A840}" destId="{6470FC51-3918-4BF9-AEF7-22F784E707DA}" srcOrd="1" destOrd="0" presId="urn:microsoft.com/office/officeart/2005/8/layout/orgChart1"/>
    <dgm:cxn modelId="{3748C33F-6083-4E6A-A99C-9E47C2C1CC5B}" type="presParOf" srcId="{6470FC51-3918-4BF9-AEF7-22F784E707DA}" destId="{F56F5AF7-A46F-455B-A5BC-DC616662B15D}" srcOrd="0" destOrd="0" presId="urn:microsoft.com/office/officeart/2005/8/layout/orgChart1"/>
    <dgm:cxn modelId="{2E4DA1CF-8913-484C-A23C-AFCEB2400854}" type="presParOf" srcId="{6470FC51-3918-4BF9-AEF7-22F784E707DA}" destId="{2E20A7EA-04E2-47D6-9CB2-5E4F937AE994}" srcOrd="1" destOrd="0" presId="urn:microsoft.com/office/officeart/2005/8/layout/orgChart1"/>
    <dgm:cxn modelId="{A8007BCA-36E6-421E-A3C6-DB998DC753D1}" type="presParOf" srcId="{2E20A7EA-04E2-47D6-9CB2-5E4F937AE994}" destId="{E90488BA-0139-42CE-872D-B5FDF4385134}" srcOrd="0" destOrd="0" presId="urn:microsoft.com/office/officeart/2005/8/layout/orgChart1"/>
    <dgm:cxn modelId="{6B5AE8FD-9818-43A3-87A5-70A3CCF33B6D}" type="presParOf" srcId="{E90488BA-0139-42CE-872D-B5FDF4385134}" destId="{2BCAAB7E-2A4D-4166-BBA0-E26738C1CC54}" srcOrd="0" destOrd="0" presId="urn:microsoft.com/office/officeart/2005/8/layout/orgChart1"/>
    <dgm:cxn modelId="{7A70907C-9D0D-4F7E-97D6-53BEC9188437}" type="presParOf" srcId="{E90488BA-0139-42CE-872D-B5FDF4385134}" destId="{3D479385-0C20-442F-BBCE-C49EB68D96E5}" srcOrd="1" destOrd="0" presId="urn:microsoft.com/office/officeart/2005/8/layout/orgChart1"/>
    <dgm:cxn modelId="{2372C2E7-43F4-47A6-B110-745DEE5B65B3}" type="presParOf" srcId="{2E20A7EA-04E2-47D6-9CB2-5E4F937AE994}" destId="{C2C27514-595D-4570-938C-D44F6295A6BE}" srcOrd="1" destOrd="0" presId="urn:microsoft.com/office/officeart/2005/8/layout/orgChart1"/>
    <dgm:cxn modelId="{A5FD4E9A-6111-4A13-9584-CCA8343191C4}" type="presParOf" srcId="{2E20A7EA-04E2-47D6-9CB2-5E4F937AE994}" destId="{D2392136-A722-46F6-B612-E86F8F16B64E}" srcOrd="2" destOrd="0" presId="urn:microsoft.com/office/officeart/2005/8/layout/orgChart1"/>
    <dgm:cxn modelId="{1B480CF1-9648-4B3B-808D-1299F0A0F69A}" type="presParOf" srcId="{6470FC51-3918-4BF9-AEF7-22F784E707DA}" destId="{0730ECED-B8F8-4A57-BBC6-B1B2CACFD29D}" srcOrd="2" destOrd="0" presId="urn:microsoft.com/office/officeart/2005/8/layout/orgChart1"/>
    <dgm:cxn modelId="{ADED74B0-9014-4FEB-A1FA-38C30235B180}" type="presParOf" srcId="{6470FC51-3918-4BF9-AEF7-22F784E707DA}" destId="{EA8F4201-7E70-4B69-A8AD-675CCE174ACA}" srcOrd="3" destOrd="0" presId="urn:microsoft.com/office/officeart/2005/8/layout/orgChart1"/>
    <dgm:cxn modelId="{AA5AC337-CF87-44EA-943B-52EDDD3B9043}" type="presParOf" srcId="{EA8F4201-7E70-4B69-A8AD-675CCE174ACA}" destId="{84A6640D-8DE4-49F9-8478-5C5C62B35FD7}" srcOrd="0" destOrd="0" presId="urn:microsoft.com/office/officeart/2005/8/layout/orgChart1"/>
    <dgm:cxn modelId="{919D86B5-DD5C-49E1-8B55-3EB04D3BFA75}" type="presParOf" srcId="{84A6640D-8DE4-49F9-8478-5C5C62B35FD7}" destId="{5BF1FC13-B35F-4353-9623-AE4EAE596C70}" srcOrd="0" destOrd="0" presId="urn:microsoft.com/office/officeart/2005/8/layout/orgChart1"/>
    <dgm:cxn modelId="{AEDC6C72-2AC7-4BAF-9794-FB076B5C1015}" type="presParOf" srcId="{84A6640D-8DE4-49F9-8478-5C5C62B35FD7}" destId="{C79150F4-3E33-43E9-ABAE-7A64BFD6F469}" srcOrd="1" destOrd="0" presId="urn:microsoft.com/office/officeart/2005/8/layout/orgChart1"/>
    <dgm:cxn modelId="{4B291360-678A-4EBC-85B8-8BA9591FB12C}" type="presParOf" srcId="{EA8F4201-7E70-4B69-A8AD-675CCE174ACA}" destId="{D4F65EC1-A3EE-450F-A59A-6C6E73B8789F}" srcOrd="1" destOrd="0" presId="urn:microsoft.com/office/officeart/2005/8/layout/orgChart1"/>
    <dgm:cxn modelId="{52A70C89-6D51-49A1-97D2-A3453861F3A7}" type="presParOf" srcId="{EA8F4201-7E70-4B69-A8AD-675CCE174ACA}" destId="{038B2870-11F7-492B-8F37-ED4610BB77C8}" srcOrd="2" destOrd="0" presId="urn:microsoft.com/office/officeart/2005/8/layout/orgChart1"/>
    <dgm:cxn modelId="{F28B855B-41E2-47E4-8414-011ABDDB2260}" type="presParOf" srcId="{CFFAE4D1-51DE-4F47-B9CF-5C32D7B1A840}" destId="{07CF2815-401B-47A4-838B-D2E0973DD97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0622E-CB31-4E9B-9914-CDF985B8E0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2C4C7A0-54BA-436F-B86C-4401538287ED}">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en-US" sz="1800" b="1" dirty="0" smtClean="0">
              <a:latin typeface="Arial" pitchFamily="34" charset="0"/>
              <a:cs typeface="Arial" pitchFamily="34" charset="0"/>
            </a:rPr>
            <a:t>Types of loops</a:t>
          </a:r>
          <a:endParaRPr lang="en-US" sz="1800" b="1" dirty="0">
            <a:latin typeface="Arial" pitchFamily="34" charset="0"/>
            <a:cs typeface="Arial" pitchFamily="34" charset="0"/>
          </a:endParaRPr>
        </a:p>
      </dgm:t>
    </dgm:pt>
    <dgm:pt modelId="{B56B0BE7-ED71-4D69-AC22-1CDBEDCE4E84}" type="parTrans" cxnId="{B1561EEC-8FA6-42D7-BDCC-6B5266DAB6E0}">
      <dgm:prSet/>
      <dgm:spPr/>
      <dgm:t>
        <a:bodyPr/>
        <a:lstStyle/>
        <a:p>
          <a:endParaRPr lang="en-US" sz="1800"/>
        </a:p>
      </dgm:t>
    </dgm:pt>
    <dgm:pt modelId="{3D38B2B0-791B-4548-BE67-DDF546E1EF43}" type="sibTrans" cxnId="{B1561EEC-8FA6-42D7-BDCC-6B5266DAB6E0}">
      <dgm:prSet/>
      <dgm:spPr/>
      <dgm:t>
        <a:bodyPr/>
        <a:lstStyle/>
        <a:p>
          <a:endParaRPr lang="en-US" sz="1800"/>
        </a:p>
      </dgm:t>
    </dgm:pt>
    <dgm:pt modelId="{88069B47-86CB-4400-B303-2A8E94BD43F8}">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sz="1800" b="1" dirty="0" smtClean="0">
              <a:latin typeface="Arial" pitchFamily="34" charset="0"/>
              <a:cs typeface="Arial" pitchFamily="34" charset="0"/>
            </a:rPr>
            <a:t>Simple Loops </a:t>
          </a:r>
          <a:endParaRPr lang="en-US" sz="1800" dirty="0">
            <a:latin typeface="Arial" pitchFamily="34" charset="0"/>
            <a:cs typeface="Arial" pitchFamily="34" charset="0"/>
          </a:endParaRPr>
        </a:p>
      </dgm:t>
    </dgm:pt>
    <dgm:pt modelId="{C607154D-B019-42AC-8FD9-F156B94249DE}" type="parTrans" cxnId="{EF5EBE01-3D51-4EF1-8CDB-6F8DB2F24A65}">
      <dgm:prSet/>
      <dgm:spPr/>
      <dgm:t>
        <a:bodyPr/>
        <a:lstStyle/>
        <a:p>
          <a:endParaRPr lang="en-US" sz="1800"/>
        </a:p>
      </dgm:t>
    </dgm:pt>
    <dgm:pt modelId="{57C2BEFC-C582-4399-B58E-3DCB840461E7}" type="sibTrans" cxnId="{EF5EBE01-3D51-4EF1-8CDB-6F8DB2F24A65}">
      <dgm:prSet/>
      <dgm:spPr/>
      <dgm:t>
        <a:bodyPr/>
        <a:lstStyle/>
        <a:p>
          <a:endParaRPr lang="en-US" sz="1800"/>
        </a:p>
      </dgm:t>
    </dgm:pt>
    <dgm:pt modelId="{57B7FE10-03B8-4203-B047-52FBEBFFD407}">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800" b="1" dirty="0" smtClean="0">
              <a:latin typeface="Arial" pitchFamily="34" charset="0"/>
              <a:cs typeface="Arial" pitchFamily="34" charset="0"/>
            </a:rPr>
            <a:t>FOR Loops </a:t>
          </a:r>
          <a:endParaRPr lang="en-US" sz="1800" dirty="0">
            <a:latin typeface="Arial" pitchFamily="34" charset="0"/>
            <a:cs typeface="Arial" pitchFamily="34" charset="0"/>
          </a:endParaRPr>
        </a:p>
      </dgm:t>
    </dgm:pt>
    <dgm:pt modelId="{9510FB9B-FB44-4BBE-A5C2-BA766500C99D}" type="parTrans" cxnId="{F19EDABB-DE58-4901-B070-86EDE4B72AF8}">
      <dgm:prSet/>
      <dgm:spPr/>
      <dgm:t>
        <a:bodyPr/>
        <a:lstStyle/>
        <a:p>
          <a:endParaRPr lang="en-US" sz="1800"/>
        </a:p>
      </dgm:t>
    </dgm:pt>
    <dgm:pt modelId="{03C33B7B-E722-482C-BBBD-812CB390F20D}" type="sibTrans" cxnId="{F19EDABB-DE58-4901-B070-86EDE4B72AF8}">
      <dgm:prSet/>
      <dgm:spPr/>
      <dgm:t>
        <a:bodyPr/>
        <a:lstStyle/>
        <a:p>
          <a:endParaRPr lang="en-US" sz="1800"/>
        </a:p>
      </dgm:t>
    </dgm:pt>
    <dgm:pt modelId="{AB762BC8-AAF1-4AE3-9589-AA42A924CFB6}">
      <dgm:prSet custT="1">
        <dgm:style>
          <a:lnRef idx="1">
            <a:schemeClr val="accent6"/>
          </a:lnRef>
          <a:fillRef idx="2">
            <a:schemeClr val="accent6"/>
          </a:fillRef>
          <a:effectRef idx="1">
            <a:schemeClr val="accent6"/>
          </a:effectRef>
          <a:fontRef idx="minor">
            <a:schemeClr val="dk1"/>
          </a:fontRef>
        </dgm:style>
      </dgm:prSet>
      <dgm:spPr/>
      <dgm:t>
        <a:bodyPr/>
        <a:lstStyle/>
        <a:p>
          <a:pPr rtl="0"/>
          <a:r>
            <a:rPr lang="en-US" sz="1800" b="1" dirty="0" smtClean="0">
              <a:latin typeface="Arial" pitchFamily="34" charset="0"/>
              <a:cs typeface="Arial" pitchFamily="34" charset="0"/>
            </a:rPr>
            <a:t>While Loops</a:t>
          </a:r>
          <a:endParaRPr lang="en-US" sz="1800" dirty="0">
            <a:latin typeface="Arial" pitchFamily="34" charset="0"/>
            <a:cs typeface="Arial" pitchFamily="34" charset="0"/>
          </a:endParaRPr>
        </a:p>
      </dgm:t>
    </dgm:pt>
    <dgm:pt modelId="{CB9445A9-98D2-4640-907C-4676D5FB7141}" type="parTrans" cxnId="{6BA05E89-CDD7-47CD-A566-B9A5F3F535DD}">
      <dgm:prSet/>
      <dgm:spPr/>
      <dgm:t>
        <a:bodyPr/>
        <a:lstStyle/>
        <a:p>
          <a:endParaRPr lang="en-US" sz="1800"/>
        </a:p>
      </dgm:t>
    </dgm:pt>
    <dgm:pt modelId="{27FEF7E9-E2FB-4712-AEBE-670B5B899EB0}" type="sibTrans" cxnId="{6BA05E89-CDD7-47CD-A566-B9A5F3F535DD}">
      <dgm:prSet/>
      <dgm:spPr/>
      <dgm:t>
        <a:bodyPr/>
        <a:lstStyle/>
        <a:p>
          <a:endParaRPr lang="en-US" sz="1800"/>
        </a:p>
      </dgm:t>
    </dgm:pt>
    <dgm:pt modelId="{EB4F92CE-D104-48AC-BB57-6891CFA4C769}" type="pres">
      <dgm:prSet presAssocID="{53A0622E-CB31-4E9B-9914-CDF985B8E0EB}" presName="hierChild1" presStyleCnt="0">
        <dgm:presLayoutVars>
          <dgm:orgChart val="1"/>
          <dgm:chPref val="1"/>
          <dgm:dir/>
          <dgm:animOne val="branch"/>
          <dgm:animLvl val="lvl"/>
          <dgm:resizeHandles/>
        </dgm:presLayoutVars>
      </dgm:prSet>
      <dgm:spPr/>
      <dgm:t>
        <a:bodyPr/>
        <a:lstStyle/>
        <a:p>
          <a:endParaRPr lang="en-US"/>
        </a:p>
      </dgm:t>
    </dgm:pt>
    <dgm:pt modelId="{D2A6BBFC-132F-4AC5-9B43-930A83BA45A8}" type="pres">
      <dgm:prSet presAssocID="{42C4C7A0-54BA-436F-B86C-4401538287ED}" presName="hierRoot1" presStyleCnt="0">
        <dgm:presLayoutVars>
          <dgm:hierBranch val="init"/>
        </dgm:presLayoutVars>
      </dgm:prSet>
      <dgm:spPr/>
    </dgm:pt>
    <dgm:pt modelId="{9CB45CDB-34FA-423A-B16D-D5F45E125271}" type="pres">
      <dgm:prSet presAssocID="{42C4C7A0-54BA-436F-B86C-4401538287ED}" presName="rootComposite1" presStyleCnt="0"/>
      <dgm:spPr/>
    </dgm:pt>
    <dgm:pt modelId="{D486D82B-98A3-4F75-9AB8-4601F49F7610}" type="pres">
      <dgm:prSet presAssocID="{42C4C7A0-54BA-436F-B86C-4401538287ED}" presName="rootText1" presStyleLbl="node0" presStyleIdx="0" presStyleCnt="1">
        <dgm:presLayoutVars>
          <dgm:chPref val="3"/>
        </dgm:presLayoutVars>
      </dgm:prSet>
      <dgm:spPr/>
      <dgm:t>
        <a:bodyPr/>
        <a:lstStyle/>
        <a:p>
          <a:endParaRPr lang="en-US"/>
        </a:p>
      </dgm:t>
    </dgm:pt>
    <dgm:pt modelId="{7EA32712-B412-4B13-9627-20A62695EE63}" type="pres">
      <dgm:prSet presAssocID="{42C4C7A0-54BA-436F-B86C-4401538287ED}" presName="rootConnector1" presStyleLbl="node1" presStyleIdx="0" presStyleCnt="0"/>
      <dgm:spPr/>
      <dgm:t>
        <a:bodyPr/>
        <a:lstStyle/>
        <a:p>
          <a:endParaRPr lang="en-US"/>
        </a:p>
      </dgm:t>
    </dgm:pt>
    <dgm:pt modelId="{F7AB21BD-7576-4036-86B4-3DAB96D27DD8}" type="pres">
      <dgm:prSet presAssocID="{42C4C7A0-54BA-436F-B86C-4401538287ED}" presName="hierChild2" presStyleCnt="0"/>
      <dgm:spPr/>
    </dgm:pt>
    <dgm:pt modelId="{DC01FFED-DA34-4BB1-AA13-5753382EA4D3}" type="pres">
      <dgm:prSet presAssocID="{C607154D-B019-42AC-8FD9-F156B94249DE}" presName="Name37" presStyleLbl="parChTrans1D2" presStyleIdx="0" presStyleCnt="3"/>
      <dgm:spPr/>
      <dgm:t>
        <a:bodyPr/>
        <a:lstStyle/>
        <a:p>
          <a:endParaRPr lang="en-US"/>
        </a:p>
      </dgm:t>
    </dgm:pt>
    <dgm:pt modelId="{535DA6BC-C693-43EB-947C-188DFC3F1DB6}" type="pres">
      <dgm:prSet presAssocID="{88069B47-86CB-4400-B303-2A8E94BD43F8}" presName="hierRoot2" presStyleCnt="0">
        <dgm:presLayoutVars>
          <dgm:hierBranch val="init"/>
        </dgm:presLayoutVars>
      </dgm:prSet>
      <dgm:spPr/>
    </dgm:pt>
    <dgm:pt modelId="{697D4AB6-2CDF-4034-ADEB-D97D83938C5B}" type="pres">
      <dgm:prSet presAssocID="{88069B47-86CB-4400-B303-2A8E94BD43F8}" presName="rootComposite" presStyleCnt="0"/>
      <dgm:spPr/>
    </dgm:pt>
    <dgm:pt modelId="{334B5187-4890-485A-87EE-AF3B6AC5B2EA}" type="pres">
      <dgm:prSet presAssocID="{88069B47-86CB-4400-B303-2A8E94BD43F8}" presName="rootText" presStyleLbl="node2" presStyleIdx="0" presStyleCnt="3">
        <dgm:presLayoutVars>
          <dgm:chPref val="3"/>
        </dgm:presLayoutVars>
      </dgm:prSet>
      <dgm:spPr/>
      <dgm:t>
        <a:bodyPr/>
        <a:lstStyle/>
        <a:p>
          <a:endParaRPr lang="en-US"/>
        </a:p>
      </dgm:t>
    </dgm:pt>
    <dgm:pt modelId="{56AC4BEC-5E72-480B-96E0-58E75A71F5A6}" type="pres">
      <dgm:prSet presAssocID="{88069B47-86CB-4400-B303-2A8E94BD43F8}" presName="rootConnector" presStyleLbl="node2" presStyleIdx="0" presStyleCnt="3"/>
      <dgm:spPr/>
      <dgm:t>
        <a:bodyPr/>
        <a:lstStyle/>
        <a:p>
          <a:endParaRPr lang="en-US"/>
        </a:p>
      </dgm:t>
    </dgm:pt>
    <dgm:pt modelId="{89312682-7488-4ACA-9203-86072FBBADFC}" type="pres">
      <dgm:prSet presAssocID="{88069B47-86CB-4400-B303-2A8E94BD43F8}" presName="hierChild4" presStyleCnt="0"/>
      <dgm:spPr/>
    </dgm:pt>
    <dgm:pt modelId="{3314D5CE-5032-44BE-9F0A-13820A0186E8}" type="pres">
      <dgm:prSet presAssocID="{88069B47-86CB-4400-B303-2A8E94BD43F8}" presName="hierChild5" presStyleCnt="0"/>
      <dgm:spPr/>
    </dgm:pt>
    <dgm:pt modelId="{E2CA4005-5285-49A8-AF64-D0B47F6A807F}" type="pres">
      <dgm:prSet presAssocID="{9510FB9B-FB44-4BBE-A5C2-BA766500C99D}" presName="Name37" presStyleLbl="parChTrans1D2" presStyleIdx="1" presStyleCnt="3"/>
      <dgm:spPr/>
      <dgm:t>
        <a:bodyPr/>
        <a:lstStyle/>
        <a:p>
          <a:endParaRPr lang="en-US"/>
        </a:p>
      </dgm:t>
    </dgm:pt>
    <dgm:pt modelId="{A4C5AB13-203A-4A08-AE92-6F0BC7AE3A22}" type="pres">
      <dgm:prSet presAssocID="{57B7FE10-03B8-4203-B047-52FBEBFFD407}" presName="hierRoot2" presStyleCnt="0">
        <dgm:presLayoutVars>
          <dgm:hierBranch val="init"/>
        </dgm:presLayoutVars>
      </dgm:prSet>
      <dgm:spPr/>
    </dgm:pt>
    <dgm:pt modelId="{DD719689-16A6-45F5-A0C9-91DAA436B14C}" type="pres">
      <dgm:prSet presAssocID="{57B7FE10-03B8-4203-B047-52FBEBFFD407}" presName="rootComposite" presStyleCnt="0"/>
      <dgm:spPr/>
    </dgm:pt>
    <dgm:pt modelId="{96D9C37F-748A-41DA-B206-CBC1D9CF96B6}" type="pres">
      <dgm:prSet presAssocID="{57B7FE10-03B8-4203-B047-52FBEBFFD407}" presName="rootText" presStyleLbl="node2" presStyleIdx="1" presStyleCnt="3">
        <dgm:presLayoutVars>
          <dgm:chPref val="3"/>
        </dgm:presLayoutVars>
      </dgm:prSet>
      <dgm:spPr/>
      <dgm:t>
        <a:bodyPr/>
        <a:lstStyle/>
        <a:p>
          <a:endParaRPr lang="en-US"/>
        </a:p>
      </dgm:t>
    </dgm:pt>
    <dgm:pt modelId="{3C480ADE-A982-41E4-B413-C8565CF50F29}" type="pres">
      <dgm:prSet presAssocID="{57B7FE10-03B8-4203-B047-52FBEBFFD407}" presName="rootConnector" presStyleLbl="node2" presStyleIdx="1" presStyleCnt="3"/>
      <dgm:spPr/>
      <dgm:t>
        <a:bodyPr/>
        <a:lstStyle/>
        <a:p>
          <a:endParaRPr lang="en-US"/>
        </a:p>
      </dgm:t>
    </dgm:pt>
    <dgm:pt modelId="{5DCB1A2C-1AEF-42B1-A5E6-10CD1883EA32}" type="pres">
      <dgm:prSet presAssocID="{57B7FE10-03B8-4203-B047-52FBEBFFD407}" presName="hierChild4" presStyleCnt="0"/>
      <dgm:spPr/>
    </dgm:pt>
    <dgm:pt modelId="{0A5A10EE-0484-46E9-8A62-C2BAE6528895}" type="pres">
      <dgm:prSet presAssocID="{57B7FE10-03B8-4203-B047-52FBEBFFD407}" presName="hierChild5" presStyleCnt="0"/>
      <dgm:spPr/>
    </dgm:pt>
    <dgm:pt modelId="{6A72D402-F444-4B4E-AC40-6114E0852CC8}" type="pres">
      <dgm:prSet presAssocID="{CB9445A9-98D2-4640-907C-4676D5FB7141}" presName="Name37" presStyleLbl="parChTrans1D2" presStyleIdx="2" presStyleCnt="3"/>
      <dgm:spPr/>
      <dgm:t>
        <a:bodyPr/>
        <a:lstStyle/>
        <a:p>
          <a:endParaRPr lang="en-US"/>
        </a:p>
      </dgm:t>
    </dgm:pt>
    <dgm:pt modelId="{659BA28D-611B-47D7-B94C-A48C31525061}" type="pres">
      <dgm:prSet presAssocID="{AB762BC8-AAF1-4AE3-9589-AA42A924CFB6}" presName="hierRoot2" presStyleCnt="0">
        <dgm:presLayoutVars>
          <dgm:hierBranch val="init"/>
        </dgm:presLayoutVars>
      </dgm:prSet>
      <dgm:spPr/>
    </dgm:pt>
    <dgm:pt modelId="{F6A3C18D-C1D2-44A8-8675-CAB7A8F7231A}" type="pres">
      <dgm:prSet presAssocID="{AB762BC8-AAF1-4AE3-9589-AA42A924CFB6}" presName="rootComposite" presStyleCnt="0"/>
      <dgm:spPr/>
    </dgm:pt>
    <dgm:pt modelId="{C80EC3AE-6AA8-4EAC-B4FE-DE88B078B884}" type="pres">
      <dgm:prSet presAssocID="{AB762BC8-AAF1-4AE3-9589-AA42A924CFB6}" presName="rootText" presStyleLbl="node2" presStyleIdx="2" presStyleCnt="3">
        <dgm:presLayoutVars>
          <dgm:chPref val="3"/>
        </dgm:presLayoutVars>
      </dgm:prSet>
      <dgm:spPr/>
      <dgm:t>
        <a:bodyPr/>
        <a:lstStyle/>
        <a:p>
          <a:endParaRPr lang="en-US"/>
        </a:p>
      </dgm:t>
    </dgm:pt>
    <dgm:pt modelId="{C12F7E15-016C-436B-9214-2C4E2C656706}" type="pres">
      <dgm:prSet presAssocID="{AB762BC8-AAF1-4AE3-9589-AA42A924CFB6}" presName="rootConnector" presStyleLbl="node2" presStyleIdx="2" presStyleCnt="3"/>
      <dgm:spPr/>
      <dgm:t>
        <a:bodyPr/>
        <a:lstStyle/>
        <a:p>
          <a:endParaRPr lang="en-US"/>
        </a:p>
      </dgm:t>
    </dgm:pt>
    <dgm:pt modelId="{6399E706-7AE2-4F69-B906-314C34CFAF1E}" type="pres">
      <dgm:prSet presAssocID="{AB762BC8-AAF1-4AE3-9589-AA42A924CFB6}" presName="hierChild4" presStyleCnt="0"/>
      <dgm:spPr/>
    </dgm:pt>
    <dgm:pt modelId="{04172426-8145-4EDA-8770-CB9D9832684D}" type="pres">
      <dgm:prSet presAssocID="{AB762BC8-AAF1-4AE3-9589-AA42A924CFB6}" presName="hierChild5" presStyleCnt="0"/>
      <dgm:spPr/>
    </dgm:pt>
    <dgm:pt modelId="{9166627B-1746-4F3A-AFEC-67E537FCD3EB}" type="pres">
      <dgm:prSet presAssocID="{42C4C7A0-54BA-436F-B86C-4401538287ED}" presName="hierChild3" presStyleCnt="0"/>
      <dgm:spPr/>
    </dgm:pt>
  </dgm:ptLst>
  <dgm:cxnLst>
    <dgm:cxn modelId="{6BA05E89-CDD7-47CD-A566-B9A5F3F535DD}" srcId="{42C4C7A0-54BA-436F-B86C-4401538287ED}" destId="{AB762BC8-AAF1-4AE3-9589-AA42A924CFB6}" srcOrd="2" destOrd="0" parTransId="{CB9445A9-98D2-4640-907C-4676D5FB7141}" sibTransId="{27FEF7E9-E2FB-4712-AEBE-670B5B899EB0}"/>
    <dgm:cxn modelId="{C5FD31C9-A293-4324-963D-D8020A9F1A42}" type="presOf" srcId="{53A0622E-CB31-4E9B-9914-CDF985B8E0EB}" destId="{EB4F92CE-D104-48AC-BB57-6891CFA4C769}" srcOrd="0" destOrd="0" presId="urn:microsoft.com/office/officeart/2005/8/layout/orgChart1"/>
    <dgm:cxn modelId="{74375C62-30A1-46DE-99C3-3E6A69522D94}" type="presOf" srcId="{C607154D-B019-42AC-8FD9-F156B94249DE}" destId="{DC01FFED-DA34-4BB1-AA13-5753382EA4D3}" srcOrd="0" destOrd="0" presId="urn:microsoft.com/office/officeart/2005/8/layout/orgChart1"/>
    <dgm:cxn modelId="{F19EDABB-DE58-4901-B070-86EDE4B72AF8}" srcId="{42C4C7A0-54BA-436F-B86C-4401538287ED}" destId="{57B7FE10-03B8-4203-B047-52FBEBFFD407}" srcOrd="1" destOrd="0" parTransId="{9510FB9B-FB44-4BBE-A5C2-BA766500C99D}" sibTransId="{03C33B7B-E722-482C-BBBD-812CB390F20D}"/>
    <dgm:cxn modelId="{98A8BFE9-60EC-4479-880F-ED73132DCE3D}" type="presOf" srcId="{88069B47-86CB-4400-B303-2A8E94BD43F8}" destId="{56AC4BEC-5E72-480B-96E0-58E75A71F5A6}" srcOrd="1" destOrd="0" presId="urn:microsoft.com/office/officeart/2005/8/layout/orgChart1"/>
    <dgm:cxn modelId="{0F527413-AC8C-4F53-8559-F4D3DD85CD02}" type="presOf" srcId="{AB762BC8-AAF1-4AE3-9589-AA42A924CFB6}" destId="{C12F7E15-016C-436B-9214-2C4E2C656706}" srcOrd="1" destOrd="0" presId="urn:microsoft.com/office/officeart/2005/8/layout/orgChart1"/>
    <dgm:cxn modelId="{77CEBDCD-1FF8-4823-AA3F-4B75FB01BAC6}" type="presOf" srcId="{CB9445A9-98D2-4640-907C-4676D5FB7141}" destId="{6A72D402-F444-4B4E-AC40-6114E0852CC8}" srcOrd="0" destOrd="0" presId="urn:microsoft.com/office/officeart/2005/8/layout/orgChart1"/>
    <dgm:cxn modelId="{D1D3675A-9F21-43FA-A931-70682B6452A8}" type="presOf" srcId="{57B7FE10-03B8-4203-B047-52FBEBFFD407}" destId="{3C480ADE-A982-41E4-B413-C8565CF50F29}" srcOrd="1" destOrd="0" presId="urn:microsoft.com/office/officeart/2005/8/layout/orgChart1"/>
    <dgm:cxn modelId="{EF5EBE01-3D51-4EF1-8CDB-6F8DB2F24A65}" srcId="{42C4C7A0-54BA-436F-B86C-4401538287ED}" destId="{88069B47-86CB-4400-B303-2A8E94BD43F8}" srcOrd="0" destOrd="0" parTransId="{C607154D-B019-42AC-8FD9-F156B94249DE}" sibTransId="{57C2BEFC-C582-4399-B58E-3DCB840461E7}"/>
    <dgm:cxn modelId="{48D34B9B-CCB2-44CC-B977-9B567824F6BC}" type="presOf" srcId="{88069B47-86CB-4400-B303-2A8E94BD43F8}" destId="{334B5187-4890-485A-87EE-AF3B6AC5B2EA}" srcOrd="0" destOrd="0" presId="urn:microsoft.com/office/officeart/2005/8/layout/orgChart1"/>
    <dgm:cxn modelId="{4F0C90A5-7CC7-451D-A3BF-02D7FAF61704}" type="presOf" srcId="{42C4C7A0-54BA-436F-B86C-4401538287ED}" destId="{D486D82B-98A3-4F75-9AB8-4601F49F7610}" srcOrd="0" destOrd="0" presId="urn:microsoft.com/office/officeart/2005/8/layout/orgChart1"/>
    <dgm:cxn modelId="{C0270740-8753-427E-84AF-A679FA2E7AC6}" type="presOf" srcId="{9510FB9B-FB44-4BBE-A5C2-BA766500C99D}" destId="{E2CA4005-5285-49A8-AF64-D0B47F6A807F}" srcOrd="0" destOrd="0" presId="urn:microsoft.com/office/officeart/2005/8/layout/orgChart1"/>
    <dgm:cxn modelId="{F8CFEB4B-2C84-4CF2-8196-F15C7B2878E7}" type="presOf" srcId="{AB762BC8-AAF1-4AE3-9589-AA42A924CFB6}" destId="{C80EC3AE-6AA8-4EAC-B4FE-DE88B078B884}" srcOrd="0" destOrd="0" presId="urn:microsoft.com/office/officeart/2005/8/layout/orgChart1"/>
    <dgm:cxn modelId="{B1561EEC-8FA6-42D7-BDCC-6B5266DAB6E0}" srcId="{53A0622E-CB31-4E9B-9914-CDF985B8E0EB}" destId="{42C4C7A0-54BA-436F-B86C-4401538287ED}" srcOrd="0" destOrd="0" parTransId="{B56B0BE7-ED71-4D69-AC22-1CDBEDCE4E84}" sibTransId="{3D38B2B0-791B-4548-BE67-DDF546E1EF43}"/>
    <dgm:cxn modelId="{D4C02861-A7E9-4945-BED7-7B7C5F48BB94}" type="presOf" srcId="{42C4C7A0-54BA-436F-B86C-4401538287ED}" destId="{7EA32712-B412-4B13-9627-20A62695EE63}" srcOrd="1" destOrd="0" presId="urn:microsoft.com/office/officeart/2005/8/layout/orgChart1"/>
    <dgm:cxn modelId="{D0FCB4AA-0F96-4FFC-BFFC-0D70A7E90B35}" type="presOf" srcId="{57B7FE10-03B8-4203-B047-52FBEBFFD407}" destId="{96D9C37F-748A-41DA-B206-CBC1D9CF96B6}" srcOrd="0" destOrd="0" presId="urn:microsoft.com/office/officeart/2005/8/layout/orgChart1"/>
    <dgm:cxn modelId="{76071244-A405-478A-A86A-979EB3BC140C}" type="presParOf" srcId="{EB4F92CE-D104-48AC-BB57-6891CFA4C769}" destId="{D2A6BBFC-132F-4AC5-9B43-930A83BA45A8}" srcOrd="0" destOrd="0" presId="urn:microsoft.com/office/officeart/2005/8/layout/orgChart1"/>
    <dgm:cxn modelId="{2411F356-9329-40F5-8FC9-B0DCCA066C32}" type="presParOf" srcId="{D2A6BBFC-132F-4AC5-9B43-930A83BA45A8}" destId="{9CB45CDB-34FA-423A-B16D-D5F45E125271}" srcOrd="0" destOrd="0" presId="urn:microsoft.com/office/officeart/2005/8/layout/orgChart1"/>
    <dgm:cxn modelId="{4AEBE83E-D8C3-46AA-B591-0490580967A3}" type="presParOf" srcId="{9CB45CDB-34FA-423A-B16D-D5F45E125271}" destId="{D486D82B-98A3-4F75-9AB8-4601F49F7610}" srcOrd="0" destOrd="0" presId="urn:microsoft.com/office/officeart/2005/8/layout/orgChart1"/>
    <dgm:cxn modelId="{7C51A515-1E2E-4AAC-AD9F-0721609FE143}" type="presParOf" srcId="{9CB45CDB-34FA-423A-B16D-D5F45E125271}" destId="{7EA32712-B412-4B13-9627-20A62695EE63}" srcOrd="1" destOrd="0" presId="urn:microsoft.com/office/officeart/2005/8/layout/orgChart1"/>
    <dgm:cxn modelId="{FCF6A75E-5227-4622-ACB1-099340C43269}" type="presParOf" srcId="{D2A6BBFC-132F-4AC5-9B43-930A83BA45A8}" destId="{F7AB21BD-7576-4036-86B4-3DAB96D27DD8}" srcOrd="1" destOrd="0" presId="urn:microsoft.com/office/officeart/2005/8/layout/orgChart1"/>
    <dgm:cxn modelId="{E752A498-59D0-4028-8261-954F347D285D}" type="presParOf" srcId="{F7AB21BD-7576-4036-86B4-3DAB96D27DD8}" destId="{DC01FFED-DA34-4BB1-AA13-5753382EA4D3}" srcOrd="0" destOrd="0" presId="urn:microsoft.com/office/officeart/2005/8/layout/orgChart1"/>
    <dgm:cxn modelId="{88C9129C-2CA9-47D2-98DE-368C68A62643}" type="presParOf" srcId="{F7AB21BD-7576-4036-86B4-3DAB96D27DD8}" destId="{535DA6BC-C693-43EB-947C-188DFC3F1DB6}" srcOrd="1" destOrd="0" presId="urn:microsoft.com/office/officeart/2005/8/layout/orgChart1"/>
    <dgm:cxn modelId="{574547E0-C395-4FD3-B25D-7A22275D3509}" type="presParOf" srcId="{535DA6BC-C693-43EB-947C-188DFC3F1DB6}" destId="{697D4AB6-2CDF-4034-ADEB-D97D83938C5B}" srcOrd="0" destOrd="0" presId="urn:microsoft.com/office/officeart/2005/8/layout/orgChart1"/>
    <dgm:cxn modelId="{A769DC86-A543-46F7-AFA8-D0B789A32F16}" type="presParOf" srcId="{697D4AB6-2CDF-4034-ADEB-D97D83938C5B}" destId="{334B5187-4890-485A-87EE-AF3B6AC5B2EA}" srcOrd="0" destOrd="0" presId="urn:microsoft.com/office/officeart/2005/8/layout/orgChart1"/>
    <dgm:cxn modelId="{9DF48200-DD09-4B7D-9A78-E2E994B5B73B}" type="presParOf" srcId="{697D4AB6-2CDF-4034-ADEB-D97D83938C5B}" destId="{56AC4BEC-5E72-480B-96E0-58E75A71F5A6}" srcOrd="1" destOrd="0" presId="urn:microsoft.com/office/officeart/2005/8/layout/orgChart1"/>
    <dgm:cxn modelId="{16586509-0229-41B4-83DB-4D75B4AFD78E}" type="presParOf" srcId="{535DA6BC-C693-43EB-947C-188DFC3F1DB6}" destId="{89312682-7488-4ACA-9203-86072FBBADFC}" srcOrd="1" destOrd="0" presId="urn:microsoft.com/office/officeart/2005/8/layout/orgChart1"/>
    <dgm:cxn modelId="{D092FB15-CF79-4A65-AE73-1CB7FF6BA694}" type="presParOf" srcId="{535DA6BC-C693-43EB-947C-188DFC3F1DB6}" destId="{3314D5CE-5032-44BE-9F0A-13820A0186E8}" srcOrd="2" destOrd="0" presId="urn:microsoft.com/office/officeart/2005/8/layout/orgChart1"/>
    <dgm:cxn modelId="{3125DE8E-5974-44C0-9469-71EC8B402364}" type="presParOf" srcId="{F7AB21BD-7576-4036-86B4-3DAB96D27DD8}" destId="{E2CA4005-5285-49A8-AF64-D0B47F6A807F}" srcOrd="2" destOrd="0" presId="urn:microsoft.com/office/officeart/2005/8/layout/orgChart1"/>
    <dgm:cxn modelId="{92C4FC27-3A10-4544-BCBA-0AE8611C48F5}" type="presParOf" srcId="{F7AB21BD-7576-4036-86B4-3DAB96D27DD8}" destId="{A4C5AB13-203A-4A08-AE92-6F0BC7AE3A22}" srcOrd="3" destOrd="0" presId="urn:microsoft.com/office/officeart/2005/8/layout/orgChart1"/>
    <dgm:cxn modelId="{2526D885-32A9-4C2F-93C2-8D958DD38909}" type="presParOf" srcId="{A4C5AB13-203A-4A08-AE92-6F0BC7AE3A22}" destId="{DD719689-16A6-45F5-A0C9-91DAA436B14C}" srcOrd="0" destOrd="0" presId="urn:microsoft.com/office/officeart/2005/8/layout/orgChart1"/>
    <dgm:cxn modelId="{1F5F1CA1-AA76-4580-B658-B0ABA6DCFFFA}" type="presParOf" srcId="{DD719689-16A6-45F5-A0C9-91DAA436B14C}" destId="{96D9C37F-748A-41DA-B206-CBC1D9CF96B6}" srcOrd="0" destOrd="0" presId="urn:microsoft.com/office/officeart/2005/8/layout/orgChart1"/>
    <dgm:cxn modelId="{4A5F0203-AE59-4AEA-A747-9C16CD0A6633}" type="presParOf" srcId="{DD719689-16A6-45F5-A0C9-91DAA436B14C}" destId="{3C480ADE-A982-41E4-B413-C8565CF50F29}" srcOrd="1" destOrd="0" presId="urn:microsoft.com/office/officeart/2005/8/layout/orgChart1"/>
    <dgm:cxn modelId="{8C59A424-F606-4E4A-AB57-16FA71488216}" type="presParOf" srcId="{A4C5AB13-203A-4A08-AE92-6F0BC7AE3A22}" destId="{5DCB1A2C-1AEF-42B1-A5E6-10CD1883EA32}" srcOrd="1" destOrd="0" presId="urn:microsoft.com/office/officeart/2005/8/layout/orgChart1"/>
    <dgm:cxn modelId="{D38E1F4F-B4C5-4FC6-8B27-AFCAF95D99AE}" type="presParOf" srcId="{A4C5AB13-203A-4A08-AE92-6F0BC7AE3A22}" destId="{0A5A10EE-0484-46E9-8A62-C2BAE6528895}" srcOrd="2" destOrd="0" presId="urn:microsoft.com/office/officeart/2005/8/layout/orgChart1"/>
    <dgm:cxn modelId="{E2519D4E-F4B3-422C-9EC2-8C712C694D27}" type="presParOf" srcId="{F7AB21BD-7576-4036-86B4-3DAB96D27DD8}" destId="{6A72D402-F444-4B4E-AC40-6114E0852CC8}" srcOrd="4" destOrd="0" presId="urn:microsoft.com/office/officeart/2005/8/layout/orgChart1"/>
    <dgm:cxn modelId="{DACF8F26-63E6-4B31-8B8E-62A78F29B7D5}" type="presParOf" srcId="{F7AB21BD-7576-4036-86B4-3DAB96D27DD8}" destId="{659BA28D-611B-47D7-B94C-A48C31525061}" srcOrd="5" destOrd="0" presId="urn:microsoft.com/office/officeart/2005/8/layout/orgChart1"/>
    <dgm:cxn modelId="{F3CDF108-D531-4C48-956A-D1F103048160}" type="presParOf" srcId="{659BA28D-611B-47D7-B94C-A48C31525061}" destId="{F6A3C18D-C1D2-44A8-8675-CAB7A8F7231A}" srcOrd="0" destOrd="0" presId="urn:microsoft.com/office/officeart/2005/8/layout/orgChart1"/>
    <dgm:cxn modelId="{DE95951F-5633-4DCB-A5BF-C49FDF81ABC0}" type="presParOf" srcId="{F6A3C18D-C1D2-44A8-8675-CAB7A8F7231A}" destId="{C80EC3AE-6AA8-4EAC-B4FE-DE88B078B884}" srcOrd="0" destOrd="0" presId="urn:microsoft.com/office/officeart/2005/8/layout/orgChart1"/>
    <dgm:cxn modelId="{1BA42A7E-E14F-432F-B46E-CEE0680C1659}" type="presParOf" srcId="{F6A3C18D-C1D2-44A8-8675-CAB7A8F7231A}" destId="{C12F7E15-016C-436B-9214-2C4E2C656706}" srcOrd="1" destOrd="0" presId="urn:microsoft.com/office/officeart/2005/8/layout/orgChart1"/>
    <dgm:cxn modelId="{9066967B-49C6-43ED-BB1B-BAEBDF421EA3}" type="presParOf" srcId="{659BA28D-611B-47D7-B94C-A48C31525061}" destId="{6399E706-7AE2-4F69-B906-314C34CFAF1E}" srcOrd="1" destOrd="0" presId="urn:microsoft.com/office/officeart/2005/8/layout/orgChart1"/>
    <dgm:cxn modelId="{E2F2F994-E708-4D12-A0E6-C126A70B483F}" type="presParOf" srcId="{659BA28D-611B-47D7-B94C-A48C31525061}" destId="{04172426-8145-4EDA-8770-CB9D9832684D}" srcOrd="2" destOrd="0" presId="urn:microsoft.com/office/officeart/2005/8/layout/orgChart1"/>
    <dgm:cxn modelId="{BB88CC87-FF28-44B1-8749-75096223C292}" type="presParOf" srcId="{D2A6BBFC-132F-4AC5-9B43-930A83BA45A8}" destId="{9166627B-1746-4F3A-AFEC-67E537FCD3E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4/22/2014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8953646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10</a:t>
            </a:fld>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11</a:t>
            </a:fld>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83972" name="Slide Number Placeholder 3"/>
          <p:cNvSpPr>
            <a:spLocks noGrp="1"/>
          </p:cNvSpPr>
          <p:nvPr>
            <p:ph type="sldNum" sz="quarter" idx="5"/>
          </p:nvPr>
        </p:nvSpPr>
        <p:spPr/>
        <p:txBody>
          <a:bodyPr/>
          <a:lstStyle/>
          <a:p>
            <a:pPr>
              <a:defRPr/>
            </a:pPr>
            <a:fld id="{F3396BFC-24E7-43E6-9A2E-DDBF5D53A105}" type="slidenum">
              <a:rPr lang="en-US" smtClean="0">
                <a:latin typeface="Arial" pitchFamily="34" charset="0"/>
              </a:rPr>
              <a:pPr>
                <a:defRPr/>
              </a:pPr>
              <a:t>12</a:t>
            </a:fld>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3.png"/><Relationship Id="rId4" Type="http://schemas.openxmlformats.org/officeDocument/2006/relationships/diagramLayout" Target="../diagrams/layout1.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ORACLE PL/SQL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tabLst>
                <a:tab pos="2632075" algn="l"/>
                <a:tab pos="3027363" algn="l"/>
              </a:tabLst>
              <a:defRPr/>
            </a:pPr>
            <a:r>
              <a:rPr lang="en-US" sz="2000" dirty="0" smtClean="0">
                <a:solidFill>
                  <a:schemeClr val="bg1"/>
                </a:solidFill>
                <a:latin typeface="Cambria" pitchFamily="18" charset="0"/>
              </a:rPr>
              <a:t>PL/SQL </a:t>
            </a:r>
            <a:r>
              <a:rPr lang="en-US" sz="2000" dirty="0">
                <a:solidFill>
                  <a:schemeClr val="bg1"/>
                </a:solidFill>
                <a:latin typeface="Cambria" pitchFamily="18" charset="0"/>
              </a:rPr>
              <a:t>Statements </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spcBef>
                <a:spcPts val="600"/>
              </a:spcBef>
            </a:pPr>
            <a:r>
              <a:rPr lang="en-IN" dirty="0" smtClean="0">
                <a:ea typeface="Verdana" pitchFamily="34" charset="0"/>
                <a:cs typeface="Verdana" pitchFamily="34" charset="0"/>
              </a:rPr>
              <a:t> PL/SQL Control Structures </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10</a:t>
            </a:fld>
            <a:endParaRPr lang="en-US" dirty="0" smtClean="0"/>
          </a:p>
        </p:txBody>
      </p:sp>
      <p:sp>
        <p:nvSpPr>
          <p:cNvPr id="6" name="TextBox 5"/>
          <p:cNvSpPr txBox="1"/>
          <p:nvPr/>
        </p:nvSpPr>
        <p:spPr>
          <a:xfrm>
            <a:off x="228600" y="1676400"/>
            <a:ext cx="8686800" cy="3508653"/>
          </a:xfrm>
          <a:prstGeom prst="rect">
            <a:avLst/>
          </a:prstGeom>
          <a:noFill/>
        </p:spPr>
        <p:txBody>
          <a:bodyPr wrap="square" rtlCol="0">
            <a:spAutoFit/>
          </a:bodyPr>
          <a:lstStyle/>
          <a:p>
            <a:pPr>
              <a:spcBef>
                <a:spcPts val="1200"/>
              </a:spcBef>
            </a:pPr>
            <a:r>
              <a:rPr lang="en-IN" dirty="0" smtClean="0"/>
              <a:t>What are PL SQL Control Structures ?</a:t>
            </a:r>
          </a:p>
          <a:p>
            <a:pPr lvl="1">
              <a:spcBef>
                <a:spcPts val="1200"/>
              </a:spcBef>
            </a:pPr>
            <a:r>
              <a:rPr lang="en-IN" b="0" dirty="0" smtClean="0"/>
              <a:t>PL SQL control structures are used control the flow of execution in a PL/SQL program. It is used to </a:t>
            </a:r>
          </a:p>
          <a:p>
            <a:pPr lvl="1">
              <a:spcBef>
                <a:spcPts val="1200"/>
              </a:spcBef>
              <a:buFont typeface="Arial" pitchFamily="34" charset="0"/>
              <a:buChar char="•"/>
            </a:pPr>
            <a:r>
              <a:rPr lang="en-IN" b="0" dirty="0" smtClean="0"/>
              <a:t> Control the execution of statements based on some conditions being met (or)</a:t>
            </a:r>
          </a:p>
          <a:p>
            <a:pPr lvl="1">
              <a:spcBef>
                <a:spcPts val="1200"/>
              </a:spcBef>
              <a:buFont typeface="Arial" pitchFamily="34" charset="0"/>
              <a:buChar char="•"/>
            </a:pPr>
            <a:r>
              <a:rPr lang="en-IN" b="0" dirty="0" smtClean="0"/>
              <a:t> Iterate through a set of statements and execute it based on some conditions. </a:t>
            </a:r>
          </a:p>
          <a:p>
            <a:pPr lvl="1">
              <a:spcBef>
                <a:spcPts val="1200"/>
              </a:spcBef>
            </a:pPr>
            <a:endParaRPr lang="en-IN" b="0" dirty="0" smtClean="0"/>
          </a:p>
          <a:p>
            <a:pPr lvl="1">
              <a:spcBef>
                <a:spcPts val="1200"/>
              </a:spcBef>
            </a:pPr>
            <a:r>
              <a:rPr lang="en-IN" dirty="0" smtClean="0"/>
              <a:t>Example: </a:t>
            </a:r>
            <a:r>
              <a:rPr lang="en-IN" b="0" dirty="0" smtClean="0"/>
              <a:t>Assume there is a program which displays a message based on the age of the citizen “</a:t>
            </a:r>
            <a:r>
              <a:rPr lang="en-IN" i="1" dirty="0" smtClean="0"/>
              <a:t>You are a senior citizen</a:t>
            </a:r>
            <a:r>
              <a:rPr lang="en-IN" b="0" dirty="0" smtClean="0"/>
              <a:t>”</a:t>
            </a:r>
            <a:endParaRPr lang="en-IN" dirty="0" smtClean="0"/>
          </a:p>
          <a:p>
            <a:pPr lvl="1">
              <a:spcBef>
                <a:spcPts val="1200"/>
              </a:spcBef>
            </a:pPr>
            <a:endParaRPr lang="en-IN" dirty="0" smtClean="0"/>
          </a:p>
        </p:txBody>
      </p:sp>
      <p:sp>
        <p:nvSpPr>
          <p:cNvPr id="5" name="Double Brace 4"/>
          <p:cNvSpPr/>
          <p:nvPr/>
        </p:nvSpPr>
        <p:spPr>
          <a:xfrm>
            <a:off x="3048000" y="4876800"/>
            <a:ext cx="1752600" cy="12192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Display “</a:t>
            </a:r>
            <a:r>
              <a:rPr lang="en-IN" i="1" dirty="0" smtClean="0"/>
              <a:t>You are a senior citizen”</a:t>
            </a:r>
            <a:endParaRPr lang="en-US" i="1" dirty="0"/>
          </a:p>
        </p:txBody>
      </p:sp>
      <p:sp>
        <p:nvSpPr>
          <p:cNvPr id="7" name="TextBox 6"/>
          <p:cNvSpPr txBox="1"/>
          <p:nvPr/>
        </p:nvSpPr>
        <p:spPr>
          <a:xfrm>
            <a:off x="1295400" y="5221069"/>
            <a:ext cx="2133600" cy="646331"/>
          </a:xfrm>
          <a:prstGeom prst="rect">
            <a:avLst/>
          </a:prstGeom>
          <a:noFill/>
        </p:spPr>
        <p:txBody>
          <a:bodyPr wrap="square" rtlCol="0">
            <a:spAutoFit/>
          </a:bodyPr>
          <a:lstStyle/>
          <a:p>
            <a:r>
              <a:rPr lang="en-US" b="0" dirty="0" smtClean="0">
                <a:solidFill>
                  <a:srgbClr val="00B050"/>
                </a:solidFill>
              </a:rPr>
              <a:t>If  age is greater than &gt; 60</a:t>
            </a:r>
            <a:endParaRPr lang="en-US" b="0" dirty="0">
              <a:solidFill>
                <a:srgbClr val="00B050"/>
              </a:solidFill>
            </a:endParaRPr>
          </a:p>
        </p:txBody>
      </p:sp>
      <p:sp>
        <p:nvSpPr>
          <p:cNvPr id="8" name="TextBox 7"/>
          <p:cNvSpPr txBox="1"/>
          <p:nvPr/>
        </p:nvSpPr>
        <p:spPr>
          <a:xfrm>
            <a:off x="4800600" y="5345668"/>
            <a:ext cx="2133600" cy="369332"/>
          </a:xfrm>
          <a:prstGeom prst="rect">
            <a:avLst/>
          </a:prstGeom>
          <a:noFill/>
        </p:spPr>
        <p:txBody>
          <a:bodyPr wrap="square" rtlCol="0">
            <a:spAutoFit/>
          </a:bodyPr>
          <a:lstStyle/>
          <a:p>
            <a:r>
              <a:rPr lang="en-US" b="0" dirty="0" smtClean="0">
                <a:solidFill>
                  <a:srgbClr val="00B050"/>
                </a:solidFill>
              </a:rPr>
              <a:t>Else age &lt; 60</a:t>
            </a:r>
            <a:endParaRPr lang="en-US" b="0" dirty="0">
              <a:solidFill>
                <a:srgbClr val="00B050"/>
              </a:solidFill>
            </a:endParaRPr>
          </a:p>
        </p:txBody>
      </p:sp>
      <p:sp>
        <p:nvSpPr>
          <p:cNvPr id="9" name="Double Brace 8"/>
          <p:cNvSpPr/>
          <p:nvPr/>
        </p:nvSpPr>
        <p:spPr>
          <a:xfrm>
            <a:off x="6477000" y="4876800"/>
            <a:ext cx="1752600" cy="12192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b="0" dirty="0" smtClean="0"/>
              <a:t>Display “</a:t>
            </a:r>
            <a:r>
              <a:rPr lang="en-IN" i="1" dirty="0" smtClean="0"/>
              <a:t>You are </a:t>
            </a:r>
            <a:r>
              <a:rPr lang="en-IN" i="1" dirty="0" smtClean="0">
                <a:solidFill>
                  <a:srgbClr val="FF0000"/>
                </a:solidFill>
              </a:rPr>
              <a:t>Not </a:t>
            </a:r>
            <a:r>
              <a:rPr lang="en-IN" i="1" dirty="0" smtClean="0"/>
              <a:t>a senior citizen”</a:t>
            </a:r>
            <a:endParaRPr lang="en-US" i="1" dirty="0"/>
          </a:p>
        </p:txBody>
      </p:sp>
    </p:spTree>
    <p:extLst>
      <p:ext uri="{BB962C8B-B14F-4D97-AF65-F5344CB8AC3E}">
        <p14:creationId xmlns:p14="http://schemas.microsoft.com/office/powerpoint/2010/main" val="151434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box(in)">
                                      <p:cBhvr>
                                        <p:cTn id="7" dur="500"/>
                                        <p:tgtEl>
                                          <p:spTgt spid="6">
                                            <p:txEl>
                                              <p:pRg st="5" end="5"/>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in)">
                                      <p:cBhvr>
                                        <p:cTn id="19" dur="500"/>
                                        <p:tgtEl>
                                          <p:spTgt spid="8"/>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spcBef>
                <a:spcPts val="600"/>
              </a:spcBef>
            </a:pPr>
            <a:r>
              <a:rPr lang="en-IN" dirty="0" smtClean="0">
                <a:ea typeface="Verdana" pitchFamily="34" charset="0"/>
                <a:cs typeface="Verdana" pitchFamily="34" charset="0"/>
              </a:rPr>
              <a:t>Types of Control Structures</a:t>
            </a: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11</a:t>
            </a:fld>
            <a:endParaRPr lang="en-US" dirty="0" smtClean="0"/>
          </a:p>
        </p:txBody>
      </p:sp>
      <p:graphicFrame>
        <p:nvGraphicFramePr>
          <p:cNvPr id="5" name="Diagram 4"/>
          <p:cNvGraphicFramePr/>
          <p:nvPr/>
        </p:nvGraphicFramePr>
        <p:xfrm>
          <a:off x="228600" y="1524000"/>
          <a:ext cx="8153400" cy="1981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6803" name="Picture 3"/>
          <p:cNvPicPr>
            <a:picLocks noChangeAspect="1" noChangeArrowheads="1"/>
          </p:cNvPicPr>
          <p:nvPr/>
        </p:nvPicPr>
        <p:blipFill>
          <a:blip r:embed="rId8" cstate="print"/>
          <a:srcRect/>
          <a:stretch>
            <a:fillRect/>
          </a:stretch>
        </p:blipFill>
        <p:spPr bwMode="auto">
          <a:xfrm>
            <a:off x="533400" y="3657600"/>
            <a:ext cx="2362200" cy="2300241"/>
          </a:xfrm>
          <a:prstGeom prst="rect">
            <a:avLst/>
          </a:prstGeom>
          <a:noFill/>
          <a:ln w="9525">
            <a:solidFill>
              <a:srgbClr val="FF0000"/>
            </a:solidFill>
            <a:miter lim="800000"/>
            <a:headEnd/>
            <a:tailEnd/>
          </a:ln>
          <a:effectLst/>
        </p:spPr>
      </p:pic>
      <p:pic>
        <p:nvPicPr>
          <p:cNvPr id="76804" name="Picture 4"/>
          <p:cNvPicPr>
            <a:picLocks noChangeAspect="1" noChangeArrowheads="1"/>
          </p:cNvPicPr>
          <p:nvPr/>
        </p:nvPicPr>
        <p:blipFill>
          <a:blip r:embed="rId9" cstate="print"/>
          <a:srcRect/>
          <a:stretch>
            <a:fillRect/>
          </a:stretch>
        </p:blipFill>
        <p:spPr bwMode="auto">
          <a:xfrm>
            <a:off x="3352800" y="3657600"/>
            <a:ext cx="2028825" cy="2819400"/>
          </a:xfrm>
          <a:prstGeom prst="rect">
            <a:avLst/>
          </a:prstGeom>
          <a:noFill/>
          <a:ln w="9525">
            <a:solidFill>
              <a:srgbClr val="00B050"/>
            </a:solidFill>
            <a:miter lim="800000"/>
            <a:headEnd/>
            <a:tailEnd/>
          </a:ln>
          <a:effectLst/>
        </p:spPr>
      </p:pic>
      <p:pic>
        <p:nvPicPr>
          <p:cNvPr id="76806" name="Picture 6"/>
          <p:cNvPicPr>
            <a:picLocks noChangeAspect="1" noChangeArrowheads="1"/>
          </p:cNvPicPr>
          <p:nvPr/>
        </p:nvPicPr>
        <p:blipFill>
          <a:blip r:embed="rId10" cstate="print"/>
          <a:srcRect/>
          <a:stretch>
            <a:fillRect/>
          </a:stretch>
        </p:blipFill>
        <p:spPr bwMode="auto">
          <a:xfrm>
            <a:off x="6267815" y="3657600"/>
            <a:ext cx="1123585" cy="2971800"/>
          </a:xfrm>
          <a:prstGeom prst="rect">
            <a:avLst/>
          </a:prstGeom>
          <a:noFill/>
          <a:ln w="9525">
            <a:solidFill>
              <a:schemeClr val="accent6">
                <a:lumMod val="50000"/>
              </a:schemeClr>
            </a:solidFill>
            <a:miter lim="800000"/>
            <a:headEnd/>
            <a:tailEnd/>
          </a:ln>
          <a:effectLst/>
        </p:spPr>
      </p:pic>
      <p:sp>
        <p:nvSpPr>
          <p:cNvPr id="11" name="TextBox 10"/>
          <p:cNvSpPr txBox="1"/>
          <p:nvPr/>
        </p:nvSpPr>
        <p:spPr>
          <a:xfrm>
            <a:off x="3549868" y="4191000"/>
            <a:ext cx="577402" cy="276999"/>
          </a:xfrm>
          <a:prstGeom prst="rect">
            <a:avLst/>
          </a:prstGeom>
          <a:noFill/>
        </p:spPr>
        <p:txBody>
          <a:bodyPr wrap="none" rtlCol="0">
            <a:spAutoFit/>
          </a:bodyPr>
          <a:lstStyle/>
          <a:p>
            <a:r>
              <a:rPr lang="en-US" sz="1200" dirty="0" smtClean="0"/>
              <a:t>False</a:t>
            </a:r>
            <a:endParaRPr lang="en-US" sz="1200" dirty="0"/>
          </a:p>
        </p:txBody>
      </p:sp>
      <p:sp>
        <p:nvSpPr>
          <p:cNvPr id="12" name="TextBox 11"/>
          <p:cNvSpPr txBox="1"/>
          <p:nvPr/>
        </p:nvSpPr>
        <p:spPr>
          <a:xfrm>
            <a:off x="4519573" y="4648200"/>
            <a:ext cx="509627" cy="276999"/>
          </a:xfrm>
          <a:prstGeom prst="rect">
            <a:avLst/>
          </a:prstGeom>
          <a:noFill/>
        </p:spPr>
        <p:txBody>
          <a:bodyPr wrap="none" rtlCol="0">
            <a:spAutoFit/>
          </a:bodyPr>
          <a:lstStyle/>
          <a:p>
            <a:r>
              <a:rPr lang="en-US" sz="1200" dirty="0" smtClean="0"/>
              <a:t>True</a:t>
            </a:r>
            <a:endParaRPr lang="en-US" sz="1200" dirty="0"/>
          </a:p>
        </p:txBody>
      </p:sp>
      <p:sp>
        <p:nvSpPr>
          <p:cNvPr id="13" name="TextBox 12"/>
          <p:cNvSpPr txBox="1"/>
          <p:nvPr/>
        </p:nvSpPr>
        <p:spPr>
          <a:xfrm>
            <a:off x="914400" y="4114800"/>
            <a:ext cx="509627" cy="276999"/>
          </a:xfrm>
          <a:prstGeom prst="rect">
            <a:avLst/>
          </a:prstGeom>
          <a:noFill/>
        </p:spPr>
        <p:txBody>
          <a:bodyPr wrap="none" rtlCol="0">
            <a:spAutoFit/>
          </a:bodyPr>
          <a:lstStyle/>
          <a:p>
            <a:r>
              <a:rPr lang="en-US" sz="1200" dirty="0" smtClean="0"/>
              <a:t>True</a:t>
            </a:r>
            <a:endParaRPr lang="en-US" sz="1200" dirty="0"/>
          </a:p>
        </p:txBody>
      </p:sp>
      <p:sp>
        <p:nvSpPr>
          <p:cNvPr id="14" name="TextBox 13"/>
          <p:cNvSpPr txBox="1"/>
          <p:nvPr/>
        </p:nvSpPr>
        <p:spPr>
          <a:xfrm>
            <a:off x="2086302" y="4114800"/>
            <a:ext cx="577402" cy="276999"/>
          </a:xfrm>
          <a:prstGeom prst="rect">
            <a:avLst/>
          </a:prstGeom>
          <a:noFill/>
        </p:spPr>
        <p:txBody>
          <a:bodyPr wrap="none" rtlCol="0">
            <a:spAutoFit/>
          </a:bodyPr>
          <a:lstStyle/>
          <a:p>
            <a:r>
              <a:rPr lang="en-US" sz="1200" dirty="0" smtClean="0"/>
              <a:t>False</a:t>
            </a:r>
            <a:endParaRPr lang="en-US" sz="1200" dirty="0"/>
          </a:p>
        </p:txBody>
      </p:sp>
    </p:spTree>
    <p:extLst>
      <p:ext uri="{BB962C8B-B14F-4D97-AF65-F5344CB8AC3E}">
        <p14:creationId xmlns:p14="http://schemas.microsoft.com/office/powerpoint/2010/main" val="2820309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500" fill="hold"/>
                                        <p:tgtEl>
                                          <p:spTgt spid="76803"/>
                                        </p:tgtEl>
                                        <p:attrNameLst>
                                          <p:attrName>ppt_x</p:attrName>
                                        </p:attrNameLst>
                                      </p:cBhvr>
                                      <p:tavLst>
                                        <p:tav tm="0">
                                          <p:val>
                                            <p:strVal val="0-#ppt_w/2"/>
                                          </p:val>
                                        </p:tav>
                                        <p:tav tm="100000">
                                          <p:val>
                                            <p:strVal val="#ppt_x"/>
                                          </p:val>
                                        </p:tav>
                                      </p:tavLst>
                                    </p:anim>
                                    <p:anim calcmode="lin" valueType="num">
                                      <p:cBhvr additive="base">
                                        <p:cTn id="8" dur="500" fill="hold"/>
                                        <p:tgtEl>
                                          <p:spTgt spid="7680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6804"/>
                                        </p:tgtEl>
                                        <p:attrNameLst>
                                          <p:attrName>style.visibility</p:attrName>
                                        </p:attrNameLst>
                                      </p:cBhvr>
                                      <p:to>
                                        <p:strVal val="visible"/>
                                      </p:to>
                                    </p:set>
                                    <p:anim calcmode="lin" valueType="num">
                                      <p:cBhvr additive="base">
                                        <p:cTn id="21" dur="500" fill="hold"/>
                                        <p:tgtEl>
                                          <p:spTgt spid="76804"/>
                                        </p:tgtEl>
                                        <p:attrNameLst>
                                          <p:attrName>ppt_x</p:attrName>
                                        </p:attrNameLst>
                                      </p:cBhvr>
                                      <p:tavLst>
                                        <p:tav tm="0">
                                          <p:val>
                                            <p:strVal val="#ppt_x"/>
                                          </p:val>
                                        </p:tav>
                                        <p:tav tm="100000">
                                          <p:val>
                                            <p:strVal val="#ppt_x"/>
                                          </p:val>
                                        </p:tav>
                                      </p:tavLst>
                                    </p:anim>
                                    <p:anim calcmode="lin" valueType="num">
                                      <p:cBhvr additive="base">
                                        <p:cTn id="22" dur="500" fill="hold"/>
                                        <p:tgtEl>
                                          <p:spTgt spid="7680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76806"/>
                                        </p:tgtEl>
                                        <p:attrNameLst>
                                          <p:attrName>style.visibility</p:attrName>
                                        </p:attrNameLst>
                                      </p:cBhvr>
                                      <p:to>
                                        <p:strVal val="visible"/>
                                      </p:to>
                                    </p:set>
                                    <p:anim calcmode="lin" valueType="num">
                                      <p:cBhvr additive="base">
                                        <p:cTn id="35" dur="500" fill="hold"/>
                                        <p:tgtEl>
                                          <p:spTgt spid="76806"/>
                                        </p:tgtEl>
                                        <p:attrNameLst>
                                          <p:attrName>ppt_x</p:attrName>
                                        </p:attrNameLst>
                                      </p:cBhvr>
                                      <p:tavLst>
                                        <p:tav tm="0">
                                          <p:val>
                                            <p:strVal val="1+#ppt_w/2"/>
                                          </p:val>
                                        </p:tav>
                                        <p:tav tm="100000">
                                          <p:val>
                                            <p:strVal val="#ppt_x"/>
                                          </p:val>
                                        </p:tav>
                                      </p:tavLst>
                                    </p:anim>
                                    <p:anim calcmode="lin" valueType="num">
                                      <p:cBhvr additive="base">
                                        <p:cTn id="36" dur="500" fill="hold"/>
                                        <p:tgtEl>
                                          <p:spTgt spid="768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IN" sz="2800" dirty="0" smtClean="0">
                <a:latin typeface="Verdana" pitchFamily="34" charset="0"/>
                <a:ea typeface="Verdana" pitchFamily="34" charset="0"/>
                <a:cs typeface="Verdana" pitchFamily="34" charset="0"/>
              </a:rPr>
              <a:t>Selection Statements</a:t>
            </a:r>
            <a:endParaRPr lang="en-US" sz="2800" dirty="0" smtClean="0">
              <a:latin typeface="Verdana" pitchFamily="34" charset="0"/>
              <a:ea typeface="Verdana" pitchFamily="34" charset="0"/>
              <a:cs typeface="Verdana" pitchFamily="34" charset="0"/>
            </a:endParaRPr>
          </a:p>
        </p:txBody>
      </p:sp>
      <p:sp>
        <p:nvSpPr>
          <p:cNvPr id="7172" name="Slide Number Placeholder 3"/>
          <p:cNvSpPr>
            <a:spLocks noGrp="1"/>
          </p:cNvSpPr>
          <p:nvPr>
            <p:ph type="sldNum" sz="quarter" idx="10"/>
          </p:nvPr>
        </p:nvSpPr>
        <p:spPr/>
        <p:txBody>
          <a:bodyPr/>
          <a:lstStyle/>
          <a:p>
            <a:pPr>
              <a:defRPr/>
            </a:pPr>
            <a:fld id="{6BDB537B-3B21-4882-AA13-D38C29734D23}" type="slidenum">
              <a:rPr lang="en-US" smtClean="0"/>
              <a:pPr>
                <a:defRPr/>
              </a:pPr>
              <a:t>12</a:t>
            </a:fld>
            <a:endParaRPr lang="en-US" dirty="0" smtClean="0"/>
          </a:p>
        </p:txBody>
      </p:sp>
      <p:graphicFrame>
        <p:nvGraphicFramePr>
          <p:cNvPr id="6" name="Diagram 5"/>
          <p:cNvGraphicFramePr/>
          <p:nvPr/>
        </p:nvGraphicFramePr>
        <p:xfrm>
          <a:off x="228600" y="2721888"/>
          <a:ext cx="8686800" cy="2154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04800" y="2514600"/>
            <a:ext cx="2895600"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1600" i="1" dirty="0" smtClean="0">
                <a:latin typeface="Arial" pitchFamily="34" charset="0"/>
                <a:cs typeface="Arial" pitchFamily="34" charset="0"/>
              </a:rPr>
              <a:t>If statement</a:t>
            </a:r>
            <a:r>
              <a:rPr lang="en-IN" sz="1600" b="0" dirty="0" smtClean="0">
                <a:latin typeface="Arial" pitchFamily="34" charset="0"/>
                <a:cs typeface="Arial" pitchFamily="34" charset="0"/>
              </a:rPr>
              <a:t> is used to check the condition and execute statements depending upon the result of the condition</a:t>
            </a:r>
            <a:endParaRPr lang="en-US" sz="1600" dirty="0">
              <a:latin typeface="Arial" pitchFamily="34" charset="0"/>
              <a:cs typeface="Arial" pitchFamily="34" charset="0"/>
            </a:endParaRPr>
          </a:p>
        </p:txBody>
      </p:sp>
      <p:sp>
        <p:nvSpPr>
          <p:cNvPr id="8" name="TextBox 7"/>
          <p:cNvSpPr txBox="1"/>
          <p:nvPr/>
        </p:nvSpPr>
        <p:spPr>
          <a:xfrm>
            <a:off x="5943600" y="2504182"/>
            <a:ext cx="2895600"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b="0" dirty="0" smtClean="0">
                <a:latin typeface="Arial" pitchFamily="34" charset="0"/>
                <a:cs typeface="Arial" pitchFamily="34" charset="0"/>
              </a:rPr>
              <a:t>The </a:t>
            </a:r>
            <a:r>
              <a:rPr lang="en-US" sz="1600" i="1" dirty="0" smtClean="0">
                <a:latin typeface="Arial" pitchFamily="34" charset="0"/>
                <a:cs typeface="Arial" pitchFamily="34" charset="0"/>
              </a:rPr>
              <a:t>CASE statement </a:t>
            </a:r>
            <a:r>
              <a:rPr lang="en-US" sz="1600" b="0" dirty="0" smtClean="0">
                <a:latin typeface="Arial" pitchFamily="34" charset="0"/>
                <a:cs typeface="Arial" pitchFamily="34" charset="0"/>
              </a:rPr>
              <a:t>allows you to execute one sequence of statements out of many possible sequences</a:t>
            </a:r>
          </a:p>
        </p:txBody>
      </p:sp>
      <p:grpSp>
        <p:nvGrpSpPr>
          <p:cNvPr id="40" name="Group 39"/>
          <p:cNvGrpSpPr/>
          <p:nvPr/>
        </p:nvGrpSpPr>
        <p:grpSpPr>
          <a:xfrm>
            <a:off x="152400" y="4876800"/>
            <a:ext cx="6858000" cy="893266"/>
            <a:chOff x="152400" y="3941088"/>
            <a:chExt cx="6858000" cy="893266"/>
          </a:xfrm>
        </p:grpSpPr>
        <p:sp>
          <p:nvSpPr>
            <p:cNvPr id="9" name="TextBox 8"/>
            <p:cNvSpPr txBox="1"/>
            <p:nvPr/>
          </p:nvSpPr>
          <p:spPr>
            <a:xfrm>
              <a:off x="152400" y="4495800"/>
              <a:ext cx="1733167" cy="33855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0" lvl="3"/>
              <a:r>
                <a:rPr lang="en-US" sz="1600" b="0" dirty="0" smtClean="0">
                  <a:latin typeface="Arial" pitchFamily="34" charset="0"/>
                  <a:cs typeface="Arial" pitchFamily="34" charset="0"/>
                </a:rPr>
                <a:t>IF-THEN-END IF</a:t>
              </a:r>
            </a:p>
          </p:txBody>
        </p:sp>
        <p:sp>
          <p:nvSpPr>
            <p:cNvPr id="10" name="TextBox 9"/>
            <p:cNvSpPr txBox="1"/>
            <p:nvPr/>
          </p:nvSpPr>
          <p:spPr>
            <a:xfrm>
              <a:off x="2133600" y="4495800"/>
              <a:ext cx="2324675" cy="33855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0" lvl="3"/>
              <a:r>
                <a:rPr lang="en-US" sz="1600" b="0" dirty="0" smtClean="0">
                  <a:latin typeface="Arial" pitchFamily="34" charset="0"/>
                  <a:cs typeface="Arial" pitchFamily="34" charset="0"/>
                </a:rPr>
                <a:t>IF-THEN-ELSE-END IF</a:t>
              </a:r>
            </a:p>
          </p:txBody>
        </p:sp>
        <p:sp>
          <p:nvSpPr>
            <p:cNvPr id="11" name="TextBox 10"/>
            <p:cNvSpPr txBox="1"/>
            <p:nvPr/>
          </p:nvSpPr>
          <p:spPr>
            <a:xfrm>
              <a:off x="4639238" y="4495800"/>
              <a:ext cx="2371162" cy="33855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0" lvl="3"/>
              <a:r>
                <a:rPr lang="en-US" sz="1600" b="0" dirty="0" smtClean="0">
                  <a:latin typeface="Arial" pitchFamily="34" charset="0"/>
                  <a:cs typeface="Arial" pitchFamily="34" charset="0"/>
                </a:rPr>
                <a:t>IF-THEN-ELSIF-END IF</a:t>
              </a:r>
            </a:p>
          </p:txBody>
        </p:sp>
        <p:grpSp>
          <p:nvGrpSpPr>
            <p:cNvPr id="39" name="Group 38"/>
            <p:cNvGrpSpPr/>
            <p:nvPr/>
          </p:nvGrpSpPr>
          <p:grpSpPr>
            <a:xfrm>
              <a:off x="1018984" y="3941088"/>
              <a:ext cx="4805835" cy="554712"/>
              <a:chOff x="1018984" y="3941088"/>
              <a:chExt cx="4805835" cy="554712"/>
            </a:xfrm>
          </p:grpSpPr>
          <p:cxnSp>
            <p:nvCxnSpPr>
              <p:cNvPr id="19" name="Straight Connector 18"/>
              <p:cNvCxnSpPr/>
              <p:nvPr/>
            </p:nvCxnSpPr>
            <p:spPr>
              <a:xfrm flipH="1">
                <a:off x="2894806" y="3941088"/>
                <a:ext cx="794" cy="250706"/>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hape 33"/>
              <p:cNvCxnSpPr>
                <a:endCxn id="10" idx="0"/>
              </p:cNvCxnSpPr>
              <p:nvPr/>
            </p:nvCxnSpPr>
            <p:spPr>
              <a:xfrm>
                <a:off x="2895600" y="4191000"/>
                <a:ext cx="400338" cy="304800"/>
              </a:xfrm>
              <a:prstGeom prst="bentConnector2">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a:endCxn id="9" idx="0"/>
              </p:cNvCxnSpPr>
              <p:nvPr/>
            </p:nvCxnSpPr>
            <p:spPr>
              <a:xfrm rot="10800000" flipV="1">
                <a:off x="1018984" y="4191000"/>
                <a:ext cx="1876616" cy="304800"/>
              </a:xfrm>
              <a:prstGeom prst="bentConnector2">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hape 37"/>
              <p:cNvCxnSpPr>
                <a:endCxn id="11" idx="0"/>
              </p:cNvCxnSpPr>
              <p:nvPr/>
            </p:nvCxnSpPr>
            <p:spPr>
              <a:xfrm>
                <a:off x="2895600" y="4191000"/>
                <a:ext cx="2929219" cy="304800"/>
              </a:xfrm>
              <a:prstGeom prst="bentConnector2">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41" name="TextBox 40"/>
          <p:cNvSpPr txBox="1"/>
          <p:nvPr/>
        </p:nvSpPr>
        <p:spPr>
          <a:xfrm>
            <a:off x="1371600" y="6041112"/>
            <a:ext cx="3296865" cy="33855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600" dirty="0" smtClean="0">
                <a:latin typeface="Arial" pitchFamily="34" charset="0"/>
                <a:cs typeface="Arial" pitchFamily="34" charset="0"/>
              </a:rPr>
              <a:t>Different Types of IF statements</a:t>
            </a:r>
            <a:endParaRPr lang="en-US" sz="1600" dirty="0">
              <a:latin typeface="Arial" pitchFamily="34" charset="0"/>
              <a:cs typeface="Arial" pitchFamily="34" charset="0"/>
            </a:endParaRPr>
          </a:p>
        </p:txBody>
      </p:sp>
      <p:sp>
        <p:nvSpPr>
          <p:cNvPr id="42" name="TextBox 41"/>
          <p:cNvSpPr txBox="1"/>
          <p:nvPr/>
        </p:nvSpPr>
        <p:spPr>
          <a:xfrm>
            <a:off x="304800" y="1639669"/>
            <a:ext cx="8305800" cy="646331"/>
          </a:xfrm>
          <a:prstGeom prst="rect">
            <a:avLst/>
          </a:prstGeom>
          <a:noFill/>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b="0" dirty="0" smtClean="0">
                <a:latin typeface="Arial" pitchFamily="34" charset="0"/>
                <a:cs typeface="Arial" pitchFamily="34" charset="0"/>
              </a:rPr>
              <a:t>Selection Statements or Conditional Execution statements refers to the ways of executing code depending on a condition being met.</a:t>
            </a:r>
            <a:endParaRPr lang="en-US" dirty="0">
              <a:latin typeface="Arial" pitchFamily="34" charset="0"/>
              <a:cs typeface="Arial" pitchFamily="34" charset="0"/>
            </a:endParaRPr>
          </a:p>
        </p:txBody>
      </p:sp>
    </p:spTree>
    <p:extLst>
      <p:ext uri="{BB962C8B-B14F-4D97-AF65-F5344CB8AC3E}">
        <p14:creationId xmlns:p14="http://schemas.microsoft.com/office/powerpoint/2010/main" val="1314132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horizontal)">
                                      <p:cBhvr>
                                        <p:cTn id="15" dur="500"/>
                                        <p:tgtEl>
                                          <p:spTgt spid="4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linds(horizontal)">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IF-THEN END IF</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
        <p:nvSpPr>
          <p:cNvPr id="8" name="TextBox 7"/>
          <p:cNvSpPr txBox="1"/>
          <p:nvPr/>
        </p:nvSpPr>
        <p:spPr>
          <a:xfrm>
            <a:off x="76200" y="1600200"/>
            <a:ext cx="8839200" cy="5478423"/>
          </a:xfrm>
          <a:prstGeom prst="rect">
            <a:avLst/>
          </a:prstGeom>
          <a:noFill/>
        </p:spPr>
        <p:txBody>
          <a:bodyPr wrap="square" rtlCol="0">
            <a:spAutoFit/>
          </a:bodyPr>
          <a:lstStyle/>
          <a:p>
            <a:pPr>
              <a:spcBef>
                <a:spcPts val="1200"/>
              </a:spcBef>
            </a:pPr>
            <a:r>
              <a:rPr lang="en-IN" b="0" dirty="0" smtClean="0"/>
              <a:t>The most basic conditional evaluation is the </a:t>
            </a:r>
            <a:r>
              <a:rPr lang="en-IN" i="1" dirty="0" smtClean="0"/>
              <a:t>IF-THEN END IF </a:t>
            </a:r>
            <a:r>
              <a:rPr lang="en-IN" b="0" dirty="0" smtClean="0"/>
              <a:t>statement.</a:t>
            </a:r>
          </a:p>
          <a:p>
            <a:pPr>
              <a:spcBef>
                <a:spcPts val="1200"/>
              </a:spcBef>
            </a:pPr>
            <a:r>
              <a:rPr lang="en-US" dirty="0" smtClean="0"/>
              <a:t>Syntax:</a:t>
            </a:r>
          </a:p>
          <a:p>
            <a:pPr lvl="2">
              <a:spcBef>
                <a:spcPts val="600"/>
              </a:spcBef>
            </a:pPr>
            <a:r>
              <a:rPr lang="en-IN" b="0" dirty="0" smtClean="0">
                <a:solidFill>
                  <a:srgbClr val="0070C0"/>
                </a:solidFill>
              </a:rPr>
              <a:t>IF </a:t>
            </a:r>
            <a:r>
              <a:rPr lang="en-IN" b="0" i="1" dirty="0" smtClean="0">
                <a:solidFill>
                  <a:srgbClr val="00B050"/>
                </a:solidFill>
              </a:rPr>
              <a:t>condition</a:t>
            </a:r>
          </a:p>
          <a:p>
            <a:pPr lvl="2">
              <a:spcBef>
                <a:spcPts val="600"/>
              </a:spcBef>
            </a:pPr>
            <a:r>
              <a:rPr lang="en-IN" b="0" dirty="0" smtClean="0">
                <a:solidFill>
                  <a:srgbClr val="0070C0"/>
                </a:solidFill>
              </a:rPr>
              <a:t>THEN</a:t>
            </a:r>
          </a:p>
          <a:p>
            <a:pPr lvl="2">
              <a:spcBef>
                <a:spcPts val="600"/>
              </a:spcBef>
            </a:pPr>
            <a:r>
              <a:rPr lang="en-IN" b="0" i="1" dirty="0" smtClean="0">
                <a:solidFill>
                  <a:srgbClr val="0070C0"/>
                </a:solidFill>
              </a:rPr>
              <a:t>...</a:t>
            </a:r>
            <a:r>
              <a:rPr lang="en-IN" b="0" i="1" dirty="0" smtClean="0">
                <a:solidFill>
                  <a:srgbClr val="00B050"/>
                </a:solidFill>
              </a:rPr>
              <a:t> Block 1 statements</a:t>
            </a:r>
            <a:r>
              <a:rPr lang="en-IN" b="0" i="1" dirty="0" smtClean="0">
                <a:solidFill>
                  <a:srgbClr val="0070C0"/>
                </a:solidFill>
              </a:rPr>
              <a:t>...</a:t>
            </a:r>
          </a:p>
          <a:p>
            <a:pPr lvl="2">
              <a:spcBef>
                <a:spcPts val="600"/>
              </a:spcBef>
            </a:pPr>
            <a:r>
              <a:rPr lang="en-IN" b="0" dirty="0" smtClean="0">
                <a:solidFill>
                  <a:srgbClr val="0070C0"/>
                </a:solidFill>
              </a:rPr>
              <a:t>END IF;</a:t>
            </a:r>
          </a:p>
          <a:p>
            <a:pPr marL="693738" indent="-300038">
              <a:spcBef>
                <a:spcPts val="1200"/>
              </a:spcBef>
              <a:buFont typeface="Arial" pitchFamily="34" charset="0"/>
              <a:buChar char="•"/>
            </a:pPr>
            <a:r>
              <a:rPr lang="en-IN" b="0" dirty="0" smtClean="0"/>
              <a:t>The </a:t>
            </a:r>
            <a:r>
              <a:rPr lang="en-IN" b="0" dirty="0" smtClean="0">
                <a:solidFill>
                  <a:srgbClr val="00B050"/>
                </a:solidFill>
              </a:rPr>
              <a:t>condition</a:t>
            </a:r>
            <a:r>
              <a:rPr lang="en-IN" b="0" dirty="0" smtClean="0"/>
              <a:t> is a logical condition which evaluates to a boolean variable (or/and) boolean constant (or/and) combination of boolean variables and relational operators that valuates to TRUE,FALSE, or NULL. </a:t>
            </a:r>
          </a:p>
          <a:p>
            <a:pPr marL="393700" indent="347663">
              <a:spcBef>
                <a:spcPts val="1200"/>
              </a:spcBef>
              <a:buFont typeface="Arial" pitchFamily="34" charset="0"/>
              <a:buChar char="•"/>
            </a:pPr>
            <a:r>
              <a:rPr lang="en-US" b="0" dirty="0" smtClean="0"/>
              <a:t>The </a:t>
            </a:r>
            <a:r>
              <a:rPr lang="en-US" i="1" dirty="0" smtClean="0"/>
              <a:t>sequence of statements</a:t>
            </a:r>
            <a:r>
              <a:rPr lang="en-US" b="0" dirty="0" smtClean="0"/>
              <a:t>  (</a:t>
            </a:r>
            <a:r>
              <a:rPr lang="en-US" i="1" dirty="0" smtClean="0"/>
              <a:t>Block 1</a:t>
            </a:r>
            <a:r>
              <a:rPr lang="en-US" b="0" dirty="0" smtClean="0"/>
              <a:t>) is executed only if the condition is true. </a:t>
            </a:r>
          </a:p>
          <a:p>
            <a:pPr marL="393700" indent="347663">
              <a:spcBef>
                <a:spcPts val="1200"/>
              </a:spcBef>
              <a:buFont typeface="Arial" pitchFamily="34" charset="0"/>
              <a:buChar char="•"/>
            </a:pPr>
            <a:r>
              <a:rPr lang="en-US" b="0" dirty="0" smtClean="0"/>
              <a:t>When the condition is false or null, the IF statement does nothing. In either case, control passes to the next statement which comes after ENDIF.</a:t>
            </a:r>
          </a:p>
          <a:p>
            <a:pPr>
              <a:spcBef>
                <a:spcPts val="1200"/>
              </a:spcBef>
            </a:pPr>
            <a:endParaRPr lang="en-IN" b="0" dirty="0" smtClean="0"/>
          </a:p>
          <a:p>
            <a:pPr>
              <a:spcBef>
                <a:spcPts val="1200"/>
              </a:spcBef>
            </a:pPr>
            <a:endParaRPr lang="en-IN" b="0" dirty="0" smtClean="0"/>
          </a:p>
        </p:txBody>
      </p:sp>
    </p:spTree>
    <p:extLst>
      <p:ext uri="{BB962C8B-B14F-4D97-AF65-F5344CB8AC3E}">
        <p14:creationId xmlns:p14="http://schemas.microsoft.com/office/powerpoint/2010/main" val="244948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IF-THEN END IF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sp>
        <p:nvSpPr>
          <p:cNvPr id="5" name="TextBox 4"/>
          <p:cNvSpPr txBox="1"/>
          <p:nvPr/>
        </p:nvSpPr>
        <p:spPr>
          <a:xfrm>
            <a:off x="76200" y="1524000"/>
            <a:ext cx="8686800" cy="3077766"/>
          </a:xfrm>
          <a:prstGeom prst="rect">
            <a:avLst/>
          </a:prstGeom>
          <a:noFill/>
        </p:spPr>
        <p:txBody>
          <a:bodyPr wrap="square" rtlCol="0">
            <a:spAutoFit/>
          </a:bodyPr>
          <a:lstStyle/>
          <a:p>
            <a:endParaRPr lang="en-US" b="0" dirty="0" smtClean="0">
              <a:solidFill>
                <a:srgbClr val="0070C0"/>
              </a:solidFill>
            </a:endParaRPr>
          </a:p>
          <a:p>
            <a:pPr marL="111125" indent="-111125">
              <a:tabLst>
                <a:tab pos="236538" algn="l"/>
                <a:tab pos="457200" algn="l"/>
              </a:tabLst>
            </a:pPr>
            <a:r>
              <a:rPr lang="en-US" sz="1600" b="0" dirty="0" smtClean="0">
                <a:solidFill>
                  <a:srgbClr val="0070C0"/>
                </a:solidFill>
              </a:rPr>
              <a:t>DECLARE</a:t>
            </a:r>
          </a:p>
          <a:p>
            <a:pPr marL="1025525" lvl="2" indent="-111125">
              <a:tabLst>
                <a:tab pos="236538" algn="l"/>
                <a:tab pos="457200" algn="l"/>
              </a:tabLst>
            </a:pPr>
            <a:r>
              <a:rPr lang="en-US" sz="1600" b="0" dirty="0" smtClean="0">
                <a:solidFill>
                  <a:srgbClr val="00B050"/>
                </a:solidFill>
              </a:rPr>
              <a:t>price</a:t>
            </a:r>
            <a:r>
              <a:rPr lang="en-US" sz="1600" b="0" dirty="0" smtClean="0">
                <a:solidFill>
                  <a:srgbClr val="0070C0"/>
                </a:solidFill>
              </a:rPr>
              <a:t> Number(10);</a:t>
            </a:r>
          </a:p>
          <a:p>
            <a:pPr marL="1025525" lvl="2" indent="-111125">
              <a:tabLst>
                <a:tab pos="236538" algn="l"/>
                <a:tab pos="457200" algn="l"/>
              </a:tabLst>
            </a:pPr>
            <a:r>
              <a:rPr lang="en-US" sz="1600" b="0" dirty="0" err="1" smtClean="0">
                <a:solidFill>
                  <a:srgbClr val="00B050"/>
                </a:solidFill>
              </a:rPr>
              <a:t>Product_Logo</a:t>
            </a:r>
            <a:r>
              <a:rPr lang="en-US" sz="1600" b="0" dirty="0" smtClean="0">
                <a:solidFill>
                  <a:srgbClr val="00B050"/>
                </a:solidFill>
              </a:rPr>
              <a:t> </a:t>
            </a:r>
            <a:r>
              <a:rPr lang="en-US" sz="1600" b="0" dirty="0" smtClean="0">
                <a:solidFill>
                  <a:srgbClr val="0070C0"/>
                </a:solidFill>
              </a:rPr>
              <a:t>VARCHAR2(35);</a:t>
            </a:r>
          </a:p>
          <a:p>
            <a:pPr marL="111125" indent="-111125">
              <a:tabLst>
                <a:tab pos="236538" algn="l"/>
                <a:tab pos="457200" algn="l"/>
              </a:tabLst>
            </a:pPr>
            <a:r>
              <a:rPr lang="en-US" sz="1600" b="0" dirty="0" smtClean="0">
                <a:solidFill>
                  <a:srgbClr val="0070C0"/>
                </a:solidFill>
              </a:rPr>
              <a:t>BEGIN</a:t>
            </a:r>
          </a:p>
          <a:p>
            <a:pPr marL="1025525" lvl="2" indent="-111125">
              <a:tabLst>
                <a:tab pos="236538" algn="l"/>
                <a:tab pos="457200" algn="l"/>
              </a:tabLst>
            </a:pPr>
            <a:r>
              <a:rPr lang="en-US" sz="1600" b="0" dirty="0" smtClean="0">
                <a:solidFill>
                  <a:srgbClr val="0070C0"/>
                </a:solidFill>
              </a:rPr>
              <a:t>SELECT </a:t>
            </a:r>
            <a:r>
              <a:rPr lang="en-US" sz="1600" b="0" dirty="0" err="1" smtClean="0">
                <a:solidFill>
                  <a:srgbClr val="00B050"/>
                </a:solidFill>
              </a:rPr>
              <a:t>buyprice</a:t>
            </a:r>
            <a:r>
              <a:rPr lang="en-US" sz="1600" b="0" dirty="0" smtClean="0">
                <a:solidFill>
                  <a:srgbClr val="00B050"/>
                </a:solidFill>
              </a:rPr>
              <a:t> </a:t>
            </a:r>
            <a:r>
              <a:rPr lang="en-US" sz="1600" b="0" dirty="0" smtClean="0">
                <a:solidFill>
                  <a:srgbClr val="0070C0"/>
                </a:solidFill>
              </a:rPr>
              <a:t> INTO </a:t>
            </a:r>
            <a:r>
              <a:rPr lang="en-US" sz="1600" b="0" dirty="0" smtClean="0">
                <a:solidFill>
                  <a:srgbClr val="00B050"/>
                </a:solidFill>
              </a:rPr>
              <a:t>  price</a:t>
            </a:r>
            <a:r>
              <a:rPr lang="en-US" sz="1600" b="0" dirty="0" smtClean="0">
                <a:solidFill>
                  <a:srgbClr val="0070C0"/>
                </a:solidFill>
              </a:rPr>
              <a:t> FROM  </a:t>
            </a:r>
            <a:r>
              <a:rPr lang="en-US" sz="1600" b="0" dirty="0" smtClean="0">
                <a:solidFill>
                  <a:srgbClr val="00B050"/>
                </a:solidFill>
              </a:rPr>
              <a:t>products  </a:t>
            </a:r>
            <a:r>
              <a:rPr lang="en-US" sz="1600" b="0" dirty="0" smtClean="0">
                <a:solidFill>
                  <a:srgbClr val="0070C0"/>
                </a:solidFill>
              </a:rPr>
              <a:t> WHERE </a:t>
            </a:r>
            <a:r>
              <a:rPr lang="en-US" sz="1600" b="0" dirty="0" err="1" smtClean="0">
                <a:solidFill>
                  <a:srgbClr val="00B050"/>
                </a:solidFill>
              </a:rPr>
              <a:t>ProductCode</a:t>
            </a:r>
            <a:r>
              <a:rPr lang="en-US" sz="1600" b="0" dirty="0" smtClean="0">
                <a:solidFill>
                  <a:srgbClr val="00B050"/>
                </a:solidFill>
              </a:rPr>
              <a:t> </a:t>
            </a:r>
            <a:r>
              <a:rPr lang="en-US" sz="1600" dirty="0">
                <a:solidFill>
                  <a:srgbClr val="0070C0"/>
                </a:solidFill>
              </a:rPr>
              <a:t>='S10_4757';</a:t>
            </a:r>
            <a:endParaRPr lang="en-US" sz="1600" b="0" dirty="0" smtClean="0">
              <a:solidFill>
                <a:srgbClr val="0070C0"/>
              </a:solidFill>
            </a:endParaRPr>
          </a:p>
          <a:p>
            <a:pPr marL="1025525" lvl="2" indent="-111125">
              <a:tabLst>
                <a:tab pos="236538" algn="l"/>
                <a:tab pos="457200" algn="l"/>
              </a:tabLst>
            </a:pPr>
            <a:r>
              <a:rPr lang="en-US" sz="1600" b="0" dirty="0" smtClean="0">
                <a:solidFill>
                  <a:srgbClr val="0070C0"/>
                </a:solidFill>
              </a:rPr>
              <a:t>IF  </a:t>
            </a:r>
            <a:r>
              <a:rPr lang="en-US" sz="1600" b="0" dirty="0" smtClean="0">
                <a:solidFill>
                  <a:srgbClr val="00B050"/>
                </a:solidFill>
              </a:rPr>
              <a:t>price </a:t>
            </a:r>
            <a:r>
              <a:rPr lang="en-US" sz="1600" b="0" dirty="0" smtClean="0">
                <a:solidFill>
                  <a:srgbClr val="0070C0"/>
                </a:solidFill>
              </a:rPr>
              <a:t> &gt;500 </a:t>
            </a:r>
          </a:p>
          <a:p>
            <a:pPr marL="1025525" lvl="2" indent="-111125">
              <a:tabLst>
                <a:tab pos="236538" algn="l"/>
                <a:tab pos="457200" algn="l"/>
              </a:tabLst>
            </a:pPr>
            <a:r>
              <a:rPr lang="en-US" sz="1600" b="0" dirty="0" smtClean="0">
                <a:solidFill>
                  <a:srgbClr val="0070C0"/>
                </a:solidFill>
              </a:rPr>
              <a:t>THEN </a:t>
            </a:r>
            <a:r>
              <a:rPr lang="en-US" sz="1600" dirty="0" err="1">
                <a:solidFill>
                  <a:srgbClr val="00B050"/>
                </a:solidFill>
              </a:rPr>
              <a:t>Product_Logo</a:t>
            </a:r>
            <a:r>
              <a:rPr lang="en-US" sz="1600" b="0" dirty="0" smtClean="0">
                <a:solidFill>
                  <a:srgbClr val="0070C0"/>
                </a:solidFill>
              </a:rPr>
              <a:t> :=</a:t>
            </a:r>
            <a:r>
              <a:rPr lang="en-US" sz="1600" b="0" dirty="0" smtClean="0">
                <a:solidFill>
                  <a:srgbClr val="00B050"/>
                </a:solidFill>
              </a:rPr>
              <a:t>‘Costlier Product</a:t>
            </a:r>
            <a:r>
              <a:rPr lang="en-US" sz="1600" b="0" dirty="0" smtClean="0">
                <a:solidFill>
                  <a:srgbClr val="0070C0"/>
                </a:solidFill>
              </a:rPr>
              <a:t>';</a:t>
            </a:r>
          </a:p>
          <a:p>
            <a:pPr marL="1025525" lvl="2" indent="-111125">
              <a:tabLst>
                <a:tab pos="236538" algn="l"/>
                <a:tab pos="457200" algn="l"/>
              </a:tabLst>
            </a:pPr>
            <a:r>
              <a:rPr lang="en-US" sz="1600" b="0" dirty="0" smtClean="0">
                <a:solidFill>
                  <a:srgbClr val="0070C0"/>
                </a:solidFill>
              </a:rPr>
              <a:t>  DBMS_OUTPUT.PUT_LINE(</a:t>
            </a:r>
            <a:r>
              <a:rPr lang="en-US" sz="1600" b="0" dirty="0" err="1" smtClean="0">
                <a:solidFill>
                  <a:srgbClr val="00B050"/>
                </a:solidFill>
              </a:rPr>
              <a:t>Product_Logo</a:t>
            </a:r>
            <a:r>
              <a:rPr lang="en-US" sz="1600" b="0" dirty="0" smtClean="0">
                <a:solidFill>
                  <a:srgbClr val="0070C0"/>
                </a:solidFill>
              </a:rPr>
              <a:t>);</a:t>
            </a:r>
          </a:p>
          <a:p>
            <a:pPr marL="1025525" lvl="2" indent="-111125">
              <a:tabLst>
                <a:tab pos="236538" algn="l"/>
                <a:tab pos="457200" algn="l"/>
              </a:tabLst>
            </a:pPr>
            <a:r>
              <a:rPr lang="en-US" sz="1600" b="0" dirty="0" smtClean="0">
                <a:solidFill>
                  <a:srgbClr val="0070C0"/>
                </a:solidFill>
              </a:rPr>
              <a:t>END IF;</a:t>
            </a:r>
          </a:p>
          <a:p>
            <a:pPr marL="568325" lvl="1" indent="-111125">
              <a:tabLst>
                <a:tab pos="236538" algn="l"/>
                <a:tab pos="457200" algn="l"/>
              </a:tabLst>
            </a:pPr>
            <a:r>
              <a:rPr lang="en-US" sz="1600" b="0" dirty="0" smtClean="0">
                <a:solidFill>
                  <a:srgbClr val="0070C0"/>
                </a:solidFill>
              </a:rPr>
              <a:t>DBMS_OUTPUT.PUT_LINE('</a:t>
            </a:r>
            <a:r>
              <a:rPr lang="en-US" sz="1600" b="0" dirty="0" smtClean="0">
                <a:solidFill>
                  <a:srgbClr val="00B050"/>
                </a:solidFill>
              </a:rPr>
              <a:t>The End</a:t>
            </a:r>
            <a:r>
              <a:rPr lang="en-US" sz="1600" b="0" dirty="0" smtClean="0">
                <a:solidFill>
                  <a:srgbClr val="0070C0"/>
                </a:solidFill>
              </a:rPr>
              <a:t>');</a:t>
            </a:r>
          </a:p>
          <a:p>
            <a:pPr marL="111125" indent="-111125">
              <a:tabLst>
                <a:tab pos="236538" algn="l"/>
                <a:tab pos="457200" algn="l"/>
              </a:tabLst>
            </a:pPr>
            <a:r>
              <a:rPr lang="en-US" sz="1600" b="0" dirty="0" smtClean="0">
                <a:solidFill>
                  <a:srgbClr val="0070C0"/>
                </a:solidFill>
              </a:rPr>
              <a:t>END;</a:t>
            </a:r>
          </a:p>
        </p:txBody>
      </p:sp>
    </p:spTree>
    <p:extLst>
      <p:ext uri="{BB962C8B-B14F-4D97-AF65-F5344CB8AC3E}">
        <p14:creationId xmlns:p14="http://schemas.microsoft.com/office/powerpoint/2010/main" val="444921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543800" cy="1143000"/>
          </a:xfrm>
        </p:spPr>
        <p:txBody>
          <a:bodyPr/>
          <a:lstStyle/>
          <a:p>
            <a:pPr marL="565150" indent="-342900"/>
            <a:r>
              <a:rPr lang="en-US" dirty="0" smtClean="0">
                <a:latin typeface="Verdana" pitchFamily="34" charset="0"/>
              </a:rPr>
              <a:t>IF-THEN-ELSE-END IF</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sp>
        <p:nvSpPr>
          <p:cNvPr id="5" name="TextBox 4"/>
          <p:cNvSpPr txBox="1"/>
          <p:nvPr/>
        </p:nvSpPr>
        <p:spPr>
          <a:xfrm>
            <a:off x="152400" y="1600200"/>
            <a:ext cx="8763000" cy="4247317"/>
          </a:xfrm>
          <a:prstGeom prst="rect">
            <a:avLst/>
          </a:prstGeom>
          <a:noFill/>
        </p:spPr>
        <p:txBody>
          <a:bodyPr wrap="square" rtlCol="0">
            <a:spAutoFit/>
          </a:bodyPr>
          <a:lstStyle/>
          <a:p>
            <a:r>
              <a:rPr lang="en-US" b="0" dirty="0" smtClean="0"/>
              <a:t>Second form of </a:t>
            </a:r>
            <a:r>
              <a:rPr lang="en-US" i="1" dirty="0" smtClean="0"/>
              <a:t>if then </a:t>
            </a:r>
            <a:r>
              <a:rPr lang="en-US" b="0" dirty="0" smtClean="0"/>
              <a:t>statement where </a:t>
            </a:r>
            <a:r>
              <a:rPr lang="en-US" i="1" dirty="0" smtClean="0"/>
              <a:t>else</a:t>
            </a:r>
            <a:r>
              <a:rPr lang="en-US" b="0" dirty="0" smtClean="0"/>
              <a:t> block is included to execute few statements in case conditions does not meet.</a:t>
            </a:r>
          </a:p>
          <a:p>
            <a:endParaRPr lang="en-US" b="0" dirty="0" smtClean="0"/>
          </a:p>
          <a:p>
            <a:r>
              <a:rPr lang="en-US" dirty="0" smtClean="0"/>
              <a:t>Syntax:</a:t>
            </a:r>
          </a:p>
          <a:p>
            <a:endParaRPr lang="en-US" dirty="0" smtClean="0">
              <a:solidFill>
                <a:srgbClr val="0070C0"/>
              </a:solidFill>
            </a:endParaRPr>
          </a:p>
          <a:p>
            <a:pPr marL="1371600" lvl="5"/>
            <a:r>
              <a:rPr lang="en-US" b="0" dirty="0" smtClean="0">
                <a:solidFill>
                  <a:srgbClr val="0070C0"/>
                </a:solidFill>
              </a:rPr>
              <a:t>IF </a:t>
            </a:r>
            <a:r>
              <a:rPr lang="en-US" b="0" dirty="0" smtClean="0">
                <a:solidFill>
                  <a:srgbClr val="00B050"/>
                </a:solidFill>
              </a:rPr>
              <a:t>condition</a:t>
            </a:r>
            <a:r>
              <a:rPr lang="en-US" b="0" dirty="0" smtClean="0">
                <a:solidFill>
                  <a:srgbClr val="0070C0"/>
                </a:solidFill>
              </a:rPr>
              <a:t> THEN</a:t>
            </a:r>
            <a:r>
              <a:rPr lang="en-US" b="0" dirty="0" smtClean="0"/>
              <a:t/>
            </a:r>
            <a:br>
              <a:rPr lang="en-US" b="0" dirty="0" smtClean="0"/>
            </a:br>
            <a:r>
              <a:rPr lang="en-US" b="0" dirty="0" smtClean="0"/>
              <a:t>        </a:t>
            </a:r>
            <a:r>
              <a:rPr lang="en-IN" b="0" i="1" dirty="0" smtClean="0">
                <a:solidFill>
                  <a:srgbClr val="0070C0"/>
                </a:solidFill>
              </a:rPr>
              <a:t>... </a:t>
            </a:r>
            <a:r>
              <a:rPr lang="en-IN" b="0" i="1" dirty="0" smtClean="0">
                <a:solidFill>
                  <a:srgbClr val="00B050"/>
                </a:solidFill>
              </a:rPr>
              <a:t>Block 1 statements</a:t>
            </a:r>
            <a:endParaRPr lang="en-IN" b="0" i="1" dirty="0" smtClean="0">
              <a:solidFill>
                <a:srgbClr val="0070C0"/>
              </a:solidFill>
            </a:endParaRPr>
          </a:p>
          <a:p>
            <a:pPr marL="1371600" lvl="5"/>
            <a:r>
              <a:rPr lang="en-US" b="0" dirty="0" smtClean="0">
                <a:solidFill>
                  <a:srgbClr val="0070C0"/>
                </a:solidFill>
              </a:rPr>
              <a:t>ELSE</a:t>
            </a:r>
            <a:r>
              <a:rPr lang="en-US" b="0" dirty="0" smtClean="0"/>
              <a:t/>
            </a:r>
            <a:br>
              <a:rPr lang="en-US" b="0" dirty="0" smtClean="0"/>
            </a:br>
            <a:r>
              <a:rPr lang="en-US" b="0" dirty="0" smtClean="0"/>
              <a:t>        </a:t>
            </a:r>
            <a:r>
              <a:rPr lang="en-IN" b="0" i="1" dirty="0" smtClean="0">
                <a:solidFill>
                  <a:srgbClr val="0070C0"/>
                </a:solidFill>
              </a:rPr>
              <a:t>... </a:t>
            </a:r>
            <a:r>
              <a:rPr lang="en-IN" b="0" i="1" dirty="0" smtClean="0">
                <a:solidFill>
                  <a:srgbClr val="00B050"/>
                </a:solidFill>
              </a:rPr>
              <a:t>Block 2 statements </a:t>
            </a:r>
          </a:p>
          <a:p>
            <a:pPr marL="1371600" lvl="5"/>
            <a:r>
              <a:rPr lang="en-US" b="0" dirty="0" smtClean="0">
                <a:solidFill>
                  <a:srgbClr val="0070C0"/>
                </a:solidFill>
              </a:rPr>
              <a:t>END IF;</a:t>
            </a:r>
          </a:p>
          <a:p>
            <a:endParaRPr lang="en-US" i="1" dirty="0" smtClean="0"/>
          </a:p>
          <a:p>
            <a:pPr marL="346075" indent="174625">
              <a:buFont typeface="Arial" pitchFamily="34" charset="0"/>
              <a:buChar char="•"/>
            </a:pPr>
            <a:r>
              <a:rPr lang="en-US" i="1" dirty="0" smtClean="0"/>
              <a:t> </a:t>
            </a:r>
            <a:r>
              <a:rPr lang="en-US" b="0" dirty="0" smtClean="0"/>
              <a:t>If condition evaluates to </a:t>
            </a:r>
            <a:r>
              <a:rPr lang="en-US" i="1" dirty="0" smtClean="0"/>
              <a:t>TRUE</a:t>
            </a:r>
            <a:r>
              <a:rPr lang="en-US" b="0" dirty="0" smtClean="0"/>
              <a:t>, the </a:t>
            </a:r>
            <a:r>
              <a:rPr lang="en-US" i="1" dirty="0" smtClean="0"/>
              <a:t>block 1 statements </a:t>
            </a:r>
            <a:r>
              <a:rPr lang="en-US" b="0" dirty="0" smtClean="0"/>
              <a:t>are executed. </a:t>
            </a:r>
          </a:p>
          <a:p>
            <a:pPr marL="346075" indent="174625">
              <a:buFont typeface="Arial" pitchFamily="34" charset="0"/>
              <a:buChar char="•"/>
            </a:pPr>
            <a:endParaRPr lang="en-US" b="0" dirty="0" smtClean="0"/>
          </a:p>
          <a:p>
            <a:pPr marL="346075" indent="174625">
              <a:buFont typeface="Arial" pitchFamily="34" charset="0"/>
              <a:buChar char="•"/>
            </a:pPr>
            <a:r>
              <a:rPr lang="en-US" b="0" dirty="0" smtClean="0"/>
              <a:t>If condition  evaluates to </a:t>
            </a:r>
            <a:r>
              <a:rPr lang="en-US" i="1" dirty="0" smtClean="0"/>
              <a:t>FALSE</a:t>
            </a:r>
            <a:r>
              <a:rPr lang="en-US" b="0" dirty="0" smtClean="0"/>
              <a:t> or </a:t>
            </a:r>
            <a:r>
              <a:rPr lang="en-US" i="1" dirty="0" smtClean="0"/>
              <a:t>NULL</a:t>
            </a:r>
            <a:r>
              <a:rPr lang="en-US" b="0" dirty="0" smtClean="0"/>
              <a:t>, the </a:t>
            </a:r>
            <a:r>
              <a:rPr lang="en-US" i="1" dirty="0" smtClean="0"/>
              <a:t>block 2 statements</a:t>
            </a:r>
            <a:r>
              <a:rPr lang="en-US" b="0" dirty="0" smtClean="0"/>
              <a:t> are executed</a:t>
            </a:r>
            <a:r>
              <a:rPr lang="en-US" dirty="0" smtClean="0"/>
              <a:t>. </a:t>
            </a:r>
          </a:p>
        </p:txBody>
      </p:sp>
    </p:spTree>
    <p:extLst>
      <p:ext uri="{BB962C8B-B14F-4D97-AF65-F5344CB8AC3E}">
        <p14:creationId xmlns:p14="http://schemas.microsoft.com/office/powerpoint/2010/main" val="230975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ox(in)">
                                      <p:cBhvr>
                                        <p:cTn id="10" dur="500"/>
                                        <p:tgtEl>
                                          <p:spTgt spid="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ox(in)">
                                      <p:cBhvr>
                                        <p:cTn id="13" dur="500"/>
                                        <p:tgtEl>
                                          <p:spTgt spid="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ox(in)">
                                      <p:cBhvr>
                                        <p:cTn id="16" dur="500"/>
                                        <p:tgtEl>
                                          <p:spTgt spid="5">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box(in)">
                                      <p:cBhvr>
                                        <p:cTn id="19" dur="500"/>
                                        <p:tgtEl>
                                          <p:spTgt spid="5">
                                            <p:txEl>
                                              <p:pRg st="8" end="8"/>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box(in)">
                                      <p:cBhvr>
                                        <p:cTn id="2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IF-THEN-ELSE-END IF </a:t>
            </a:r>
            <a:r>
              <a:rPr lang="en-IN" dirty="0" smtClean="0"/>
              <a:t>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sp>
        <p:nvSpPr>
          <p:cNvPr id="5" name="TextBox 4"/>
          <p:cNvSpPr txBox="1"/>
          <p:nvPr/>
        </p:nvSpPr>
        <p:spPr>
          <a:xfrm>
            <a:off x="228600" y="1606927"/>
            <a:ext cx="8839200" cy="4031873"/>
          </a:xfrm>
          <a:prstGeom prst="rect">
            <a:avLst/>
          </a:prstGeom>
          <a:noFill/>
        </p:spPr>
        <p:txBody>
          <a:bodyPr wrap="square" rtlCol="0">
            <a:spAutoFit/>
          </a:bodyPr>
          <a:lstStyle/>
          <a:p>
            <a:endParaRPr lang="en-US" sz="1600" dirty="0" smtClean="0"/>
          </a:p>
          <a:p>
            <a:pPr marL="111125" indent="-111125">
              <a:tabLst>
                <a:tab pos="236538" algn="l"/>
                <a:tab pos="457200" algn="l"/>
              </a:tabLst>
            </a:pPr>
            <a:r>
              <a:rPr lang="en-US" sz="1600" dirty="0">
                <a:solidFill>
                  <a:srgbClr val="0070C0"/>
                </a:solidFill>
              </a:rPr>
              <a:t>DECLARE</a:t>
            </a:r>
          </a:p>
          <a:p>
            <a:pPr marL="1025525" lvl="2" indent="-111125">
              <a:tabLst>
                <a:tab pos="236538" algn="l"/>
                <a:tab pos="457200" algn="l"/>
              </a:tabLst>
            </a:pPr>
            <a:r>
              <a:rPr lang="en-US" sz="1600" dirty="0">
                <a:solidFill>
                  <a:srgbClr val="00B050"/>
                </a:solidFill>
              </a:rPr>
              <a:t>price</a:t>
            </a:r>
            <a:r>
              <a:rPr lang="en-US" sz="1600" dirty="0">
                <a:solidFill>
                  <a:srgbClr val="0070C0"/>
                </a:solidFill>
              </a:rPr>
              <a:t> Number(10);</a:t>
            </a:r>
          </a:p>
          <a:p>
            <a:pPr marL="1025525" lvl="2" indent="-111125">
              <a:tabLst>
                <a:tab pos="236538" algn="l"/>
                <a:tab pos="457200" algn="l"/>
              </a:tabLst>
            </a:pPr>
            <a:r>
              <a:rPr lang="en-US" sz="1600" dirty="0" err="1">
                <a:solidFill>
                  <a:srgbClr val="00B050"/>
                </a:solidFill>
              </a:rPr>
              <a:t>Product_Logo</a:t>
            </a:r>
            <a:r>
              <a:rPr lang="en-US" sz="1600" dirty="0">
                <a:solidFill>
                  <a:srgbClr val="00B050"/>
                </a:solidFill>
              </a:rPr>
              <a:t> </a:t>
            </a:r>
            <a:r>
              <a:rPr lang="en-US" sz="1600" dirty="0">
                <a:solidFill>
                  <a:srgbClr val="0070C0"/>
                </a:solidFill>
              </a:rPr>
              <a:t>VARCHAR2(35);</a:t>
            </a:r>
          </a:p>
          <a:p>
            <a:pPr marL="111125" indent="-111125">
              <a:tabLst>
                <a:tab pos="236538" algn="l"/>
                <a:tab pos="457200" algn="l"/>
              </a:tabLst>
            </a:pPr>
            <a:r>
              <a:rPr lang="en-US" sz="1600" dirty="0">
                <a:solidFill>
                  <a:srgbClr val="0070C0"/>
                </a:solidFill>
              </a:rPr>
              <a:t>BEGIN</a:t>
            </a:r>
          </a:p>
          <a:p>
            <a:pPr marL="1025525" lvl="2" indent="-111125">
              <a:tabLst>
                <a:tab pos="236538" algn="l"/>
                <a:tab pos="457200" algn="l"/>
              </a:tabLst>
            </a:pPr>
            <a:r>
              <a:rPr lang="en-US" sz="1600" dirty="0">
                <a:solidFill>
                  <a:srgbClr val="0070C0"/>
                </a:solidFill>
              </a:rPr>
              <a:t>SELECT </a:t>
            </a:r>
            <a:r>
              <a:rPr lang="en-US" sz="1600" dirty="0" err="1">
                <a:solidFill>
                  <a:srgbClr val="00B050"/>
                </a:solidFill>
              </a:rPr>
              <a:t>buyprice</a:t>
            </a:r>
            <a:r>
              <a:rPr lang="en-US" sz="1600" dirty="0">
                <a:solidFill>
                  <a:srgbClr val="00B050"/>
                </a:solidFill>
              </a:rPr>
              <a:t> </a:t>
            </a:r>
            <a:r>
              <a:rPr lang="en-US" sz="1600" dirty="0">
                <a:solidFill>
                  <a:srgbClr val="0070C0"/>
                </a:solidFill>
              </a:rPr>
              <a:t> INTO </a:t>
            </a:r>
            <a:r>
              <a:rPr lang="en-US" sz="1600" dirty="0">
                <a:solidFill>
                  <a:srgbClr val="00B050"/>
                </a:solidFill>
              </a:rPr>
              <a:t>  price</a:t>
            </a:r>
            <a:r>
              <a:rPr lang="en-US" sz="1600" dirty="0">
                <a:solidFill>
                  <a:srgbClr val="0070C0"/>
                </a:solidFill>
              </a:rPr>
              <a:t> FROM  </a:t>
            </a:r>
            <a:r>
              <a:rPr lang="en-US" sz="1600" dirty="0">
                <a:solidFill>
                  <a:srgbClr val="00B050"/>
                </a:solidFill>
              </a:rPr>
              <a:t>products  </a:t>
            </a:r>
            <a:r>
              <a:rPr lang="en-US" sz="1600" dirty="0">
                <a:solidFill>
                  <a:srgbClr val="0070C0"/>
                </a:solidFill>
              </a:rPr>
              <a:t> WHERE </a:t>
            </a:r>
            <a:r>
              <a:rPr lang="en-US" sz="1600" dirty="0" err="1">
                <a:solidFill>
                  <a:srgbClr val="00B050"/>
                </a:solidFill>
              </a:rPr>
              <a:t>ProductCode</a:t>
            </a:r>
            <a:r>
              <a:rPr lang="en-US" sz="1600" dirty="0">
                <a:solidFill>
                  <a:srgbClr val="00B050"/>
                </a:solidFill>
              </a:rPr>
              <a:t> </a:t>
            </a:r>
            <a:r>
              <a:rPr lang="en-US" sz="1600" dirty="0">
                <a:solidFill>
                  <a:srgbClr val="0070C0"/>
                </a:solidFill>
              </a:rPr>
              <a:t>='S10_4757</a:t>
            </a:r>
            <a:r>
              <a:rPr lang="en-US" sz="1600" dirty="0" smtClean="0">
                <a:solidFill>
                  <a:srgbClr val="0070C0"/>
                </a:solidFill>
              </a:rPr>
              <a:t>';</a:t>
            </a:r>
          </a:p>
          <a:p>
            <a:pPr marL="1025525" lvl="2" indent="-111125">
              <a:tabLst>
                <a:tab pos="236538" algn="l"/>
                <a:tab pos="457200" algn="l"/>
              </a:tabLst>
            </a:pPr>
            <a:endParaRPr lang="en-US" sz="1600" dirty="0">
              <a:solidFill>
                <a:srgbClr val="0070C0"/>
              </a:solidFill>
            </a:endParaRPr>
          </a:p>
          <a:p>
            <a:pPr marL="1025525" lvl="2" indent="-111125">
              <a:tabLst>
                <a:tab pos="236538" algn="l"/>
                <a:tab pos="457200" algn="l"/>
              </a:tabLst>
            </a:pPr>
            <a:r>
              <a:rPr lang="en-US" sz="1600" dirty="0">
                <a:solidFill>
                  <a:srgbClr val="0070C0"/>
                </a:solidFill>
              </a:rPr>
              <a:t>IF  </a:t>
            </a:r>
            <a:r>
              <a:rPr lang="en-US" sz="1600" dirty="0">
                <a:solidFill>
                  <a:srgbClr val="00B050"/>
                </a:solidFill>
              </a:rPr>
              <a:t>price </a:t>
            </a:r>
            <a:r>
              <a:rPr lang="en-US" sz="1600" dirty="0">
                <a:solidFill>
                  <a:srgbClr val="0070C0"/>
                </a:solidFill>
              </a:rPr>
              <a:t> &gt;500 </a:t>
            </a:r>
            <a:r>
              <a:rPr lang="en-US" sz="1600" dirty="0" smtClean="0">
                <a:solidFill>
                  <a:srgbClr val="0070C0"/>
                </a:solidFill>
              </a:rPr>
              <a:t>THEN </a:t>
            </a:r>
          </a:p>
          <a:p>
            <a:pPr marL="1025525" lvl="2" indent="-111125">
              <a:tabLst>
                <a:tab pos="236538" algn="l"/>
                <a:tab pos="457200" algn="l"/>
              </a:tabLst>
            </a:pPr>
            <a:r>
              <a:rPr lang="en-US" sz="1600" dirty="0">
                <a:solidFill>
                  <a:srgbClr val="0070C0"/>
                </a:solidFill>
              </a:rPr>
              <a:t> </a:t>
            </a:r>
            <a:r>
              <a:rPr lang="en-US" sz="1600" dirty="0" smtClean="0">
                <a:solidFill>
                  <a:srgbClr val="0070C0"/>
                </a:solidFill>
              </a:rPr>
              <a:t>    </a:t>
            </a:r>
            <a:r>
              <a:rPr lang="en-US" sz="1600" dirty="0" err="1" smtClean="0">
                <a:solidFill>
                  <a:srgbClr val="00B050"/>
                </a:solidFill>
              </a:rPr>
              <a:t>Product_Logo</a:t>
            </a:r>
            <a:r>
              <a:rPr lang="en-US" sz="1600" dirty="0" smtClean="0">
                <a:solidFill>
                  <a:srgbClr val="0070C0"/>
                </a:solidFill>
              </a:rPr>
              <a:t> </a:t>
            </a:r>
            <a:r>
              <a:rPr lang="en-US" sz="1600" dirty="0">
                <a:solidFill>
                  <a:srgbClr val="0070C0"/>
                </a:solidFill>
              </a:rPr>
              <a:t>:=</a:t>
            </a:r>
            <a:r>
              <a:rPr lang="en-US" sz="1600" dirty="0">
                <a:solidFill>
                  <a:srgbClr val="00B050"/>
                </a:solidFill>
              </a:rPr>
              <a:t>‘Costlier Product</a:t>
            </a:r>
            <a:r>
              <a:rPr lang="en-US" sz="1600" dirty="0">
                <a:solidFill>
                  <a:srgbClr val="0070C0"/>
                </a:solidFill>
              </a:rPr>
              <a:t>';</a:t>
            </a:r>
          </a:p>
          <a:p>
            <a:pPr marL="1025525" lvl="2" indent="-111125">
              <a:tabLst>
                <a:tab pos="236538" algn="l"/>
                <a:tab pos="457200" algn="l"/>
              </a:tabLst>
            </a:pPr>
            <a:r>
              <a:rPr lang="en-US" sz="1600" dirty="0" smtClean="0">
                <a:solidFill>
                  <a:srgbClr val="0070C0"/>
                </a:solidFill>
              </a:rPr>
              <a:t>ELSE</a:t>
            </a:r>
          </a:p>
          <a:p>
            <a:pPr marL="1025525" lvl="2" indent="-111125">
              <a:tabLst>
                <a:tab pos="236538" algn="l"/>
                <a:tab pos="457200" algn="l"/>
              </a:tabLst>
            </a:pPr>
            <a:r>
              <a:rPr lang="en-US" sz="1600" b="0" dirty="0" smtClean="0">
                <a:solidFill>
                  <a:srgbClr val="00B050"/>
                </a:solidFill>
              </a:rPr>
              <a:t> </a:t>
            </a:r>
            <a:r>
              <a:rPr lang="en-US" sz="1600" dirty="0" err="1">
                <a:solidFill>
                  <a:srgbClr val="00B050"/>
                </a:solidFill>
              </a:rPr>
              <a:t>Product_Logo</a:t>
            </a:r>
            <a:r>
              <a:rPr lang="en-US" sz="1600" b="0" dirty="0" smtClean="0">
                <a:solidFill>
                  <a:srgbClr val="0070C0"/>
                </a:solidFill>
              </a:rPr>
              <a:t> :=‘</a:t>
            </a:r>
            <a:r>
              <a:rPr lang="en-US" sz="1600" b="0" dirty="0" smtClean="0">
                <a:solidFill>
                  <a:srgbClr val="00B050"/>
                </a:solidFill>
              </a:rPr>
              <a:t>Low Cost Product</a:t>
            </a:r>
            <a:r>
              <a:rPr lang="en-US" sz="1600" b="0" dirty="0" smtClean="0">
                <a:solidFill>
                  <a:srgbClr val="0070C0"/>
                </a:solidFill>
              </a:rPr>
              <a:t>'; </a:t>
            </a:r>
          </a:p>
          <a:p>
            <a:pPr marL="568325" lvl="1" indent="-111125">
              <a:tabLst>
                <a:tab pos="236538" algn="l"/>
                <a:tab pos="457200" algn="l"/>
              </a:tabLst>
            </a:pPr>
            <a:r>
              <a:rPr lang="en-US" sz="1600" b="0" dirty="0" smtClean="0">
                <a:solidFill>
                  <a:srgbClr val="0070C0"/>
                </a:solidFill>
              </a:rPr>
              <a:t>END IF;</a:t>
            </a:r>
          </a:p>
          <a:p>
            <a:pPr marL="1025525" lvl="2" indent="-111125">
              <a:tabLst>
                <a:tab pos="236538" algn="l"/>
                <a:tab pos="457200" algn="l"/>
              </a:tabLst>
            </a:pPr>
            <a:r>
              <a:rPr lang="en-US" sz="1600" dirty="0" smtClean="0">
                <a:solidFill>
                  <a:srgbClr val="0070C0"/>
                </a:solidFill>
              </a:rPr>
              <a:t>DBMS_OUTPUT.PUT_LINE(</a:t>
            </a:r>
            <a:r>
              <a:rPr lang="en-US" sz="1600" dirty="0" err="1" smtClean="0">
                <a:solidFill>
                  <a:srgbClr val="00B050"/>
                </a:solidFill>
              </a:rPr>
              <a:t>Product_Logo</a:t>
            </a:r>
            <a:r>
              <a:rPr lang="en-US" sz="1600" dirty="0" smtClean="0">
                <a:solidFill>
                  <a:srgbClr val="0070C0"/>
                </a:solidFill>
              </a:rPr>
              <a:t>);</a:t>
            </a:r>
          </a:p>
          <a:p>
            <a:pPr marL="1025525" lvl="2" indent="-111125">
              <a:tabLst>
                <a:tab pos="236538" algn="l"/>
                <a:tab pos="457200" algn="l"/>
              </a:tabLst>
            </a:pPr>
            <a:endParaRPr lang="en-US" sz="1600" dirty="0">
              <a:solidFill>
                <a:srgbClr val="0070C0"/>
              </a:solidFill>
            </a:endParaRPr>
          </a:p>
          <a:p>
            <a:pPr marL="1025525" lvl="2" indent="-111125">
              <a:tabLst>
                <a:tab pos="236538" algn="l"/>
                <a:tab pos="457200" algn="l"/>
              </a:tabLst>
            </a:pPr>
            <a:r>
              <a:rPr lang="en-US" sz="1600" b="0" dirty="0" smtClean="0">
                <a:solidFill>
                  <a:srgbClr val="0070C0"/>
                </a:solidFill>
              </a:rPr>
              <a:t>DBMS_OUTPUT.PUT_LINE('</a:t>
            </a:r>
            <a:r>
              <a:rPr lang="en-US" sz="1600" b="0" dirty="0" smtClean="0">
                <a:solidFill>
                  <a:srgbClr val="00B050"/>
                </a:solidFill>
              </a:rPr>
              <a:t>The End</a:t>
            </a:r>
            <a:r>
              <a:rPr lang="en-US" sz="1600" b="0" dirty="0" smtClean="0">
                <a:solidFill>
                  <a:srgbClr val="0070C0"/>
                </a:solidFill>
              </a:rPr>
              <a:t>');</a:t>
            </a:r>
          </a:p>
          <a:p>
            <a:pPr marL="111125" indent="-111125">
              <a:tabLst>
                <a:tab pos="236538" algn="l"/>
                <a:tab pos="457200" algn="l"/>
              </a:tabLst>
            </a:pPr>
            <a:r>
              <a:rPr lang="en-US" sz="1600" b="0" dirty="0" smtClean="0">
                <a:solidFill>
                  <a:srgbClr val="0070C0"/>
                </a:solidFill>
              </a:rPr>
              <a:t>END;</a:t>
            </a:r>
          </a:p>
        </p:txBody>
      </p:sp>
    </p:spTree>
    <p:extLst>
      <p:ext uri="{BB962C8B-B14F-4D97-AF65-F5344CB8AC3E}">
        <p14:creationId xmlns:p14="http://schemas.microsoft.com/office/powerpoint/2010/main" val="3405301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IF-THEN-ELSIF-END IF</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sp>
        <p:nvSpPr>
          <p:cNvPr id="5" name="TextBox 4"/>
          <p:cNvSpPr txBox="1"/>
          <p:nvPr/>
        </p:nvSpPr>
        <p:spPr>
          <a:xfrm>
            <a:off x="76200" y="1524000"/>
            <a:ext cx="9067800" cy="4708981"/>
          </a:xfrm>
          <a:prstGeom prst="rect">
            <a:avLst/>
          </a:prstGeom>
          <a:noFill/>
        </p:spPr>
        <p:txBody>
          <a:bodyPr wrap="square" rtlCol="0">
            <a:spAutoFit/>
          </a:bodyPr>
          <a:lstStyle/>
          <a:p>
            <a:r>
              <a:rPr lang="en-US" b="0" dirty="0" smtClean="0"/>
              <a:t>Third form of </a:t>
            </a:r>
            <a:r>
              <a:rPr lang="en-US" i="1" dirty="0" smtClean="0"/>
              <a:t>if then </a:t>
            </a:r>
            <a:r>
              <a:rPr lang="en-US" b="0" dirty="0" smtClean="0"/>
              <a:t>statement where an </a:t>
            </a:r>
            <a:r>
              <a:rPr lang="en-US" i="1" dirty="0" err="1" smtClean="0"/>
              <a:t>elseif</a:t>
            </a:r>
            <a:r>
              <a:rPr lang="en-US" b="0" dirty="0" smtClean="0"/>
              <a:t> block is included to execute the else block statements based on some conditions.</a:t>
            </a:r>
          </a:p>
          <a:p>
            <a:endParaRPr lang="en-US" b="0" dirty="0" smtClean="0"/>
          </a:p>
          <a:p>
            <a:r>
              <a:rPr lang="en-US" dirty="0" smtClean="0"/>
              <a:t>Syntax:</a:t>
            </a:r>
            <a:endParaRPr lang="en-US" b="0" dirty="0" smtClean="0"/>
          </a:p>
          <a:p>
            <a:pPr lvl="3"/>
            <a:r>
              <a:rPr lang="en-US" b="0" dirty="0" smtClean="0">
                <a:solidFill>
                  <a:srgbClr val="0070C0"/>
                </a:solidFill>
              </a:rPr>
              <a:t>IF</a:t>
            </a:r>
            <a:r>
              <a:rPr lang="en-US" b="0" dirty="0" smtClean="0"/>
              <a:t> </a:t>
            </a:r>
            <a:r>
              <a:rPr lang="en-US" b="0" dirty="0" smtClean="0">
                <a:solidFill>
                  <a:srgbClr val="00B050"/>
                </a:solidFill>
              </a:rPr>
              <a:t>condition 1</a:t>
            </a:r>
            <a:r>
              <a:rPr lang="en-US" b="0" dirty="0" smtClean="0"/>
              <a:t> </a:t>
            </a:r>
            <a:r>
              <a:rPr lang="en-US" b="0" dirty="0" smtClean="0">
                <a:solidFill>
                  <a:srgbClr val="0070C0"/>
                </a:solidFill>
              </a:rPr>
              <a:t>THEN</a:t>
            </a:r>
            <a:r>
              <a:rPr lang="en-US" b="0" dirty="0" smtClean="0"/>
              <a:t/>
            </a:r>
            <a:br>
              <a:rPr lang="en-US" b="0" dirty="0" smtClean="0"/>
            </a:br>
            <a:r>
              <a:rPr lang="en-US" b="0" dirty="0" smtClean="0"/>
              <a:t>        </a:t>
            </a:r>
            <a:r>
              <a:rPr lang="en-IN" b="0" i="1" dirty="0" smtClean="0">
                <a:solidFill>
                  <a:srgbClr val="0070C0"/>
                </a:solidFill>
              </a:rPr>
              <a:t>... </a:t>
            </a:r>
            <a:r>
              <a:rPr lang="en-IN" b="0" i="1" dirty="0" smtClean="0">
                <a:solidFill>
                  <a:srgbClr val="00B050"/>
                </a:solidFill>
              </a:rPr>
              <a:t>Block 1 statements</a:t>
            </a:r>
            <a:endParaRPr lang="en-IN" b="0" i="1" dirty="0" smtClean="0">
              <a:solidFill>
                <a:srgbClr val="0070C0"/>
              </a:solidFill>
            </a:endParaRPr>
          </a:p>
          <a:p>
            <a:pPr lvl="3"/>
            <a:r>
              <a:rPr lang="en-US" b="0" dirty="0" smtClean="0">
                <a:solidFill>
                  <a:srgbClr val="0070C0"/>
                </a:solidFill>
              </a:rPr>
              <a:t>ELSIF</a:t>
            </a:r>
            <a:r>
              <a:rPr lang="en-US" b="0" dirty="0" smtClean="0"/>
              <a:t> </a:t>
            </a:r>
            <a:r>
              <a:rPr lang="en-US" b="0" dirty="0" smtClean="0">
                <a:solidFill>
                  <a:srgbClr val="00B050"/>
                </a:solidFill>
              </a:rPr>
              <a:t>condition 2 </a:t>
            </a:r>
            <a:r>
              <a:rPr lang="en-US" b="0" dirty="0" smtClean="0">
                <a:solidFill>
                  <a:srgbClr val="0070C0"/>
                </a:solidFill>
              </a:rPr>
              <a:t>THEN</a:t>
            </a:r>
            <a:r>
              <a:rPr lang="en-US" b="0" dirty="0" smtClean="0"/>
              <a:t/>
            </a:r>
            <a:br>
              <a:rPr lang="en-US" b="0" dirty="0" smtClean="0"/>
            </a:br>
            <a:r>
              <a:rPr lang="en-US" b="0" dirty="0" smtClean="0"/>
              <a:t>       </a:t>
            </a:r>
            <a:r>
              <a:rPr lang="en-IN" b="0" i="1" dirty="0" smtClean="0">
                <a:solidFill>
                  <a:srgbClr val="0070C0"/>
                </a:solidFill>
              </a:rPr>
              <a:t>... </a:t>
            </a:r>
            <a:r>
              <a:rPr lang="en-IN" b="0" i="1" dirty="0" smtClean="0">
                <a:solidFill>
                  <a:srgbClr val="00B050"/>
                </a:solidFill>
              </a:rPr>
              <a:t>Block 2 statements </a:t>
            </a:r>
            <a:r>
              <a:rPr lang="en-US" b="0" dirty="0" smtClean="0"/>
              <a:t/>
            </a:r>
            <a:br>
              <a:rPr lang="en-US" b="0" dirty="0" smtClean="0"/>
            </a:br>
            <a:r>
              <a:rPr lang="en-US" b="0" dirty="0" smtClean="0">
                <a:solidFill>
                  <a:srgbClr val="0070C0"/>
                </a:solidFill>
              </a:rPr>
              <a:t>ELSE</a:t>
            </a:r>
            <a:r>
              <a:rPr lang="en-US" b="0" dirty="0" smtClean="0"/>
              <a:t/>
            </a:r>
            <a:br>
              <a:rPr lang="en-US" b="0" dirty="0" smtClean="0"/>
            </a:br>
            <a:r>
              <a:rPr lang="en-US" b="0" dirty="0" smtClean="0"/>
              <a:t>      </a:t>
            </a:r>
            <a:r>
              <a:rPr lang="en-IN" b="0" i="1" dirty="0" smtClean="0">
                <a:solidFill>
                  <a:srgbClr val="0070C0"/>
                </a:solidFill>
              </a:rPr>
              <a:t>...</a:t>
            </a:r>
            <a:r>
              <a:rPr lang="en-IN" b="0" i="1" dirty="0" smtClean="0">
                <a:solidFill>
                  <a:srgbClr val="00B050"/>
                </a:solidFill>
              </a:rPr>
              <a:t> Block 3 statements </a:t>
            </a:r>
          </a:p>
          <a:p>
            <a:pPr lvl="3"/>
            <a:r>
              <a:rPr lang="en-US" b="0" dirty="0" smtClean="0">
                <a:solidFill>
                  <a:srgbClr val="0070C0"/>
                </a:solidFill>
              </a:rPr>
              <a:t>END IF;</a:t>
            </a:r>
            <a:endParaRPr lang="en-US" i="1" dirty="0" smtClean="0"/>
          </a:p>
          <a:p>
            <a:pPr marL="346075" indent="174625">
              <a:spcBef>
                <a:spcPts val="1200"/>
              </a:spcBef>
              <a:buFont typeface="Arial" pitchFamily="34" charset="0"/>
              <a:buChar char="•"/>
            </a:pPr>
            <a:r>
              <a:rPr lang="en-US" b="0" dirty="0" smtClean="0"/>
              <a:t>If </a:t>
            </a:r>
            <a:r>
              <a:rPr lang="en-US" i="1" dirty="0" smtClean="0"/>
              <a:t>condition 1</a:t>
            </a:r>
            <a:r>
              <a:rPr lang="en-US" b="0" dirty="0" smtClean="0"/>
              <a:t> evaluates to </a:t>
            </a:r>
            <a:r>
              <a:rPr lang="en-US" i="1" dirty="0" smtClean="0"/>
              <a:t>TRUE</a:t>
            </a:r>
            <a:r>
              <a:rPr lang="en-US" b="0" dirty="0" smtClean="0"/>
              <a:t>, the </a:t>
            </a:r>
            <a:r>
              <a:rPr lang="en-US" i="1" dirty="0" smtClean="0"/>
              <a:t>block 1 statements </a:t>
            </a:r>
            <a:r>
              <a:rPr lang="en-US" b="0" dirty="0" smtClean="0"/>
              <a:t>are executed. </a:t>
            </a:r>
          </a:p>
          <a:p>
            <a:pPr marL="346075" indent="174625">
              <a:spcBef>
                <a:spcPts val="1200"/>
              </a:spcBef>
              <a:buFont typeface="Arial" pitchFamily="34" charset="0"/>
              <a:buChar char="•"/>
            </a:pPr>
            <a:r>
              <a:rPr lang="en-US" b="0" dirty="0" smtClean="0"/>
              <a:t>If </a:t>
            </a:r>
            <a:r>
              <a:rPr lang="en-US" i="1" dirty="0" smtClean="0"/>
              <a:t>condition 2</a:t>
            </a:r>
            <a:r>
              <a:rPr lang="en-US" b="0" dirty="0" smtClean="0"/>
              <a:t> evaluates to </a:t>
            </a:r>
            <a:r>
              <a:rPr lang="en-US" i="1" dirty="0" smtClean="0"/>
              <a:t>TRUE</a:t>
            </a:r>
            <a:r>
              <a:rPr lang="en-US" b="0" dirty="0" smtClean="0"/>
              <a:t>, the </a:t>
            </a:r>
            <a:r>
              <a:rPr lang="en-US" i="1" dirty="0" smtClean="0"/>
              <a:t>block 2 statements </a:t>
            </a:r>
            <a:r>
              <a:rPr lang="en-US" b="0" dirty="0" smtClean="0"/>
              <a:t>executed. </a:t>
            </a:r>
          </a:p>
          <a:p>
            <a:pPr marL="346075" indent="174625">
              <a:spcBef>
                <a:spcPts val="1200"/>
              </a:spcBef>
              <a:buFont typeface="Arial" pitchFamily="34" charset="0"/>
              <a:buChar char="•"/>
            </a:pPr>
            <a:r>
              <a:rPr lang="en-US" b="0" dirty="0" smtClean="0"/>
              <a:t>If both the conditions evaluates to </a:t>
            </a:r>
            <a:r>
              <a:rPr lang="en-US" i="1" dirty="0" smtClean="0"/>
              <a:t>FALSE</a:t>
            </a:r>
            <a:r>
              <a:rPr lang="en-US" b="0" dirty="0" smtClean="0"/>
              <a:t> or </a:t>
            </a:r>
            <a:r>
              <a:rPr lang="en-US" i="1" dirty="0" smtClean="0"/>
              <a:t>NULL</a:t>
            </a:r>
            <a:r>
              <a:rPr lang="en-US" b="0" dirty="0" smtClean="0"/>
              <a:t>, the </a:t>
            </a:r>
            <a:r>
              <a:rPr lang="en-US" i="1" dirty="0" smtClean="0"/>
              <a:t>block 3 statements</a:t>
            </a:r>
            <a:r>
              <a:rPr lang="en-US" b="0" dirty="0" smtClean="0"/>
              <a:t> that come after the </a:t>
            </a:r>
            <a:r>
              <a:rPr lang="en-US" i="1" dirty="0" smtClean="0"/>
              <a:t>ELSE</a:t>
            </a:r>
            <a:r>
              <a:rPr lang="en-US" b="0" dirty="0" smtClean="0"/>
              <a:t> keyword are executed</a:t>
            </a:r>
            <a:r>
              <a:rPr lang="en-US" dirty="0" smtClean="0"/>
              <a:t>. </a:t>
            </a:r>
          </a:p>
        </p:txBody>
      </p:sp>
    </p:spTree>
    <p:extLst>
      <p:ext uri="{BB962C8B-B14F-4D97-AF65-F5344CB8AC3E}">
        <p14:creationId xmlns:p14="http://schemas.microsoft.com/office/powerpoint/2010/main" val="427747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ox(in)">
                                      <p:cBhvr>
                                        <p:cTn id="7" dur="500"/>
                                        <p:tgtEl>
                                          <p:spTgt spid="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ox(in)">
                                      <p:cBhvr>
                                        <p:cTn id="10" dur="500"/>
                                        <p:tgtEl>
                                          <p:spTgt spid="5">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ox(in)">
                                      <p:cBhvr>
                                        <p:cTn id="13" dur="500"/>
                                        <p:tgtEl>
                                          <p:spTgt spid="5">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ox(in)">
                                      <p:cBhvr>
                                        <p:cTn id="16" dur="500"/>
                                        <p:tgtEl>
                                          <p:spTgt spid="5">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box(in)">
                                      <p:cBhvr>
                                        <p:cTn id="19" dur="500"/>
                                        <p:tgtEl>
                                          <p:spTgt spid="5">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ox(in)">
                                      <p:cBhvr>
                                        <p:cTn id="22" dur="500"/>
                                        <p:tgtEl>
                                          <p:spTgt spid="5">
                                            <p:txEl>
                                              <p:pRg st="7" end="7"/>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box(in)">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IF-THEN-ELSIF-END IF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sp>
        <p:nvSpPr>
          <p:cNvPr id="5" name="TextBox 4"/>
          <p:cNvSpPr txBox="1"/>
          <p:nvPr/>
        </p:nvSpPr>
        <p:spPr>
          <a:xfrm>
            <a:off x="152400" y="1691819"/>
            <a:ext cx="8458200" cy="4216539"/>
          </a:xfrm>
          <a:prstGeom prst="rect">
            <a:avLst/>
          </a:prstGeom>
          <a:noFill/>
        </p:spPr>
        <p:txBody>
          <a:bodyPr wrap="square" rtlCol="0">
            <a:spAutoFit/>
          </a:bodyPr>
          <a:lstStyle/>
          <a:p>
            <a:pPr marL="111125" indent="-111125">
              <a:tabLst>
                <a:tab pos="236538" algn="l"/>
                <a:tab pos="457200" algn="l"/>
              </a:tabLst>
            </a:pPr>
            <a:r>
              <a:rPr lang="en-US" sz="1500" b="0" dirty="0" smtClean="0">
                <a:solidFill>
                  <a:srgbClr val="0070C0"/>
                </a:solidFill>
              </a:rPr>
              <a:t/>
            </a:r>
            <a:br>
              <a:rPr lang="en-US" sz="1500" b="0" dirty="0" smtClean="0">
                <a:solidFill>
                  <a:srgbClr val="0070C0"/>
                </a:solidFill>
              </a:rPr>
            </a:br>
            <a:r>
              <a:rPr lang="en-US" sz="1500" b="0" dirty="0" smtClean="0">
                <a:solidFill>
                  <a:srgbClr val="0070C0"/>
                </a:solidFill>
              </a:rPr>
              <a:t> </a:t>
            </a:r>
            <a:r>
              <a:rPr lang="en-US" sz="1600" dirty="0">
                <a:solidFill>
                  <a:srgbClr val="0070C0"/>
                </a:solidFill>
              </a:rPr>
              <a:t>DECLARE</a:t>
            </a:r>
          </a:p>
          <a:p>
            <a:pPr marL="1025525" lvl="2" indent="-111125">
              <a:tabLst>
                <a:tab pos="236538" algn="l"/>
                <a:tab pos="457200" algn="l"/>
              </a:tabLst>
            </a:pPr>
            <a:r>
              <a:rPr lang="en-US" sz="1600" dirty="0">
                <a:solidFill>
                  <a:srgbClr val="00B050"/>
                </a:solidFill>
              </a:rPr>
              <a:t>price</a:t>
            </a:r>
            <a:r>
              <a:rPr lang="en-US" sz="1600" dirty="0">
                <a:solidFill>
                  <a:srgbClr val="0070C0"/>
                </a:solidFill>
              </a:rPr>
              <a:t> Number(10);</a:t>
            </a:r>
          </a:p>
          <a:p>
            <a:pPr marL="1025525" lvl="2" indent="-111125">
              <a:tabLst>
                <a:tab pos="236538" algn="l"/>
                <a:tab pos="457200" algn="l"/>
              </a:tabLst>
            </a:pPr>
            <a:r>
              <a:rPr lang="en-US" sz="1600" dirty="0" err="1">
                <a:solidFill>
                  <a:srgbClr val="00B050"/>
                </a:solidFill>
              </a:rPr>
              <a:t>Product_Logo</a:t>
            </a:r>
            <a:r>
              <a:rPr lang="en-US" sz="1600" dirty="0">
                <a:solidFill>
                  <a:srgbClr val="00B050"/>
                </a:solidFill>
              </a:rPr>
              <a:t> </a:t>
            </a:r>
            <a:r>
              <a:rPr lang="en-US" sz="1600" dirty="0">
                <a:solidFill>
                  <a:srgbClr val="0070C0"/>
                </a:solidFill>
              </a:rPr>
              <a:t>VARCHAR2(35);</a:t>
            </a:r>
          </a:p>
          <a:p>
            <a:pPr marL="111125" indent="-111125">
              <a:tabLst>
                <a:tab pos="236538" algn="l"/>
                <a:tab pos="457200" algn="l"/>
              </a:tabLst>
            </a:pPr>
            <a:r>
              <a:rPr lang="en-US" sz="1600" dirty="0">
                <a:solidFill>
                  <a:srgbClr val="0070C0"/>
                </a:solidFill>
              </a:rPr>
              <a:t>BEGIN</a:t>
            </a:r>
          </a:p>
          <a:p>
            <a:pPr marL="1025525" lvl="2" indent="-111125">
              <a:tabLst>
                <a:tab pos="236538" algn="l"/>
                <a:tab pos="457200" algn="l"/>
              </a:tabLst>
            </a:pPr>
            <a:r>
              <a:rPr lang="en-US" sz="1600" dirty="0">
                <a:solidFill>
                  <a:srgbClr val="0070C0"/>
                </a:solidFill>
              </a:rPr>
              <a:t>SELECT </a:t>
            </a:r>
            <a:r>
              <a:rPr lang="en-US" sz="1600" dirty="0" err="1">
                <a:solidFill>
                  <a:srgbClr val="00B050"/>
                </a:solidFill>
              </a:rPr>
              <a:t>buyprice</a:t>
            </a:r>
            <a:r>
              <a:rPr lang="en-US" sz="1600" dirty="0">
                <a:solidFill>
                  <a:srgbClr val="00B050"/>
                </a:solidFill>
              </a:rPr>
              <a:t> </a:t>
            </a:r>
            <a:r>
              <a:rPr lang="en-US" sz="1600" dirty="0">
                <a:solidFill>
                  <a:srgbClr val="0070C0"/>
                </a:solidFill>
              </a:rPr>
              <a:t> INTO </a:t>
            </a:r>
            <a:r>
              <a:rPr lang="en-US" sz="1600" dirty="0">
                <a:solidFill>
                  <a:srgbClr val="00B050"/>
                </a:solidFill>
              </a:rPr>
              <a:t>  price</a:t>
            </a:r>
            <a:r>
              <a:rPr lang="en-US" sz="1600" dirty="0">
                <a:solidFill>
                  <a:srgbClr val="0070C0"/>
                </a:solidFill>
              </a:rPr>
              <a:t> FROM  </a:t>
            </a:r>
            <a:r>
              <a:rPr lang="en-US" sz="1600" dirty="0">
                <a:solidFill>
                  <a:srgbClr val="00B050"/>
                </a:solidFill>
              </a:rPr>
              <a:t>products  </a:t>
            </a:r>
            <a:r>
              <a:rPr lang="en-US" sz="1600" dirty="0">
                <a:solidFill>
                  <a:srgbClr val="0070C0"/>
                </a:solidFill>
              </a:rPr>
              <a:t> WHERE </a:t>
            </a:r>
            <a:r>
              <a:rPr lang="en-US" sz="1600" dirty="0" err="1">
                <a:solidFill>
                  <a:srgbClr val="00B050"/>
                </a:solidFill>
              </a:rPr>
              <a:t>ProductCode</a:t>
            </a:r>
            <a:r>
              <a:rPr lang="en-US" sz="1600" dirty="0">
                <a:solidFill>
                  <a:srgbClr val="00B050"/>
                </a:solidFill>
              </a:rPr>
              <a:t> </a:t>
            </a:r>
            <a:r>
              <a:rPr lang="en-US" sz="1600" dirty="0">
                <a:solidFill>
                  <a:srgbClr val="0070C0"/>
                </a:solidFill>
              </a:rPr>
              <a:t>='S10_4757';</a:t>
            </a:r>
          </a:p>
          <a:p>
            <a:pPr marL="1025525" lvl="2" indent="-111125">
              <a:tabLst>
                <a:tab pos="236538" algn="l"/>
                <a:tab pos="457200" algn="l"/>
              </a:tabLst>
            </a:pPr>
            <a:endParaRPr lang="en-US" sz="1600" dirty="0">
              <a:solidFill>
                <a:srgbClr val="0070C0"/>
              </a:solidFill>
            </a:endParaRPr>
          </a:p>
          <a:p>
            <a:pPr marL="1025525" lvl="2" indent="-111125">
              <a:tabLst>
                <a:tab pos="236538" algn="l"/>
                <a:tab pos="457200" algn="l"/>
              </a:tabLst>
            </a:pPr>
            <a:r>
              <a:rPr lang="en-US" sz="1600" dirty="0">
                <a:solidFill>
                  <a:srgbClr val="0070C0"/>
                </a:solidFill>
              </a:rPr>
              <a:t>IF  </a:t>
            </a:r>
            <a:r>
              <a:rPr lang="en-US" sz="1600" dirty="0">
                <a:solidFill>
                  <a:srgbClr val="00B050"/>
                </a:solidFill>
              </a:rPr>
              <a:t>price </a:t>
            </a:r>
            <a:r>
              <a:rPr lang="en-US" sz="1600" dirty="0">
                <a:solidFill>
                  <a:srgbClr val="0070C0"/>
                </a:solidFill>
              </a:rPr>
              <a:t> &gt;500 THEN </a:t>
            </a:r>
          </a:p>
          <a:p>
            <a:pPr marL="1025525" lvl="2" indent="-111125">
              <a:tabLst>
                <a:tab pos="236538" algn="l"/>
                <a:tab pos="457200" algn="l"/>
              </a:tabLst>
            </a:pPr>
            <a:r>
              <a:rPr lang="en-US" sz="1600" dirty="0">
                <a:solidFill>
                  <a:srgbClr val="0070C0"/>
                </a:solidFill>
              </a:rPr>
              <a:t>     </a:t>
            </a:r>
            <a:r>
              <a:rPr lang="en-US" sz="1600" dirty="0" err="1">
                <a:solidFill>
                  <a:srgbClr val="00B050"/>
                </a:solidFill>
              </a:rPr>
              <a:t>Product_Logo</a:t>
            </a:r>
            <a:r>
              <a:rPr lang="en-US" sz="1600" dirty="0">
                <a:solidFill>
                  <a:srgbClr val="0070C0"/>
                </a:solidFill>
              </a:rPr>
              <a:t> :=</a:t>
            </a:r>
            <a:r>
              <a:rPr lang="en-US" sz="1600" dirty="0">
                <a:solidFill>
                  <a:srgbClr val="00B050"/>
                </a:solidFill>
              </a:rPr>
              <a:t>‘Costlier Product</a:t>
            </a:r>
            <a:r>
              <a:rPr lang="en-US" sz="1600" dirty="0" smtClean="0">
                <a:solidFill>
                  <a:srgbClr val="0070C0"/>
                </a:solidFill>
              </a:rPr>
              <a:t>';</a:t>
            </a:r>
          </a:p>
          <a:p>
            <a:pPr lvl="1"/>
            <a:r>
              <a:rPr lang="en-US" sz="1500" dirty="0" smtClean="0">
                <a:solidFill>
                  <a:srgbClr val="0070C0"/>
                </a:solidFill>
              </a:rPr>
              <a:t>	ELSIF  </a:t>
            </a:r>
            <a:r>
              <a:rPr lang="en-US" sz="1500" dirty="0" smtClean="0">
                <a:solidFill>
                  <a:srgbClr val="00B050"/>
                </a:solidFill>
              </a:rPr>
              <a:t>price</a:t>
            </a:r>
            <a:r>
              <a:rPr lang="en-US" sz="1500" dirty="0" smtClean="0">
                <a:solidFill>
                  <a:srgbClr val="0070C0"/>
                </a:solidFill>
              </a:rPr>
              <a:t> </a:t>
            </a:r>
            <a:r>
              <a:rPr lang="en-US" sz="1500" dirty="0">
                <a:solidFill>
                  <a:srgbClr val="0070C0"/>
                </a:solidFill>
              </a:rPr>
              <a:t>&lt; </a:t>
            </a:r>
            <a:r>
              <a:rPr lang="en-US" sz="1500" dirty="0" smtClean="0">
                <a:solidFill>
                  <a:srgbClr val="00B050"/>
                </a:solidFill>
              </a:rPr>
              <a:t>500</a:t>
            </a:r>
            <a:r>
              <a:rPr lang="en-US" sz="1500" dirty="0" smtClean="0">
                <a:solidFill>
                  <a:srgbClr val="0070C0"/>
                </a:solidFill>
              </a:rPr>
              <a:t> </a:t>
            </a:r>
            <a:r>
              <a:rPr lang="en-US" sz="1500" dirty="0">
                <a:solidFill>
                  <a:srgbClr val="0070C0"/>
                </a:solidFill>
              </a:rPr>
              <a:t>and </a:t>
            </a:r>
            <a:r>
              <a:rPr lang="en-US" sz="1500" dirty="0" smtClean="0">
                <a:solidFill>
                  <a:srgbClr val="00B050"/>
                </a:solidFill>
              </a:rPr>
              <a:t>price</a:t>
            </a:r>
            <a:r>
              <a:rPr lang="en-US" sz="1500" dirty="0" smtClean="0">
                <a:solidFill>
                  <a:srgbClr val="0070C0"/>
                </a:solidFill>
              </a:rPr>
              <a:t> </a:t>
            </a:r>
            <a:r>
              <a:rPr lang="en-US" sz="1500" dirty="0">
                <a:solidFill>
                  <a:srgbClr val="0070C0"/>
                </a:solidFill>
              </a:rPr>
              <a:t>&gt; </a:t>
            </a:r>
            <a:r>
              <a:rPr lang="en-US" sz="1500" dirty="0" smtClean="0">
                <a:solidFill>
                  <a:srgbClr val="00B050"/>
                </a:solidFill>
              </a:rPr>
              <a:t>300</a:t>
            </a:r>
            <a:r>
              <a:rPr lang="en-US" sz="1500" dirty="0" smtClean="0">
                <a:solidFill>
                  <a:srgbClr val="0070C0"/>
                </a:solidFill>
              </a:rPr>
              <a:t> </a:t>
            </a:r>
            <a:r>
              <a:rPr lang="en-US" sz="1500" dirty="0">
                <a:solidFill>
                  <a:srgbClr val="0070C0"/>
                </a:solidFill>
              </a:rPr>
              <a:t>THEN</a:t>
            </a:r>
          </a:p>
          <a:p>
            <a:pPr marL="1025525" lvl="2" indent="-111125">
              <a:tabLst>
                <a:tab pos="236538" algn="l"/>
                <a:tab pos="457200" algn="l"/>
              </a:tabLst>
            </a:pPr>
            <a:r>
              <a:rPr lang="en-US" sz="1400" dirty="0" smtClean="0">
                <a:solidFill>
                  <a:srgbClr val="00B050"/>
                </a:solidFill>
              </a:rPr>
              <a:t>      </a:t>
            </a:r>
            <a:r>
              <a:rPr lang="en-US" sz="1400" dirty="0" err="1" smtClean="0">
                <a:solidFill>
                  <a:srgbClr val="00B050"/>
                </a:solidFill>
              </a:rPr>
              <a:t>Product_Logo</a:t>
            </a:r>
            <a:r>
              <a:rPr lang="en-US" sz="1400" dirty="0" smtClean="0">
                <a:solidFill>
                  <a:srgbClr val="0070C0"/>
                </a:solidFill>
              </a:rPr>
              <a:t> :=</a:t>
            </a:r>
            <a:r>
              <a:rPr lang="en-US" sz="1400" dirty="0" smtClean="0">
                <a:solidFill>
                  <a:srgbClr val="00B050"/>
                </a:solidFill>
              </a:rPr>
              <a:t>‘Average Priced Product</a:t>
            </a:r>
            <a:r>
              <a:rPr lang="en-US" sz="1400" dirty="0" smtClean="0">
                <a:solidFill>
                  <a:srgbClr val="0070C0"/>
                </a:solidFill>
              </a:rPr>
              <a:t>';</a:t>
            </a:r>
            <a:endParaRPr lang="en-US" sz="1400" dirty="0">
              <a:solidFill>
                <a:srgbClr val="0070C0"/>
              </a:solidFill>
            </a:endParaRPr>
          </a:p>
          <a:p>
            <a:pPr marL="1025525" lvl="2" indent="-111125">
              <a:tabLst>
                <a:tab pos="236538" algn="l"/>
                <a:tab pos="457200" algn="l"/>
              </a:tabLst>
            </a:pPr>
            <a:r>
              <a:rPr lang="en-US" sz="1600" dirty="0" smtClean="0">
                <a:solidFill>
                  <a:srgbClr val="0070C0"/>
                </a:solidFill>
              </a:rPr>
              <a:t>ELSE</a:t>
            </a:r>
            <a:endParaRPr lang="en-US" sz="1600" dirty="0">
              <a:solidFill>
                <a:srgbClr val="0070C0"/>
              </a:solidFill>
            </a:endParaRPr>
          </a:p>
          <a:p>
            <a:pPr marL="1025525" lvl="2" indent="-111125">
              <a:tabLst>
                <a:tab pos="236538" algn="l"/>
                <a:tab pos="457200" algn="l"/>
              </a:tabLst>
            </a:pPr>
            <a:r>
              <a:rPr lang="en-US" sz="1600" dirty="0">
                <a:solidFill>
                  <a:srgbClr val="00B050"/>
                </a:solidFill>
              </a:rPr>
              <a:t> </a:t>
            </a:r>
            <a:r>
              <a:rPr lang="en-US" sz="1600" dirty="0" smtClean="0">
                <a:solidFill>
                  <a:srgbClr val="00B050"/>
                </a:solidFill>
              </a:rPr>
              <a:t>     </a:t>
            </a:r>
            <a:r>
              <a:rPr lang="en-US" sz="1600" dirty="0" err="1" smtClean="0">
                <a:solidFill>
                  <a:srgbClr val="00B050"/>
                </a:solidFill>
              </a:rPr>
              <a:t>Product_Logo</a:t>
            </a:r>
            <a:r>
              <a:rPr lang="en-US" sz="1600" dirty="0" smtClean="0">
                <a:solidFill>
                  <a:srgbClr val="00B050"/>
                </a:solidFill>
              </a:rPr>
              <a:t> </a:t>
            </a:r>
            <a:r>
              <a:rPr lang="en-US" sz="1600" dirty="0" smtClean="0">
                <a:solidFill>
                  <a:srgbClr val="0070C0"/>
                </a:solidFill>
              </a:rPr>
              <a:t>:=‘</a:t>
            </a:r>
            <a:r>
              <a:rPr lang="en-US" sz="1600" dirty="0">
                <a:solidFill>
                  <a:srgbClr val="00B050"/>
                </a:solidFill>
              </a:rPr>
              <a:t>Low Cost Product</a:t>
            </a:r>
            <a:r>
              <a:rPr lang="en-US" sz="1600" dirty="0">
                <a:solidFill>
                  <a:srgbClr val="0070C0"/>
                </a:solidFill>
              </a:rPr>
              <a:t>'; </a:t>
            </a:r>
          </a:p>
          <a:p>
            <a:pPr marL="568325" lvl="1" indent="-111125">
              <a:tabLst>
                <a:tab pos="236538" algn="l"/>
                <a:tab pos="457200" algn="l"/>
              </a:tabLst>
            </a:pPr>
            <a:r>
              <a:rPr lang="en-US" sz="1600" dirty="0">
                <a:solidFill>
                  <a:srgbClr val="0070C0"/>
                </a:solidFill>
              </a:rPr>
              <a:t>END IF;</a:t>
            </a:r>
          </a:p>
          <a:p>
            <a:pPr marL="1025525" lvl="2" indent="-111125">
              <a:tabLst>
                <a:tab pos="236538" algn="l"/>
                <a:tab pos="457200" algn="l"/>
              </a:tabLst>
            </a:pPr>
            <a:r>
              <a:rPr lang="en-US" sz="1600" dirty="0">
                <a:solidFill>
                  <a:srgbClr val="0070C0"/>
                </a:solidFill>
              </a:rPr>
              <a:t>DBMS_OUTPUT.PUT_LINE(</a:t>
            </a:r>
            <a:r>
              <a:rPr lang="en-US" sz="1600" dirty="0" err="1">
                <a:solidFill>
                  <a:srgbClr val="00B050"/>
                </a:solidFill>
              </a:rPr>
              <a:t>Product_Logo</a:t>
            </a:r>
            <a:r>
              <a:rPr lang="en-US" sz="1600" dirty="0">
                <a:solidFill>
                  <a:srgbClr val="0070C0"/>
                </a:solidFill>
              </a:rPr>
              <a:t>);</a:t>
            </a:r>
          </a:p>
          <a:p>
            <a:pPr marL="1025525" lvl="2" indent="-111125">
              <a:tabLst>
                <a:tab pos="236538" algn="l"/>
                <a:tab pos="457200" algn="l"/>
              </a:tabLst>
            </a:pPr>
            <a:r>
              <a:rPr lang="en-US" sz="1600" dirty="0" smtClean="0">
                <a:solidFill>
                  <a:srgbClr val="0070C0"/>
                </a:solidFill>
              </a:rPr>
              <a:t>DBMS_OUTPUT.PUT_LINE</a:t>
            </a:r>
            <a:r>
              <a:rPr lang="en-US" sz="1600" dirty="0">
                <a:solidFill>
                  <a:srgbClr val="0070C0"/>
                </a:solidFill>
              </a:rPr>
              <a:t>('</a:t>
            </a:r>
            <a:r>
              <a:rPr lang="en-US" sz="1600" dirty="0">
                <a:solidFill>
                  <a:srgbClr val="00B050"/>
                </a:solidFill>
              </a:rPr>
              <a:t>The End</a:t>
            </a:r>
            <a:r>
              <a:rPr lang="en-US" sz="1600" dirty="0">
                <a:solidFill>
                  <a:srgbClr val="0070C0"/>
                </a:solidFill>
              </a:rPr>
              <a:t>');</a:t>
            </a:r>
          </a:p>
          <a:p>
            <a:pPr marL="111125" indent="-111125">
              <a:tabLst>
                <a:tab pos="236538" algn="l"/>
                <a:tab pos="457200" algn="l"/>
              </a:tabLst>
            </a:pPr>
            <a:r>
              <a:rPr lang="en-US" sz="1600" dirty="0">
                <a:solidFill>
                  <a:srgbClr val="0070C0"/>
                </a:solidFill>
              </a:rPr>
              <a:t>END</a:t>
            </a:r>
            <a:r>
              <a:rPr lang="en-US" sz="1600" dirty="0" smtClean="0">
                <a:solidFill>
                  <a:srgbClr val="0070C0"/>
                </a:solidFill>
              </a:rPr>
              <a:t>;</a:t>
            </a:r>
            <a:endParaRPr lang="en-US" sz="1600" dirty="0">
              <a:solidFill>
                <a:srgbClr val="0070C0"/>
              </a:solidFill>
            </a:endParaRPr>
          </a:p>
        </p:txBody>
      </p:sp>
    </p:spTree>
    <p:extLst>
      <p:ext uri="{BB962C8B-B14F-4D97-AF65-F5344CB8AC3E}">
        <p14:creationId xmlns:p14="http://schemas.microsoft.com/office/powerpoint/2010/main" val="3357218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62221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Prerequisites</a:t>
            </a:r>
            <a:endParaRPr lang="en-US" dirty="0"/>
          </a:p>
        </p:txBody>
      </p:sp>
      <p:sp>
        <p:nvSpPr>
          <p:cNvPr id="3" name="Content Placeholder 2"/>
          <p:cNvSpPr>
            <a:spLocks noGrp="1"/>
          </p:cNvSpPr>
          <p:nvPr>
            <p:ph idx="1"/>
          </p:nvPr>
        </p:nvSpPr>
        <p:spPr/>
        <p:txBody>
          <a:bodyPr/>
          <a:lstStyle/>
          <a:p>
            <a:pPr>
              <a:buNone/>
            </a:pPr>
            <a:r>
              <a:rPr lang="en-US" b="1" dirty="0" smtClean="0"/>
              <a:t>Pre-requisite # 1 :</a:t>
            </a:r>
            <a:r>
              <a:rPr lang="en-US" dirty="0" smtClean="0"/>
              <a:t>Associates should ensure that the tables specified in the document are available in the oracle database with each table followed by the employee id . </a:t>
            </a:r>
          </a:p>
          <a:p>
            <a:pPr>
              <a:buNone/>
            </a:pPr>
            <a:endParaRPr lang="en-US" dirty="0" smtClean="0"/>
          </a:p>
          <a:p>
            <a:pPr>
              <a:buNone/>
            </a:pPr>
            <a:endParaRPr lang="en-US" dirty="0" smtClean="0"/>
          </a:p>
          <a:p>
            <a:pPr>
              <a:buNone/>
            </a:pPr>
            <a:endParaRPr lang="en-US" dirty="0" smtClean="0"/>
          </a:p>
          <a:p>
            <a:pPr>
              <a:buNone/>
            </a:pPr>
            <a:r>
              <a:rPr lang="en-US" b="1" dirty="0" smtClean="0"/>
              <a:t>Pre-requisite # 2: </a:t>
            </a:r>
            <a:r>
              <a:rPr lang="en-US" dirty="0" smtClean="0"/>
              <a:t>Load the table with necessary data using the DML statements.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dirty="0"/>
          </a:p>
        </p:txBody>
      </p:sp>
      <p:graphicFrame>
        <p:nvGraphicFramePr>
          <p:cNvPr id="6" name="Object 5"/>
          <p:cNvGraphicFramePr>
            <a:graphicFrameLocks noChangeAspect="1"/>
          </p:cNvGraphicFramePr>
          <p:nvPr/>
        </p:nvGraphicFramePr>
        <p:xfrm>
          <a:off x="3657600" y="3124200"/>
          <a:ext cx="1143000" cy="964406"/>
        </p:xfrm>
        <a:graphic>
          <a:graphicData uri="http://schemas.openxmlformats.org/presentationml/2006/ole">
            <mc:AlternateContent xmlns:mc="http://schemas.openxmlformats.org/markup-compatibility/2006">
              <mc:Choice xmlns:v="urn:schemas-microsoft-com:vml" Requires="v">
                <p:oleObj spid="_x0000_s2097" name="Document" showAsIcon="1" r:id="rId3" imgW="914400" imgH="771480" progId="Word.Document.12">
                  <p:embed/>
                </p:oleObj>
              </mc:Choice>
              <mc:Fallback>
                <p:oleObj name="Document" showAsIcon="1" r:id="rId3" imgW="914400" imgH="77148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124200"/>
                        <a:ext cx="1143000" cy="964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5108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Hand-IF THEN ELSIF ELSE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dirty="0"/>
          </a:p>
        </p:txBody>
      </p:sp>
      <p:sp>
        <p:nvSpPr>
          <p:cNvPr id="5" name="TextBox 4"/>
          <p:cNvSpPr txBox="1"/>
          <p:nvPr/>
        </p:nvSpPr>
        <p:spPr>
          <a:xfrm>
            <a:off x="228600" y="1600200"/>
            <a:ext cx="8686800" cy="1077218"/>
          </a:xfrm>
          <a:prstGeom prst="rect">
            <a:avLst/>
          </a:prstGeom>
          <a:noFill/>
        </p:spPr>
        <p:txBody>
          <a:bodyPr wrap="square" rtlCol="0">
            <a:spAutoFit/>
          </a:bodyPr>
          <a:lstStyle/>
          <a:p>
            <a:r>
              <a:rPr lang="en-US" sz="1600" dirty="0" smtClean="0"/>
              <a:t>Pre Requisites: </a:t>
            </a:r>
            <a:r>
              <a:rPr lang="en-US" sz="1600" b="0" dirty="0" smtClean="0"/>
              <a:t>Use the Course_Info and </a:t>
            </a:r>
            <a:r>
              <a:rPr lang="en-US" sz="1600" b="0" dirty="0" err="1" smtClean="0"/>
              <a:t>Course_Fees</a:t>
            </a:r>
            <a:r>
              <a:rPr lang="en-US" sz="1600" b="0" dirty="0" smtClean="0"/>
              <a:t> Tables for this exercise.</a:t>
            </a:r>
          </a:p>
          <a:p>
            <a:endParaRPr lang="en-US" sz="1600" dirty="0" smtClean="0"/>
          </a:p>
          <a:p>
            <a:r>
              <a:rPr lang="en-US" sz="1600" dirty="0" smtClean="0"/>
              <a:t>Problem:  </a:t>
            </a:r>
            <a:r>
              <a:rPr lang="en-US" sz="1600" b="0" dirty="0" smtClean="0"/>
              <a:t>Develop a PL/SQL Block which will  update the base fees and special fees for the course code 2 , course type is ‘CLR’ and durations are as specified in the below table.</a:t>
            </a:r>
            <a:endParaRPr lang="en-US" sz="1400" b="0" dirty="0"/>
          </a:p>
        </p:txBody>
      </p:sp>
      <p:graphicFrame>
        <p:nvGraphicFramePr>
          <p:cNvPr id="6" name="Table 5"/>
          <p:cNvGraphicFramePr>
            <a:graphicFrameLocks noGrp="1"/>
          </p:cNvGraphicFramePr>
          <p:nvPr/>
        </p:nvGraphicFramePr>
        <p:xfrm>
          <a:off x="381000" y="2893969"/>
          <a:ext cx="8305800" cy="3202031"/>
        </p:xfrm>
        <a:graphic>
          <a:graphicData uri="http://schemas.openxmlformats.org/drawingml/2006/table">
            <a:tbl>
              <a:tblPr firstRow="1" bandRow="1">
                <a:tableStyleId>{5C22544A-7EE6-4342-B048-85BDC9FD1C3A}</a:tableStyleId>
              </a:tblPr>
              <a:tblGrid>
                <a:gridCol w="4031942"/>
                <a:gridCol w="4273858"/>
              </a:tblGrid>
              <a:tr h="580751">
                <a:tc>
                  <a:txBody>
                    <a:bodyPr/>
                    <a:lstStyle/>
                    <a:p>
                      <a:r>
                        <a:rPr lang="en-US" sz="1400" b="0" dirty="0" smtClean="0">
                          <a:latin typeface="Arial" pitchFamily="34" charset="0"/>
                          <a:cs typeface="Arial" pitchFamily="34" charset="0"/>
                        </a:rPr>
                        <a:t>Condition to be evaluated</a:t>
                      </a:r>
                      <a:endParaRPr lang="en-US" sz="1400" b="0" dirty="0">
                        <a:latin typeface="Arial" pitchFamily="34" charset="0"/>
                        <a:cs typeface="Arial" pitchFamily="34" charset="0"/>
                      </a:endParaRPr>
                    </a:p>
                  </a:txBody>
                  <a:tcPr/>
                </a:tc>
                <a:tc>
                  <a:txBody>
                    <a:bodyPr/>
                    <a:lstStyle/>
                    <a:p>
                      <a:r>
                        <a:rPr lang="en-US" sz="1400" b="0" dirty="0" smtClean="0">
                          <a:latin typeface="Arial" pitchFamily="34" charset="0"/>
                          <a:cs typeface="Arial" pitchFamily="34" charset="0"/>
                        </a:rPr>
                        <a:t>Logic to be executed</a:t>
                      </a:r>
                      <a:endParaRPr lang="en-US" sz="1400" b="0" dirty="0">
                        <a:latin typeface="Arial" pitchFamily="34" charset="0"/>
                        <a:cs typeface="Arial" pitchFamily="34" charset="0"/>
                      </a:endParaRPr>
                    </a:p>
                  </a:txBody>
                  <a:tcPr/>
                </a:tc>
              </a:tr>
              <a:tr h="512428">
                <a:tc>
                  <a:txBody>
                    <a:bodyPr/>
                    <a:lstStyle/>
                    <a:p>
                      <a:r>
                        <a:rPr lang="en-US" sz="1400" dirty="0" smtClean="0">
                          <a:latin typeface="Arial" pitchFamily="34" charset="0"/>
                          <a:cs typeface="Arial" pitchFamily="34" charset="0"/>
                        </a:rPr>
                        <a:t>COURSE_DURATION  IS ABOVE  31</a:t>
                      </a:r>
                      <a:r>
                        <a:rPr lang="en-US" sz="1400" baseline="0" dirty="0" smtClean="0">
                          <a:latin typeface="Arial" pitchFamily="34" charset="0"/>
                          <a:cs typeface="Arial" pitchFamily="34" charset="0"/>
                        </a:rPr>
                        <a:t> Days  and  COURSE_TYPE  is ‘CLR’</a:t>
                      </a:r>
                      <a:endParaRPr lang="en-US" sz="1400" dirty="0">
                        <a:latin typeface="Arial" pitchFamily="34" charset="0"/>
                        <a:cs typeface="Arial" pitchFamily="34" charset="0"/>
                      </a:endParaRPr>
                    </a:p>
                  </a:txBody>
                  <a:tcPr/>
                </a:tc>
                <a:tc>
                  <a:txBody>
                    <a:bodyPr/>
                    <a:lstStyle/>
                    <a:p>
                      <a:r>
                        <a:rPr lang="en-US" sz="1400" baseline="0" dirty="0" smtClean="0">
                          <a:latin typeface="Arial" pitchFamily="34" charset="0"/>
                          <a:cs typeface="Arial" pitchFamily="34" charset="0"/>
                        </a:rPr>
                        <a:t> BASE_FEES = 3000, SPECIAL_FEES = 500  and DISCOUNT= 10 %  of ( BASE_FEES+SPECIAL_FEES)</a:t>
                      </a:r>
                      <a:endParaRPr lang="en-US" sz="1400" dirty="0">
                        <a:latin typeface="Arial" pitchFamily="34" charset="0"/>
                        <a:cs typeface="Arial" pitchFamily="34" charset="0"/>
                      </a:endParaRPr>
                    </a:p>
                  </a:txBody>
                  <a:tcPr/>
                </a:tc>
              </a:tr>
              <a:tr h="655216">
                <a:tc>
                  <a:txBody>
                    <a:bodyPr/>
                    <a:lstStyle/>
                    <a:p>
                      <a:r>
                        <a:rPr lang="en-US" sz="1400" dirty="0" smtClean="0">
                          <a:latin typeface="Arial" pitchFamily="34" charset="0"/>
                          <a:cs typeface="Arial" pitchFamily="34" charset="0"/>
                        </a:rPr>
                        <a:t>COURSE_DURATION  IS between </a:t>
                      </a:r>
                      <a:r>
                        <a:rPr lang="en-US" sz="1400" baseline="0" dirty="0" smtClean="0">
                          <a:latin typeface="Arial" pitchFamily="34" charset="0"/>
                          <a:cs typeface="Arial" pitchFamily="34" charset="0"/>
                        </a:rPr>
                        <a:t>10 and </a:t>
                      </a:r>
                      <a:r>
                        <a:rPr lang="en-US" sz="1400" dirty="0" smtClean="0">
                          <a:latin typeface="Arial" pitchFamily="34" charset="0"/>
                          <a:cs typeface="Arial" pitchFamily="34" charset="0"/>
                        </a:rPr>
                        <a:t>30</a:t>
                      </a:r>
                      <a:r>
                        <a:rPr lang="en-US" sz="1400" baseline="0" dirty="0" smtClean="0">
                          <a:latin typeface="Arial" pitchFamily="34" charset="0"/>
                          <a:cs typeface="Arial" pitchFamily="34" charset="0"/>
                        </a:rPr>
                        <a:t> Days and  COURSE_TYPE  is ‘CLR’</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pitchFamily="34" charset="0"/>
                          <a:cs typeface="Arial" pitchFamily="34" charset="0"/>
                        </a:rPr>
                        <a:t>BASE_FEES = 2500  and SPECIAL_FEES = 400 </a:t>
                      </a:r>
                      <a:endParaRPr lang="en-US" sz="1400"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pitchFamily="34" charset="0"/>
                          <a:cs typeface="Arial" pitchFamily="34" charset="0"/>
                        </a:rPr>
                        <a:t>DISCOUNT= 7 %  of ( BASE_FEES+SPECIAL_FEES)</a:t>
                      </a:r>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txBody>
                  <a:tcPr/>
                </a:tc>
              </a:tr>
              <a:tr h="641069">
                <a:tc>
                  <a:txBody>
                    <a:bodyPr/>
                    <a:lstStyle/>
                    <a:p>
                      <a:r>
                        <a:rPr lang="en-US" sz="1400" dirty="0" smtClean="0">
                          <a:latin typeface="Arial" pitchFamily="34" charset="0"/>
                          <a:cs typeface="Arial" pitchFamily="34" charset="0"/>
                        </a:rPr>
                        <a:t>COURSE_DURATION  IS  below  09</a:t>
                      </a:r>
                      <a:r>
                        <a:rPr lang="en-US" sz="1400" baseline="0" dirty="0" smtClean="0">
                          <a:latin typeface="Arial" pitchFamily="34" charset="0"/>
                          <a:cs typeface="Arial" pitchFamily="34" charset="0"/>
                        </a:rPr>
                        <a:t> Days  and  COURSE_TYPE  is ‘CLR’</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pitchFamily="34" charset="0"/>
                          <a:cs typeface="Arial" pitchFamily="34" charset="0"/>
                        </a:rPr>
                        <a:t>BASE_FEES =1000 and SPECIAL_FEES = 200 DISCOUNT=5 %  of ( BASE_FEES+SPECIAL_FEES)</a:t>
                      </a:r>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123150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982046800"/>
              </p:ext>
            </p:extLst>
          </p:nvPr>
        </p:nvGraphicFramePr>
        <p:xfrm>
          <a:off x="2971800" y="2362200"/>
          <a:ext cx="2895600" cy="2133600"/>
        </p:xfrm>
        <a:graphic>
          <a:graphicData uri="http://schemas.openxmlformats.org/presentationml/2006/ole">
            <mc:AlternateContent xmlns:mc="http://schemas.openxmlformats.org/markup-compatibility/2006">
              <mc:Choice xmlns:v="urn:schemas-microsoft-com:vml" Requires="v">
                <p:oleObj spid="_x0000_s3121" name="Document" showAsIcon="1" r:id="rId3" imgW="914400" imgH="714240" progId="Word.Document.12">
                  <p:embed/>
                </p:oleObj>
              </mc:Choice>
              <mc:Fallback>
                <p:oleObj name="Document" showAsIcon="1" r:id="rId3" imgW="914400" imgH="71424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362200"/>
                        <a:ext cx="28956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3834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Case  Statements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dirty="0"/>
          </a:p>
        </p:txBody>
      </p:sp>
      <p:sp>
        <p:nvSpPr>
          <p:cNvPr id="5" name="TextBox 4"/>
          <p:cNvSpPr txBox="1"/>
          <p:nvPr/>
        </p:nvSpPr>
        <p:spPr>
          <a:xfrm>
            <a:off x="76200" y="1600200"/>
            <a:ext cx="8991600" cy="1015663"/>
          </a:xfrm>
          <a:prstGeom prst="rect">
            <a:avLst/>
          </a:prstGeom>
          <a:noFill/>
        </p:spPr>
        <p:txBody>
          <a:bodyPr wrap="square" rtlCol="0">
            <a:spAutoFit/>
          </a:bodyPr>
          <a:lstStyle/>
          <a:p>
            <a:r>
              <a:rPr lang="en-US" sz="2000" b="0" dirty="0" smtClean="0"/>
              <a:t>The CASE statement allows you to select one block of statements to execute out of many possible blocks based on a evaluation of a single expression.</a:t>
            </a:r>
          </a:p>
          <a:p>
            <a:endParaRPr lang="en-US" sz="2000" b="0" dirty="0" smtClean="0"/>
          </a:p>
        </p:txBody>
      </p:sp>
      <p:grpSp>
        <p:nvGrpSpPr>
          <p:cNvPr id="8" name="Group 36"/>
          <p:cNvGrpSpPr/>
          <p:nvPr/>
        </p:nvGrpSpPr>
        <p:grpSpPr>
          <a:xfrm>
            <a:off x="1828800" y="2514600"/>
            <a:ext cx="4343400" cy="3962400"/>
            <a:chOff x="4572000" y="1828800"/>
            <a:chExt cx="3962400" cy="4422648"/>
          </a:xfrm>
        </p:grpSpPr>
        <p:cxnSp>
          <p:nvCxnSpPr>
            <p:cNvPr id="9" name="Straight Arrow Connector 8"/>
            <p:cNvCxnSpPr>
              <a:stCxn id="25" idx="2"/>
            </p:cNvCxnSpPr>
            <p:nvPr/>
          </p:nvCxnSpPr>
          <p:spPr>
            <a:xfrm>
              <a:off x="5600700" y="2441448"/>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28" idx="0"/>
            </p:cNvCxnSpPr>
            <p:nvPr/>
          </p:nvCxnSpPr>
          <p:spPr>
            <a:xfrm>
              <a:off x="5600700" y="335889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8" idx="2"/>
              <a:endCxn id="30" idx="0"/>
            </p:cNvCxnSpPr>
            <p:nvPr/>
          </p:nvCxnSpPr>
          <p:spPr>
            <a:xfrm>
              <a:off x="5600700" y="4352544"/>
              <a:ext cx="4920" cy="32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27" idx="1"/>
            </p:cNvCxnSpPr>
            <p:nvPr/>
          </p:nvCxnSpPr>
          <p:spPr>
            <a:xfrm>
              <a:off x="6248400" y="3052572"/>
              <a:ext cx="457200" cy="3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8" idx="3"/>
              <a:endCxn id="29" idx="1"/>
            </p:cNvCxnSpPr>
            <p:nvPr/>
          </p:nvCxnSpPr>
          <p:spPr>
            <a:xfrm>
              <a:off x="6248400" y="4046220"/>
              <a:ext cx="457200" cy="3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31" idx="1"/>
            </p:cNvCxnSpPr>
            <p:nvPr/>
          </p:nvCxnSpPr>
          <p:spPr>
            <a:xfrm>
              <a:off x="6253320" y="4987068"/>
              <a:ext cx="577644" cy="3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0" idx="2"/>
              <a:endCxn id="32" idx="0"/>
            </p:cNvCxnSpPr>
            <p:nvPr/>
          </p:nvCxnSpPr>
          <p:spPr>
            <a:xfrm>
              <a:off x="5605620" y="5293392"/>
              <a:ext cx="9828" cy="345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4" name="Group 64"/>
            <p:cNvGrpSpPr/>
            <p:nvPr/>
          </p:nvGrpSpPr>
          <p:grpSpPr>
            <a:xfrm>
              <a:off x="4572000" y="1828800"/>
              <a:ext cx="3962400" cy="4422648"/>
              <a:chOff x="4953000" y="1828800"/>
              <a:chExt cx="3962400" cy="4422648"/>
            </a:xfrm>
          </p:grpSpPr>
          <p:sp>
            <p:nvSpPr>
              <p:cNvPr id="25" name="Flowchart: Process 24"/>
              <p:cNvSpPr/>
              <p:nvPr/>
            </p:nvSpPr>
            <p:spPr>
              <a:xfrm>
                <a:off x="4953000" y="1828800"/>
                <a:ext cx="2057400" cy="612648"/>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0" dirty="0" smtClean="0"/>
                  <a:t>CASE - Get electrical appliance name</a:t>
                </a:r>
                <a:endParaRPr lang="en-US" sz="1400" b="0" dirty="0"/>
              </a:p>
            </p:txBody>
          </p:sp>
          <p:sp>
            <p:nvSpPr>
              <p:cNvPr id="26" name="Flowchart: Decision 9"/>
              <p:cNvSpPr/>
              <p:nvPr/>
            </p:nvSpPr>
            <p:spPr>
              <a:xfrm>
                <a:off x="5334000" y="2746248"/>
                <a:ext cx="1295400" cy="612648"/>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0" dirty="0" smtClean="0"/>
                  <a:t>fan</a:t>
                </a:r>
                <a:endParaRPr lang="en-US" sz="1400" b="0" dirty="0"/>
              </a:p>
            </p:txBody>
          </p:sp>
          <p:sp>
            <p:nvSpPr>
              <p:cNvPr id="27" name="Flowchart: Process 26"/>
              <p:cNvSpPr/>
              <p:nvPr/>
            </p:nvSpPr>
            <p:spPr>
              <a:xfrm>
                <a:off x="7086600" y="2749296"/>
                <a:ext cx="1524000" cy="612648"/>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0" dirty="0" smtClean="0"/>
                  <a:t>Use fan switch;</a:t>
                </a:r>
              </a:p>
            </p:txBody>
          </p:sp>
          <p:sp>
            <p:nvSpPr>
              <p:cNvPr id="28" name="Flowchart: Decision 27"/>
              <p:cNvSpPr/>
              <p:nvPr/>
            </p:nvSpPr>
            <p:spPr>
              <a:xfrm>
                <a:off x="5334000" y="3739896"/>
                <a:ext cx="1295400" cy="612648"/>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t>light</a:t>
                </a:r>
                <a:endParaRPr lang="en-US" sz="1400" b="0" dirty="0"/>
              </a:p>
            </p:txBody>
          </p:sp>
          <p:sp>
            <p:nvSpPr>
              <p:cNvPr id="29" name="Flowchart: Process 28"/>
              <p:cNvSpPr/>
              <p:nvPr/>
            </p:nvSpPr>
            <p:spPr>
              <a:xfrm>
                <a:off x="7086600" y="3742944"/>
                <a:ext cx="1600200" cy="61264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t>Use light switch;</a:t>
                </a:r>
              </a:p>
            </p:txBody>
          </p:sp>
          <p:sp>
            <p:nvSpPr>
              <p:cNvPr id="30" name="Flowchart: Decision 29"/>
              <p:cNvSpPr/>
              <p:nvPr/>
            </p:nvSpPr>
            <p:spPr>
              <a:xfrm>
                <a:off x="5338920" y="4680744"/>
                <a:ext cx="1295400" cy="612648"/>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t>A.C</a:t>
                </a:r>
                <a:endParaRPr lang="en-US" sz="1400" b="0" dirty="0"/>
              </a:p>
            </p:txBody>
          </p:sp>
          <p:sp>
            <p:nvSpPr>
              <p:cNvPr id="31" name="Flowchart: Process 30"/>
              <p:cNvSpPr/>
              <p:nvPr/>
            </p:nvSpPr>
            <p:spPr>
              <a:xfrm>
                <a:off x="7211964" y="4683792"/>
                <a:ext cx="1524000" cy="6126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t>Use A.C switch;</a:t>
                </a:r>
              </a:p>
            </p:txBody>
          </p:sp>
          <p:sp>
            <p:nvSpPr>
              <p:cNvPr id="32" name="Flowchart: Process 31"/>
              <p:cNvSpPr/>
              <p:nvPr/>
            </p:nvSpPr>
            <p:spPr>
              <a:xfrm>
                <a:off x="5272548" y="5638800"/>
                <a:ext cx="1447800" cy="612648"/>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0" dirty="0" smtClean="0"/>
                  <a:t>ELSE block statements</a:t>
                </a:r>
                <a:endParaRPr lang="en-US" sz="1400" b="0" dirty="0"/>
              </a:p>
            </p:txBody>
          </p:sp>
          <p:cxnSp>
            <p:nvCxnSpPr>
              <p:cNvPr id="33" name="Shape 32"/>
              <p:cNvCxnSpPr>
                <a:endCxn id="32" idx="3"/>
              </p:cNvCxnSpPr>
              <p:nvPr/>
            </p:nvCxnSpPr>
            <p:spPr>
              <a:xfrm rot="5400000">
                <a:off x="6331212" y="3360936"/>
                <a:ext cx="2973324" cy="21950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p:cNvCxnSpPr>
              <p:nvPr/>
            </p:nvCxnSpPr>
            <p:spPr>
              <a:xfrm flipV="1">
                <a:off x="8610600" y="3048000"/>
                <a:ext cx="30480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3"/>
              </p:cNvCxnSpPr>
              <p:nvPr/>
            </p:nvCxnSpPr>
            <p:spPr>
              <a:xfrm flipV="1">
                <a:off x="8686800" y="4038600"/>
                <a:ext cx="228600" cy="10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8686800" y="4953000"/>
                <a:ext cx="228600" cy="10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6218904" y="2754971"/>
              <a:ext cx="449246" cy="343526"/>
            </a:xfrm>
            <a:prstGeom prst="rect">
              <a:avLst/>
            </a:prstGeom>
            <a:noFill/>
          </p:spPr>
          <p:txBody>
            <a:bodyPr wrap="none" rtlCol="0">
              <a:spAutoFit/>
            </a:bodyPr>
            <a:lstStyle/>
            <a:p>
              <a:r>
                <a:rPr lang="en-US" sz="1400" b="0" dirty="0" smtClean="0">
                  <a:latin typeface="+mn-lt"/>
                </a:rPr>
                <a:t>true</a:t>
              </a:r>
              <a:endParaRPr lang="en-US" sz="1400" b="0" dirty="0">
                <a:latin typeface="+mn-lt"/>
              </a:endParaRPr>
            </a:p>
          </p:txBody>
        </p:sp>
        <p:sp>
          <p:nvSpPr>
            <p:cNvPr id="18" name="TextBox 17"/>
            <p:cNvSpPr txBox="1"/>
            <p:nvPr/>
          </p:nvSpPr>
          <p:spPr>
            <a:xfrm>
              <a:off x="6204155" y="3763296"/>
              <a:ext cx="449246" cy="343526"/>
            </a:xfrm>
            <a:prstGeom prst="rect">
              <a:avLst/>
            </a:prstGeom>
            <a:noFill/>
          </p:spPr>
          <p:txBody>
            <a:bodyPr wrap="none" rtlCol="0">
              <a:spAutoFit/>
            </a:bodyPr>
            <a:lstStyle/>
            <a:p>
              <a:r>
                <a:rPr lang="en-US" sz="1400" b="0" dirty="0" smtClean="0">
                  <a:latin typeface="+mn-lt"/>
                </a:rPr>
                <a:t>true</a:t>
              </a:r>
              <a:endParaRPr lang="en-US" sz="1400" b="0" dirty="0">
                <a:latin typeface="+mn-lt"/>
              </a:endParaRPr>
            </a:p>
          </p:txBody>
        </p:sp>
        <p:sp>
          <p:nvSpPr>
            <p:cNvPr id="19" name="TextBox 18"/>
            <p:cNvSpPr txBox="1"/>
            <p:nvPr/>
          </p:nvSpPr>
          <p:spPr>
            <a:xfrm>
              <a:off x="6280356" y="4724401"/>
              <a:ext cx="449246" cy="343526"/>
            </a:xfrm>
            <a:prstGeom prst="rect">
              <a:avLst/>
            </a:prstGeom>
            <a:noFill/>
          </p:spPr>
          <p:txBody>
            <a:bodyPr wrap="none" rtlCol="0">
              <a:spAutoFit/>
            </a:bodyPr>
            <a:lstStyle/>
            <a:p>
              <a:r>
                <a:rPr lang="en-US" sz="1400" b="0" dirty="0" smtClean="0">
                  <a:latin typeface="+mn-lt"/>
                </a:rPr>
                <a:t>true</a:t>
              </a:r>
              <a:endParaRPr lang="en-US" sz="1400" b="0" dirty="0">
                <a:latin typeface="+mn-lt"/>
              </a:endParaRPr>
            </a:p>
          </p:txBody>
        </p:sp>
        <p:sp>
          <p:nvSpPr>
            <p:cNvPr id="20" name="TextBox 19"/>
            <p:cNvSpPr txBox="1"/>
            <p:nvPr/>
          </p:nvSpPr>
          <p:spPr>
            <a:xfrm>
              <a:off x="5090652" y="3382296"/>
              <a:ext cx="478201" cy="343526"/>
            </a:xfrm>
            <a:prstGeom prst="rect">
              <a:avLst/>
            </a:prstGeom>
            <a:noFill/>
          </p:spPr>
          <p:txBody>
            <a:bodyPr wrap="none" rtlCol="0">
              <a:spAutoFit/>
            </a:bodyPr>
            <a:lstStyle/>
            <a:p>
              <a:r>
                <a:rPr lang="en-US" sz="1400" b="0" dirty="0" smtClean="0">
                  <a:latin typeface="+mn-lt"/>
                </a:rPr>
                <a:t>false</a:t>
              </a:r>
              <a:endParaRPr lang="en-US" sz="1400" b="0" dirty="0">
                <a:latin typeface="+mn-lt"/>
              </a:endParaRPr>
            </a:p>
          </p:txBody>
        </p:sp>
        <p:sp>
          <p:nvSpPr>
            <p:cNvPr id="21" name="TextBox 20"/>
            <p:cNvSpPr txBox="1"/>
            <p:nvPr/>
          </p:nvSpPr>
          <p:spPr>
            <a:xfrm>
              <a:off x="5029200" y="4343400"/>
              <a:ext cx="478201" cy="343526"/>
            </a:xfrm>
            <a:prstGeom prst="rect">
              <a:avLst/>
            </a:prstGeom>
            <a:noFill/>
          </p:spPr>
          <p:txBody>
            <a:bodyPr wrap="none" rtlCol="0">
              <a:spAutoFit/>
            </a:bodyPr>
            <a:lstStyle/>
            <a:p>
              <a:r>
                <a:rPr lang="en-US" sz="1400" b="0" dirty="0" smtClean="0">
                  <a:latin typeface="+mn-lt"/>
                </a:rPr>
                <a:t>false</a:t>
              </a:r>
              <a:endParaRPr lang="en-US" sz="1400" b="0" dirty="0">
                <a:latin typeface="+mn-lt"/>
              </a:endParaRPr>
            </a:p>
          </p:txBody>
        </p:sp>
        <p:sp>
          <p:nvSpPr>
            <p:cNvPr id="22" name="TextBox 21"/>
            <p:cNvSpPr txBox="1"/>
            <p:nvPr/>
          </p:nvSpPr>
          <p:spPr>
            <a:xfrm>
              <a:off x="5032744" y="5334000"/>
              <a:ext cx="478201" cy="343526"/>
            </a:xfrm>
            <a:prstGeom prst="rect">
              <a:avLst/>
            </a:prstGeom>
            <a:noFill/>
          </p:spPr>
          <p:txBody>
            <a:bodyPr wrap="none" rtlCol="0">
              <a:spAutoFit/>
            </a:bodyPr>
            <a:lstStyle/>
            <a:p>
              <a:r>
                <a:rPr lang="en-US" sz="1400" b="0" dirty="0" smtClean="0">
                  <a:latin typeface="+mn-lt"/>
                </a:rPr>
                <a:t>false</a:t>
              </a:r>
              <a:endParaRPr lang="en-US" sz="1400" b="0" dirty="0">
                <a:latin typeface="+mn-lt"/>
              </a:endParaRPr>
            </a:p>
          </p:txBody>
        </p:sp>
      </p:grpSp>
    </p:spTree>
    <p:extLst>
      <p:ext uri="{BB962C8B-B14F-4D97-AF65-F5344CB8AC3E}">
        <p14:creationId xmlns:p14="http://schemas.microsoft.com/office/powerpoint/2010/main" val="5033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to write CASE Statement</a:t>
            </a:r>
            <a:endParaRPr lang="en-US" sz="3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533400" y="2057400"/>
            <a:ext cx="8229600" cy="3581400"/>
          </a:xfrm>
          <a:prstGeom prst="rect">
            <a:avLst/>
          </a:prstGeom>
          <a:noFill/>
        </p:spPr>
        <p:txBody>
          <a:bodyPr wrap="square" rtlCol="0">
            <a:noAutofit/>
          </a:bodyPr>
          <a:lstStyle/>
          <a:p>
            <a:endParaRPr lang="en-US" sz="2000" b="0" dirty="0" smtClean="0"/>
          </a:p>
          <a:p>
            <a:pPr marL="61913" lvl="3" indent="-61913"/>
            <a:endParaRPr lang="en-US" sz="2000" b="0" dirty="0" smtClean="0"/>
          </a:p>
          <a:p>
            <a:pPr marL="61913" lvl="3" indent="-61913"/>
            <a:r>
              <a:rPr lang="en-US" sz="2000" b="0" dirty="0" smtClean="0"/>
              <a:t>       </a:t>
            </a:r>
          </a:p>
          <a:p>
            <a:pPr marL="61913" lvl="3" indent="-61913"/>
            <a:endParaRPr lang="en-US" sz="2000" b="0" dirty="0" smtClean="0"/>
          </a:p>
          <a:p>
            <a:pPr marL="61913" lvl="3" indent="-61913"/>
            <a:r>
              <a:rPr lang="en-US" sz="2000" b="0" dirty="0" smtClean="0"/>
              <a:t>       </a:t>
            </a:r>
          </a:p>
          <a:p>
            <a:pPr marL="1376363" lvl="3" indent="339725"/>
            <a:endParaRPr lang="en-US" sz="2000" b="0" dirty="0" smtClean="0"/>
          </a:p>
          <a:p>
            <a:pPr marL="1376363" lvl="3" indent="339725"/>
            <a:endParaRPr lang="en-US" sz="2000" b="0" dirty="0"/>
          </a:p>
        </p:txBody>
      </p:sp>
      <p:sp>
        <p:nvSpPr>
          <p:cNvPr id="37" name="Rectangle 36"/>
          <p:cNvSpPr/>
          <p:nvPr/>
        </p:nvSpPr>
        <p:spPr>
          <a:xfrm>
            <a:off x="76200" y="1828800"/>
            <a:ext cx="4572000" cy="4678204"/>
          </a:xfrm>
          <a:prstGeom prst="rect">
            <a:avLst/>
          </a:prstGeom>
        </p:spPr>
        <p:txBody>
          <a:bodyPr wrap="square">
            <a:spAutoFit/>
          </a:bodyPr>
          <a:lstStyle/>
          <a:p>
            <a:pPr lvl="1"/>
            <a:r>
              <a:rPr lang="en-US" sz="2000" dirty="0" smtClean="0"/>
              <a:t>Syntax:</a:t>
            </a:r>
          </a:p>
          <a:p>
            <a:pPr>
              <a:tabLst>
                <a:tab pos="992188" algn="l"/>
                <a:tab pos="1441450" algn="l"/>
              </a:tabLst>
            </a:pPr>
            <a:r>
              <a:rPr lang="en-US" sz="2000" b="0" dirty="0" smtClean="0"/>
              <a:t>          </a:t>
            </a:r>
            <a:r>
              <a:rPr lang="en-US" b="0" dirty="0" smtClean="0"/>
              <a:t> </a:t>
            </a:r>
            <a:r>
              <a:rPr lang="en-IN" dirty="0" smtClean="0">
                <a:solidFill>
                  <a:srgbClr val="0070C0"/>
                </a:solidFill>
              </a:rPr>
              <a:t>CASE</a:t>
            </a:r>
            <a:r>
              <a:rPr lang="en-IN" b="0" dirty="0" smtClean="0">
                <a:solidFill>
                  <a:srgbClr val="0070C0"/>
                </a:solidFill>
              </a:rPr>
              <a:t>[</a:t>
            </a:r>
            <a:r>
              <a:rPr lang="en-IN" b="0" dirty="0" smtClean="0">
                <a:solidFill>
                  <a:srgbClr val="00B050"/>
                </a:solidFill>
              </a:rPr>
              <a:t>Selector</a:t>
            </a:r>
            <a:r>
              <a:rPr lang="en-IN" b="0" dirty="0" smtClean="0"/>
              <a:t>] {                                             </a:t>
            </a:r>
          </a:p>
          <a:p>
            <a:pPr>
              <a:tabLst>
                <a:tab pos="992188" algn="l"/>
                <a:tab pos="1441450" algn="l"/>
              </a:tabLst>
            </a:pPr>
            <a:r>
              <a:rPr lang="en-IN" b="0" dirty="0" smtClean="0"/>
              <a:t>	</a:t>
            </a:r>
            <a:r>
              <a:rPr lang="en-IN" dirty="0" smtClean="0">
                <a:solidFill>
                  <a:srgbClr val="0070C0"/>
                </a:solidFill>
              </a:rPr>
              <a:t>WHEN</a:t>
            </a:r>
            <a:r>
              <a:rPr lang="en-IN" dirty="0" smtClean="0"/>
              <a:t> </a:t>
            </a:r>
            <a:r>
              <a:rPr lang="en-IN" b="0" dirty="0" smtClean="0">
                <a:solidFill>
                  <a:srgbClr val="00B050"/>
                </a:solidFill>
              </a:rPr>
              <a:t>expression1</a:t>
            </a:r>
            <a:r>
              <a:rPr lang="en-IN" b="0" dirty="0" smtClean="0"/>
              <a:t> </a:t>
            </a:r>
            <a:r>
              <a:rPr lang="en-IN" dirty="0" smtClean="0">
                <a:solidFill>
                  <a:srgbClr val="0070C0"/>
                </a:solidFill>
              </a:rPr>
              <a:t>THEN</a:t>
            </a:r>
          </a:p>
          <a:p>
            <a:pPr marL="5656263" indent="-4214813"/>
            <a:r>
              <a:rPr lang="en-IN" b="0" dirty="0" smtClean="0"/>
              <a:t>// </a:t>
            </a:r>
            <a:r>
              <a:rPr lang="en-IN" b="0" dirty="0" smtClean="0">
                <a:solidFill>
                  <a:srgbClr val="00B050"/>
                </a:solidFill>
              </a:rPr>
              <a:t>statement</a:t>
            </a:r>
            <a:r>
              <a:rPr lang="en-IN" b="0" dirty="0" smtClean="0"/>
              <a:t> </a:t>
            </a:r>
            <a:r>
              <a:rPr lang="en-IN" b="0" dirty="0" smtClean="0">
                <a:solidFill>
                  <a:srgbClr val="00B050"/>
                </a:solidFill>
              </a:rPr>
              <a:t>sequence1</a:t>
            </a:r>
            <a:r>
              <a:rPr lang="en-IN" b="0" dirty="0" smtClean="0"/>
              <a:t>; </a:t>
            </a:r>
          </a:p>
          <a:p>
            <a:pPr lvl="2">
              <a:tabLst>
                <a:tab pos="992188" algn="l"/>
                <a:tab pos="1441450" algn="l"/>
              </a:tabLst>
            </a:pPr>
            <a:r>
              <a:rPr lang="en-IN" dirty="0" smtClean="0"/>
              <a:t>  </a:t>
            </a:r>
            <a:r>
              <a:rPr lang="en-IN" dirty="0" smtClean="0">
                <a:solidFill>
                  <a:srgbClr val="0070C0"/>
                </a:solidFill>
              </a:rPr>
              <a:t>WHEN</a:t>
            </a:r>
            <a:r>
              <a:rPr lang="en-IN" dirty="0" smtClean="0"/>
              <a:t> </a:t>
            </a:r>
            <a:r>
              <a:rPr lang="en-IN" b="0" dirty="0" smtClean="0">
                <a:solidFill>
                  <a:srgbClr val="00B050"/>
                </a:solidFill>
              </a:rPr>
              <a:t>expression2</a:t>
            </a:r>
            <a:r>
              <a:rPr lang="en-IN" b="0" dirty="0" smtClean="0"/>
              <a:t> </a:t>
            </a:r>
            <a:r>
              <a:rPr lang="en-IN" dirty="0" smtClean="0">
                <a:solidFill>
                  <a:srgbClr val="0070C0"/>
                </a:solidFill>
              </a:rPr>
              <a:t>THEN</a:t>
            </a:r>
          </a:p>
          <a:p>
            <a:pPr marL="5656263" indent="-4214813"/>
            <a:r>
              <a:rPr lang="en-IN" b="0" dirty="0" smtClean="0"/>
              <a:t>// </a:t>
            </a:r>
            <a:r>
              <a:rPr lang="en-IN" b="0" dirty="0" smtClean="0">
                <a:solidFill>
                  <a:srgbClr val="00B050"/>
                </a:solidFill>
              </a:rPr>
              <a:t>statement</a:t>
            </a:r>
            <a:r>
              <a:rPr lang="en-IN" b="0" dirty="0" smtClean="0"/>
              <a:t> </a:t>
            </a:r>
            <a:r>
              <a:rPr lang="en-IN" b="0" dirty="0" smtClean="0">
                <a:solidFill>
                  <a:srgbClr val="00B050"/>
                </a:solidFill>
              </a:rPr>
              <a:t>sequence2</a:t>
            </a:r>
            <a:r>
              <a:rPr lang="en-IN" b="0" dirty="0" smtClean="0"/>
              <a:t>; </a:t>
            </a:r>
          </a:p>
          <a:p>
            <a:pPr lvl="2">
              <a:tabLst>
                <a:tab pos="992188" algn="l"/>
                <a:tab pos="1441450" algn="l"/>
              </a:tabLst>
            </a:pPr>
            <a:r>
              <a:rPr lang="en-IN" dirty="0" smtClean="0"/>
              <a:t>  </a:t>
            </a:r>
            <a:r>
              <a:rPr lang="en-IN" dirty="0" smtClean="0">
                <a:solidFill>
                  <a:srgbClr val="0070C0"/>
                </a:solidFill>
              </a:rPr>
              <a:t>WHEN</a:t>
            </a:r>
            <a:r>
              <a:rPr lang="en-IN" dirty="0" smtClean="0"/>
              <a:t> </a:t>
            </a:r>
            <a:r>
              <a:rPr lang="en-IN" b="0" dirty="0" err="1" smtClean="0">
                <a:solidFill>
                  <a:srgbClr val="00B050"/>
                </a:solidFill>
              </a:rPr>
              <a:t>expressionN</a:t>
            </a:r>
            <a:r>
              <a:rPr lang="en-IN" b="0" dirty="0" smtClean="0"/>
              <a:t> </a:t>
            </a:r>
            <a:r>
              <a:rPr lang="en-IN" dirty="0" smtClean="0">
                <a:solidFill>
                  <a:srgbClr val="0070C0"/>
                </a:solidFill>
              </a:rPr>
              <a:t>THEN</a:t>
            </a:r>
          </a:p>
          <a:p>
            <a:pPr marL="5656263" indent="-4214813"/>
            <a:r>
              <a:rPr lang="en-IN" b="0" dirty="0" smtClean="0">
                <a:solidFill>
                  <a:srgbClr val="00B050"/>
                </a:solidFill>
              </a:rPr>
              <a:t>//</a:t>
            </a:r>
            <a:r>
              <a:rPr lang="en-IN" b="0" dirty="0" smtClean="0"/>
              <a:t> </a:t>
            </a:r>
            <a:r>
              <a:rPr lang="en-IN" b="0" dirty="0" smtClean="0">
                <a:solidFill>
                  <a:srgbClr val="00B050"/>
                </a:solidFill>
              </a:rPr>
              <a:t>statement</a:t>
            </a:r>
            <a:r>
              <a:rPr lang="en-IN" b="0" dirty="0" smtClean="0"/>
              <a:t> </a:t>
            </a:r>
            <a:r>
              <a:rPr lang="en-IN" b="0" dirty="0" smtClean="0">
                <a:solidFill>
                  <a:srgbClr val="00B050"/>
                </a:solidFill>
              </a:rPr>
              <a:t>sequence</a:t>
            </a:r>
            <a:r>
              <a:rPr lang="en-IN" b="0" dirty="0" smtClean="0"/>
              <a:t> N; </a:t>
            </a:r>
          </a:p>
          <a:p>
            <a:pPr marL="914400"/>
            <a:r>
              <a:rPr lang="en-IN" b="0" dirty="0" smtClean="0"/>
              <a:t>  </a:t>
            </a:r>
            <a:r>
              <a:rPr lang="en-IN" dirty="0" smtClean="0">
                <a:solidFill>
                  <a:srgbClr val="0070C0"/>
                </a:solidFill>
              </a:rPr>
              <a:t>ELSE</a:t>
            </a:r>
            <a:r>
              <a:rPr lang="en-IN" dirty="0" smtClean="0"/>
              <a:t> </a:t>
            </a:r>
          </a:p>
          <a:p>
            <a:pPr marL="1371600" lvl="1"/>
            <a:r>
              <a:rPr lang="en-IN" b="0" dirty="0" smtClean="0">
                <a:solidFill>
                  <a:srgbClr val="00B050"/>
                </a:solidFill>
              </a:rPr>
              <a:t>//statement</a:t>
            </a:r>
            <a:r>
              <a:rPr lang="en-IN" b="0" dirty="0" smtClean="0"/>
              <a:t> </a:t>
            </a:r>
            <a:r>
              <a:rPr lang="en-IN" b="0" dirty="0" smtClean="0">
                <a:solidFill>
                  <a:srgbClr val="00B050"/>
                </a:solidFill>
              </a:rPr>
              <a:t>sequence</a:t>
            </a:r>
            <a:r>
              <a:rPr lang="en-IN" b="0" dirty="0" smtClean="0"/>
              <a:t> </a:t>
            </a:r>
            <a:r>
              <a:rPr lang="en-IN" b="0" dirty="0" smtClean="0">
                <a:solidFill>
                  <a:srgbClr val="00B050"/>
                </a:solidFill>
              </a:rPr>
              <a:t>N+1</a:t>
            </a:r>
            <a:r>
              <a:rPr lang="en-IN" b="0" dirty="0" smtClean="0"/>
              <a:t>:</a:t>
            </a:r>
          </a:p>
          <a:p>
            <a:pPr marL="914400"/>
            <a:r>
              <a:rPr lang="en-IN" b="0" dirty="0" smtClean="0"/>
              <a:t>  </a:t>
            </a:r>
            <a:r>
              <a:rPr lang="en-IN" dirty="0" smtClean="0">
                <a:solidFill>
                  <a:srgbClr val="0070C0"/>
                </a:solidFill>
              </a:rPr>
              <a:t>END</a:t>
            </a:r>
            <a:r>
              <a:rPr lang="en-IN" b="0" dirty="0" smtClean="0"/>
              <a:t> </a:t>
            </a:r>
            <a:r>
              <a:rPr lang="en-IN" dirty="0" smtClean="0">
                <a:solidFill>
                  <a:srgbClr val="0070C0"/>
                </a:solidFill>
              </a:rPr>
              <a:t>CASE</a:t>
            </a:r>
            <a:r>
              <a:rPr lang="en-IN" b="0" dirty="0" smtClean="0"/>
              <a:t>;</a:t>
            </a:r>
          </a:p>
          <a:p>
            <a:pPr marL="914400"/>
            <a:endParaRPr lang="en-IN" b="0" dirty="0" smtClean="0"/>
          </a:p>
          <a:p>
            <a:pPr marL="1800225"/>
            <a:endParaRPr lang="en-IN" dirty="0" smtClean="0"/>
          </a:p>
          <a:p>
            <a:endParaRPr lang="en-US" sz="2000" dirty="0" smtClean="0"/>
          </a:p>
          <a:p>
            <a:endParaRPr lang="en-US" sz="2000" dirty="0" smtClean="0"/>
          </a:p>
          <a:p>
            <a:endParaRPr lang="en-IN" sz="2000" dirty="0" smtClean="0"/>
          </a:p>
        </p:txBody>
      </p:sp>
      <p:sp>
        <p:nvSpPr>
          <p:cNvPr id="38" name="Rounded Rectangle 37"/>
          <p:cNvSpPr/>
          <p:nvPr/>
        </p:nvSpPr>
        <p:spPr>
          <a:xfrm>
            <a:off x="4495800" y="2514600"/>
            <a:ext cx="4419600" cy="1981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latin typeface="Arial" pitchFamily="34" charset="0"/>
                <a:cs typeface="Arial" pitchFamily="34" charset="0"/>
              </a:rPr>
              <a:t>Let us now see how the case </a:t>
            </a:r>
            <a:r>
              <a:rPr lang="en-US" sz="2400" smtClean="0">
                <a:latin typeface="Arial" pitchFamily="34" charset="0"/>
                <a:cs typeface="Arial" pitchFamily="34" charset="0"/>
              </a:rPr>
              <a:t>statement works?</a:t>
            </a:r>
            <a:endParaRPr lang="en-US" sz="2400">
              <a:latin typeface="Arial" pitchFamily="34" charset="0"/>
              <a:cs typeface="Arial" pitchFamily="34" charset="0"/>
            </a:endParaRPr>
          </a:p>
        </p:txBody>
      </p:sp>
    </p:spTree>
    <p:extLst>
      <p:ext uri="{BB962C8B-B14F-4D97-AF65-F5344CB8AC3E}">
        <p14:creationId xmlns:p14="http://schemas.microsoft.com/office/powerpoint/2010/main" val="3054038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Case  Statements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dirty="0"/>
          </a:p>
        </p:txBody>
      </p:sp>
      <p:sp>
        <p:nvSpPr>
          <p:cNvPr id="5" name="TextBox 4"/>
          <p:cNvSpPr txBox="1"/>
          <p:nvPr/>
        </p:nvSpPr>
        <p:spPr>
          <a:xfrm>
            <a:off x="0" y="1600200"/>
            <a:ext cx="9144000" cy="4062651"/>
          </a:xfrm>
          <a:prstGeom prst="rect">
            <a:avLst/>
          </a:prstGeom>
          <a:noFill/>
        </p:spPr>
        <p:txBody>
          <a:bodyPr wrap="square" rtlCol="0">
            <a:spAutoFit/>
          </a:bodyPr>
          <a:lstStyle/>
          <a:p>
            <a:endParaRPr lang="en-US" dirty="0" smtClean="0"/>
          </a:p>
          <a:p>
            <a:pPr marL="111125" indent="-111125">
              <a:tabLst>
                <a:tab pos="236538" algn="l"/>
                <a:tab pos="457200" algn="l"/>
              </a:tabLst>
            </a:pPr>
            <a:r>
              <a:rPr lang="en-US" sz="1600" dirty="0">
                <a:solidFill>
                  <a:srgbClr val="0070C0"/>
                </a:solidFill>
              </a:rPr>
              <a:t>DECLARE</a:t>
            </a:r>
          </a:p>
          <a:p>
            <a:pPr marL="1025525" lvl="2" indent="-111125">
              <a:tabLst>
                <a:tab pos="236538" algn="l"/>
                <a:tab pos="457200" algn="l"/>
              </a:tabLst>
            </a:pPr>
            <a:r>
              <a:rPr lang="en-US" sz="1600" dirty="0" smtClean="0">
                <a:solidFill>
                  <a:srgbClr val="00B050"/>
                </a:solidFill>
              </a:rPr>
              <a:t>discount</a:t>
            </a:r>
            <a:r>
              <a:rPr lang="en-US" sz="1600" dirty="0" smtClean="0">
                <a:solidFill>
                  <a:srgbClr val="0070C0"/>
                </a:solidFill>
              </a:rPr>
              <a:t> </a:t>
            </a:r>
            <a:r>
              <a:rPr lang="en-US" sz="1600" dirty="0">
                <a:solidFill>
                  <a:srgbClr val="0070C0"/>
                </a:solidFill>
              </a:rPr>
              <a:t>Number(10);</a:t>
            </a:r>
          </a:p>
          <a:p>
            <a:pPr marL="111125" indent="-111125">
              <a:tabLst>
                <a:tab pos="236538" algn="l"/>
                <a:tab pos="457200" algn="l"/>
              </a:tabLst>
            </a:pPr>
            <a:r>
              <a:rPr lang="en-US" sz="1600" dirty="0" smtClean="0">
                <a:solidFill>
                  <a:srgbClr val="0070C0"/>
                </a:solidFill>
              </a:rPr>
              <a:t>BEGIN</a:t>
            </a:r>
            <a:endParaRPr lang="en-US" sz="1600" dirty="0">
              <a:solidFill>
                <a:srgbClr val="0070C0"/>
              </a:solidFill>
            </a:endParaRPr>
          </a:p>
          <a:p>
            <a:pPr marL="1025525" lvl="2" indent="-111125">
              <a:tabLst>
                <a:tab pos="236538" algn="l"/>
                <a:tab pos="457200" algn="l"/>
              </a:tabLst>
            </a:pPr>
            <a:r>
              <a:rPr lang="en-US" sz="1600" dirty="0">
                <a:solidFill>
                  <a:srgbClr val="0070C0"/>
                </a:solidFill>
              </a:rPr>
              <a:t>SELECT</a:t>
            </a:r>
            <a:r>
              <a:rPr lang="en-US" sz="1600" dirty="0">
                <a:solidFill>
                  <a:srgbClr val="00B050"/>
                </a:solidFill>
              </a:rPr>
              <a:t> </a:t>
            </a:r>
            <a:r>
              <a:rPr lang="en-US" sz="1600" dirty="0" err="1" smtClean="0">
                <a:solidFill>
                  <a:srgbClr val="00B050"/>
                </a:solidFill>
              </a:rPr>
              <a:t>msrp-buyprice</a:t>
            </a:r>
            <a:r>
              <a:rPr lang="en-US" sz="1600" dirty="0" smtClean="0">
                <a:solidFill>
                  <a:srgbClr val="00B050"/>
                </a:solidFill>
              </a:rPr>
              <a:t>  </a:t>
            </a:r>
            <a:r>
              <a:rPr lang="en-US" sz="1600" dirty="0">
                <a:solidFill>
                  <a:srgbClr val="0070C0"/>
                </a:solidFill>
              </a:rPr>
              <a:t>INTO </a:t>
            </a:r>
            <a:r>
              <a:rPr lang="en-US" sz="1600" dirty="0">
                <a:solidFill>
                  <a:srgbClr val="00B050"/>
                </a:solidFill>
              </a:rPr>
              <a:t>  </a:t>
            </a:r>
            <a:r>
              <a:rPr lang="en-US" sz="1600" dirty="0" smtClean="0">
                <a:solidFill>
                  <a:srgbClr val="00B050"/>
                </a:solidFill>
              </a:rPr>
              <a:t>discount</a:t>
            </a:r>
            <a:r>
              <a:rPr lang="en-US" sz="1600" dirty="0" smtClean="0">
                <a:solidFill>
                  <a:srgbClr val="0070C0"/>
                </a:solidFill>
              </a:rPr>
              <a:t> </a:t>
            </a:r>
            <a:r>
              <a:rPr lang="en-US" sz="1600" dirty="0">
                <a:solidFill>
                  <a:srgbClr val="0070C0"/>
                </a:solidFill>
              </a:rPr>
              <a:t>FROM  </a:t>
            </a:r>
            <a:r>
              <a:rPr lang="en-US" sz="1600" dirty="0">
                <a:solidFill>
                  <a:srgbClr val="00B050"/>
                </a:solidFill>
              </a:rPr>
              <a:t>products  </a:t>
            </a:r>
            <a:r>
              <a:rPr lang="en-US" sz="1600" dirty="0">
                <a:solidFill>
                  <a:srgbClr val="0070C0"/>
                </a:solidFill>
              </a:rPr>
              <a:t> WHERE </a:t>
            </a:r>
            <a:r>
              <a:rPr lang="en-US" sz="1600" dirty="0" err="1">
                <a:solidFill>
                  <a:srgbClr val="00B050"/>
                </a:solidFill>
              </a:rPr>
              <a:t>ProductCode</a:t>
            </a:r>
            <a:r>
              <a:rPr lang="en-US" sz="1600" dirty="0">
                <a:solidFill>
                  <a:srgbClr val="00B050"/>
                </a:solidFill>
              </a:rPr>
              <a:t> </a:t>
            </a:r>
            <a:r>
              <a:rPr lang="en-US" sz="1600" dirty="0">
                <a:solidFill>
                  <a:srgbClr val="0070C0"/>
                </a:solidFill>
              </a:rPr>
              <a:t>='S10_4757';</a:t>
            </a:r>
          </a:p>
          <a:p>
            <a:r>
              <a:rPr lang="en-US" sz="1600" b="0" dirty="0" smtClean="0">
                <a:solidFill>
                  <a:srgbClr val="0070C0"/>
                </a:solidFill>
              </a:rPr>
              <a:t>CASE </a:t>
            </a:r>
          </a:p>
          <a:p>
            <a:pPr lvl="1"/>
            <a:r>
              <a:rPr lang="en-US" sz="1600" b="0" dirty="0" smtClean="0">
                <a:solidFill>
                  <a:srgbClr val="0070C0"/>
                </a:solidFill>
              </a:rPr>
              <a:t>WHEN </a:t>
            </a:r>
            <a:r>
              <a:rPr lang="en-US" sz="1600" dirty="0" smtClean="0">
                <a:solidFill>
                  <a:srgbClr val="00B050"/>
                </a:solidFill>
              </a:rPr>
              <a:t>discount=10 </a:t>
            </a:r>
            <a:r>
              <a:rPr lang="en-US" sz="1600" b="0" dirty="0" smtClean="0">
                <a:solidFill>
                  <a:srgbClr val="0070C0"/>
                </a:solidFill>
              </a:rPr>
              <a:t>THEN </a:t>
            </a:r>
          </a:p>
          <a:p>
            <a:pPr lvl="2"/>
            <a:r>
              <a:rPr lang="en-US" sz="1600" b="0" dirty="0" smtClean="0">
                <a:solidFill>
                  <a:srgbClr val="0070C0"/>
                </a:solidFill>
              </a:rPr>
              <a:t>DBMS_OUTPUT.PUT_LINE(</a:t>
            </a:r>
            <a:r>
              <a:rPr lang="en-US" sz="1600" b="0" dirty="0" smtClean="0">
                <a:solidFill>
                  <a:srgbClr val="00B050"/>
                </a:solidFill>
              </a:rPr>
              <a:t>‘Less Discount</a:t>
            </a:r>
            <a:r>
              <a:rPr lang="en-US" sz="1600" b="0" dirty="0" smtClean="0">
                <a:solidFill>
                  <a:srgbClr val="0070C0"/>
                </a:solidFill>
              </a:rPr>
              <a:t>');</a:t>
            </a:r>
          </a:p>
          <a:p>
            <a:pPr lvl="1"/>
            <a:r>
              <a:rPr lang="en-US" sz="1600" dirty="0">
                <a:solidFill>
                  <a:srgbClr val="0070C0"/>
                </a:solidFill>
              </a:rPr>
              <a:t>WHEN </a:t>
            </a:r>
            <a:r>
              <a:rPr lang="en-US" sz="1600" dirty="0" smtClean="0">
                <a:solidFill>
                  <a:srgbClr val="00B050"/>
                </a:solidFill>
              </a:rPr>
              <a:t>discount=20 </a:t>
            </a:r>
            <a:r>
              <a:rPr lang="en-US" sz="1600" dirty="0">
                <a:solidFill>
                  <a:srgbClr val="0070C0"/>
                </a:solidFill>
              </a:rPr>
              <a:t>THEN </a:t>
            </a:r>
          </a:p>
          <a:p>
            <a:pPr lvl="2"/>
            <a:r>
              <a:rPr lang="en-US" sz="1600" b="0" dirty="0" smtClean="0">
                <a:solidFill>
                  <a:srgbClr val="0070C0"/>
                </a:solidFill>
              </a:rPr>
              <a:t>DBMS_OUTPUT.PUT_LINE(‘</a:t>
            </a:r>
            <a:r>
              <a:rPr lang="en-US" sz="1600" b="0" dirty="0" smtClean="0">
                <a:solidFill>
                  <a:srgbClr val="00B050"/>
                </a:solidFill>
              </a:rPr>
              <a:t>Average Discount</a:t>
            </a:r>
            <a:r>
              <a:rPr lang="en-US" sz="1600" b="0" dirty="0" smtClean="0">
                <a:solidFill>
                  <a:srgbClr val="0070C0"/>
                </a:solidFill>
              </a:rPr>
              <a:t>'); </a:t>
            </a:r>
          </a:p>
          <a:p>
            <a:pPr lvl="1"/>
            <a:r>
              <a:rPr lang="en-US" sz="1600" b="0" dirty="0" smtClean="0">
                <a:solidFill>
                  <a:srgbClr val="0070C0"/>
                </a:solidFill>
              </a:rPr>
              <a:t>WHEN </a:t>
            </a:r>
            <a:r>
              <a:rPr lang="en-US" sz="1600" b="0" dirty="0" smtClean="0">
                <a:solidFill>
                  <a:srgbClr val="00B050"/>
                </a:solidFill>
              </a:rPr>
              <a:t>COURSE_DAYS</a:t>
            </a:r>
            <a:r>
              <a:rPr lang="en-US" sz="1600" b="0" dirty="0" smtClean="0">
                <a:solidFill>
                  <a:srgbClr val="0070C0"/>
                </a:solidFill>
              </a:rPr>
              <a:t>  =30 THEN </a:t>
            </a:r>
          </a:p>
          <a:p>
            <a:pPr lvl="2"/>
            <a:r>
              <a:rPr lang="en-US" sz="1600" b="0" dirty="0" smtClean="0">
                <a:solidFill>
                  <a:srgbClr val="0070C0"/>
                </a:solidFill>
              </a:rPr>
              <a:t>DBMS_OUTPUT.PUT_LINE(‘</a:t>
            </a:r>
            <a:r>
              <a:rPr lang="en-US" sz="1600" b="0" dirty="0" smtClean="0">
                <a:solidFill>
                  <a:srgbClr val="00B050"/>
                </a:solidFill>
              </a:rPr>
              <a:t>Best Buy</a:t>
            </a:r>
            <a:r>
              <a:rPr lang="en-US" sz="1600" b="0" dirty="0" smtClean="0">
                <a:solidFill>
                  <a:srgbClr val="0070C0"/>
                </a:solidFill>
              </a:rPr>
              <a:t>'); </a:t>
            </a:r>
          </a:p>
          <a:p>
            <a:pPr lvl="1"/>
            <a:r>
              <a:rPr lang="en-US" sz="1600" b="0" dirty="0" smtClean="0">
                <a:solidFill>
                  <a:srgbClr val="0070C0"/>
                </a:solidFill>
              </a:rPr>
              <a:t>ELSE</a:t>
            </a:r>
          </a:p>
          <a:p>
            <a:pPr lvl="2"/>
            <a:r>
              <a:rPr lang="en-US" sz="1600" b="0" dirty="0" smtClean="0">
                <a:solidFill>
                  <a:srgbClr val="0070C0"/>
                </a:solidFill>
              </a:rPr>
              <a:t>DBMS_OUTPUT.PUT_LINE(</a:t>
            </a:r>
            <a:r>
              <a:rPr lang="en-US" sz="1600" b="0" dirty="0" smtClean="0">
                <a:solidFill>
                  <a:srgbClr val="00B050"/>
                </a:solidFill>
              </a:rPr>
              <a:t>‘No Discount</a:t>
            </a:r>
            <a:r>
              <a:rPr lang="en-US" sz="1600" b="0" dirty="0" smtClean="0">
                <a:solidFill>
                  <a:srgbClr val="0070C0"/>
                </a:solidFill>
              </a:rPr>
              <a:t>'); </a:t>
            </a:r>
          </a:p>
          <a:p>
            <a:r>
              <a:rPr lang="en-US" sz="1600" b="0" dirty="0" smtClean="0">
                <a:solidFill>
                  <a:srgbClr val="0070C0"/>
                </a:solidFill>
              </a:rPr>
              <a:t> END CASE;</a:t>
            </a:r>
          </a:p>
          <a:p>
            <a:r>
              <a:rPr lang="en-US" sz="1600" b="0" dirty="0" smtClean="0">
                <a:solidFill>
                  <a:srgbClr val="0070C0"/>
                </a:solidFill>
              </a:rPr>
              <a:t>END;</a:t>
            </a:r>
          </a:p>
        </p:txBody>
      </p:sp>
    </p:spTree>
    <p:extLst>
      <p:ext uri="{BB962C8B-B14F-4D97-AF65-F5344CB8AC3E}">
        <p14:creationId xmlns:p14="http://schemas.microsoft.com/office/powerpoint/2010/main" val="300174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marL="457200" indent="-457200">
              <a:lnSpc>
                <a:spcPct val="150000"/>
              </a:lnSpc>
              <a:spcBef>
                <a:spcPts val="1200"/>
              </a:spcBef>
              <a:buFont typeface="+mj-lt"/>
              <a:buAutoNum type="arabicPeriod"/>
            </a:pPr>
            <a:r>
              <a:rPr lang="en-US" sz="2200" dirty="0">
                <a:latin typeface="Arial" pitchFamily="34" charset="0"/>
                <a:cs typeface="Arial" pitchFamily="34" charset="0"/>
              </a:rPr>
              <a:t>What is the alternative for the CASE Statement ?.</a:t>
            </a:r>
          </a:p>
          <a:p>
            <a:pPr marL="457200" indent="-457200">
              <a:lnSpc>
                <a:spcPct val="150000"/>
              </a:lnSpc>
              <a:spcBef>
                <a:spcPts val="1200"/>
              </a:spcBef>
              <a:buFont typeface="+mj-lt"/>
              <a:buAutoNum type="arabicPeriod"/>
            </a:pPr>
            <a:r>
              <a:rPr lang="en-US" sz="2200" dirty="0">
                <a:latin typeface="Arial" pitchFamily="34" charset="0"/>
                <a:cs typeface="Arial" pitchFamily="34" charset="0"/>
              </a:rPr>
              <a:t>What is the difference between CASE and Decode ?</a:t>
            </a:r>
          </a:p>
          <a:p>
            <a:pPr marL="457200" indent="-457200">
              <a:lnSpc>
                <a:spcPct val="150000"/>
              </a:lnSpc>
              <a:spcBef>
                <a:spcPts val="1200"/>
              </a:spcBef>
              <a:buFont typeface="+mj-lt"/>
              <a:buAutoNum type="arabicPeriod"/>
            </a:pPr>
            <a:r>
              <a:rPr lang="en-US" sz="2200" dirty="0">
                <a:latin typeface="Arial" pitchFamily="34" charset="0"/>
                <a:cs typeface="Arial" pitchFamily="34" charset="0"/>
              </a:rPr>
              <a:t>What are the different flavor of IF statements?</a:t>
            </a:r>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23079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Iteration Blocks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sp>
        <p:nvSpPr>
          <p:cNvPr id="5" name="TextBox 4"/>
          <p:cNvSpPr txBox="1"/>
          <p:nvPr/>
        </p:nvSpPr>
        <p:spPr>
          <a:xfrm>
            <a:off x="152400" y="1674674"/>
            <a:ext cx="8686800" cy="1200329"/>
          </a:xfrm>
          <a:prstGeom prst="rect">
            <a:avLst/>
          </a:prstGeom>
          <a:noFill/>
        </p:spPr>
        <p:txBody>
          <a:bodyPr wrap="square" rtlCol="0">
            <a:spAutoFit/>
          </a:bodyPr>
          <a:lstStyle/>
          <a:p>
            <a:r>
              <a:rPr lang="en-US" b="0" dirty="0" smtClean="0"/>
              <a:t>Iteration or Circular execution refers to the ability to repeatedly execute code until some condition is met.  PL/SQL uses 3 different types of loops to accomplish this.</a:t>
            </a:r>
          </a:p>
          <a:p>
            <a:endParaRPr lang="en-US" dirty="0" smtClean="0"/>
          </a:p>
          <a:p>
            <a:pPr marL="2628900" lvl="5" indent="-342900">
              <a:buFont typeface="+mj-lt"/>
              <a:buAutoNum type="arabicPeriod"/>
            </a:pPr>
            <a:endParaRPr lang="en-US" b="0" dirty="0" smtClean="0"/>
          </a:p>
        </p:txBody>
      </p:sp>
      <p:graphicFrame>
        <p:nvGraphicFramePr>
          <p:cNvPr id="6" name="Diagram 5"/>
          <p:cNvGraphicFramePr/>
          <p:nvPr/>
        </p:nvGraphicFramePr>
        <p:xfrm>
          <a:off x="0" y="2819400"/>
          <a:ext cx="8686800" cy="2059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266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Simple Loop</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sp>
        <p:nvSpPr>
          <p:cNvPr id="6" name="TextBox 5"/>
          <p:cNvSpPr txBox="1"/>
          <p:nvPr/>
        </p:nvSpPr>
        <p:spPr>
          <a:xfrm>
            <a:off x="152400" y="1676400"/>
            <a:ext cx="8991600" cy="3662541"/>
          </a:xfrm>
          <a:prstGeom prst="rect">
            <a:avLst/>
          </a:prstGeom>
          <a:noFill/>
        </p:spPr>
        <p:txBody>
          <a:bodyPr wrap="square" rtlCol="0">
            <a:spAutoFit/>
          </a:bodyPr>
          <a:lstStyle/>
          <a:p>
            <a:pPr marL="342900" indent="-342900">
              <a:spcBef>
                <a:spcPts val="1200"/>
              </a:spcBef>
            </a:pPr>
            <a:r>
              <a:rPr lang="en-US" dirty="0" smtClean="0"/>
              <a:t>Simple Loops:</a:t>
            </a:r>
          </a:p>
          <a:p>
            <a:pPr lvl="1">
              <a:spcBef>
                <a:spcPts val="1200"/>
              </a:spcBef>
            </a:pPr>
            <a:r>
              <a:rPr lang="en-US" b="0" dirty="0" smtClean="0"/>
              <a:t>The simple loop used for executing a block of statements repeatedly till the </a:t>
            </a:r>
            <a:r>
              <a:rPr lang="en-US" i="1" dirty="0" smtClean="0"/>
              <a:t>EXIT </a:t>
            </a:r>
            <a:r>
              <a:rPr lang="en-US" b="0" dirty="0" smtClean="0"/>
              <a:t>(or) </a:t>
            </a:r>
            <a:r>
              <a:rPr lang="en-US" i="1" dirty="0" smtClean="0"/>
              <a:t>EXIT WHEN </a:t>
            </a:r>
            <a:r>
              <a:rPr lang="en-US" b="0" dirty="0" smtClean="0"/>
              <a:t>(or) </a:t>
            </a:r>
            <a:r>
              <a:rPr lang="en-US" i="1" dirty="0" smtClean="0"/>
              <a:t>RETURN </a:t>
            </a:r>
            <a:r>
              <a:rPr lang="en-US" b="0" dirty="0" smtClean="0"/>
              <a:t>is executed within the body of the loop.</a:t>
            </a:r>
            <a:endParaRPr lang="en-US" dirty="0" smtClean="0"/>
          </a:p>
          <a:p>
            <a:pPr>
              <a:spcBef>
                <a:spcPts val="1200"/>
              </a:spcBef>
            </a:pPr>
            <a:endParaRPr lang="en-US" dirty="0" smtClean="0"/>
          </a:p>
          <a:p>
            <a:pPr>
              <a:spcBef>
                <a:spcPts val="1200"/>
              </a:spcBef>
            </a:pPr>
            <a:r>
              <a:rPr lang="en-US" dirty="0" smtClean="0"/>
              <a:t>Syntax : </a:t>
            </a:r>
          </a:p>
          <a:p>
            <a:pPr lvl="1">
              <a:spcBef>
                <a:spcPts val="1200"/>
              </a:spcBef>
            </a:pPr>
            <a:r>
              <a:rPr lang="en-US" dirty="0" smtClean="0">
                <a:solidFill>
                  <a:srgbClr val="0070C0"/>
                </a:solidFill>
              </a:rPr>
              <a:t>LOOP </a:t>
            </a:r>
          </a:p>
          <a:p>
            <a:pPr lvl="2">
              <a:spcBef>
                <a:spcPts val="1200"/>
              </a:spcBef>
            </a:pPr>
            <a:r>
              <a:rPr lang="en-US" dirty="0" smtClean="0">
                <a:solidFill>
                  <a:srgbClr val="00B050"/>
                </a:solidFill>
              </a:rPr>
              <a:t>statements; </a:t>
            </a:r>
          </a:p>
          <a:p>
            <a:pPr lvl="1">
              <a:spcBef>
                <a:spcPts val="1200"/>
              </a:spcBef>
            </a:pPr>
            <a:r>
              <a:rPr lang="en-US" dirty="0" smtClean="0">
                <a:solidFill>
                  <a:srgbClr val="0070C0"/>
                </a:solidFill>
              </a:rPr>
              <a:t>EXIT; </a:t>
            </a:r>
            <a:r>
              <a:rPr lang="en-US" dirty="0" smtClean="0"/>
              <a:t>{or </a:t>
            </a:r>
            <a:r>
              <a:rPr lang="en-US" dirty="0" smtClean="0">
                <a:solidFill>
                  <a:srgbClr val="0070C0"/>
                </a:solidFill>
              </a:rPr>
              <a:t>EXIT WHEN </a:t>
            </a:r>
            <a:r>
              <a:rPr lang="en-US" dirty="0" smtClean="0">
                <a:solidFill>
                  <a:srgbClr val="00B050"/>
                </a:solidFill>
              </a:rPr>
              <a:t>condition;</a:t>
            </a:r>
            <a:r>
              <a:rPr lang="en-US" dirty="0" smtClean="0"/>
              <a:t>}</a:t>
            </a:r>
          </a:p>
          <a:p>
            <a:pPr lvl="1">
              <a:spcBef>
                <a:spcPts val="1200"/>
              </a:spcBef>
            </a:pPr>
            <a:r>
              <a:rPr lang="en-US" dirty="0" smtClean="0">
                <a:solidFill>
                  <a:srgbClr val="0070C0"/>
                </a:solidFill>
              </a:rPr>
              <a:t>END LOOP; </a:t>
            </a:r>
            <a:endParaRPr lang="en-US" dirty="0">
              <a:solidFill>
                <a:srgbClr val="0070C0"/>
              </a:solidFill>
            </a:endParaRPr>
          </a:p>
        </p:txBody>
      </p:sp>
    </p:spTree>
    <p:extLst>
      <p:ext uri="{BB962C8B-B14F-4D97-AF65-F5344CB8AC3E}">
        <p14:creationId xmlns:p14="http://schemas.microsoft.com/office/powerpoint/2010/main" val="2066245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Simple Loop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dirty="0"/>
          </a:p>
        </p:txBody>
      </p:sp>
      <p:sp>
        <p:nvSpPr>
          <p:cNvPr id="6" name="TextBox 5"/>
          <p:cNvSpPr txBox="1"/>
          <p:nvPr/>
        </p:nvSpPr>
        <p:spPr>
          <a:xfrm>
            <a:off x="76200" y="1647885"/>
            <a:ext cx="7086600" cy="4247317"/>
          </a:xfrm>
          <a:prstGeom prst="rect">
            <a:avLst/>
          </a:prstGeom>
          <a:noFill/>
        </p:spPr>
        <p:txBody>
          <a:bodyPr wrap="square" rtlCol="0">
            <a:spAutoFit/>
          </a:bodyPr>
          <a:lstStyle/>
          <a:p>
            <a:endParaRPr lang="en-US" dirty="0" smtClean="0">
              <a:solidFill>
                <a:srgbClr val="0070C0"/>
              </a:solidFill>
            </a:endParaRPr>
          </a:p>
          <a:p>
            <a:r>
              <a:rPr lang="en-US" b="0" dirty="0" smtClean="0">
                <a:solidFill>
                  <a:srgbClr val="0070C0"/>
                </a:solidFill>
              </a:rPr>
              <a:t>declare</a:t>
            </a:r>
            <a:br>
              <a:rPr lang="en-US" b="0" dirty="0" smtClean="0">
                <a:solidFill>
                  <a:srgbClr val="0070C0"/>
                </a:solidFill>
              </a:rPr>
            </a:br>
            <a:r>
              <a:rPr lang="en-US" b="0" dirty="0" smtClean="0">
                <a:solidFill>
                  <a:srgbClr val="0070C0"/>
                </a:solidFill>
              </a:rPr>
              <a:t>     </a:t>
            </a:r>
            <a:r>
              <a:rPr lang="en-US" b="0" dirty="0" smtClean="0">
                <a:solidFill>
                  <a:srgbClr val="00B050"/>
                </a:solidFill>
              </a:rPr>
              <a:t> </a:t>
            </a:r>
            <a:r>
              <a:rPr lang="en-US" b="0" dirty="0" err="1" smtClean="0">
                <a:solidFill>
                  <a:srgbClr val="00B050"/>
                </a:solidFill>
              </a:rPr>
              <a:t>l_loops</a:t>
            </a:r>
            <a:r>
              <a:rPr lang="en-US" b="0" dirty="0" smtClean="0">
                <a:solidFill>
                  <a:srgbClr val="0070C0"/>
                </a:solidFill>
              </a:rPr>
              <a:t> number :=</a:t>
            </a:r>
            <a:r>
              <a:rPr lang="en-US" b="0" dirty="0" smtClean="0">
                <a:solidFill>
                  <a:srgbClr val="00B050"/>
                </a:solidFill>
              </a:rPr>
              <a:t> 0</a:t>
            </a:r>
            <a:r>
              <a:rPr lang="en-US" b="0" dirty="0" smtClean="0">
                <a:solidFill>
                  <a:srgbClr val="0070C0"/>
                </a:solidFill>
              </a:rPr>
              <a:t>;</a:t>
            </a:r>
          </a:p>
          <a:p>
            <a:r>
              <a:rPr lang="en-US" b="0" dirty="0" smtClean="0">
                <a:solidFill>
                  <a:srgbClr val="0070C0"/>
                </a:solidFill>
              </a:rPr>
              <a:t>begin</a:t>
            </a:r>
          </a:p>
          <a:p>
            <a:r>
              <a:rPr lang="en-US" b="0" dirty="0" err="1" smtClean="0">
                <a:solidFill>
                  <a:srgbClr val="0070C0"/>
                </a:solidFill>
              </a:rPr>
              <a:t>dbms_output.put_line</a:t>
            </a:r>
            <a:r>
              <a:rPr lang="en-US" b="0" dirty="0" smtClean="0">
                <a:solidFill>
                  <a:srgbClr val="0070C0"/>
                </a:solidFill>
              </a:rPr>
              <a:t>(</a:t>
            </a:r>
            <a:r>
              <a:rPr lang="en-US" b="0" dirty="0" smtClean="0">
                <a:solidFill>
                  <a:srgbClr val="00B050"/>
                </a:solidFill>
              </a:rPr>
              <a:t>'Before my loop</a:t>
            </a:r>
            <a:r>
              <a:rPr lang="en-US" b="0" dirty="0" smtClean="0">
                <a:solidFill>
                  <a:srgbClr val="0070C0"/>
                </a:solidFill>
              </a:rPr>
              <a:t>');</a:t>
            </a:r>
          </a:p>
          <a:p>
            <a:pPr lvl="1"/>
            <a:r>
              <a:rPr lang="en-US" b="0" dirty="0" smtClean="0">
                <a:solidFill>
                  <a:srgbClr val="0070C0"/>
                </a:solidFill>
              </a:rPr>
              <a:t>loop</a:t>
            </a:r>
          </a:p>
          <a:p>
            <a:pPr lvl="2"/>
            <a:r>
              <a:rPr lang="en-US" b="0" dirty="0" smtClean="0">
                <a:solidFill>
                  <a:srgbClr val="0070C0"/>
                </a:solidFill>
              </a:rPr>
              <a:t>if </a:t>
            </a:r>
            <a:r>
              <a:rPr lang="en-US" b="0" dirty="0" err="1" smtClean="0">
                <a:solidFill>
                  <a:srgbClr val="00B050"/>
                </a:solidFill>
              </a:rPr>
              <a:t>l_loops</a:t>
            </a:r>
            <a:r>
              <a:rPr lang="en-US" b="0" dirty="0" smtClean="0">
                <a:solidFill>
                  <a:srgbClr val="0070C0"/>
                </a:solidFill>
              </a:rPr>
              <a:t> &gt; </a:t>
            </a:r>
            <a:r>
              <a:rPr lang="en-US" b="0" dirty="0" smtClean="0">
                <a:solidFill>
                  <a:srgbClr val="00B050"/>
                </a:solidFill>
              </a:rPr>
              <a:t>4</a:t>
            </a:r>
            <a:r>
              <a:rPr lang="en-US" b="0" dirty="0" smtClean="0">
                <a:solidFill>
                  <a:srgbClr val="0070C0"/>
                </a:solidFill>
              </a:rPr>
              <a:t> then</a:t>
            </a:r>
          </a:p>
          <a:p>
            <a:pPr lvl="3"/>
            <a:r>
              <a:rPr lang="en-US" b="0" dirty="0" smtClean="0">
                <a:solidFill>
                  <a:srgbClr val="0070C0"/>
                </a:solidFill>
              </a:rPr>
              <a:t>exit;</a:t>
            </a:r>
          </a:p>
          <a:p>
            <a:pPr lvl="2"/>
            <a:r>
              <a:rPr lang="en-US" b="0" dirty="0" smtClean="0">
                <a:solidFill>
                  <a:srgbClr val="0070C0"/>
                </a:solidFill>
              </a:rPr>
              <a:t>end if;</a:t>
            </a:r>
          </a:p>
          <a:p>
            <a:pPr lvl="2"/>
            <a:r>
              <a:rPr lang="en-US" b="0" dirty="0" err="1" smtClean="0">
                <a:solidFill>
                  <a:srgbClr val="0070C0"/>
                </a:solidFill>
              </a:rPr>
              <a:t>dbms_output.put_line</a:t>
            </a:r>
            <a:r>
              <a:rPr lang="en-US" b="0" dirty="0" smtClean="0">
                <a:solidFill>
                  <a:srgbClr val="0070C0"/>
                </a:solidFill>
              </a:rPr>
              <a:t>('</a:t>
            </a:r>
            <a:r>
              <a:rPr lang="en-US" b="0" dirty="0" smtClean="0">
                <a:solidFill>
                  <a:srgbClr val="00B050"/>
                </a:solidFill>
              </a:rPr>
              <a:t>Looped</a:t>
            </a:r>
            <a:r>
              <a:rPr lang="en-US" b="0" dirty="0" smtClean="0">
                <a:solidFill>
                  <a:srgbClr val="0070C0"/>
                </a:solidFill>
              </a:rPr>
              <a:t> ' ||</a:t>
            </a:r>
            <a:r>
              <a:rPr lang="en-US" b="0" dirty="0" smtClean="0">
                <a:solidFill>
                  <a:srgbClr val="00B050"/>
                </a:solidFill>
              </a:rPr>
              <a:t> </a:t>
            </a:r>
            <a:r>
              <a:rPr lang="en-US" b="0" dirty="0" err="1" smtClean="0">
                <a:solidFill>
                  <a:srgbClr val="00B050"/>
                </a:solidFill>
              </a:rPr>
              <a:t>l_loops</a:t>
            </a:r>
            <a:r>
              <a:rPr lang="en-US" b="0" dirty="0" smtClean="0">
                <a:solidFill>
                  <a:srgbClr val="0070C0"/>
                </a:solidFill>
              </a:rPr>
              <a:t> || ' </a:t>
            </a:r>
            <a:r>
              <a:rPr lang="en-US" b="0" dirty="0" smtClean="0">
                <a:solidFill>
                  <a:srgbClr val="00B050"/>
                </a:solidFill>
              </a:rPr>
              <a:t>times</a:t>
            </a:r>
            <a:r>
              <a:rPr lang="en-US" b="0" dirty="0" smtClean="0">
                <a:solidFill>
                  <a:srgbClr val="0070C0"/>
                </a:solidFill>
              </a:rPr>
              <a:t>');</a:t>
            </a:r>
          </a:p>
          <a:p>
            <a:pPr lvl="2"/>
            <a:r>
              <a:rPr lang="en-US" b="0" dirty="0" err="1" smtClean="0">
                <a:solidFill>
                  <a:srgbClr val="00B050"/>
                </a:solidFill>
              </a:rPr>
              <a:t>l_loops</a:t>
            </a:r>
            <a:r>
              <a:rPr lang="en-US" b="0" dirty="0" smtClean="0">
                <a:solidFill>
                  <a:srgbClr val="0070C0"/>
                </a:solidFill>
              </a:rPr>
              <a:t> :=</a:t>
            </a:r>
            <a:r>
              <a:rPr lang="en-US" b="0" dirty="0" smtClean="0">
                <a:solidFill>
                  <a:srgbClr val="00B050"/>
                </a:solidFill>
              </a:rPr>
              <a:t> </a:t>
            </a:r>
            <a:r>
              <a:rPr lang="en-US" b="0" dirty="0" err="1" smtClean="0">
                <a:solidFill>
                  <a:srgbClr val="00B050"/>
                </a:solidFill>
              </a:rPr>
              <a:t>l_loops</a:t>
            </a:r>
            <a:r>
              <a:rPr lang="en-US" b="0" dirty="0" smtClean="0">
                <a:solidFill>
                  <a:srgbClr val="00B050"/>
                </a:solidFill>
              </a:rPr>
              <a:t> + 1</a:t>
            </a:r>
            <a:r>
              <a:rPr lang="en-US" b="0" dirty="0" smtClean="0">
                <a:solidFill>
                  <a:srgbClr val="0070C0"/>
                </a:solidFill>
              </a:rPr>
              <a:t>;</a:t>
            </a:r>
          </a:p>
          <a:p>
            <a:pPr lvl="2"/>
            <a:r>
              <a:rPr lang="en-US" b="0" dirty="0" smtClean="0">
                <a:solidFill>
                  <a:srgbClr val="0070C0"/>
                </a:solidFill>
              </a:rPr>
              <a:t>end loop;</a:t>
            </a:r>
          </a:p>
          <a:p>
            <a:pPr lvl="2"/>
            <a:r>
              <a:rPr lang="en-US" b="0" dirty="0" err="1" smtClean="0">
                <a:solidFill>
                  <a:srgbClr val="0070C0"/>
                </a:solidFill>
              </a:rPr>
              <a:t>dbms_output.put_line</a:t>
            </a:r>
            <a:r>
              <a:rPr lang="en-US" b="0" dirty="0" smtClean="0">
                <a:solidFill>
                  <a:srgbClr val="0070C0"/>
                </a:solidFill>
              </a:rPr>
              <a:t>(</a:t>
            </a:r>
            <a:r>
              <a:rPr lang="en-US" b="0" dirty="0" smtClean="0">
                <a:solidFill>
                  <a:srgbClr val="00B050"/>
                </a:solidFill>
              </a:rPr>
              <a:t>'After my loop</a:t>
            </a:r>
            <a:r>
              <a:rPr lang="en-US" b="0" dirty="0" smtClean="0">
                <a:solidFill>
                  <a:srgbClr val="0070C0"/>
                </a:solidFill>
              </a:rPr>
              <a:t>');</a:t>
            </a:r>
          </a:p>
          <a:p>
            <a:r>
              <a:rPr lang="en-US" b="0" dirty="0" smtClean="0">
                <a:solidFill>
                  <a:srgbClr val="0070C0"/>
                </a:solidFill>
              </a:rPr>
              <a:t>end;</a:t>
            </a:r>
            <a:r>
              <a:rPr lang="en-US" dirty="0" smtClean="0"/>
              <a:t/>
            </a:r>
            <a:br>
              <a:rPr lang="en-US" dirty="0" smtClean="0"/>
            </a:br>
            <a:endParaRPr lang="en-US" dirty="0">
              <a:solidFill>
                <a:srgbClr val="0070C0"/>
              </a:solidFill>
            </a:endParaRPr>
          </a:p>
        </p:txBody>
      </p:sp>
      <p:sp>
        <p:nvSpPr>
          <p:cNvPr id="5" name="Left Arrow 4"/>
          <p:cNvSpPr/>
          <p:nvPr/>
        </p:nvSpPr>
        <p:spPr>
          <a:xfrm>
            <a:off x="2971800" y="2274332"/>
            <a:ext cx="457200" cy="2286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p:cNvSpPr txBox="1"/>
          <p:nvPr/>
        </p:nvSpPr>
        <p:spPr>
          <a:xfrm>
            <a:off x="3542096" y="2209800"/>
            <a:ext cx="2553904" cy="33855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600" dirty="0" smtClean="0"/>
              <a:t>Loop counter initialized to 0</a:t>
            </a:r>
            <a:endParaRPr lang="en-US" sz="1600" dirty="0"/>
          </a:p>
        </p:txBody>
      </p:sp>
      <p:sp>
        <p:nvSpPr>
          <p:cNvPr id="8" name="Left Arrow 7"/>
          <p:cNvSpPr/>
          <p:nvPr/>
        </p:nvSpPr>
        <p:spPr>
          <a:xfrm>
            <a:off x="2895600" y="3645932"/>
            <a:ext cx="457200" cy="2286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p:cNvSpPr txBox="1"/>
          <p:nvPr/>
        </p:nvSpPr>
        <p:spPr>
          <a:xfrm>
            <a:off x="3465896" y="3581400"/>
            <a:ext cx="3692357" cy="33855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600" dirty="0" smtClean="0"/>
              <a:t>Exit out of the loop counter if counter &gt; 4</a:t>
            </a:r>
            <a:endParaRPr lang="en-US" sz="1600" dirty="0"/>
          </a:p>
        </p:txBody>
      </p:sp>
      <p:sp>
        <p:nvSpPr>
          <p:cNvPr id="11" name="TextBox 10"/>
          <p:cNvSpPr txBox="1"/>
          <p:nvPr/>
        </p:nvSpPr>
        <p:spPr>
          <a:xfrm>
            <a:off x="6629400" y="4038600"/>
            <a:ext cx="2325304"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Message is printed in the console and the counter is incremented every time till counter &gt;4</a:t>
            </a:r>
            <a:endParaRPr lang="en-US" sz="1600" dirty="0"/>
          </a:p>
        </p:txBody>
      </p:sp>
      <p:sp>
        <p:nvSpPr>
          <p:cNvPr id="12" name="Right Brace 11"/>
          <p:cNvSpPr/>
          <p:nvPr/>
        </p:nvSpPr>
        <p:spPr>
          <a:xfrm>
            <a:off x="6248400" y="4201418"/>
            <a:ext cx="304800" cy="6096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8546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000" dirty="0"/>
              <a:t>PL/SQL </a:t>
            </a:r>
            <a:r>
              <a:rPr lang="en-US" sz="2000" dirty="0" smtClean="0"/>
              <a:t>Statements session </a:t>
            </a:r>
            <a:r>
              <a:rPr lang="en-US" sz="2000" dirty="0"/>
              <a:t>provides knowledge and understanding of the use of PL/SQL c</a:t>
            </a:r>
            <a:r>
              <a:rPr lang="en-US" sz="2000" dirty="0" smtClean="0"/>
              <a:t>ontrol </a:t>
            </a:r>
            <a:r>
              <a:rPr lang="en-US" sz="2000" dirty="0"/>
              <a:t>s</a:t>
            </a:r>
            <a:r>
              <a:rPr lang="en-US" sz="2000" dirty="0" smtClean="0"/>
              <a:t>tructures </a:t>
            </a:r>
            <a:r>
              <a:rPr lang="en-US" sz="2000" dirty="0"/>
              <a:t>in Oracle 10G and finally apply the syntax learned as part of this session in a case study provided.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IN" sz="3200" dirty="0" smtClean="0"/>
              <a:t>Numeric For Loop</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dirty="0"/>
          </a:p>
        </p:txBody>
      </p:sp>
      <p:sp>
        <p:nvSpPr>
          <p:cNvPr id="6" name="TextBox 5"/>
          <p:cNvSpPr txBox="1"/>
          <p:nvPr/>
        </p:nvSpPr>
        <p:spPr>
          <a:xfrm>
            <a:off x="304800" y="1676400"/>
            <a:ext cx="8458200" cy="3908762"/>
          </a:xfrm>
          <a:prstGeom prst="rect">
            <a:avLst/>
          </a:prstGeom>
          <a:noFill/>
        </p:spPr>
        <p:txBody>
          <a:bodyPr wrap="square" rtlCol="0">
            <a:spAutoFit/>
          </a:bodyPr>
          <a:lstStyle/>
          <a:p>
            <a:pPr>
              <a:spcBef>
                <a:spcPts val="1200"/>
              </a:spcBef>
            </a:pPr>
            <a:r>
              <a:rPr lang="en-US" b="0" dirty="0" smtClean="0"/>
              <a:t>A  For Loop is used to execute a set of statements for a predetermined number of times. </a:t>
            </a:r>
          </a:p>
          <a:p>
            <a:pPr>
              <a:spcBef>
                <a:spcPts val="1200"/>
              </a:spcBef>
            </a:pPr>
            <a:r>
              <a:rPr lang="en-US" b="0" dirty="0" smtClean="0"/>
              <a:t>Iteration occurs between the start and end integer values given. </a:t>
            </a:r>
          </a:p>
          <a:p>
            <a:pPr>
              <a:spcBef>
                <a:spcPts val="1200"/>
              </a:spcBef>
            </a:pPr>
            <a:r>
              <a:rPr lang="en-US" b="0" dirty="0" smtClean="0"/>
              <a:t>The counter is always incremented by 1. The loop exits when the counter reaches the value of the end integer.</a:t>
            </a:r>
          </a:p>
          <a:p>
            <a:pPr>
              <a:spcBef>
                <a:spcPts val="1200"/>
              </a:spcBef>
            </a:pPr>
            <a:r>
              <a:rPr lang="en-US" dirty="0" smtClean="0"/>
              <a:t>Syntax:</a:t>
            </a:r>
          </a:p>
          <a:p>
            <a:pPr lvl="1">
              <a:spcBef>
                <a:spcPts val="1200"/>
              </a:spcBef>
            </a:pPr>
            <a:r>
              <a:rPr lang="en-US" b="0" dirty="0" smtClean="0">
                <a:solidFill>
                  <a:srgbClr val="0070C0"/>
                </a:solidFill>
              </a:rPr>
              <a:t>FOR  </a:t>
            </a:r>
            <a:r>
              <a:rPr lang="en-US" b="0" dirty="0" smtClean="0">
                <a:solidFill>
                  <a:srgbClr val="00B050"/>
                </a:solidFill>
              </a:rPr>
              <a:t>&lt;loop_counter&gt; </a:t>
            </a:r>
            <a:r>
              <a:rPr lang="en-US" b="0" dirty="0" smtClean="0">
                <a:solidFill>
                  <a:srgbClr val="0070C0"/>
                </a:solidFill>
              </a:rPr>
              <a:t>IN [REVERSE] &lt;</a:t>
            </a:r>
            <a:r>
              <a:rPr lang="en-US" b="0" dirty="0" smtClean="0">
                <a:solidFill>
                  <a:srgbClr val="00B050"/>
                </a:solidFill>
              </a:rPr>
              <a:t>start_number&gt;</a:t>
            </a:r>
            <a:r>
              <a:rPr lang="en-US" b="0" dirty="0" smtClean="0">
                <a:solidFill>
                  <a:srgbClr val="0070C0"/>
                </a:solidFill>
              </a:rPr>
              <a:t>..</a:t>
            </a:r>
            <a:r>
              <a:rPr lang="en-US" b="0" dirty="0" smtClean="0">
                <a:solidFill>
                  <a:srgbClr val="00B050"/>
                </a:solidFill>
              </a:rPr>
              <a:t>&lt;end_number&gt;</a:t>
            </a:r>
            <a:r>
              <a:rPr lang="en-US" b="0" dirty="0" smtClean="0">
                <a:solidFill>
                  <a:srgbClr val="0070C0"/>
                </a:solidFill>
              </a:rPr>
              <a:t/>
            </a:r>
            <a:br>
              <a:rPr lang="en-US" b="0" dirty="0" smtClean="0">
                <a:solidFill>
                  <a:srgbClr val="0070C0"/>
                </a:solidFill>
              </a:rPr>
            </a:br>
            <a:r>
              <a:rPr lang="en-US" b="0" dirty="0" smtClean="0">
                <a:solidFill>
                  <a:srgbClr val="0070C0"/>
                </a:solidFill>
              </a:rPr>
              <a:t>LOOP</a:t>
            </a:r>
            <a:br>
              <a:rPr lang="en-US" b="0" dirty="0" smtClean="0">
                <a:solidFill>
                  <a:srgbClr val="0070C0"/>
                </a:solidFill>
              </a:rPr>
            </a:br>
            <a:r>
              <a:rPr lang="en-US" b="0" dirty="0" smtClean="0">
                <a:solidFill>
                  <a:srgbClr val="0070C0"/>
                </a:solidFill>
              </a:rPr>
              <a:t>      </a:t>
            </a:r>
            <a:r>
              <a:rPr lang="en-US" b="0" dirty="0" smtClean="0">
                <a:solidFill>
                  <a:srgbClr val="00B050"/>
                </a:solidFill>
              </a:rPr>
              <a:t> </a:t>
            </a:r>
            <a:r>
              <a:rPr lang="en-IN" b="0" i="1" dirty="0" smtClean="0">
                <a:solidFill>
                  <a:srgbClr val="00B050"/>
                </a:solidFill>
              </a:rPr>
              <a:t>... sequence of executable statements ...</a:t>
            </a:r>
            <a:r>
              <a:rPr lang="en-US" b="0" dirty="0" smtClean="0">
                <a:solidFill>
                  <a:srgbClr val="0070C0"/>
                </a:solidFill>
              </a:rPr>
              <a:t/>
            </a:r>
            <a:br>
              <a:rPr lang="en-US" b="0" dirty="0" smtClean="0">
                <a:solidFill>
                  <a:srgbClr val="0070C0"/>
                </a:solidFill>
              </a:rPr>
            </a:br>
            <a:r>
              <a:rPr lang="en-US" b="0" dirty="0" smtClean="0">
                <a:solidFill>
                  <a:srgbClr val="0070C0"/>
                </a:solidFill>
              </a:rPr>
              <a:t>END LOOP;</a:t>
            </a:r>
          </a:p>
          <a:p>
            <a:pPr lvl="1">
              <a:spcBef>
                <a:spcPts val="1200"/>
              </a:spcBef>
            </a:pPr>
            <a:endParaRPr lang="en-US" dirty="0"/>
          </a:p>
        </p:txBody>
      </p:sp>
    </p:spTree>
    <p:extLst>
      <p:ext uri="{BB962C8B-B14F-4D97-AF65-F5344CB8AC3E}">
        <p14:creationId xmlns:p14="http://schemas.microsoft.com/office/powerpoint/2010/main" val="609139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For Loop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dirty="0"/>
          </a:p>
        </p:txBody>
      </p:sp>
      <p:sp>
        <p:nvSpPr>
          <p:cNvPr id="6" name="TextBox 5"/>
          <p:cNvSpPr txBox="1"/>
          <p:nvPr/>
        </p:nvSpPr>
        <p:spPr>
          <a:xfrm>
            <a:off x="228600" y="1676400"/>
            <a:ext cx="8153400" cy="2893100"/>
          </a:xfrm>
          <a:prstGeom prst="rect">
            <a:avLst/>
          </a:prstGeom>
          <a:noFill/>
        </p:spPr>
        <p:txBody>
          <a:bodyPr wrap="square" rtlCol="0">
            <a:spAutoFit/>
          </a:bodyPr>
          <a:lstStyle/>
          <a:p>
            <a:pPr>
              <a:spcBef>
                <a:spcPts val="1200"/>
              </a:spcBef>
            </a:pPr>
            <a:r>
              <a:rPr lang="en-US" dirty="0" smtClean="0"/>
              <a:t>Example:</a:t>
            </a:r>
            <a:endParaRPr lang="en-US" dirty="0" smtClean="0">
              <a:solidFill>
                <a:srgbClr val="0070C0"/>
              </a:solidFill>
            </a:endParaRPr>
          </a:p>
          <a:p>
            <a:pPr>
              <a:spcBef>
                <a:spcPts val="1200"/>
              </a:spcBef>
            </a:pPr>
            <a:endParaRPr lang="en-US" dirty="0" smtClean="0">
              <a:solidFill>
                <a:srgbClr val="0070C0"/>
              </a:solidFill>
            </a:endParaRPr>
          </a:p>
          <a:p>
            <a:pPr>
              <a:spcBef>
                <a:spcPts val="1200"/>
              </a:spcBef>
            </a:pPr>
            <a:r>
              <a:rPr lang="en-US" dirty="0" smtClean="0">
                <a:solidFill>
                  <a:srgbClr val="0070C0"/>
                </a:solidFill>
              </a:rPr>
              <a:t>DECLARE</a:t>
            </a:r>
            <a:br>
              <a:rPr lang="en-US" dirty="0" smtClean="0">
                <a:solidFill>
                  <a:srgbClr val="0070C0"/>
                </a:solidFill>
              </a:rPr>
            </a:br>
            <a:r>
              <a:rPr lang="en-US" dirty="0" smtClean="0">
                <a:solidFill>
                  <a:srgbClr val="0070C0"/>
                </a:solidFill>
              </a:rPr>
              <a:t>         BEGIN</a:t>
            </a:r>
            <a:br>
              <a:rPr lang="en-US" dirty="0" smtClean="0">
                <a:solidFill>
                  <a:srgbClr val="0070C0"/>
                </a:solidFill>
              </a:rPr>
            </a:br>
            <a:r>
              <a:rPr lang="en-US" dirty="0" smtClean="0">
                <a:solidFill>
                  <a:srgbClr val="0070C0"/>
                </a:solidFill>
              </a:rPr>
              <a:t>           FOR </a:t>
            </a:r>
            <a:r>
              <a:rPr lang="en-US" dirty="0" smtClean="0">
                <a:solidFill>
                  <a:srgbClr val="00B050"/>
                </a:solidFill>
              </a:rPr>
              <a:t>counter</a:t>
            </a:r>
            <a:r>
              <a:rPr lang="en-US" dirty="0" smtClean="0">
                <a:solidFill>
                  <a:srgbClr val="0070C0"/>
                </a:solidFill>
              </a:rPr>
              <a:t> IN </a:t>
            </a:r>
            <a:r>
              <a:rPr lang="en-US" dirty="0" smtClean="0">
                <a:solidFill>
                  <a:srgbClr val="00B050"/>
                </a:solidFill>
              </a:rPr>
              <a:t>1</a:t>
            </a:r>
            <a:r>
              <a:rPr lang="en-US" dirty="0" smtClean="0">
                <a:solidFill>
                  <a:srgbClr val="0070C0"/>
                </a:solidFill>
              </a:rPr>
              <a:t>..</a:t>
            </a:r>
            <a:r>
              <a:rPr lang="en-US" dirty="0" smtClean="0">
                <a:solidFill>
                  <a:srgbClr val="00B050"/>
                </a:solidFill>
              </a:rPr>
              <a:t>5</a:t>
            </a:r>
            <a:r>
              <a:rPr lang="en-US" dirty="0" smtClean="0">
                <a:solidFill>
                  <a:srgbClr val="0070C0"/>
                </a:solidFill>
              </a:rPr>
              <a:t> LOOP</a:t>
            </a:r>
            <a:br>
              <a:rPr lang="en-US" dirty="0" smtClean="0">
                <a:solidFill>
                  <a:srgbClr val="0070C0"/>
                </a:solidFill>
              </a:rPr>
            </a:br>
            <a:r>
              <a:rPr lang="en-US" dirty="0" smtClean="0">
                <a:solidFill>
                  <a:srgbClr val="0070C0"/>
                </a:solidFill>
              </a:rPr>
              <a:t>                DBMS_OUTPUT.PUT_LINE(</a:t>
            </a:r>
            <a:r>
              <a:rPr lang="en-US" dirty="0" smtClean="0">
                <a:solidFill>
                  <a:srgbClr val="00B050"/>
                </a:solidFill>
              </a:rPr>
              <a:t>counter</a:t>
            </a:r>
            <a:r>
              <a:rPr lang="en-US" dirty="0" smtClean="0">
                <a:solidFill>
                  <a:srgbClr val="0070C0"/>
                </a:solidFill>
              </a:rPr>
              <a:t>);</a:t>
            </a:r>
            <a:br>
              <a:rPr lang="en-US" dirty="0" smtClean="0">
                <a:solidFill>
                  <a:srgbClr val="0070C0"/>
                </a:solidFill>
              </a:rPr>
            </a:br>
            <a:r>
              <a:rPr lang="en-US" dirty="0" smtClean="0">
                <a:solidFill>
                  <a:srgbClr val="0070C0"/>
                </a:solidFill>
              </a:rPr>
              <a:t>      END LOOP;</a:t>
            </a:r>
            <a:br>
              <a:rPr lang="en-US" dirty="0" smtClean="0">
                <a:solidFill>
                  <a:srgbClr val="0070C0"/>
                </a:solidFill>
              </a:rPr>
            </a:br>
            <a:r>
              <a:rPr lang="en-US" dirty="0" smtClean="0">
                <a:solidFill>
                  <a:srgbClr val="0070C0"/>
                </a:solidFill>
              </a:rPr>
              <a:t> END;</a:t>
            </a:r>
            <a:r>
              <a:rPr lang="en-US" dirty="0" smtClean="0"/>
              <a:t/>
            </a:r>
            <a:br>
              <a:rPr lang="en-US" dirty="0" smtClean="0"/>
            </a:br>
            <a:endParaRPr lang="en-US" dirty="0">
              <a:solidFill>
                <a:srgbClr val="0070C0"/>
              </a:solidFill>
            </a:endParaRPr>
          </a:p>
        </p:txBody>
      </p:sp>
      <p:sp>
        <p:nvSpPr>
          <p:cNvPr id="5" name="Left Arrow 4"/>
          <p:cNvSpPr/>
          <p:nvPr/>
        </p:nvSpPr>
        <p:spPr>
          <a:xfrm>
            <a:off x="4343400" y="3124200"/>
            <a:ext cx="1066800" cy="2286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p:cNvSpPr txBox="1"/>
          <p:nvPr/>
        </p:nvSpPr>
        <p:spPr>
          <a:xfrm>
            <a:off x="5638800" y="2819401"/>
            <a:ext cx="25146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C</a:t>
            </a:r>
            <a:r>
              <a:rPr lang="en-US" sz="1600" dirty="0" smtClean="0">
                <a:latin typeface="Arial" pitchFamily="34" charset="0"/>
                <a:cs typeface="Arial" pitchFamily="34" charset="0"/>
              </a:rPr>
              <a:t>ounter value will be incremented from 1 to 5. Value printed 5 times.</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55183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62221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Hand-For Loop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dirty="0"/>
          </a:p>
        </p:txBody>
      </p:sp>
      <p:sp>
        <p:nvSpPr>
          <p:cNvPr id="5" name="TextBox 4"/>
          <p:cNvSpPr txBox="1"/>
          <p:nvPr/>
        </p:nvSpPr>
        <p:spPr>
          <a:xfrm>
            <a:off x="152400" y="1752600"/>
            <a:ext cx="8991600" cy="3108543"/>
          </a:xfrm>
          <a:prstGeom prst="rect">
            <a:avLst/>
          </a:prstGeom>
          <a:noFill/>
        </p:spPr>
        <p:txBody>
          <a:bodyPr wrap="square" rtlCol="0">
            <a:spAutoFit/>
          </a:bodyPr>
          <a:lstStyle/>
          <a:p>
            <a:r>
              <a:rPr lang="en-US" sz="1600" dirty="0" smtClean="0"/>
              <a:t>Pre Requisites: </a:t>
            </a:r>
            <a:r>
              <a:rPr lang="en-US" sz="1600" b="0" dirty="0" smtClean="0"/>
              <a:t>Use the Course_Info Tables.</a:t>
            </a:r>
          </a:p>
          <a:p>
            <a:endParaRPr lang="en-US" sz="1600" dirty="0" smtClean="0"/>
          </a:p>
          <a:p>
            <a:r>
              <a:rPr lang="en-US" sz="1600" dirty="0" smtClean="0"/>
              <a:t>Problem Statement: </a:t>
            </a:r>
            <a:r>
              <a:rPr lang="en-US" sz="1600" b="0" dirty="0" smtClean="0"/>
              <a:t>Develop a PL SQL Block which will  display  the COURSE_CODE,COURSE_NAME and COURSE_DESCRIPTION of the courses with COURSE_DURATION less than 15.</a:t>
            </a:r>
          </a:p>
          <a:p>
            <a:endParaRPr lang="en-US" sz="1600" dirty="0" smtClean="0"/>
          </a:p>
          <a:p>
            <a:r>
              <a:rPr lang="en-US" sz="1600" dirty="0" smtClean="0"/>
              <a:t>Output Format:</a:t>
            </a:r>
          </a:p>
          <a:p>
            <a:endParaRPr lang="en-US" sz="1600" dirty="0" smtClean="0"/>
          </a:p>
          <a:p>
            <a:r>
              <a:rPr lang="en-US" b="0" dirty="0" smtClean="0"/>
              <a:t>'</a:t>
            </a:r>
            <a:r>
              <a:rPr lang="en-US" b="0" dirty="0" smtClean="0">
                <a:solidFill>
                  <a:srgbClr val="00B050"/>
                </a:solidFill>
              </a:rPr>
              <a:t>The Following Are The Details of Courses with Duration Less Than 15 Days</a:t>
            </a:r>
            <a:r>
              <a:rPr lang="en-US" b="0" dirty="0" smtClean="0"/>
              <a:t>‘</a:t>
            </a:r>
          </a:p>
          <a:p>
            <a:endParaRPr lang="en-US" b="0" dirty="0" smtClean="0"/>
          </a:p>
          <a:p>
            <a:r>
              <a:rPr lang="en-US" b="0" dirty="0" smtClean="0">
                <a:solidFill>
                  <a:srgbClr val="0070C0"/>
                </a:solidFill>
              </a:rPr>
              <a:t>&lt;</a:t>
            </a:r>
            <a:r>
              <a:rPr lang="en-US" b="0" dirty="0" smtClean="0">
                <a:solidFill>
                  <a:srgbClr val="00B050"/>
                </a:solidFill>
              </a:rPr>
              <a:t>COURSE_CODE</a:t>
            </a:r>
            <a:r>
              <a:rPr lang="en-US" b="0" dirty="0" smtClean="0">
                <a:solidFill>
                  <a:srgbClr val="0070C0"/>
                </a:solidFill>
              </a:rPr>
              <a:t>&gt;</a:t>
            </a:r>
            <a:r>
              <a:rPr lang="en-US" b="0" dirty="0" smtClean="0"/>
              <a:t> </a:t>
            </a:r>
            <a:r>
              <a:rPr lang="en-US" b="0" dirty="0" smtClean="0">
                <a:solidFill>
                  <a:srgbClr val="0070C0"/>
                </a:solidFill>
              </a:rPr>
              <a:t>+</a:t>
            </a:r>
            <a:r>
              <a:rPr lang="en-US" b="0" dirty="0" smtClean="0"/>
              <a:t>  </a:t>
            </a:r>
            <a:r>
              <a:rPr lang="en-US" b="0" dirty="0" smtClean="0">
                <a:solidFill>
                  <a:srgbClr val="0070C0"/>
                </a:solidFill>
              </a:rPr>
              <a:t>&lt;</a:t>
            </a:r>
            <a:r>
              <a:rPr lang="en-US" b="0" dirty="0" smtClean="0">
                <a:solidFill>
                  <a:srgbClr val="00B050"/>
                </a:solidFill>
              </a:rPr>
              <a:t>COURSE_NAME</a:t>
            </a:r>
            <a:r>
              <a:rPr lang="en-US" b="0" dirty="0" smtClean="0">
                <a:solidFill>
                  <a:srgbClr val="0070C0"/>
                </a:solidFill>
              </a:rPr>
              <a:t>&gt;</a:t>
            </a:r>
            <a:r>
              <a:rPr lang="en-US" b="0" dirty="0" smtClean="0">
                <a:solidFill>
                  <a:srgbClr val="00B050"/>
                </a:solidFill>
              </a:rPr>
              <a:t> </a:t>
            </a:r>
            <a:r>
              <a:rPr lang="en-US" b="0" dirty="0" smtClean="0">
                <a:solidFill>
                  <a:srgbClr val="0070C0"/>
                </a:solidFill>
              </a:rPr>
              <a:t> +  &lt;</a:t>
            </a:r>
            <a:r>
              <a:rPr lang="en-US" b="0" dirty="0" smtClean="0">
                <a:solidFill>
                  <a:srgbClr val="00B050"/>
                </a:solidFill>
              </a:rPr>
              <a:t>COURSE_DURATION</a:t>
            </a:r>
            <a:r>
              <a:rPr lang="en-US" b="0" dirty="0" smtClean="0">
                <a:solidFill>
                  <a:srgbClr val="0070C0"/>
                </a:solidFill>
              </a:rPr>
              <a:t>&gt;</a:t>
            </a:r>
          </a:p>
          <a:p>
            <a:endParaRPr lang="en-US" sz="1400" dirty="0"/>
          </a:p>
        </p:txBody>
      </p:sp>
    </p:spTree>
    <p:extLst>
      <p:ext uri="{BB962C8B-B14F-4D97-AF65-F5344CB8AC3E}">
        <p14:creationId xmlns:p14="http://schemas.microsoft.com/office/powerpoint/2010/main" val="2595558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dirty="0"/>
          </a:p>
        </p:txBody>
      </p:sp>
      <p:pic>
        <p:nvPicPr>
          <p:cNvPr id="78850" name="Picture 2"/>
          <p:cNvPicPr>
            <a:picLocks noChangeAspect="1" noChangeArrowheads="1"/>
          </p:cNvPicPr>
          <p:nvPr/>
        </p:nvPicPr>
        <p:blipFill>
          <a:blip r:embed="rId2" cstate="print"/>
          <a:srcRect/>
          <a:stretch>
            <a:fillRect/>
          </a:stretch>
        </p:blipFill>
        <p:spPr bwMode="auto">
          <a:xfrm>
            <a:off x="914400" y="1981200"/>
            <a:ext cx="7124700" cy="3200400"/>
          </a:xfrm>
          <a:prstGeom prst="rect">
            <a:avLst/>
          </a:prstGeom>
          <a:noFill/>
          <a:ln w="9525">
            <a:noFill/>
            <a:miter lim="800000"/>
            <a:headEnd/>
            <a:tailEnd/>
          </a:ln>
        </p:spPr>
      </p:pic>
    </p:spTree>
    <p:extLst>
      <p:ext uri="{BB962C8B-B14F-4D97-AF65-F5344CB8AC3E}">
        <p14:creationId xmlns:p14="http://schemas.microsoft.com/office/powerpoint/2010/main" val="2677274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While Loops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dirty="0"/>
          </a:p>
        </p:txBody>
      </p:sp>
      <p:sp>
        <p:nvSpPr>
          <p:cNvPr id="5" name="TextBox 4"/>
          <p:cNvSpPr txBox="1"/>
          <p:nvPr/>
        </p:nvSpPr>
        <p:spPr>
          <a:xfrm>
            <a:off x="228600" y="1600200"/>
            <a:ext cx="8686800" cy="4185761"/>
          </a:xfrm>
          <a:prstGeom prst="rect">
            <a:avLst/>
          </a:prstGeom>
          <a:noFill/>
        </p:spPr>
        <p:txBody>
          <a:bodyPr wrap="square" rtlCol="0">
            <a:spAutoFit/>
          </a:bodyPr>
          <a:lstStyle/>
          <a:p>
            <a:pPr>
              <a:spcBef>
                <a:spcPts val="1200"/>
              </a:spcBef>
            </a:pPr>
            <a:r>
              <a:rPr lang="en-US" b="0" dirty="0" smtClean="0"/>
              <a:t>The </a:t>
            </a:r>
            <a:r>
              <a:rPr lang="en-US" i="1" dirty="0" smtClean="0"/>
              <a:t>WHILE</a:t>
            </a:r>
            <a:r>
              <a:rPr lang="en-US" b="0" dirty="0" smtClean="0"/>
              <a:t> loop executes as long as the condition is TRUE.</a:t>
            </a:r>
          </a:p>
          <a:p>
            <a:pPr>
              <a:spcBef>
                <a:spcPts val="1200"/>
              </a:spcBef>
            </a:pPr>
            <a:r>
              <a:rPr lang="en-US" dirty="0" smtClean="0"/>
              <a:t>Syntax:</a:t>
            </a:r>
          </a:p>
          <a:p>
            <a:pPr lvl="2">
              <a:spcBef>
                <a:spcPts val="1200"/>
              </a:spcBef>
            </a:pPr>
            <a:r>
              <a:rPr lang="en-US" dirty="0" smtClean="0">
                <a:solidFill>
                  <a:srgbClr val="0070C0"/>
                </a:solidFill>
              </a:rPr>
              <a:t>WHILE</a:t>
            </a:r>
            <a:r>
              <a:rPr lang="en-US" dirty="0" smtClean="0"/>
              <a:t>  </a:t>
            </a:r>
            <a:r>
              <a:rPr lang="en-US" dirty="0" smtClean="0">
                <a:solidFill>
                  <a:srgbClr val="00B050"/>
                </a:solidFill>
              </a:rPr>
              <a:t>condition</a:t>
            </a:r>
            <a:r>
              <a:rPr lang="en-US" dirty="0" smtClean="0"/>
              <a:t/>
            </a:r>
            <a:br>
              <a:rPr lang="en-US" dirty="0" smtClean="0"/>
            </a:br>
            <a:r>
              <a:rPr lang="en-US" dirty="0" smtClean="0">
                <a:solidFill>
                  <a:srgbClr val="0070C0"/>
                </a:solidFill>
              </a:rPr>
              <a:t>LOOP</a:t>
            </a:r>
            <a:r>
              <a:rPr lang="en-US" dirty="0" smtClean="0"/>
              <a:t/>
            </a:r>
            <a:br>
              <a:rPr lang="en-US" dirty="0" smtClean="0"/>
            </a:br>
            <a:r>
              <a:rPr lang="en-US" dirty="0" smtClean="0"/>
              <a:t>    </a:t>
            </a:r>
            <a:r>
              <a:rPr lang="en-IN" b="0" i="1" dirty="0" smtClean="0">
                <a:solidFill>
                  <a:srgbClr val="00B050"/>
                </a:solidFill>
              </a:rPr>
              <a:t> ... Block 1 statements ...  </a:t>
            </a:r>
            <a:r>
              <a:rPr lang="en-US" dirty="0" smtClean="0"/>
              <a:t/>
            </a:r>
            <a:br>
              <a:rPr lang="en-US" dirty="0" smtClean="0"/>
            </a:br>
            <a:r>
              <a:rPr lang="en-US" dirty="0" smtClean="0">
                <a:solidFill>
                  <a:srgbClr val="0070C0"/>
                </a:solidFill>
              </a:rPr>
              <a:t>END LOOP;</a:t>
            </a:r>
          </a:p>
          <a:p>
            <a:pPr>
              <a:spcBef>
                <a:spcPts val="1200"/>
              </a:spcBef>
            </a:pPr>
            <a:r>
              <a:rPr lang="en-IN" b="0" dirty="0" smtClean="0"/>
              <a:t>The condition is a Boolean variable, constant, or combination of boolean variables and relational operators that evaluates to TRUE,FALSE, or NULL.</a:t>
            </a:r>
          </a:p>
          <a:p>
            <a:pPr>
              <a:spcBef>
                <a:spcPts val="1200"/>
              </a:spcBef>
            </a:pPr>
            <a:r>
              <a:rPr lang="en-IN" b="0" dirty="0" smtClean="0"/>
              <a:t>If condition evaluates to TRUE, the </a:t>
            </a:r>
            <a:r>
              <a:rPr lang="en-IN" i="1" dirty="0" smtClean="0"/>
              <a:t>block 1 statements</a:t>
            </a:r>
            <a:r>
              <a:rPr lang="en-IN" b="0" dirty="0" smtClean="0"/>
              <a:t> would be executed in iteration till the condition fails.</a:t>
            </a:r>
          </a:p>
          <a:p>
            <a:pPr>
              <a:spcBef>
                <a:spcPts val="1200"/>
              </a:spcBef>
            </a:pPr>
            <a:r>
              <a:rPr lang="en-US" b="0" dirty="0" smtClean="0"/>
              <a:t>If  condition  evaluates to FALSE or NULL, then the loop terminates and execution continues after end loop statement.</a:t>
            </a:r>
            <a:endParaRPr lang="en-US" dirty="0" smtClean="0"/>
          </a:p>
        </p:txBody>
      </p:sp>
    </p:spTree>
    <p:extLst>
      <p:ext uri="{BB962C8B-B14F-4D97-AF65-F5344CB8AC3E}">
        <p14:creationId xmlns:p14="http://schemas.microsoft.com/office/powerpoint/2010/main" val="2596644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While Loop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dirty="0"/>
          </a:p>
        </p:txBody>
      </p:sp>
      <p:sp>
        <p:nvSpPr>
          <p:cNvPr id="5" name="TextBox 4"/>
          <p:cNvSpPr txBox="1"/>
          <p:nvPr/>
        </p:nvSpPr>
        <p:spPr>
          <a:xfrm>
            <a:off x="685800" y="1752600"/>
            <a:ext cx="7696200" cy="3385542"/>
          </a:xfrm>
          <a:prstGeom prst="rect">
            <a:avLst/>
          </a:prstGeom>
          <a:noFill/>
        </p:spPr>
        <p:txBody>
          <a:bodyPr wrap="square" rtlCol="0">
            <a:spAutoFit/>
          </a:bodyPr>
          <a:lstStyle/>
          <a:p>
            <a:pPr>
              <a:spcBef>
                <a:spcPts val="1200"/>
              </a:spcBef>
            </a:pPr>
            <a:r>
              <a:rPr lang="en-US" dirty="0" smtClean="0">
                <a:solidFill>
                  <a:srgbClr val="0070C0"/>
                </a:solidFill>
              </a:rPr>
              <a:t>DECLARE</a:t>
            </a:r>
          </a:p>
          <a:p>
            <a:pPr lvl="1">
              <a:spcBef>
                <a:spcPts val="1200"/>
              </a:spcBef>
            </a:pPr>
            <a:r>
              <a:rPr lang="en-US" dirty="0" smtClean="0">
                <a:solidFill>
                  <a:srgbClr val="00B050"/>
                </a:solidFill>
              </a:rPr>
              <a:t>counter</a:t>
            </a:r>
            <a:r>
              <a:rPr lang="en-US" dirty="0" smtClean="0">
                <a:solidFill>
                  <a:srgbClr val="0070C0"/>
                </a:solidFill>
              </a:rPr>
              <a:t> NUMBER := </a:t>
            </a:r>
            <a:r>
              <a:rPr lang="en-US" dirty="0" smtClean="0">
                <a:solidFill>
                  <a:srgbClr val="00B050"/>
                </a:solidFill>
              </a:rPr>
              <a:t>2</a:t>
            </a:r>
            <a:r>
              <a:rPr lang="en-US" dirty="0" smtClean="0">
                <a:solidFill>
                  <a:srgbClr val="0070C0"/>
                </a:solidFill>
              </a:rPr>
              <a:t>;</a:t>
            </a:r>
          </a:p>
          <a:p>
            <a:pPr>
              <a:spcBef>
                <a:spcPts val="1200"/>
              </a:spcBef>
            </a:pPr>
            <a:r>
              <a:rPr lang="en-US" dirty="0" smtClean="0">
                <a:solidFill>
                  <a:srgbClr val="0070C0"/>
                </a:solidFill>
              </a:rPr>
              <a:t>BEGIN</a:t>
            </a:r>
          </a:p>
          <a:p>
            <a:pPr lvl="1">
              <a:spcBef>
                <a:spcPts val="1200"/>
              </a:spcBef>
            </a:pPr>
            <a:r>
              <a:rPr lang="en-US" dirty="0" smtClean="0">
                <a:solidFill>
                  <a:srgbClr val="0070C0"/>
                </a:solidFill>
              </a:rPr>
              <a:t>WHILE </a:t>
            </a:r>
            <a:r>
              <a:rPr lang="en-US" dirty="0" smtClean="0">
                <a:solidFill>
                  <a:srgbClr val="00B050"/>
                </a:solidFill>
              </a:rPr>
              <a:t>counter</a:t>
            </a:r>
            <a:r>
              <a:rPr lang="en-US" dirty="0" smtClean="0">
                <a:solidFill>
                  <a:srgbClr val="0070C0"/>
                </a:solidFill>
              </a:rPr>
              <a:t> &lt; </a:t>
            </a:r>
            <a:r>
              <a:rPr lang="en-US" dirty="0" smtClean="0">
                <a:solidFill>
                  <a:srgbClr val="00B050"/>
                </a:solidFill>
              </a:rPr>
              <a:t>6</a:t>
            </a:r>
            <a:r>
              <a:rPr lang="en-US" dirty="0" smtClean="0">
                <a:solidFill>
                  <a:srgbClr val="0070C0"/>
                </a:solidFill>
              </a:rPr>
              <a:t> LOOP</a:t>
            </a:r>
          </a:p>
          <a:p>
            <a:pPr lvl="2">
              <a:spcBef>
                <a:spcPts val="1200"/>
              </a:spcBef>
            </a:pPr>
            <a:r>
              <a:rPr lang="en-US" dirty="0" smtClean="0">
                <a:solidFill>
                  <a:srgbClr val="00B050"/>
                </a:solidFill>
              </a:rPr>
              <a:t>counter</a:t>
            </a:r>
            <a:r>
              <a:rPr lang="en-US" dirty="0" smtClean="0">
                <a:solidFill>
                  <a:srgbClr val="0070C0"/>
                </a:solidFill>
              </a:rPr>
              <a:t> := </a:t>
            </a:r>
            <a:r>
              <a:rPr lang="en-US" dirty="0" smtClean="0">
                <a:solidFill>
                  <a:srgbClr val="00B050"/>
                </a:solidFill>
              </a:rPr>
              <a:t>counter</a:t>
            </a:r>
            <a:r>
              <a:rPr lang="en-US" dirty="0" smtClean="0">
                <a:solidFill>
                  <a:srgbClr val="0070C0"/>
                </a:solidFill>
              </a:rPr>
              <a:t> + </a:t>
            </a:r>
            <a:r>
              <a:rPr lang="en-US" dirty="0" smtClean="0">
                <a:solidFill>
                  <a:srgbClr val="00B050"/>
                </a:solidFill>
              </a:rPr>
              <a:t>1</a:t>
            </a:r>
            <a:r>
              <a:rPr lang="en-US" dirty="0" smtClean="0">
                <a:solidFill>
                  <a:srgbClr val="0070C0"/>
                </a:solidFill>
              </a:rPr>
              <a:t>;</a:t>
            </a:r>
          </a:p>
          <a:p>
            <a:pPr lvl="2">
              <a:spcBef>
                <a:spcPts val="1200"/>
              </a:spcBef>
            </a:pPr>
            <a:r>
              <a:rPr lang="en-US" dirty="0" smtClean="0">
                <a:solidFill>
                  <a:srgbClr val="0070C0"/>
                </a:solidFill>
              </a:rPr>
              <a:t>DBMS_OUTPUT.PUT_LINE(</a:t>
            </a:r>
            <a:r>
              <a:rPr lang="en-US" dirty="0" smtClean="0">
                <a:solidFill>
                  <a:srgbClr val="00B050"/>
                </a:solidFill>
              </a:rPr>
              <a:t>counter</a:t>
            </a:r>
            <a:r>
              <a:rPr lang="en-US" dirty="0" smtClean="0">
                <a:solidFill>
                  <a:srgbClr val="0070C0"/>
                </a:solidFill>
              </a:rPr>
              <a:t>);</a:t>
            </a:r>
          </a:p>
          <a:p>
            <a:pPr lvl="1">
              <a:spcBef>
                <a:spcPts val="1200"/>
              </a:spcBef>
            </a:pPr>
            <a:r>
              <a:rPr lang="en-US" dirty="0" smtClean="0">
                <a:solidFill>
                  <a:srgbClr val="0070C0"/>
                </a:solidFill>
              </a:rPr>
              <a:t>END LOOP;</a:t>
            </a:r>
          </a:p>
          <a:p>
            <a:pPr>
              <a:spcBef>
                <a:spcPts val="1200"/>
              </a:spcBef>
            </a:pPr>
            <a:r>
              <a:rPr lang="en-US" dirty="0" smtClean="0">
                <a:solidFill>
                  <a:srgbClr val="0070C0"/>
                </a:solidFill>
              </a:rPr>
              <a:t>END;</a:t>
            </a:r>
            <a:endParaRPr lang="en-US" dirty="0"/>
          </a:p>
        </p:txBody>
      </p:sp>
      <p:sp>
        <p:nvSpPr>
          <p:cNvPr id="6" name="Left Arrow 5"/>
          <p:cNvSpPr/>
          <p:nvPr/>
        </p:nvSpPr>
        <p:spPr>
          <a:xfrm>
            <a:off x="3886200" y="2209800"/>
            <a:ext cx="914400" cy="2286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extBox 6"/>
          <p:cNvSpPr txBox="1"/>
          <p:nvPr/>
        </p:nvSpPr>
        <p:spPr>
          <a:xfrm>
            <a:off x="5029200" y="2133600"/>
            <a:ext cx="29718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Counter value Initialized to 0</a:t>
            </a:r>
            <a:endParaRPr lang="en-US" sz="1600" dirty="0">
              <a:latin typeface="Arial" pitchFamily="34" charset="0"/>
              <a:cs typeface="Arial" pitchFamily="34" charset="0"/>
            </a:endParaRPr>
          </a:p>
        </p:txBody>
      </p:sp>
      <p:sp>
        <p:nvSpPr>
          <p:cNvPr id="8" name="TextBox 7"/>
          <p:cNvSpPr txBox="1"/>
          <p:nvPr/>
        </p:nvSpPr>
        <p:spPr>
          <a:xfrm>
            <a:off x="6172200" y="3733800"/>
            <a:ext cx="2325304"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The Counter value will be increment by  1 and the counter value will be printed for four times.</a:t>
            </a:r>
            <a:endParaRPr lang="en-US" sz="1600" dirty="0"/>
          </a:p>
        </p:txBody>
      </p:sp>
      <p:sp>
        <p:nvSpPr>
          <p:cNvPr id="9" name="Right Brace 8"/>
          <p:cNvSpPr/>
          <p:nvPr/>
        </p:nvSpPr>
        <p:spPr>
          <a:xfrm>
            <a:off x="5638800" y="3733800"/>
            <a:ext cx="304800" cy="10668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0" name="Left Arrow 9"/>
          <p:cNvSpPr/>
          <p:nvPr/>
        </p:nvSpPr>
        <p:spPr>
          <a:xfrm>
            <a:off x="4191000" y="3048000"/>
            <a:ext cx="685800" cy="2286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1" name="TextBox 10"/>
          <p:cNvSpPr txBox="1"/>
          <p:nvPr/>
        </p:nvSpPr>
        <p:spPr>
          <a:xfrm>
            <a:off x="5105400" y="3014246"/>
            <a:ext cx="3657600"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latin typeface="Arial" pitchFamily="34" charset="0"/>
                <a:cs typeface="Arial" pitchFamily="34" charset="0"/>
              </a:rPr>
              <a:t>Exit out of the loop  if counter &gt; 6</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157565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622216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Hand-While Loop</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dirty="0"/>
          </a:p>
        </p:txBody>
      </p:sp>
      <p:sp>
        <p:nvSpPr>
          <p:cNvPr id="5" name="TextBox 4"/>
          <p:cNvSpPr txBox="1"/>
          <p:nvPr/>
        </p:nvSpPr>
        <p:spPr>
          <a:xfrm>
            <a:off x="304800" y="1600200"/>
            <a:ext cx="8458200" cy="3631763"/>
          </a:xfrm>
          <a:prstGeom prst="rect">
            <a:avLst/>
          </a:prstGeom>
          <a:noFill/>
        </p:spPr>
        <p:txBody>
          <a:bodyPr wrap="square" rtlCol="0">
            <a:spAutoFit/>
          </a:bodyPr>
          <a:lstStyle/>
          <a:p>
            <a:pPr>
              <a:spcBef>
                <a:spcPts val="1200"/>
              </a:spcBef>
            </a:pPr>
            <a:r>
              <a:rPr lang="en-US" sz="2000" dirty="0" smtClean="0"/>
              <a:t>Pre Requisites: Use the Course_Info Table.</a:t>
            </a:r>
          </a:p>
          <a:p>
            <a:pPr>
              <a:spcBef>
                <a:spcPts val="1200"/>
              </a:spcBef>
            </a:pPr>
            <a:r>
              <a:rPr lang="en-US" sz="2000" dirty="0" smtClean="0"/>
              <a:t>Problem statement: </a:t>
            </a:r>
            <a:r>
              <a:rPr lang="en-US" sz="2000" b="0" dirty="0" smtClean="0"/>
              <a:t>Develop a PL SQL Block which will  display  the details  of the  course  such as Course Name and Course Duration starting with Course Code 1 and  Ending with Course Code 4.</a:t>
            </a:r>
          </a:p>
          <a:p>
            <a:pPr>
              <a:spcBef>
                <a:spcPts val="1200"/>
              </a:spcBef>
            </a:pPr>
            <a:r>
              <a:rPr lang="en-US" sz="2000" b="0" dirty="0" smtClean="0"/>
              <a:t>The Output should be in the following format</a:t>
            </a:r>
          </a:p>
          <a:p>
            <a:pPr>
              <a:spcBef>
                <a:spcPts val="1200"/>
              </a:spcBef>
            </a:pPr>
            <a:r>
              <a:rPr lang="en-US" sz="2000" b="0" dirty="0" smtClean="0"/>
              <a:t>‘</a:t>
            </a:r>
            <a:r>
              <a:rPr lang="en-US" sz="2000" b="0" dirty="0" smtClean="0">
                <a:solidFill>
                  <a:srgbClr val="00B050"/>
                </a:solidFill>
              </a:rPr>
              <a:t>The Duration for the Course’</a:t>
            </a:r>
            <a:r>
              <a:rPr lang="en-US" sz="2000" b="0" dirty="0" smtClean="0"/>
              <a:t>+&lt;</a:t>
            </a:r>
            <a:r>
              <a:rPr lang="en-US" sz="2000" b="0" dirty="0" smtClean="0">
                <a:solidFill>
                  <a:srgbClr val="00B050"/>
                </a:solidFill>
              </a:rPr>
              <a:t>Course_Name</a:t>
            </a:r>
            <a:r>
              <a:rPr lang="en-US" sz="2000" b="0" dirty="0" smtClean="0"/>
              <a:t>&gt; + ‘</a:t>
            </a:r>
            <a:r>
              <a:rPr lang="en-US" sz="2000" b="0" dirty="0" smtClean="0">
                <a:solidFill>
                  <a:srgbClr val="00B050"/>
                </a:solidFill>
              </a:rPr>
              <a:t> is  </a:t>
            </a:r>
            <a:r>
              <a:rPr lang="en-US" sz="2000" b="0" dirty="0" smtClean="0"/>
              <a:t>‘+&lt;</a:t>
            </a:r>
            <a:r>
              <a:rPr lang="en-US" sz="2000" b="0" dirty="0" smtClean="0">
                <a:solidFill>
                  <a:srgbClr val="00B050"/>
                </a:solidFill>
              </a:rPr>
              <a:t>Course_Duration</a:t>
            </a:r>
            <a:r>
              <a:rPr lang="en-US" sz="2000" b="0" dirty="0" smtClean="0"/>
              <a:t> &gt; +’</a:t>
            </a:r>
            <a:r>
              <a:rPr lang="en-US" sz="2000" b="0" dirty="0" smtClean="0">
                <a:solidFill>
                  <a:srgbClr val="00B050"/>
                </a:solidFill>
              </a:rPr>
              <a:t>days</a:t>
            </a:r>
            <a:r>
              <a:rPr lang="en-US" sz="2000" b="0" dirty="0" smtClean="0"/>
              <a:t>.’;</a:t>
            </a:r>
          </a:p>
          <a:p>
            <a:pPr>
              <a:spcBef>
                <a:spcPts val="1200"/>
              </a:spcBef>
            </a:pPr>
            <a:endParaRPr lang="en-US" sz="2000" b="0" dirty="0" smtClean="0"/>
          </a:p>
          <a:p>
            <a:pPr>
              <a:spcBef>
                <a:spcPts val="1200"/>
              </a:spcBef>
            </a:pPr>
            <a:endParaRPr lang="en-US" sz="2000" b="0" dirty="0" smtClean="0"/>
          </a:p>
        </p:txBody>
      </p:sp>
    </p:spTree>
    <p:extLst>
      <p:ext uri="{BB962C8B-B14F-4D97-AF65-F5344CB8AC3E}">
        <p14:creationId xmlns:p14="http://schemas.microsoft.com/office/powerpoint/2010/main" val="1290521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dirty="0"/>
          </a:p>
        </p:txBody>
      </p:sp>
      <p:pic>
        <p:nvPicPr>
          <p:cNvPr id="6" name="Picture 5" descr="PIC1.JPG"/>
          <p:cNvPicPr>
            <a:picLocks noChangeAspect="1"/>
          </p:cNvPicPr>
          <p:nvPr/>
        </p:nvPicPr>
        <p:blipFill>
          <a:blip r:embed="rId2" cstate="print"/>
          <a:stretch>
            <a:fillRect/>
          </a:stretch>
        </p:blipFill>
        <p:spPr>
          <a:xfrm>
            <a:off x="1143000" y="2057400"/>
            <a:ext cx="7010400" cy="3619500"/>
          </a:xfrm>
          <a:prstGeom prst="rect">
            <a:avLst/>
          </a:prstGeom>
        </p:spPr>
      </p:pic>
    </p:spTree>
    <p:extLst>
      <p:ext uri="{BB962C8B-B14F-4D97-AF65-F5344CB8AC3E}">
        <p14:creationId xmlns:p14="http://schemas.microsoft.com/office/powerpoint/2010/main" val="1384475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a:spcBef>
                <a:spcPts val="600"/>
              </a:spcBef>
              <a:buNone/>
            </a:pPr>
            <a:r>
              <a:rPr lang="en-US" sz="2400" dirty="0" smtClean="0"/>
              <a:t>		</a:t>
            </a:r>
            <a:r>
              <a:rPr lang="en-US" sz="2200" dirty="0" smtClean="0"/>
              <a:t>To </a:t>
            </a:r>
            <a:r>
              <a:rPr lang="en-US" sz="2200" dirty="0"/>
              <a:t>understand the PL/SQL Fundamental concepts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2123658"/>
          </a:xfrm>
          <a:prstGeom prst="rect">
            <a:avLst/>
          </a:prstGeom>
        </p:spPr>
        <p:txBody>
          <a:bodyPr wrap="square">
            <a:spAutoFit/>
          </a:bodyPr>
          <a:lstStyle/>
          <a:p>
            <a:pPr marL="800100" lvl="1" indent="-342900">
              <a:lnSpc>
                <a:spcPct val="150000"/>
              </a:lnSpc>
              <a:buFont typeface="Arial" pitchFamily="34" charset="0"/>
              <a:buChar char="•"/>
            </a:pPr>
            <a:r>
              <a:rPr lang="en-US" sz="2200" dirty="0" smtClean="0"/>
              <a:t>PL/SQL Control Structures.</a:t>
            </a:r>
          </a:p>
          <a:p>
            <a:pPr marL="800100" lvl="1" indent="-342900">
              <a:lnSpc>
                <a:spcPct val="150000"/>
              </a:lnSpc>
              <a:buFont typeface="Arial" pitchFamily="34" charset="0"/>
              <a:buChar char="•"/>
            </a:pPr>
            <a:r>
              <a:rPr lang="en-US" sz="2200" dirty="0" smtClean="0"/>
              <a:t>PL/SQL Switch Statement</a:t>
            </a:r>
          </a:p>
          <a:p>
            <a:pPr marL="800100" lvl="1" indent="-342900">
              <a:lnSpc>
                <a:spcPct val="150000"/>
              </a:lnSpc>
              <a:buFont typeface="Arial" pitchFamily="34" charset="0"/>
              <a:buChar char="•"/>
            </a:pPr>
            <a:r>
              <a:rPr lang="en-US" sz="2200" dirty="0" smtClean="0"/>
              <a:t>PL/SQL FOR LOOP</a:t>
            </a:r>
          </a:p>
          <a:p>
            <a:pPr marL="800100" lvl="1" indent="-342900">
              <a:lnSpc>
                <a:spcPct val="150000"/>
              </a:lnSpc>
              <a:buFont typeface="Arial" pitchFamily="34" charset="0"/>
              <a:buChar char="•"/>
            </a:pPr>
            <a:r>
              <a:rPr lang="en-US" sz="2200" dirty="0" smtClean="0"/>
              <a:t>PL/SQL While LOOP.</a:t>
            </a: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Sequential Navigation Statement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dirty="0"/>
          </a:p>
        </p:txBody>
      </p:sp>
      <p:sp>
        <p:nvSpPr>
          <p:cNvPr id="5" name="TextBox 4"/>
          <p:cNvSpPr txBox="1"/>
          <p:nvPr/>
        </p:nvSpPr>
        <p:spPr>
          <a:xfrm>
            <a:off x="228600" y="1600200"/>
            <a:ext cx="8686800" cy="2369880"/>
          </a:xfrm>
          <a:prstGeom prst="rect">
            <a:avLst/>
          </a:prstGeom>
          <a:noFill/>
        </p:spPr>
        <p:txBody>
          <a:bodyPr wrap="square" rtlCol="0">
            <a:spAutoFit/>
          </a:bodyPr>
          <a:lstStyle/>
          <a:p>
            <a:pPr>
              <a:spcBef>
                <a:spcPts val="1200"/>
              </a:spcBef>
            </a:pPr>
            <a:r>
              <a:rPr lang="en-US" dirty="0" smtClean="0"/>
              <a:t>GOTO Statement:</a:t>
            </a:r>
          </a:p>
          <a:p>
            <a:pPr lvl="2">
              <a:spcBef>
                <a:spcPts val="1200"/>
              </a:spcBef>
            </a:pPr>
            <a:r>
              <a:rPr lang="en-US" b="0" dirty="0" smtClean="0"/>
              <a:t>GOTO Statement transfers control to the named label. </a:t>
            </a:r>
          </a:p>
          <a:p>
            <a:pPr lvl="2">
              <a:spcBef>
                <a:spcPts val="1200"/>
              </a:spcBef>
            </a:pPr>
            <a:r>
              <a:rPr lang="en-US" b="0" dirty="0" smtClean="0"/>
              <a:t>The label must be unique and should precede an executable PL/SQL statement or PL/SQL block.</a:t>
            </a:r>
          </a:p>
          <a:p>
            <a:pPr>
              <a:spcBef>
                <a:spcPts val="1200"/>
              </a:spcBef>
            </a:pPr>
            <a:r>
              <a:rPr lang="en-US" dirty="0" smtClean="0"/>
              <a:t>Syntax:</a:t>
            </a:r>
          </a:p>
          <a:p>
            <a:pPr lvl="2">
              <a:spcBef>
                <a:spcPts val="1200"/>
              </a:spcBef>
            </a:pPr>
            <a:r>
              <a:rPr lang="en-US" dirty="0" smtClean="0">
                <a:solidFill>
                  <a:srgbClr val="0070C0"/>
                </a:solidFill>
              </a:rPr>
              <a:t>GOTO  &lt;</a:t>
            </a:r>
            <a:r>
              <a:rPr lang="en-US" dirty="0" err="1" smtClean="0">
                <a:solidFill>
                  <a:srgbClr val="00B050"/>
                </a:solidFill>
              </a:rPr>
              <a:t>label_name</a:t>
            </a:r>
            <a:r>
              <a:rPr lang="en-US" dirty="0" smtClean="0">
                <a:solidFill>
                  <a:srgbClr val="0070C0"/>
                </a:solidFill>
              </a:rPr>
              <a:t>&gt;;</a:t>
            </a:r>
            <a:endParaRPr lang="en-US" dirty="0" smtClean="0"/>
          </a:p>
        </p:txBody>
      </p:sp>
      <p:sp>
        <p:nvSpPr>
          <p:cNvPr id="6" name="TextBox 5"/>
          <p:cNvSpPr txBox="1"/>
          <p:nvPr/>
        </p:nvSpPr>
        <p:spPr>
          <a:xfrm>
            <a:off x="1447800" y="4495800"/>
            <a:ext cx="7543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solidFill>
                  <a:srgbClr val="C00000"/>
                </a:solidFill>
                <a:latin typeface="Arial" pitchFamily="34" charset="0"/>
                <a:cs typeface="Arial" pitchFamily="34" charset="0"/>
              </a:rPr>
              <a:t>NOTE: </a:t>
            </a:r>
            <a:r>
              <a:rPr lang="en-US" b="0" dirty="0" smtClean="0">
                <a:latin typeface="Arial" pitchFamily="34" charset="0"/>
                <a:cs typeface="Arial" pitchFamily="34" charset="0"/>
              </a:rPr>
              <a:t>Oracle recommends </a:t>
            </a:r>
            <a:r>
              <a:rPr lang="en-US" i="1" dirty="0" smtClean="0">
                <a:solidFill>
                  <a:srgbClr val="C00000"/>
                </a:solidFill>
                <a:latin typeface="Arial" pitchFamily="34" charset="0"/>
                <a:cs typeface="Arial" pitchFamily="34" charset="0"/>
              </a:rPr>
              <a:t>not to use </a:t>
            </a:r>
            <a:r>
              <a:rPr lang="en-US" i="1" dirty="0" smtClean="0">
                <a:latin typeface="Arial" pitchFamily="34" charset="0"/>
                <a:cs typeface="Arial" pitchFamily="34" charset="0"/>
              </a:rPr>
              <a:t>GOTO</a:t>
            </a:r>
            <a:r>
              <a:rPr lang="en-US" b="0" dirty="0" smtClean="0">
                <a:latin typeface="Arial" pitchFamily="34" charset="0"/>
                <a:cs typeface="Arial" pitchFamily="34" charset="0"/>
              </a:rPr>
              <a:t> Statements as GOTO statements can result in complex codes and maintenance issues.</a:t>
            </a:r>
            <a:endParaRPr lang="en-US" b="0" dirty="0">
              <a:latin typeface="Arial" pitchFamily="34" charset="0"/>
              <a:cs typeface="Arial" pitchFamily="34" charset="0"/>
            </a:endParaRPr>
          </a:p>
        </p:txBody>
      </p:sp>
      <p:pic>
        <p:nvPicPr>
          <p:cNvPr id="7" name="Picture 6" descr="http://t2.gstatic.com/images?q=tbn:ANd9GcTfD2kqrLbbP4SCEky63amKn0MHHD2pb6asclslqC_5LJNYRepLw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98" y="4444621"/>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83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Nesting of Blocks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dirty="0"/>
          </a:p>
        </p:txBody>
      </p:sp>
      <p:sp>
        <p:nvSpPr>
          <p:cNvPr id="5" name="TextBox 4"/>
          <p:cNvSpPr txBox="1"/>
          <p:nvPr/>
        </p:nvSpPr>
        <p:spPr>
          <a:xfrm>
            <a:off x="0" y="1524000"/>
            <a:ext cx="8915400" cy="4878259"/>
          </a:xfrm>
          <a:prstGeom prst="rect">
            <a:avLst/>
          </a:prstGeom>
          <a:noFill/>
        </p:spPr>
        <p:txBody>
          <a:bodyPr wrap="square" rtlCol="0">
            <a:spAutoFit/>
          </a:bodyPr>
          <a:lstStyle/>
          <a:p>
            <a:pPr marL="63500" lvl="1">
              <a:spcBef>
                <a:spcPts val="1200"/>
              </a:spcBef>
            </a:pPr>
            <a:r>
              <a:rPr lang="en-US" sz="1700" dirty="0" smtClean="0"/>
              <a:t>What are Nested Blocks ?</a:t>
            </a:r>
          </a:p>
          <a:p>
            <a:pPr marL="850900" lvl="3" indent="-457200">
              <a:spcBef>
                <a:spcPts val="1200"/>
              </a:spcBef>
            </a:pPr>
            <a:r>
              <a:rPr lang="en-US" sz="1700" b="0" dirty="0" smtClean="0"/>
              <a:t>Defining a </a:t>
            </a:r>
            <a:r>
              <a:rPr lang="en-US" sz="1700" dirty="0" smtClean="0"/>
              <a:t>block</a:t>
            </a:r>
            <a:r>
              <a:rPr lang="en-US" sz="1700" b="0" dirty="0" smtClean="0"/>
              <a:t> </a:t>
            </a:r>
            <a:r>
              <a:rPr lang="en-US" sz="1700" dirty="0" smtClean="0"/>
              <a:t>within</a:t>
            </a:r>
            <a:r>
              <a:rPr lang="en-US" sz="1700" b="0" dirty="0" smtClean="0"/>
              <a:t> </a:t>
            </a:r>
            <a:r>
              <a:rPr lang="en-US" sz="1700" dirty="0" smtClean="0"/>
              <a:t>another</a:t>
            </a:r>
            <a:r>
              <a:rPr lang="en-US" sz="1700" b="0" dirty="0" smtClean="0"/>
              <a:t> </a:t>
            </a:r>
            <a:r>
              <a:rPr lang="en-US" sz="1700" dirty="0" smtClean="0"/>
              <a:t>block</a:t>
            </a:r>
            <a:r>
              <a:rPr lang="en-US" sz="1700" b="0" dirty="0" smtClean="0"/>
              <a:t> inside an Executable Part is called Nested Block.</a:t>
            </a:r>
          </a:p>
          <a:p>
            <a:pPr marL="457200" lvl="2" indent="-111125">
              <a:spcBef>
                <a:spcPts val="1200"/>
              </a:spcBef>
              <a:buFont typeface="Arial" pitchFamily="34" charset="0"/>
              <a:buChar char="•"/>
              <a:tabLst>
                <a:tab pos="1025525" algn="l"/>
              </a:tabLst>
            </a:pPr>
            <a:r>
              <a:rPr lang="en-US" sz="1700" b="0" dirty="0" smtClean="0"/>
              <a:t>  The </a:t>
            </a:r>
            <a:r>
              <a:rPr lang="en-US" sz="1700" dirty="0" smtClean="0"/>
              <a:t>outer</a:t>
            </a:r>
            <a:r>
              <a:rPr lang="en-US" sz="1700" b="0" dirty="0" smtClean="0"/>
              <a:t> PL/SQL Block is called </a:t>
            </a:r>
            <a:r>
              <a:rPr lang="en-US" sz="1700" dirty="0" smtClean="0"/>
              <a:t>Parent</a:t>
            </a:r>
            <a:r>
              <a:rPr lang="en-US" sz="1700" b="0" dirty="0" smtClean="0"/>
              <a:t> Block and the </a:t>
            </a:r>
            <a:r>
              <a:rPr lang="en-US" sz="1700" dirty="0" smtClean="0"/>
              <a:t>inner</a:t>
            </a:r>
            <a:r>
              <a:rPr lang="en-US" sz="1700" b="0" dirty="0" smtClean="0"/>
              <a:t> PL/SQL  Block is known as </a:t>
            </a:r>
            <a:r>
              <a:rPr lang="en-US" sz="1700" dirty="0" smtClean="0"/>
              <a:t>Child</a:t>
            </a:r>
            <a:r>
              <a:rPr lang="en-US" sz="1700" b="0" dirty="0" smtClean="0"/>
              <a:t> Block.</a:t>
            </a:r>
          </a:p>
          <a:p>
            <a:pPr marL="457200" lvl="2" indent="-111125">
              <a:spcBef>
                <a:spcPts val="1200"/>
              </a:spcBef>
              <a:buFont typeface="Arial" pitchFamily="34" charset="0"/>
              <a:buChar char="•"/>
              <a:tabLst>
                <a:tab pos="1025525" algn="l"/>
              </a:tabLst>
            </a:pPr>
            <a:r>
              <a:rPr lang="en-US" sz="1700" b="0" dirty="0" smtClean="0"/>
              <a:t> The Child Block can have a </a:t>
            </a:r>
            <a:r>
              <a:rPr lang="en-US" sz="1700" b="0" dirty="0" err="1" smtClean="0"/>
              <a:t>Declartion</a:t>
            </a:r>
            <a:r>
              <a:rPr lang="en-US" sz="1700" b="0" dirty="0" smtClean="0"/>
              <a:t>, Execution and Exception Part.</a:t>
            </a:r>
          </a:p>
          <a:p>
            <a:pPr marL="457200" lvl="2" indent="-111125">
              <a:spcBef>
                <a:spcPts val="1200"/>
              </a:spcBef>
              <a:buFont typeface="Arial" pitchFamily="34" charset="0"/>
              <a:buChar char="•"/>
              <a:tabLst>
                <a:tab pos="1025525" algn="l"/>
              </a:tabLst>
            </a:pPr>
            <a:r>
              <a:rPr lang="en-US" sz="1700" b="0" dirty="0" smtClean="0"/>
              <a:t>  The Parent and Child Block can be named using labels.  </a:t>
            </a:r>
          </a:p>
          <a:p>
            <a:pPr lvl="4">
              <a:spcBef>
                <a:spcPts val="1200"/>
              </a:spcBef>
            </a:pPr>
            <a:r>
              <a:rPr lang="en-US" sz="1700" dirty="0" smtClean="0"/>
              <a:t>Syntax:</a:t>
            </a:r>
            <a:r>
              <a:rPr lang="en-US" sz="1700" dirty="0" smtClean="0">
                <a:solidFill>
                  <a:srgbClr val="0070C0"/>
                </a:solidFill>
              </a:rPr>
              <a:t>&lt;&lt;block-name&gt;&gt;</a:t>
            </a:r>
          </a:p>
          <a:p>
            <a:pPr lvl="4">
              <a:spcBef>
                <a:spcPts val="1200"/>
              </a:spcBef>
            </a:pPr>
            <a:r>
              <a:rPr lang="en-US" sz="1700" dirty="0" smtClean="0"/>
              <a:t>Example:</a:t>
            </a:r>
            <a:r>
              <a:rPr lang="en-US" sz="1700" dirty="0" smtClean="0">
                <a:solidFill>
                  <a:srgbClr val="0070C0"/>
                </a:solidFill>
              </a:rPr>
              <a:t>&lt;&lt;Tax calculation Block&gt;&gt;</a:t>
            </a:r>
          </a:p>
          <a:p>
            <a:pPr>
              <a:spcBef>
                <a:spcPts val="1200"/>
              </a:spcBef>
            </a:pPr>
            <a:r>
              <a:rPr lang="en-US" sz="1700" dirty="0" smtClean="0"/>
              <a:t>Variables accessibility in </a:t>
            </a:r>
            <a:r>
              <a:rPr lang="en-US" sz="1700" smtClean="0"/>
              <a:t>nested </a:t>
            </a:r>
            <a:r>
              <a:rPr lang="en-US" sz="1700" dirty="0" smtClean="0"/>
              <a:t>b</a:t>
            </a:r>
            <a:r>
              <a:rPr lang="en-US" sz="1700" smtClean="0"/>
              <a:t>locks</a:t>
            </a:r>
            <a:r>
              <a:rPr lang="en-US" sz="1700" dirty="0" smtClean="0"/>
              <a:t>:</a:t>
            </a:r>
          </a:p>
          <a:p>
            <a:pPr marL="393700" lvl="2" indent="300038">
              <a:spcBef>
                <a:spcPts val="1200"/>
              </a:spcBef>
              <a:buFont typeface="Arial" pitchFamily="34" charset="0"/>
              <a:buChar char="•"/>
            </a:pPr>
            <a:r>
              <a:rPr lang="en-US" sz="1700" b="0" dirty="0" smtClean="0"/>
              <a:t>Variables declared in the outer block is accessible in both the inner,outer blocks.</a:t>
            </a:r>
          </a:p>
          <a:p>
            <a:pPr marL="393700" indent="300038">
              <a:spcBef>
                <a:spcPts val="1200"/>
              </a:spcBef>
              <a:buFont typeface="Arial" pitchFamily="34" charset="0"/>
              <a:buChar char="•"/>
            </a:pPr>
            <a:r>
              <a:rPr lang="en-US" sz="1700" b="0" dirty="0" smtClean="0"/>
              <a:t>Variables declared in the inner block is accessible only in the inner block not  in the outer block.</a:t>
            </a:r>
          </a:p>
        </p:txBody>
      </p:sp>
    </p:spTree>
    <p:extLst>
      <p:ext uri="{BB962C8B-B14F-4D97-AF65-F5344CB8AC3E}">
        <p14:creationId xmlns:p14="http://schemas.microsoft.com/office/powerpoint/2010/main" val="29375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ox(in)">
                                      <p:cBhvr>
                                        <p:cTn id="7" dur="500"/>
                                        <p:tgtEl>
                                          <p:spTgt spid="5">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box(in)">
                                      <p:cBhvr>
                                        <p:cTn id="10" dur="500"/>
                                        <p:tgtEl>
                                          <p:spTgt spid="5">
                                            <p:txEl>
                                              <p:pRg st="8" end="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animEffect transition="in" filter="box(in)">
                                      <p:cBhvr>
                                        <p:cTn id="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Nesting of Blocks with labels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dirty="0"/>
          </a:p>
        </p:txBody>
      </p:sp>
      <p:sp>
        <p:nvSpPr>
          <p:cNvPr id="6" name="Rectangle 5"/>
          <p:cNvSpPr/>
          <p:nvPr/>
        </p:nvSpPr>
        <p:spPr>
          <a:xfrm>
            <a:off x="838200" y="1600200"/>
            <a:ext cx="7315200" cy="3276600"/>
          </a:xfrm>
          <a:prstGeom prst="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a:spcBef>
                <a:spcPts val="300"/>
              </a:spcBef>
            </a:pPr>
            <a:r>
              <a:rPr lang="en-US" sz="1400" b="0" dirty="0" smtClean="0">
                <a:latin typeface="Arial" pitchFamily="34" charset="0"/>
                <a:cs typeface="Arial" pitchFamily="34" charset="0"/>
              </a:rPr>
              <a:t>&lt;&lt;</a:t>
            </a:r>
            <a:r>
              <a:rPr lang="en-US" sz="1400" dirty="0" smtClean="0">
                <a:latin typeface="Arial" pitchFamily="34" charset="0"/>
                <a:cs typeface="Arial" pitchFamily="34" charset="0"/>
              </a:rPr>
              <a:t>Employee</a:t>
            </a:r>
            <a:r>
              <a:rPr lang="en-US" sz="1400" b="0" dirty="0" smtClean="0">
                <a:latin typeface="Arial" pitchFamily="34" charset="0"/>
                <a:cs typeface="Arial" pitchFamily="34" charset="0"/>
              </a:rPr>
              <a:t>&gt;&gt;</a:t>
            </a:r>
            <a:endParaRPr lang="en-US" sz="1400" dirty="0" smtClean="0">
              <a:latin typeface="Arial" pitchFamily="34" charset="0"/>
              <a:cs typeface="Arial" pitchFamily="34" charset="0"/>
            </a:endParaRPr>
          </a:p>
          <a:p>
            <a:pPr>
              <a:spcBef>
                <a:spcPts val="300"/>
              </a:spcBef>
            </a:pPr>
            <a:r>
              <a:rPr lang="en-US" sz="1400" dirty="0" smtClean="0">
                <a:solidFill>
                  <a:schemeClr val="tx2"/>
                </a:solidFill>
                <a:latin typeface="Arial" pitchFamily="34" charset="0"/>
                <a:cs typeface="Arial" pitchFamily="34" charset="0"/>
              </a:rPr>
              <a:t>Declare</a:t>
            </a:r>
          </a:p>
          <a:p>
            <a:pPr marL="346075">
              <a:spcBef>
                <a:spcPts val="300"/>
              </a:spcBef>
            </a:pPr>
            <a:r>
              <a:rPr lang="en-US" sz="1400" dirty="0" smtClean="0">
                <a:solidFill>
                  <a:schemeClr val="tx2"/>
                </a:solidFill>
                <a:latin typeface="Arial" pitchFamily="34" charset="0"/>
                <a:cs typeface="Arial" pitchFamily="34" charset="0"/>
              </a:rPr>
              <a:t> </a:t>
            </a:r>
            <a:r>
              <a:rPr lang="en-US" sz="1400" dirty="0" err="1" smtClean="0">
                <a:solidFill>
                  <a:schemeClr val="tx2"/>
                </a:solidFill>
                <a:latin typeface="Arial" pitchFamily="34" charset="0"/>
                <a:cs typeface="Arial" pitchFamily="34" charset="0"/>
              </a:rPr>
              <a:t>employee_Salary</a:t>
            </a:r>
            <a:r>
              <a:rPr lang="en-US" sz="1400" dirty="0" smtClean="0">
                <a:solidFill>
                  <a:schemeClr val="tx2"/>
                </a:solidFill>
                <a:latin typeface="Arial" pitchFamily="34" charset="0"/>
                <a:cs typeface="Arial" pitchFamily="34" charset="0"/>
              </a:rPr>
              <a:t> Number(6):=120;</a:t>
            </a:r>
          </a:p>
          <a:p>
            <a:pPr indent="393700">
              <a:spcBef>
                <a:spcPts val="300"/>
              </a:spcBef>
            </a:pPr>
            <a:r>
              <a:rPr lang="en-US" sz="1400" dirty="0" smtClean="0">
                <a:solidFill>
                  <a:schemeClr val="tx2"/>
                </a:solidFill>
                <a:latin typeface="Arial" pitchFamily="34" charset="0"/>
                <a:cs typeface="Arial" pitchFamily="34" charset="0"/>
              </a:rPr>
              <a:t>  Begin</a:t>
            </a:r>
          </a:p>
          <a:p>
            <a:pPr indent="393700">
              <a:spcBef>
                <a:spcPts val="300"/>
              </a:spcBef>
            </a:pPr>
            <a:r>
              <a:rPr lang="sv-SE" sz="1400" dirty="0" smtClean="0">
                <a:latin typeface="Arial" pitchFamily="34" charset="0"/>
                <a:cs typeface="Arial" pitchFamily="34" charset="0"/>
              </a:rPr>
              <a:t>&lt;&lt;Manager&gt;&gt;</a:t>
            </a:r>
          </a:p>
          <a:p>
            <a:pPr marL="393700" indent="174625">
              <a:spcBef>
                <a:spcPts val="300"/>
              </a:spcBef>
            </a:pPr>
            <a:r>
              <a:rPr lang="sv-SE" sz="1400" dirty="0" smtClean="0">
                <a:solidFill>
                  <a:srgbClr val="00B050"/>
                </a:solidFill>
                <a:latin typeface="Arial" pitchFamily="34" charset="0"/>
                <a:cs typeface="Arial" pitchFamily="34" charset="0"/>
              </a:rPr>
              <a:t>Declare </a:t>
            </a:r>
          </a:p>
          <a:p>
            <a:pPr marL="393700" indent="174625">
              <a:spcBef>
                <a:spcPts val="300"/>
              </a:spcBef>
            </a:pPr>
            <a:r>
              <a:rPr lang="sv-SE" sz="1400" dirty="0" smtClean="0">
                <a:solidFill>
                  <a:srgbClr val="00B050"/>
                </a:solidFill>
                <a:latin typeface="Arial" pitchFamily="34" charset="0"/>
                <a:cs typeface="Arial" pitchFamily="34" charset="0"/>
              </a:rPr>
              <a:t>Employee_Age(6):=60;</a:t>
            </a:r>
          </a:p>
          <a:p>
            <a:pPr marL="393700" indent="174625">
              <a:spcBef>
                <a:spcPts val="300"/>
              </a:spcBef>
            </a:pPr>
            <a:r>
              <a:rPr lang="sv-SE" sz="1400" dirty="0" smtClean="0">
                <a:solidFill>
                  <a:srgbClr val="00B050"/>
                </a:solidFill>
                <a:latin typeface="Arial" pitchFamily="34" charset="0"/>
                <a:cs typeface="Arial" pitchFamily="34" charset="0"/>
              </a:rPr>
              <a:t>    Begin</a:t>
            </a:r>
          </a:p>
          <a:p>
            <a:pPr marL="393700" indent="174625">
              <a:spcBef>
                <a:spcPts val="300"/>
              </a:spcBef>
            </a:pPr>
            <a:r>
              <a:rPr lang="sv-SE" sz="1400" dirty="0" smtClean="0">
                <a:solidFill>
                  <a:srgbClr val="00B050"/>
                </a:solidFill>
                <a:latin typeface="Arial" pitchFamily="34" charset="0"/>
                <a:cs typeface="Arial" pitchFamily="34" charset="0"/>
              </a:rPr>
              <a:t>………</a:t>
            </a:r>
          </a:p>
          <a:p>
            <a:pPr marL="393700" indent="174625">
              <a:spcBef>
                <a:spcPts val="300"/>
              </a:spcBef>
            </a:pPr>
            <a:r>
              <a:rPr lang="sv-SE" sz="1400" dirty="0" smtClean="0">
                <a:solidFill>
                  <a:srgbClr val="00B050"/>
                </a:solidFill>
                <a:latin typeface="Arial" pitchFamily="34" charset="0"/>
                <a:cs typeface="Arial" pitchFamily="34" charset="0"/>
              </a:rPr>
              <a:t>……….</a:t>
            </a:r>
          </a:p>
          <a:p>
            <a:pPr marL="393700" indent="174625">
              <a:spcBef>
                <a:spcPts val="300"/>
              </a:spcBef>
            </a:pPr>
            <a:r>
              <a:rPr lang="sv-SE" sz="1400" dirty="0" smtClean="0">
                <a:solidFill>
                  <a:srgbClr val="00B050"/>
                </a:solidFill>
                <a:latin typeface="Arial" pitchFamily="34" charset="0"/>
                <a:cs typeface="Arial" pitchFamily="34" charset="0"/>
              </a:rPr>
              <a:t>    End;</a:t>
            </a:r>
            <a:endParaRPr lang="en-US" sz="1400" dirty="0" smtClean="0">
              <a:solidFill>
                <a:srgbClr val="00B050"/>
              </a:solidFill>
              <a:latin typeface="Arial" pitchFamily="34" charset="0"/>
              <a:cs typeface="Arial" pitchFamily="34" charset="0"/>
            </a:endParaRPr>
          </a:p>
          <a:p>
            <a:pPr lvl="1">
              <a:spcBef>
                <a:spcPts val="300"/>
              </a:spcBef>
            </a:pPr>
            <a:r>
              <a:rPr lang="en-US" sz="1400" dirty="0" smtClean="0">
                <a:solidFill>
                  <a:schemeClr val="tx2"/>
                </a:solidFill>
                <a:latin typeface="Arial" pitchFamily="34" charset="0"/>
                <a:cs typeface="Arial" pitchFamily="34" charset="0"/>
              </a:rPr>
              <a:t>…………………</a:t>
            </a:r>
          </a:p>
          <a:p>
            <a:pPr>
              <a:spcBef>
                <a:spcPts val="300"/>
              </a:spcBef>
            </a:pPr>
            <a:r>
              <a:rPr lang="en-US" sz="1400" dirty="0" smtClean="0">
                <a:solidFill>
                  <a:schemeClr val="tx2"/>
                </a:solidFill>
                <a:latin typeface="Arial" pitchFamily="34" charset="0"/>
                <a:cs typeface="Arial" pitchFamily="34" charset="0"/>
              </a:rPr>
              <a:t>    End;</a:t>
            </a:r>
            <a:endParaRPr lang="en-US" sz="1400" dirty="0">
              <a:solidFill>
                <a:schemeClr val="tx2"/>
              </a:solidFill>
              <a:latin typeface="Arial" pitchFamily="34" charset="0"/>
              <a:cs typeface="Arial" pitchFamily="34" charset="0"/>
            </a:endParaRPr>
          </a:p>
        </p:txBody>
      </p:sp>
      <p:sp>
        <p:nvSpPr>
          <p:cNvPr id="26" name="Right Brace 25"/>
          <p:cNvSpPr/>
          <p:nvPr/>
        </p:nvSpPr>
        <p:spPr>
          <a:xfrm>
            <a:off x="4114800" y="3276600"/>
            <a:ext cx="228600" cy="8382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b="0"/>
          </a:p>
        </p:txBody>
      </p:sp>
      <p:sp>
        <p:nvSpPr>
          <p:cNvPr id="27" name="TextBox 26"/>
          <p:cNvSpPr txBox="1"/>
          <p:nvPr/>
        </p:nvSpPr>
        <p:spPr>
          <a:xfrm>
            <a:off x="4419600" y="3455313"/>
            <a:ext cx="1524000" cy="769441"/>
          </a:xfrm>
          <a:prstGeom prst="rect">
            <a:avLst/>
          </a:prstGeom>
          <a:noFill/>
        </p:spPr>
        <p:txBody>
          <a:bodyPr wrap="square" rtlCol="0">
            <a:spAutoFit/>
          </a:bodyPr>
          <a:lstStyle/>
          <a:p>
            <a:r>
              <a:rPr lang="en-US" sz="1100" b="0" dirty="0" smtClean="0"/>
              <a:t>Scope of Variable </a:t>
            </a:r>
            <a:r>
              <a:rPr lang="sv-SE" sz="1100" b="0" dirty="0" smtClean="0"/>
              <a:t>employee_Age </a:t>
            </a:r>
            <a:r>
              <a:rPr lang="en-US" sz="1100" b="0" dirty="0" smtClean="0"/>
              <a:t>is within the inner block.</a:t>
            </a:r>
            <a:endParaRPr lang="en-US" sz="1100" b="0" dirty="0"/>
          </a:p>
        </p:txBody>
      </p:sp>
      <p:sp>
        <p:nvSpPr>
          <p:cNvPr id="28" name="Right Brace 27"/>
          <p:cNvSpPr/>
          <p:nvPr/>
        </p:nvSpPr>
        <p:spPr>
          <a:xfrm>
            <a:off x="5562600" y="1905000"/>
            <a:ext cx="762000" cy="26670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2" name="TextBox 31"/>
          <p:cNvSpPr txBox="1"/>
          <p:nvPr/>
        </p:nvSpPr>
        <p:spPr>
          <a:xfrm>
            <a:off x="6400800" y="2819400"/>
            <a:ext cx="1600200" cy="1231106"/>
          </a:xfrm>
          <a:prstGeom prst="rect">
            <a:avLst/>
          </a:prstGeom>
          <a:noFill/>
        </p:spPr>
        <p:txBody>
          <a:bodyPr wrap="square" rtlCol="0">
            <a:spAutoFit/>
          </a:bodyPr>
          <a:lstStyle/>
          <a:p>
            <a:r>
              <a:rPr lang="en-US" sz="1400" b="0" dirty="0" smtClean="0"/>
              <a:t>Scope of Variable </a:t>
            </a:r>
            <a:r>
              <a:rPr lang="en-US" sz="1400" b="0" dirty="0" err="1" smtClean="0"/>
              <a:t>employee_Salary</a:t>
            </a:r>
            <a:r>
              <a:rPr lang="en-US" sz="1400" dirty="0" smtClean="0">
                <a:solidFill>
                  <a:schemeClr val="tx2"/>
                </a:solidFill>
              </a:rPr>
              <a:t> </a:t>
            </a:r>
            <a:r>
              <a:rPr lang="en-US" sz="1400" b="0" dirty="0" smtClean="0"/>
              <a:t>is within the outer block.</a:t>
            </a:r>
          </a:p>
          <a:p>
            <a:endParaRPr lang="en-US" dirty="0"/>
          </a:p>
        </p:txBody>
      </p:sp>
      <p:sp>
        <p:nvSpPr>
          <p:cNvPr id="12" name="TextBox 11"/>
          <p:cNvSpPr txBox="1"/>
          <p:nvPr/>
        </p:nvSpPr>
        <p:spPr>
          <a:xfrm>
            <a:off x="457200" y="4953000"/>
            <a:ext cx="8382000" cy="138499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1200"/>
              </a:spcBef>
            </a:pPr>
            <a:r>
              <a:rPr lang="en-US" sz="1600" dirty="0" smtClean="0">
                <a:latin typeface="Arial" pitchFamily="34" charset="0"/>
                <a:cs typeface="Arial" pitchFamily="34" charset="0"/>
              </a:rPr>
              <a:t>NOTE: </a:t>
            </a:r>
          </a:p>
          <a:p>
            <a:pPr>
              <a:spcBef>
                <a:spcPts val="1200"/>
              </a:spcBef>
              <a:buFont typeface="Arial" pitchFamily="34" charset="0"/>
              <a:buChar char="•"/>
            </a:pPr>
            <a:r>
              <a:rPr lang="en-US" sz="1600" b="0" dirty="0" smtClean="0">
                <a:latin typeface="Arial" pitchFamily="34" charset="0"/>
                <a:cs typeface="Arial" pitchFamily="34" charset="0"/>
              </a:rPr>
              <a:t> Where </a:t>
            </a:r>
            <a:r>
              <a:rPr lang="en-US" sz="1600" i="1" dirty="0" smtClean="0">
                <a:latin typeface="Arial" pitchFamily="34" charset="0"/>
                <a:cs typeface="Arial" pitchFamily="34" charset="0"/>
              </a:rPr>
              <a:t>Employee</a:t>
            </a:r>
            <a:r>
              <a:rPr lang="en-US" sz="1600" b="0" dirty="0" smtClean="0">
                <a:latin typeface="Arial" pitchFamily="34" charset="0"/>
                <a:cs typeface="Arial" pitchFamily="34" charset="0"/>
              </a:rPr>
              <a:t>  and </a:t>
            </a:r>
            <a:r>
              <a:rPr lang="en-US" sz="1600" i="1" dirty="0" smtClean="0">
                <a:latin typeface="Arial" pitchFamily="34" charset="0"/>
                <a:cs typeface="Arial" pitchFamily="34" charset="0"/>
              </a:rPr>
              <a:t>Manager </a:t>
            </a:r>
            <a:r>
              <a:rPr lang="en-US" sz="1600" b="0" dirty="0" smtClean="0">
                <a:latin typeface="Arial" pitchFamily="34" charset="0"/>
                <a:cs typeface="Arial" pitchFamily="34" charset="0"/>
              </a:rPr>
              <a:t>are  the names of the outer and inner block respectively.</a:t>
            </a:r>
          </a:p>
          <a:p>
            <a:pPr>
              <a:spcBef>
                <a:spcPts val="1200"/>
              </a:spcBef>
              <a:buFont typeface="Arial" pitchFamily="34" charset="0"/>
              <a:buChar char="•"/>
            </a:pPr>
            <a:r>
              <a:rPr lang="en-US" sz="1600" b="0" dirty="0" smtClean="0">
                <a:latin typeface="Arial" pitchFamily="34" charset="0"/>
                <a:cs typeface="Arial" pitchFamily="34" charset="0"/>
              </a:rPr>
              <a:t>If the variables names of the outer and inner blocks are same then labels have to be used within the inner block to avoid ambiguity.</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24691805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43</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marL="457200" indent="-457200">
              <a:buFont typeface="+mj-lt"/>
              <a:buAutoNum type="arabicPeriod"/>
            </a:pPr>
            <a:r>
              <a:rPr lang="en-US" sz="2200" dirty="0">
                <a:cs typeface="Arial" pitchFamily="34" charset="0"/>
              </a:rPr>
              <a:t>What are the types of loops?</a:t>
            </a:r>
          </a:p>
          <a:p>
            <a:pPr marL="457200" indent="-457200">
              <a:buFont typeface="+mj-lt"/>
              <a:buAutoNum type="arabicPeriod"/>
            </a:pPr>
            <a:r>
              <a:rPr lang="en-US" sz="2200" dirty="0">
                <a:cs typeface="Arial" pitchFamily="34" charset="0"/>
              </a:rPr>
              <a:t>How can one break a loop from execution?</a:t>
            </a:r>
          </a:p>
          <a:p>
            <a:pPr marL="457200" indent="-457200">
              <a:buFont typeface="+mj-lt"/>
              <a:buAutoNum type="arabicPeriod"/>
            </a:pPr>
            <a:r>
              <a:rPr lang="en-US" sz="2200" dirty="0">
                <a:cs typeface="Arial" pitchFamily="34" charset="0"/>
              </a:rPr>
              <a:t>Can one access a variable defined in outer block from inner block?</a:t>
            </a:r>
          </a:p>
          <a:p>
            <a:pPr marL="457200" indent="-457200">
              <a:buFont typeface="+mj-lt"/>
              <a:buAutoNum type="arabicPeriod"/>
            </a:pPr>
            <a:r>
              <a:rPr lang="en-US" sz="2200" dirty="0">
                <a:cs typeface="Arial" pitchFamily="34" charset="0"/>
              </a:rPr>
              <a:t>Can one access a variable defined in inner block from outer block</a:t>
            </a:r>
            <a:r>
              <a:rPr lang="en-US" sz="2200" dirty="0" smtClean="0">
                <a:cs typeface="Arial" pitchFamily="34" charset="0"/>
              </a:rPr>
              <a:t>?</a:t>
            </a:r>
            <a:endParaRPr lang="en-US" sz="2200" dirty="0">
              <a:cs typeface="Arial" pitchFamily="34" charset="0"/>
            </a:endParaRPr>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748763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marL="800100" lvl="1" indent="-342900">
              <a:lnSpc>
                <a:spcPct val="150000"/>
              </a:lnSpc>
              <a:buFont typeface="Arial" pitchFamily="34" charset="0"/>
              <a:buChar char="•"/>
            </a:pPr>
            <a:r>
              <a:rPr lang="en-US" sz="2200" dirty="0"/>
              <a:t>PL SQL Control Structures.</a:t>
            </a:r>
          </a:p>
          <a:p>
            <a:pPr marL="800100" lvl="1" indent="-342900">
              <a:lnSpc>
                <a:spcPct val="150000"/>
              </a:lnSpc>
              <a:buFont typeface="Arial" pitchFamily="34" charset="0"/>
              <a:buChar char="•"/>
            </a:pPr>
            <a:r>
              <a:rPr lang="en-US" sz="2200" dirty="0"/>
              <a:t>PL SQL Switch Statement</a:t>
            </a:r>
          </a:p>
          <a:p>
            <a:pPr marL="800100" lvl="1" indent="-342900">
              <a:lnSpc>
                <a:spcPct val="150000"/>
              </a:lnSpc>
              <a:buFont typeface="Arial" pitchFamily="34" charset="0"/>
              <a:buChar char="•"/>
            </a:pPr>
            <a:r>
              <a:rPr lang="en-US" sz="2200" dirty="0"/>
              <a:t>PL SQL FOR LOOP</a:t>
            </a:r>
          </a:p>
          <a:p>
            <a:pPr marL="800100" lvl="1" indent="-342900">
              <a:lnSpc>
                <a:spcPct val="150000"/>
              </a:lnSpc>
              <a:buFont typeface="Arial" pitchFamily="34" charset="0"/>
              <a:buChar char="•"/>
            </a:pPr>
            <a:r>
              <a:rPr lang="en-US" sz="2200" dirty="0"/>
              <a:t>PL SQL While LOOP.</a:t>
            </a:r>
          </a:p>
          <a:p>
            <a:pPr marL="0" lvl="1" indent="0">
              <a:buNone/>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44</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extLst>
      <p:ext uri="{BB962C8B-B14F-4D97-AF65-F5344CB8AC3E}">
        <p14:creationId xmlns:p14="http://schemas.microsoft.com/office/powerpoint/2010/main" val="3069611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tabLst>
                <a:tab pos="2632075" algn="l"/>
                <a:tab pos="3027363" algn="l"/>
              </a:tabLst>
              <a:defRPr/>
            </a:pPr>
            <a:r>
              <a:rPr lang="en-US" sz="2300" dirty="0" smtClean="0">
                <a:solidFill>
                  <a:schemeClr val="bg1"/>
                </a:solidFill>
                <a:latin typeface="Cambria" pitchFamily="18" charset="0"/>
                <a:ea typeface="+mj-ea"/>
                <a:cs typeface="+mj-cs"/>
              </a:rPr>
              <a:t>You have successfully completed - </a:t>
            </a:r>
            <a:r>
              <a:rPr lang="en-US" sz="2000" dirty="0">
                <a:solidFill>
                  <a:schemeClr val="bg1"/>
                </a:solidFill>
                <a:latin typeface="Cambria" pitchFamily="18" charset="0"/>
              </a:rPr>
              <a:t>PL/SQL Statements </a:t>
            </a:r>
          </a:p>
        </p:txBody>
      </p:sp>
      <p:sp>
        <p:nvSpPr>
          <p:cNvPr id="4" name="Rectangle 3"/>
          <p:cNvSpPr/>
          <p:nvPr/>
        </p:nvSpPr>
        <p:spPr>
          <a:xfrm>
            <a:off x="762000" y="2286000"/>
            <a:ext cx="2617768"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Oracle PL/SQL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110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4800600"/>
            <a:ext cx="8305800"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dirty="0"/>
          </a:p>
          <a:p>
            <a:r>
              <a:rPr lang="en-US" dirty="0" smtClean="0"/>
              <a:t>Lets learn about Oracle PL/SQL  control structures which will help us to meet TIM’s requirements.</a:t>
            </a:r>
            <a:endParaRPr lang="en-US" dirty="0"/>
          </a:p>
        </p:txBody>
      </p:sp>
      <p:sp>
        <p:nvSpPr>
          <p:cNvPr id="2" name="Title 1"/>
          <p:cNvSpPr>
            <a:spLocks noGrp="1"/>
          </p:cNvSpPr>
          <p:nvPr>
            <p:ph type="title"/>
          </p:nvPr>
        </p:nvSpPr>
        <p:spPr/>
        <p:txBody>
          <a:bodyPr/>
          <a:lstStyle/>
          <a:p>
            <a:r>
              <a:rPr lang="en-IN" dirty="0" smtClean="0"/>
              <a:t>PL SQL Fundamentals </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1447800" y="23622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
        <p:nvSpPr>
          <p:cNvPr id="13" name="Rounded Rectangular Callout 12"/>
          <p:cNvSpPr/>
          <p:nvPr/>
        </p:nvSpPr>
        <p:spPr>
          <a:xfrm>
            <a:off x="3048000" y="1066800"/>
            <a:ext cx="5562600" cy="2667000"/>
          </a:xfrm>
          <a:prstGeom prst="wedgeRoundRectCallout">
            <a:avLst>
              <a:gd name="adj1" fmla="val -64426"/>
              <a:gd name="adj2" fmla="val 32500"/>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00B0F0"/>
                </a:solidFill>
              </a:rPr>
              <a:t>Hi! </a:t>
            </a:r>
          </a:p>
          <a:p>
            <a:pPr algn="ctr"/>
            <a:r>
              <a:rPr lang="en-US" sz="1400" dirty="0">
                <a:solidFill>
                  <a:schemeClr val="bg2">
                    <a:lumMod val="25000"/>
                  </a:schemeClr>
                </a:solidFill>
              </a:rPr>
              <a:t>I want to </a:t>
            </a:r>
            <a:r>
              <a:rPr lang="en-US" sz="1400" dirty="0" smtClean="0">
                <a:solidFill>
                  <a:schemeClr val="bg2">
                    <a:lumMod val="25000"/>
                  </a:schemeClr>
                </a:solidFill>
              </a:rPr>
              <a:t>categories our customers based on their credit limits. If the credit limit is above 1000 $ then categories them as Platinum customers. Similarly categories the customers based on below mentioned credit limit. </a:t>
            </a:r>
          </a:p>
          <a:p>
            <a:pPr algn="ctr"/>
            <a:r>
              <a:rPr lang="en-US" sz="1400" dirty="0" smtClean="0">
                <a:solidFill>
                  <a:schemeClr val="bg2">
                    <a:lumMod val="25000"/>
                  </a:schemeClr>
                </a:solidFill>
              </a:rPr>
              <a:t>750$ - 1000$ Diamond</a:t>
            </a:r>
          </a:p>
          <a:p>
            <a:pPr algn="ctr"/>
            <a:r>
              <a:rPr lang="en-US" sz="1400" dirty="0" smtClean="0">
                <a:solidFill>
                  <a:schemeClr val="bg2">
                    <a:lumMod val="25000"/>
                  </a:schemeClr>
                </a:solidFill>
              </a:rPr>
              <a:t>500$ - 750$ Gold</a:t>
            </a:r>
          </a:p>
          <a:p>
            <a:pPr algn="ctr"/>
            <a:r>
              <a:rPr lang="en-US" sz="1400" dirty="0" smtClean="0">
                <a:solidFill>
                  <a:schemeClr val="bg2">
                    <a:lumMod val="25000"/>
                  </a:schemeClr>
                </a:solidFill>
              </a:rPr>
              <a:t>Less than 500$ Silver</a:t>
            </a:r>
          </a:p>
          <a:p>
            <a:pPr algn="ctr"/>
            <a:r>
              <a:rPr lang="en-US" sz="1400" dirty="0" smtClean="0">
                <a:solidFill>
                  <a:schemeClr val="bg2">
                    <a:lumMod val="25000"/>
                  </a:schemeClr>
                </a:solidFill>
              </a:rPr>
              <a:t>Assume there are millions of customers.</a:t>
            </a:r>
            <a:endParaRPr lang="en-US" sz="1400" dirty="0" smtClean="0">
              <a:solidFill>
                <a:srgbClr val="00B0F0"/>
              </a:solidFill>
            </a:endParaRPr>
          </a:p>
        </p:txBody>
      </p:sp>
    </p:spTree>
    <p:extLst>
      <p:ext uri="{BB962C8B-B14F-4D97-AF65-F5344CB8AC3E}">
        <p14:creationId xmlns:p14="http://schemas.microsoft.com/office/powerpoint/2010/main" val="47845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a:p>
            <a:pPr marL="0" indent="0">
              <a:buNone/>
            </a:pPr>
            <a:r>
              <a:rPr lang="en-US" dirty="0"/>
              <a:t> </a:t>
            </a:r>
            <a:r>
              <a:rPr lang="en-US" dirty="0" smtClean="0"/>
              <a:t> What </a:t>
            </a:r>
            <a:r>
              <a:rPr lang="en-US" dirty="0"/>
              <a:t>are  </a:t>
            </a:r>
            <a:r>
              <a:rPr lang="en-US" dirty="0" smtClean="0"/>
              <a:t>PL/SQL Control Structures</a:t>
            </a:r>
            <a:endParaRPr lang="en-US"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14404</TotalTime>
  <Words>2437</Words>
  <Application>Microsoft Office PowerPoint</Application>
  <PresentationFormat>On-screen Show (4:3)</PresentationFormat>
  <Paragraphs>523</Paragraphs>
  <Slides>47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Theme_3</vt:lpstr>
      <vt:lpstr>Document</vt:lpstr>
      <vt:lpstr>PowerPoint Presentation</vt:lpstr>
      <vt:lpstr>Icon Used</vt:lpstr>
      <vt:lpstr>Overview</vt:lpstr>
      <vt:lpstr>Objective</vt:lpstr>
      <vt:lpstr>Scenario</vt:lpstr>
      <vt:lpstr>Database tables</vt:lpstr>
      <vt:lpstr>Schema diagram</vt:lpstr>
      <vt:lpstr>PL SQL Fundamentals </vt:lpstr>
      <vt:lpstr>Do you Know</vt:lpstr>
      <vt:lpstr> PL/SQL Control Structures </vt:lpstr>
      <vt:lpstr>Types of Control Structures</vt:lpstr>
      <vt:lpstr>Selection Statements</vt:lpstr>
      <vt:lpstr>IF-THEN END IF</vt:lpstr>
      <vt:lpstr>IF-THEN END IF Example</vt:lpstr>
      <vt:lpstr>IF-THEN-ELSE-END IF</vt:lpstr>
      <vt:lpstr>IF-THEN-ELSE-END IF Example</vt:lpstr>
      <vt:lpstr>IF-THEN-ELSIF-END IF</vt:lpstr>
      <vt:lpstr>IF-THEN-ELSIF-END IF Example</vt:lpstr>
      <vt:lpstr>Lend A Hand</vt:lpstr>
      <vt:lpstr>Lend A Hand - Prerequisites</vt:lpstr>
      <vt:lpstr>Lend A Hand-IF THEN ELSIF ELSE</vt:lpstr>
      <vt:lpstr>Lend A Hand-Solution</vt:lpstr>
      <vt:lpstr>Case  Statements</vt:lpstr>
      <vt:lpstr>How to write CASE Statement</vt:lpstr>
      <vt:lpstr>Case  Statements Example</vt:lpstr>
      <vt:lpstr>Check Your Understanding</vt:lpstr>
      <vt:lpstr>Iteration Blocks </vt:lpstr>
      <vt:lpstr>Simple Loop</vt:lpstr>
      <vt:lpstr>Simple Loop Example</vt:lpstr>
      <vt:lpstr>Numeric For Loop</vt:lpstr>
      <vt:lpstr>For Loop Example</vt:lpstr>
      <vt:lpstr>Lend A Hand</vt:lpstr>
      <vt:lpstr>Lend A Hand-For Loop</vt:lpstr>
      <vt:lpstr>Lend A Hand-Solution</vt:lpstr>
      <vt:lpstr>While Loops</vt:lpstr>
      <vt:lpstr>While Loop Example</vt:lpstr>
      <vt:lpstr>Lend A Hand</vt:lpstr>
      <vt:lpstr>Lend A Hand-While Loop</vt:lpstr>
      <vt:lpstr>Lend A Hand-Solution</vt:lpstr>
      <vt:lpstr>Sequential Navigation Statement</vt:lpstr>
      <vt:lpstr>Nesting of Blocks</vt:lpstr>
      <vt:lpstr>Nesting of Blocks with labels</vt:lpstr>
      <vt:lpstr>Check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K, Bhargavi (Cognizant)</cp:lastModifiedBy>
  <cp:revision>622</cp:revision>
  <dcterms:created xsi:type="dcterms:W3CDTF">2011-06-15T11:24:59Z</dcterms:created>
  <dcterms:modified xsi:type="dcterms:W3CDTF">2014-04-22T04:19:33Z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